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6"/>
  </p:notesMasterIdLst>
  <p:handoutMasterIdLst>
    <p:handoutMasterId r:id="rId47"/>
  </p:handoutMasterIdLst>
  <p:sldIdLst>
    <p:sldId id="256" r:id="rId3"/>
    <p:sldId id="277" r:id="rId4"/>
    <p:sldId id="280" r:id="rId5"/>
    <p:sldId id="257" r:id="rId6"/>
    <p:sldId id="258" r:id="rId7"/>
    <p:sldId id="259" r:id="rId8"/>
    <p:sldId id="324" r:id="rId9"/>
    <p:sldId id="320" r:id="rId10"/>
    <p:sldId id="272" r:id="rId11"/>
    <p:sldId id="261" r:id="rId12"/>
    <p:sldId id="304" r:id="rId13"/>
    <p:sldId id="305" r:id="rId14"/>
    <p:sldId id="325" r:id="rId15"/>
    <p:sldId id="328" r:id="rId16"/>
    <p:sldId id="329" r:id="rId17"/>
    <p:sldId id="323" r:id="rId18"/>
    <p:sldId id="266" r:id="rId19"/>
    <p:sldId id="284" r:id="rId20"/>
    <p:sldId id="295" r:id="rId21"/>
    <p:sldId id="294" r:id="rId22"/>
    <p:sldId id="262" r:id="rId23"/>
    <p:sldId id="264" r:id="rId24"/>
    <p:sldId id="281" r:id="rId25"/>
    <p:sldId id="265" r:id="rId26"/>
    <p:sldId id="267" r:id="rId27"/>
    <p:sldId id="268" r:id="rId28"/>
    <p:sldId id="269" r:id="rId29"/>
    <p:sldId id="270" r:id="rId30"/>
    <p:sldId id="271" r:id="rId31"/>
    <p:sldId id="290" r:id="rId32"/>
    <p:sldId id="336" r:id="rId33"/>
    <p:sldId id="288" r:id="rId34"/>
    <p:sldId id="331" r:id="rId35"/>
    <p:sldId id="303" r:id="rId36"/>
    <p:sldId id="315" r:id="rId37"/>
    <p:sldId id="317" r:id="rId38"/>
    <p:sldId id="332" r:id="rId39"/>
    <p:sldId id="326" r:id="rId40"/>
    <p:sldId id="335" r:id="rId41"/>
    <p:sldId id="333" r:id="rId42"/>
    <p:sldId id="307" r:id="rId43"/>
    <p:sldId id="308" r:id="rId44"/>
    <p:sldId id="291"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53A5"/>
    <a:srgbClr val="2865AD"/>
    <a:srgbClr val="EFEFEF"/>
    <a:srgbClr val="E8E8E8"/>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2274" autoAdjust="0"/>
  </p:normalViewPr>
  <p:slideViewPr>
    <p:cSldViewPr>
      <p:cViewPr varScale="1">
        <p:scale>
          <a:sx n="106" d="100"/>
          <a:sy n="106" d="100"/>
        </p:scale>
        <p:origin x="156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95DB707-EC53-42AE-8477-6039AE8BC6E0}" type="datetimeFigureOut">
              <a:rPr lang="en-US" smtClean="0"/>
              <a:t>1/27/2017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8E00781-D270-4C26-9079-E7481130CAC7}" type="slidenum">
              <a:rPr lang="en-US" smtClean="0"/>
              <a:t>‹#›</a:t>
            </a:fld>
            <a:endParaRPr lang="en-US"/>
          </a:p>
        </p:txBody>
      </p:sp>
    </p:spTree>
    <p:extLst>
      <p:ext uri="{BB962C8B-B14F-4D97-AF65-F5344CB8AC3E}">
        <p14:creationId xmlns:p14="http://schemas.microsoft.com/office/powerpoint/2010/main" val="10124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06FB92-EB1B-4A51-A3F9-EE602F69EC6C}" type="datetimeFigureOut">
              <a:rPr lang="en-US" smtClean="0"/>
              <a:t>1/27/2017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47A2CD-2EA8-4327-A386-B78E92D40771}" type="slidenum">
              <a:rPr lang="en-US" smtClean="0"/>
              <a:t>‹#›</a:t>
            </a:fld>
            <a:endParaRPr lang="en-US"/>
          </a:p>
        </p:txBody>
      </p:sp>
    </p:spTree>
    <p:extLst>
      <p:ext uri="{BB962C8B-B14F-4D97-AF65-F5344CB8AC3E}">
        <p14:creationId xmlns:p14="http://schemas.microsoft.com/office/powerpoint/2010/main" val="9848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0070C0"/>
              </a:solidFill>
            </a:endParaRPr>
          </a:p>
        </p:txBody>
      </p:sp>
      <p:sp>
        <p:nvSpPr>
          <p:cNvPr id="4" name="Slide Number Placeholder 3"/>
          <p:cNvSpPr>
            <a:spLocks noGrp="1"/>
          </p:cNvSpPr>
          <p:nvPr>
            <p:ph type="sldNum" sz="quarter" idx="10"/>
          </p:nvPr>
        </p:nvSpPr>
        <p:spPr/>
        <p:txBody>
          <a:bodyPr/>
          <a:lstStyle/>
          <a:p>
            <a:fld id="{B047A2CD-2EA8-4327-A386-B78E92D40771}" type="slidenum">
              <a:rPr lang="en-US" smtClean="0"/>
              <a:t>1</a:t>
            </a:fld>
            <a:endParaRPr lang="en-US"/>
          </a:p>
        </p:txBody>
      </p:sp>
    </p:spTree>
    <p:extLst>
      <p:ext uri="{BB962C8B-B14F-4D97-AF65-F5344CB8AC3E}">
        <p14:creationId xmlns:p14="http://schemas.microsoft.com/office/powerpoint/2010/main" val="416727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5325"/>
            <a:ext cx="4649787" cy="3487738"/>
          </a:xfrm>
        </p:spPr>
      </p:sp>
      <p:sp>
        <p:nvSpPr>
          <p:cNvPr id="3" name="Notes Placeholder 2"/>
          <p:cNvSpPr>
            <a:spLocks noGrp="1"/>
          </p:cNvSpPr>
          <p:nvPr>
            <p:ph type="body" idx="1"/>
          </p:nvPr>
        </p:nvSpPr>
        <p:spPr/>
        <p:txBody>
          <a:bodyPr>
            <a:normAutofit/>
          </a:bodyPr>
          <a:lstStyle/>
          <a:p>
            <a:r>
              <a:rPr lang="en-US" dirty="0" smtClean="0"/>
              <a:t>Wildcat CareerLink is a wealth of information.  Go to the Events tab and then Career Fairs to see past career fairs and upcoming ones.  This is where you can access the companies attending as well as the majors that they are seeking and whether the type of job that they are targeting whether full-time, or internships. </a:t>
            </a:r>
          </a:p>
          <a:p>
            <a:endParaRPr lang="en-US" dirty="0" smtClean="0"/>
          </a:p>
          <a:p>
            <a:r>
              <a:rPr lang="en-US" dirty="0" smtClean="0"/>
              <a:t>STOP</a:t>
            </a:r>
            <a:r>
              <a:rPr lang="en-US" baseline="0" dirty="0" smtClean="0"/>
              <a:t> PPT and demo WCL from log in.  Mention all features of WCL, </a:t>
            </a:r>
            <a:r>
              <a:rPr lang="en-US" baseline="0" dirty="0" err="1" smtClean="0"/>
              <a:t>InterviewStream</a:t>
            </a:r>
            <a:r>
              <a:rPr lang="en-US" baseline="0" dirty="0" smtClean="0"/>
              <a:t>, </a:t>
            </a:r>
            <a:r>
              <a:rPr lang="en-US" baseline="0" dirty="0" err="1" smtClean="0"/>
              <a:t>CareerInsider</a:t>
            </a:r>
            <a:r>
              <a:rPr lang="en-US" baseline="0" dirty="0" smtClean="0"/>
              <a:t> by Vault and </a:t>
            </a:r>
            <a:r>
              <a:rPr lang="en-US" baseline="0" dirty="0" err="1" smtClean="0"/>
              <a:t>CareerShift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10</a:t>
            </a:fld>
            <a:endParaRPr lang="en-US"/>
          </a:p>
        </p:txBody>
      </p:sp>
    </p:spTree>
    <p:extLst>
      <p:ext uri="{BB962C8B-B14F-4D97-AF65-F5344CB8AC3E}">
        <p14:creationId xmlns:p14="http://schemas.microsoft.com/office/powerpoint/2010/main" val="312813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Tahoma" pitchFamily="34" charset="0"/>
            </a:endParaRPr>
          </a:p>
        </p:txBody>
      </p:sp>
      <p:sp>
        <p:nvSpPr>
          <p:cNvPr id="75780" name="Slide Number Placeholder 3"/>
          <p:cNvSpPr>
            <a:spLocks noGrp="1"/>
          </p:cNvSpPr>
          <p:nvPr>
            <p:ph type="sldNum" sz="quarter" idx="5"/>
          </p:nvPr>
        </p:nvSpPr>
        <p:spPr>
          <a:noFill/>
        </p:spPr>
        <p:txBody>
          <a:bodyPr/>
          <a:lstStyle/>
          <a:p>
            <a:fld id="{4B6A117A-8D13-4B75-947E-26D2B7100C84}" type="slidenum">
              <a:rPr lang="en-US" smtClean="0">
                <a:latin typeface="Times New Roman" pitchFamily="18" charset="0"/>
              </a:rPr>
              <a:pPr/>
              <a:t>13</a:t>
            </a:fld>
            <a:endParaRPr lang="en-US" smtClean="0">
              <a:latin typeface="Times New Roman" pitchFamily="18" charset="0"/>
            </a:endParaRPr>
          </a:p>
        </p:txBody>
      </p:sp>
    </p:spTree>
    <p:extLst>
      <p:ext uri="{BB962C8B-B14F-4D97-AF65-F5344CB8AC3E}">
        <p14:creationId xmlns:p14="http://schemas.microsoft.com/office/powerpoint/2010/main" val="2390273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7A2CD-2EA8-4327-A386-B78E92D40771}" type="slidenum">
              <a:rPr lang="en-US" smtClean="0"/>
              <a:t>15</a:t>
            </a:fld>
            <a:endParaRPr lang="en-US"/>
          </a:p>
        </p:txBody>
      </p:sp>
    </p:spTree>
    <p:extLst>
      <p:ext uri="{BB962C8B-B14F-4D97-AF65-F5344CB8AC3E}">
        <p14:creationId xmlns:p14="http://schemas.microsoft.com/office/powerpoint/2010/main" val="330293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16</a:t>
            </a:fld>
            <a:endParaRPr lang="en-US"/>
          </a:p>
        </p:txBody>
      </p:sp>
    </p:spTree>
    <p:extLst>
      <p:ext uri="{BB962C8B-B14F-4D97-AF65-F5344CB8AC3E}">
        <p14:creationId xmlns:p14="http://schemas.microsoft.com/office/powerpoint/2010/main" val="321393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 list of the top 10-15 companies that you’d like to meet when you arrive at the career fair.  You’ll  need your student ID # and an up-to-date</a:t>
            </a:r>
            <a:r>
              <a:rPr lang="en-US" baseline="0" dirty="0" smtClean="0"/>
              <a:t> Wildcat CareerLink account </a:t>
            </a:r>
            <a:r>
              <a:rPr lang="en-US" dirty="0" smtClean="0"/>
              <a:t>to register and once you’ve registered you’ll be given a map with an alphabetically listing of all the companies as well as their table number.  Take some time to identify where the companies in which you are interested are located so that you don’t miss anyone. Be strategic when attending the career fair.   Start with a company that may not be your top choice in order to get comfortable with introducing yourself.  Then work your way to visiting your top company last.</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17</a:t>
            </a:fld>
            <a:endParaRPr lang="en-US"/>
          </a:p>
        </p:txBody>
      </p:sp>
    </p:spTree>
    <p:extLst>
      <p:ext uri="{BB962C8B-B14F-4D97-AF65-F5344CB8AC3E}">
        <p14:creationId xmlns:p14="http://schemas.microsoft.com/office/powerpoint/2010/main" val="83539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EFA291D-916F-45E8-B645-0A06EAF11E6D}" type="slidenum">
              <a:rPr lang="en-US" smtClean="0"/>
              <a:pPr/>
              <a:t>18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dirty="0" smtClean="0"/>
              <a:t>Ladies leave your purse locked in your trunk.</a:t>
            </a:r>
            <a:r>
              <a:rPr lang="en-US" baseline="0" dirty="0" smtClean="0"/>
              <a:t>  Turn off your cell phone.  Don’t even take it into the fair.</a:t>
            </a:r>
            <a:endParaRPr lang="en-US" dirty="0" smtClean="0"/>
          </a:p>
        </p:txBody>
      </p:sp>
    </p:spTree>
    <p:extLst>
      <p:ext uri="{BB962C8B-B14F-4D97-AF65-F5344CB8AC3E}">
        <p14:creationId xmlns:p14="http://schemas.microsoft.com/office/powerpoint/2010/main" val="429183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from</a:t>
            </a:r>
            <a:r>
              <a:rPr lang="en-US" baseline="0" dirty="0" smtClean="0"/>
              <a:t> Research to your Resume….</a:t>
            </a:r>
            <a:r>
              <a:rPr lang="en-US" dirty="0" smtClean="0"/>
              <a:t>It’s important to have your resume prepared prior to the showcase</a:t>
            </a:r>
            <a:r>
              <a:rPr lang="en-US" baseline="0" dirty="0" smtClean="0"/>
              <a:t> </a:t>
            </a:r>
            <a:r>
              <a:rPr lang="en-US" dirty="0" smtClean="0"/>
              <a:t>as it is the most important marketing document that you have to brand yourself with an employer.  Have a counselor in the career center proof your resume prior to the career fair or stop by a </a:t>
            </a:r>
            <a:r>
              <a:rPr lang="en-US" dirty="0" err="1" smtClean="0"/>
              <a:t>Resumania</a:t>
            </a:r>
            <a:r>
              <a:rPr lang="en-US" baseline="0" dirty="0" smtClean="0"/>
              <a:t> event on campus</a:t>
            </a:r>
            <a:r>
              <a:rPr lang="en-US" dirty="0" smtClean="0"/>
              <a:t>.  You’ll want to have multiple copies, perhaps as many as 25 prepared to take to the career fair.  Be sure to focus on your most relevant skills for the direction that you want your career or internship to take.</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21</a:t>
            </a:fld>
            <a:endParaRPr lang="en-US"/>
          </a:p>
        </p:txBody>
      </p:sp>
    </p:spTree>
    <p:extLst>
      <p:ext uri="{BB962C8B-B14F-4D97-AF65-F5344CB8AC3E}">
        <p14:creationId xmlns:p14="http://schemas.microsoft.com/office/powerpoint/2010/main" val="27826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want to be able to make a positive first impression when your first meet an employer at the showcase.  One of the best ways of doing so is to rehearse a strong introduction.  You’ll want to include a bit about your professional (not personal) background as well as what you can offer the company.  You’ll want to shake the employers hand with a firm shake, make eye contact,  and smile as you begin introducing yourself.   A strong introduction will provide the employer with enough information to begin asking your relevant questions about your background and a conversation will begin!</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22</a:t>
            </a:fld>
            <a:endParaRPr lang="en-US"/>
          </a:p>
        </p:txBody>
      </p:sp>
    </p:spTree>
    <p:extLst>
      <p:ext uri="{BB962C8B-B14F-4D97-AF65-F5344CB8AC3E}">
        <p14:creationId xmlns:p14="http://schemas.microsoft.com/office/powerpoint/2010/main" val="167268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7A2CD-2EA8-4327-A386-B78E92D40771}" type="slidenum">
              <a:rPr lang="en-US" smtClean="0"/>
              <a:t>23</a:t>
            </a:fld>
            <a:endParaRPr lang="en-US"/>
          </a:p>
        </p:txBody>
      </p:sp>
    </p:spTree>
    <p:extLst>
      <p:ext uri="{BB962C8B-B14F-4D97-AF65-F5344CB8AC3E}">
        <p14:creationId xmlns:p14="http://schemas.microsoft.com/office/powerpoint/2010/main" val="406626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say in the introduction is very important but be aware that you will also be evaluated upon your non-verbal communication . Follow the tips  on the slide to make a great first impression.   Be sure to dress professionally in a conservative colored suit. As you want to be remembered for what you say – not what you are wearing.   Speak clearly and confidently.  You’ll want to listen </a:t>
            </a:r>
            <a:r>
              <a:rPr lang="en-US" dirty="0" err="1" smtClean="0"/>
              <a:t>carefuly</a:t>
            </a:r>
            <a:r>
              <a:rPr lang="en-US" dirty="0" smtClean="0"/>
              <a:t> as an employer introduces him or her self at the career fair but if your forget, most of the employers will be wearing a nametag that will allow you to wrap up the conversation by saying “Thank you for your time, Mrs. Doe.  I look forward to hearing from you regarding next steps in the hiring process”.   </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24</a:t>
            </a:fld>
            <a:endParaRPr lang="en-US"/>
          </a:p>
        </p:txBody>
      </p:sp>
    </p:spTree>
    <p:extLst>
      <p:ext uri="{BB962C8B-B14F-4D97-AF65-F5344CB8AC3E}">
        <p14:creationId xmlns:p14="http://schemas.microsoft.com/office/powerpoint/2010/main" val="234581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7A2CD-2EA8-4327-A386-B78E92D40771}" type="slidenum">
              <a:rPr lang="en-US" smtClean="0"/>
              <a:t>2</a:t>
            </a:fld>
            <a:endParaRPr lang="en-US"/>
          </a:p>
        </p:txBody>
      </p:sp>
    </p:spTree>
    <p:extLst>
      <p:ext uri="{BB962C8B-B14F-4D97-AF65-F5344CB8AC3E}">
        <p14:creationId xmlns:p14="http://schemas.microsoft.com/office/powerpoint/2010/main" val="178339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you’ve dressed professionally,  exhibited a great handshake and eye contact, and remembered your manners when speaking with employers, you are ready to refine that first impression a bit more.  Be sure to use the company representatives name when speaking to them as people like to hear their own name!  Be respectful of the representatives time and  move along if you see the line growing.  Be sure to visit the booths alone so that you can make the strongest impression.  If you are going to the Employer Showcase with friends, then split up and you can speak with double the employers in the same amount of time.  The employers will have great freebies at the career fair but please don’t just take them from the table.  Engage the representative in a conversation first even if you aren’t interested in the employer.  It’s the polite thing to do!</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25</a:t>
            </a:fld>
            <a:endParaRPr lang="en-US"/>
          </a:p>
        </p:txBody>
      </p:sp>
    </p:spTree>
    <p:extLst>
      <p:ext uri="{BB962C8B-B14F-4D97-AF65-F5344CB8AC3E}">
        <p14:creationId xmlns:p14="http://schemas.microsoft.com/office/powerpoint/2010/main" val="148206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career fair as an opportunity to gain as much information as you can about the company and their future plans or the work expected in the position which interests you.  On the slide are some good questions which you may want to ask.  </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26</a:t>
            </a:fld>
            <a:endParaRPr lang="en-US"/>
          </a:p>
        </p:txBody>
      </p:sp>
    </p:spTree>
    <p:extLst>
      <p:ext uri="{BB962C8B-B14F-4D97-AF65-F5344CB8AC3E}">
        <p14:creationId xmlns:p14="http://schemas.microsoft.com/office/powerpoint/2010/main" val="277752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get contact information from the representatives with which you speak at the career fair.  Some employers will direct you to apply online but don’t let that discourage you!  Take the time to follow-up with the representative that you met at the career fair after you have taken his/her advice an applied online.  Feel free to ask who the best contact person is or what the next steps in the hiring process may be?   One tip is to take notes on the back of the business card or company material as once you’ve talked to 5 + employers , it can be difficult to remember who told you to apply online or who told you that they’d review paper resumes and get back to you within the month.  Be sure to follow-up with companies in which you are particularly interested.  Taking the initiative to reach out to these companies a couple weeks after the career fair if you haven’t heard anything can be a great strategy to separate you from other candidates.</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27</a:t>
            </a:fld>
            <a:endParaRPr lang="en-US"/>
          </a:p>
        </p:txBody>
      </p:sp>
    </p:spTree>
    <p:extLst>
      <p:ext uri="{BB962C8B-B14F-4D97-AF65-F5344CB8AC3E}">
        <p14:creationId xmlns:p14="http://schemas.microsoft.com/office/powerpoint/2010/main" val="1821431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overlook the company whose name you don’t recognize as they may have the best opportunities!  Be open minded when attending the career fair as it never hurts to talk to someone.  It is up to you to sell yourself to a company.  Many employers are open to candidates with all majors  as they are more interested in transferable skills such as communication, teamwork, and leadership than they are a specific major.  Even if you feel the career fair was a great success and you made wonderful contacts, continue searching until you have an offer letter in hand!</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28</a:t>
            </a:fld>
            <a:endParaRPr lang="en-US"/>
          </a:p>
        </p:txBody>
      </p:sp>
    </p:spTree>
    <p:extLst>
      <p:ext uri="{BB962C8B-B14F-4D97-AF65-F5344CB8AC3E}">
        <p14:creationId xmlns:p14="http://schemas.microsoft.com/office/powerpoint/2010/main" val="193513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career fair can be fun.  Take a deep breathe and relax and enjoying meeting new people and building your network while job searching.  Research shows that networking is a more effective job search strategy than sitting in front of your computer searching job boards such as  CareerBuilder.com not that you shouldn’t also be doing that!</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29</a:t>
            </a:fld>
            <a:endParaRPr lang="en-US"/>
          </a:p>
        </p:txBody>
      </p:sp>
    </p:spTree>
    <p:extLst>
      <p:ext uri="{BB962C8B-B14F-4D97-AF65-F5344CB8AC3E}">
        <p14:creationId xmlns:p14="http://schemas.microsoft.com/office/powerpoint/2010/main" val="2420450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VIP Program </a:t>
            </a:r>
            <a:r>
              <a:rPr lang="en-US" baseline="0" dirty="0" smtClean="0"/>
              <a:t>collaboration with Engineering Career Services and the Graham Office of Career Management college to better prepare students for career fairs.   (PASS OUT VIP FORMS) The advantages to participating include…(READ SLIDE)…By participating in todays workshop, you’ve already completed a good amount of the requirements to be a VIP.</a:t>
            </a:r>
            <a:endParaRPr lang="en-US" dirty="0"/>
          </a:p>
        </p:txBody>
      </p:sp>
      <p:sp>
        <p:nvSpPr>
          <p:cNvPr id="4" name="Slide Number Placeholder 3"/>
          <p:cNvSpPr>
            <a:spLocks noGrp="1"/>
          </p:cNvSpPr>
          <p:nvPr>
            <p:ph type="sldNum" sz="quarter" idx="10"/>
          </p:nvPr>
        </p:nvSpPr>
        <p:spPr/>
        <p:txBody>
          <a:bodyPr/>
          <a:lstStyle/>
          <a:p>
            <a:fld id="{B047A2CD-2EA8-4327-A386-B78E92D40771}" type="slidenum">
              <a:rPr lang="en-US" smtClean="0"/>
              <a:t>30</a:t>
            </a:fld>
            <a:endParaRPr lang="en-US"/>
          </a:p>
        </p:txBody>
      </p:sp>
    </p:spTree>
    <p:extLst>
      <p:ext uri="{BB962C8B-B14F-4D97-AF65-F5344CB8AC3E}">
        <p14:creationId xmlns:p14="http://schemas.microsoft.com/office/powerpoint/2010/main" val="3777006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7A2CD-2EA8-4327-A386-B78E92D40771}" type="slidenum">
              <a:rPr lang="en-US" smtClean="0"/>
              <a:t>31</a:t>
            </a:fld>
            <a:endParaRPr lang="en-US"/>
          </a:p>
        </p:txBody>
      </p:sp>
    </p:spTree>
    <p:extLst>
      <p:ext uri="{BB962C8B-B14F-4D97-AF65-F5344CB8AC3E}">
        <p14:creationId xmlns:p14="http://schemas.microsoft.com/office/powerpoint/2010/main" val="113659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Tahoma" pitchFamily="34" charset="0"/>
              </a:rPr>
              <a:t>Additional help from the Stuckert Career Center staff is available during walk in hours for a 15 minute consultation…</a:t>
            </a:r>
          </a:p>
        </p:txBody>
      </p:sp>
      <p:sp>
        <p:nvSpPr>
          <p:cNvPr id="76804" name="Slide Number Placeholder 3"/>
          <p:cNvSpPr>
            <a:spLocks noGrp="1"/>
          </p:cNvSpPr>
          <p:nvPr>
            <p:ph type="sldNum" sz="quarter" idx="5"/>
          </p:nvPr>
        </p:nvSpPr>
        <p:spPr>
          <a:noFill/>
        </p:spPr>
        <p:txBody>
          <a:bodyPr/>
          <a:lstStyle/>
          <a:p>
            <a:fld id="{563342A6-C8E1-4B4B-A0E5-3B02B7C1A0CF}" type="slidenum">
              <a:rPr lang="en-US" smtClean="0">
                <a:latin typeface="Times New Roman" pitchFamily="18" charset="0"/>
              </a:rPr>
              <a:pPr/>
              <a:t>32</a:t>
            </a:fld>
            <a:endParaRPr lang="en-US" smtClean="0">
              <a:latin typeface="Times New Roman" pitchFamily="18" charset="0"/>
            </a:endParaRPr>
          </a:p>
        </p:txBody>
      </p:sp>
    </p:spTree>
    <p:extLst>
      <p:ext uri="{BB962C8B-B14F-4D97-AF65-F5344CB8AC3E}">
        <p14:creationId xmlns:p14="http://schemas.microsoft.com/office/powerpoint/2010/main" val="1546728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latin typeface="Tahoma" pitchFamily="34" charset="0"/>
            </a:endParaRPr>
          </a:p>
        </p:txBody>
      </p:sp>
      <p:sp>
        <p:nvSpPr>
          <p:cNvPr id="76804" name="Slide Number Placeholder 3"/>
          <p:cNvSpPr>
            <a:spLocks noGrp="1"/>
          </p:cNvSpPr>
          <p:nvPr>
            <p:ph type="sldNum" sz="quarter" idx="5"/>
          </p:nvPr>
        </p:nvSpPr>
        <p:spPr>
          <a:noFill/>
        </p:spPr>
        <p:txBody>
          <a:bodyPr/>
          <a:lstStyle/>
          <a:p>
            <a:fld id="{563342A6-C8E1-4B4B-A0E5-3B02B7C1A0CF}" type="slidenum">
              <a:rPr lang="en-US" smtClean="0">
                <a:latin typeface="Times New Roman" pitchFamily="18" charset="0"/>
              </a:rPr>
              <a:pPr/>
              <a:t>33</a:t>
            </a:fld>
            <a:endParaRPr lang="en-US" smtClean="0">
              <a:latin typeface="Times New Roman" pitchFamily="18" charset="0"/>
            </a:endParaRPr>
          </a:p>
        </p:txBody>
      </p:sp>
    </p:spTree>
    <p:extLst>
      <p:ext uri="{BB962C8B-B14F-4D97-AF65-F5344CB8AC3E}">
        <p14:creationId xmlns:p14="http://schemas.microsoft.com/office/powerpoint/2010/main" val="1611535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mtClean="0">
                <a:latin typeface="Times New Roman" pitchFamily="18" charset="0"/>
              </a:rPr>
              <a:t>ALL CAREER SERVICES ON 2 SLIDES – SLIDE 1 OF 2</a:t>
            </a:r>
          </a:p>
          <a:p>
            <a:pPr defTabSz="930275"/>
            <a:endParaRPr lang="en-US" altLang="en-US" smtClean="0">
              <a:latin typeface="Times New Roman" pitchFamily="18" charset="0"/>
            </a:endParaRPr>
          </a:p>
        </p:txBody>
      </p:sp>
      <p:sp>
        <p:nvSpPr>
          <p:cNvPr id="716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marL="742950" indent="-28575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marL="1143000" indent="-22860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marL="1600200" indent="-22860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marL="2057400" indent="-22860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SzPct val="45000"/>
              <a:buFont typeface="Wingdings" pitchFamily="2" charset="2"/>
              <a:buNone/>
            </a:pPr>
            <a:fld id="{9A97FAED-E83F-4AA2-9E19-4355BD2FAA28}" type="slidenum">
              <a:rPr lang="en-US" altLang="en-US"/>
              <a:pPr>
                <a:spcBef>
                  <a:spcPct val="0"/>
                </a:spcBef>
                <a:buSzPct val="45000"/>
                <a:buFont typeface="Wingdings" pitchFamily="2" charset="2"/>
                <a:buNone/>
              </a:pPr>
              <a:t>41</a:t>
            </a:fld>
            <a:endParaRPr lang="en-US" altLang="en-US"/>
          </a:p>
        </p:txBody>
      </p:sp>
    </p:spTree>
    <p:extLst>
      <p:ext uri="{BB962C8B-B14F-4D97-AF65-F5344CB8AC3E}">
        <p14:creationId xmlns:p14="http://schemas.microsoft.com/office/powerpoint/2010/main" val="373796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7A2CD-2EA8-4327-A386-B78E92D40771}" type="slidenum">
              <a:rPr lang="en-US" smtClean="0"/>
              <a:t>3</a:t>
            </a:fld>
            <a:endParaRPr lang="en-US"/>
          </a:p>
        </p:txBody>
      </p:sp>
    </p:spTree>
    <p:extLst>
      <p:ext uri="{BB962C8B-B14F-4D97-AF65-F5344CB8AC3E}">
        <p14:creationId xmlns:p14="http://schemas.microsoft.com/office/powerpoint/2010/main" val="3929147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r>
              <a:rPr lang="en-US" altLang="en-US" smtClean="0">
                <a:latin typeface="Times New Roman" pitchFamily="18" charset="0"/>
              </a:rPr>
              <a:t>ALL CAREER SERVICES ON 2 SLIDES – SLIDE 2 OF 2</a:t>
            </a:r>
          </a:p>
          <a:p>
            <a:pPr defTabSz="930275"/>
            <a:endParaRPr lang="en-US" altLang="en-US" smtClean="0">
              <a:latin typeface="Times New Roman" pitchFamily="18" charset="0"/>
            </a:endParaRPr>
          </a:p>
        </p:txBody>
      </p:sp>
      <p:sp>
        <p:nvSpPr>
          <p:cNvPr id="737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marL="742950" indent="-28575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marL="1143000" indent="-22860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marL="1600200" indent="-22860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marL="2057400" indent="-228600">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SzPct val="45000"/>
              <a:buFont typeface="Wingdings" pitchFamily="2" charset="2"/>
              <a:buNone/>
            </a:pPr>
            <a:fld id="{B96C3888-693D-42AC-A7F6-D1FD1E3ABAA7}" type="slidenum">
              <a:rPr lang="en-US" altLang="en-US"/>
              <a:pPr>
                <a:spcBef>
                  <a:spcPct val="0"/>
                </a:spcBef>
                <a:buSzPct val="45000"/>
                <a:buFont typeface="Wingdings" pitchFamily="2" charset="2"/>
                <a:buNone/>
              </a:pPr>
              <a:t>42</a:t>
            </a:fld>
            <a:endParaRPr lang="en-US" altLang="en-US"/>
          </a:p>
        </p:txBody>
      </p:sp>
    </p:spTree>
    <p:extLst>
      <p:ext uri="{BB962C8B-B14F-4D97-AF65-F5344CB8AC3E}">
        <p14:creationId xmlns:p14="http://schemas.microsoft.com/office/powerpoint/2010/main" val="2442229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7A2CD-2EA8-4327-A386-B78E92D40771}" type="slidenum">
              <a:rPr lang="en-US" smtClean="0"/>
              <a:t>43</a:t>
            </a:fld>
            <a:endParaRPr lang="en-US"/>
          </a:p>
        </p:txBody>
      </p:sp>
    </p:spTree>
    <p:extLst>
      <p:ext uri="{BB962C8B-B14F-4D97-AF65-F5344CB8AC3E}">
        <p14:creationId xmlns:p14="http://schemas.microsoft.com/office/powerpoint/2010/main" val="383364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walk you through 6 overarching tips for preparing for a career fair.</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4</a:t>
            </a:fld>
            <a:endParaRPr lang="en-US"/>
          </a:p>
        </p:txBody>
      </p:sp>
    </p:spTree>
    <p:extLst>
      <p:ext uri="{BB962C8B-B14F-4D97-AF65-F5344CB8AC3E}">
        <p14:creationId xmlns:p14="http://schemas.microsoft.com/office/powerpoint/2010/main" val="3282071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5325"/>
            <a:ext cx="4649787" cy="3487738"/>
          </a:xfrm>
        </p:spPr>
      </p:sp>
      <p:sp>
        <p:nvSpPr>
          <p:cNvPr id="3" name="Notes Placeholder 2"/>
          <p:cNvSpPr>
            <a:spLocks noGrp="1"/>
          </p:cNvSpPr>
          <p:nvPr>
            <p:ph type="body" idx="1"/>
          </p:nvPr>
        </p:nvSpPr>
        <p:spPr/>
        <p:txBody>
          <a:bodyPr>
            <a:normAutofit/>
          </a:bodyPr>
          <a:lstStyle/>
          <a:p>
            <a:r>
              <a:rPr lang="en-US" dirty="0" smtClean="0"/>
              <a:t>There are many reasons for attending a career fair.</a:t>
            </a:r>
            <a:r>
              <a:rPr lang="en-US" baseline="0" dirty="0" smtClean="0"/>
              <a:t>  </a:t>
            </a:r>
            <a:r>
              <a:rPr lang="en-US" dirty="0" smtClean="0"/>
              <a:t>In addition to finding out about job and internship opportunities it is a great chance to explore career opportunities and learn about companies.  Many of the representatives at the career fair will be alumni of the University of Kentucky – so be on the lookout for blue “alumni” ribbons to alert you to this fact.  </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5</a:t>
            </a:fld>
            <a:endParaRPr lang="en-US"/>
          </a:p>
        </p:txBody>
      </p:sp>
    </p:spTree>
    <p:extLst>
      <p:ext uri="{BB962C8B-B14F-4D97-AF65-F5344CB8AC3E}">
        <p14:creationId xmlns:p14="http://schemas.microsoft.com/office/powerpoint/2010/main" val="386796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3175" y="695325"/>
            <a:ext cx="4649788" cy="3487738"/>
          </a:xfrm>
        </p:spPr>
      </p:sp>
      <p:sp>
        <p:nvSpPr>
          <p:cNvPr id="3" name="Notes Placeholder 2"/>
          <p:cNvSpPr>
            <a:spLocks noGrp="1"/>
          </p:cNvSpPr>
          <p:nvPr>
            <p:ph type="body" idx="1"/>
          </p:nvPr>
        </p:nvSpPr>
        <p:spPr/>
        <p:txBody>
          <a:bodyPr>
            <a:normAutofit/>
          </a:bodyPr>
          <a:lstStyle/>
          <a:p>
            <a:r>
              <a:rPr lang="en-US" dirty="0" smtClean="0"/>
              <a:t>The obvious reason that employers attend a career fair at UK is to hire.  Employers also view a career fair as a great opportunity to meet students or alumni in person rather than relying solely on the information in a resume.  Employers also attend for Public</a:t>
            </a:r>
            <a:r>
              <a:rPr lang="en-US" baseline="0" dirty="0" smtClean="0"/>
              <a:t> Relations</a:t>
            </a:r>
            <a:r>
              <a:rPr lang="en-US" dirty="0" smtClean="0"/>
              <a:t> purposes and may not be actively hiring.  You</a:t>
            </a:r>
            <a:r>
              <a:rPr lang="en-US" baseline="0" dirty="0" smtClean="0"/>
              <a:t> will want to u</a:t>
            </a:r>
            <a:r>
              <a:rPr lang="en-US" dirty="0" smtClean="0"/>
              <a:t>se this opportunity to build your network!</a:t>
            </a:r>
            <a:endParaRPr lang="en-US" dirty="0"/>
          </a:p>
        </p:txBody>
      </p:sp>
      <p:sp>
        <p:nvSpPr>
          <p:cNvPr id="4" name="Slide Number Placeholder 3"/>
          <p:cNvSpPr>
            <a:spLocks noGrp="1"/>
          </p:cNvSpPr>
          <p:nvPr>
            <p:ph type="sldNum" sz="quarter" idx="10"/>
          </p:nvPr>
        </p:nvSpPr>
        <p:spPr/>
        <p:txBody>
          <a:bodyPr/>
          <a:lstStyle/>
          <a:p>
            <a:pPr>
              <a:defRPr/>
            </a:pPr>
            <a:fld id="{1605A65A-D487-48E3-9142-A6DEFB07F457}" type="slidenum">
              <a:rPr lang="en-US" smtClean="0"/>
              <a:pPr>
                <a:defRPr/>
              </a:pPr>
              <a:t>6</a:t>
            </a:fld>
            <a:endParaRPr lang="en-US"/>
          </a:p>
        </p:txBody>
      </p:sp>
    </p:spTree>
    <p:extLst>
      <p:ext uri="{BB962C8B-B14F-4D97-AF65-F5344CB8AC3E}">
        <p14:creationId xmlns:p14="http://schemas.microsoft.com/office/powerpoint/2010/main" val="374833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Tahoma" pitchFamily="34" charset="0"/>
            </a:endParaRPr>
          </a:p>
        </p:txBody>
      </p:sp>
      <p:sp>
        <p:nvSpPr>
          <p:cNvPr id="75780" name="Slide Number Placeholder 3"/>
          <p:cNvSpPr>
            <a:spLocks noGrp="1"/>
          </p:cNvSpPr>
          <p:nvPr>
            <p:ph type="sldNum" sz="quarter" idx="5"/>
          </p:nvPr>
        </p:nvSpPr>
        <p:spPr>
          <a:noFill/>
        </p:spPr>
        <p:txBody>
          <a:bodyPr/>
          <a:lstStyle/>
          <a:p>
            <a:fld id="{4B6A117A-8D13-4B75-947E-26D2B7100C84}" type="slidenum">
              <a:rPr lang="en-US" smtClean="0">
                <a:latin typeface="Times New Roman" pitchFamily="18" charset="0"/>
              </a:rPr>
              <a:pPr/>
              <a:t>7</a:t>
            </a:fld>
            <a:endParaRPr lang="en-US" smtClean="0">
              <a:latin typeface="Times New Roman" pitchFamily="18" charset="0"/>
            </a:endParaRPr>
          </a:p>
        </p:txBody>
      </p:sp>
    </p:spTree>
    <p:extLst>
      <p:ext uri="{BB962C8B-B14F-4D97-AF65-F5344CB8AC3E}">
        <p14:creationId xmlns:p14="http://schemas.microsoft.com/office/powerpoint/2010/main" val="7051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latin typeface="Tahoma" pitchFamily="34" charset="0"/>
            </a:endParaRPr>
          </a:p>
        </p:txBody>
      </p:sp>
      <p:sp>
        <p:nvSpPr>
          <p:cNvPr id="75780" name="Slide Number Placeholder 3"/>
          <p:cNvSpPr>
            <a:spLocks noGrp="1"/>
          </p:cNvSpPr>
          <p:nvPr>
            <p:ph type="sldNum" sz="quarter" idx="5"/>
          </p:nvPr>
        </p:nvSpPr>
        <p:spPr>
          <a:noFill/>
        </p:spPr>
        <p:txBody>
          <a:bodyPr/>
          <a:lstStyle/>
          <a:p>
            <a:fld id="{4B6A117A-8D13-4B75-947E-26D2B7100C84}" type="slidenum">
              <a:rPr lang="en-US" smtClean="0">
                <a:latin typeface="Times New Roman" pitchFamily="18" charset="0"/>
              </a:rPr>
              <a:pPr/>
              <a:t>8</a:t>
            </a:fld>
            <a:endParaRPr lang="en-US" smtClean="0">
              <a:latin typeface="Times New Roman" pitchFamily="18" charset="0"/>
            </a:endParaRPr>
          </a:p>
        </p:txBody>
      </p:sp>
    </p:spTree>
    <p:extLst>
      <p:ext uri="{BB962C8B-B14F-4D97-AF65-F5344CB8AC3E}">
        <p14:creationId xmlns:p14="http://schemas.microsoft.com/office/powerpoint/2010/main" val="157153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latin typeface="Tahoma" pitchFamily="34" charset="0"/>
              </a:rPr>
              <a:t>In addition to the showcase, you will want to take advantage of Wildcat CareerLink.  You can upload your resume to Wildcat CareerLink and apply for specific jobs and internships.  WCL will aid in your research efforts if you take advantage of the Employer</a:t>
            </a:r>
            <a:r>
              <a:rPr lang="en-US" baseline="0" dirty="0" smtClean="0">
                <a:latin typeface="Tahoma" pitchFamily="34" charset="0"/>
              </a:rPr>
              <a:t> database of contact information.  Let me know you what that looks like.</a:t>
            </a:r>
            <a:endParaRPr lang="en-US" dirty="0" smtClean="0">
              <a:latin typeface="Tahoma" pitchFamily="34" charset="0"/>
            </a:endParaRPr>
          </a:p>
        </p:txBody>
      </p:sp>
      <p:sp>
        <p:nvSpPr>
          <p:cNvPr id="75780" name="Slide Number Placeholder 3"/>
          <p:cNvSpPr>
            <a:spLocks noGrp="1"/>
          </p:cNvSpPr>
          <p:nvPr>
            <p:ph type="sldNum" sz="quarter" idx="5"/>
          </p:nvPr>
        </p:nvSpPr>
        <p:spPr>
          <a:noFill/>
        </p:spPr>
        <p:txBody>
          <a:bodyPr/>
          <a:lstStyle/>
          <a:p>
            <a:fld id="{4B6A117A-8D13-4B75-947E-26D2B7100C84}" type="slidenum">
              <a:rPr lang="en-US" smtClean="0">
                <a:latin typeface="Times New Roman" pitchFamily="18" charset="0"/>
              </a:rPr>
              <a:pPr/>
              <a:t>9</a:t>
            </a:fld>
            <a:endParaRPr lang="en-US" smtClean="0">
              <a:latin typeface="Times New Roman" pitchFamily="18" charset="0"/>
            </a:endParaRPr>
          </a:p>
        </p:txBody>
      </p:sp>
    </p:spTree>
    <p:extLst>
      <p:ext uri="{BB962C8B-B14F-4D97-AF65-F5344CB8AC3E}">
        <p14:creationId xmlns:p14="http://schemas.microsoft.com/office/powerpoint/2010/main" val="3012502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6ECBD8-6126-463E-8609-36B02CC81DE6}" type="datetimeFigureOut">
              <a:rPr lang="en-US" smtClean="0"/>
              <a:t>1/27/2017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DEF0653-C789-4AD2-AF87-C90A62E26B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ECBD8-6126-463E-8609-36B02CC81DE6}"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F0653-C789-4AD2-AF87-C90A62E26B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ECBD8-6126-463E-8609-36B02CC81DE6}"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F0653-C789-4AD2-AF87-C90A62E26B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3336E5DA-C9B4-479F-B164-3F752BF893BB}"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pPr>
              <a:defRPr/>
            </a:pPr>
            <a:fld id="{F5C5DAE3-7F83-448D-BD5D-9FAD9BFAE901}" type="slidenum">
              <a:rPr lang="en-US"/>
              <a:pPr>
                <a:defRPr/>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767" y="1278466"/>
            <a:ext cx="8081434" cy="4538134"/>
          </a:xfrm>
          <a:prstGeom prst="rect">
            <a:avLst/>
          </a:prstGeom>
        </p:spPr>
        <p:txBody>
          <a:bodyPr wrap="square">
            <a:normAutofit/>
          </a:bodyPr>
          <a:lstStyle>
            <a:lvl2pPr marL="287338" indent="-173038">
              <a:buFont typeface="Arial" pitchFamily="34" charset="0"/>
              <a:buChar char="−"/>
              <a:defRPr/>
            </a:lvl2pPr>
            <a:lvl3pPr marL="457200" indent="-171450">
              <a:buClrTx/>
              <a:defRPr/>
            </a:lvl3pPr>
            <a:lvl4pPr marL="628650" indent="-171450">
              <a:defRPr/>
            </a:lvl4pPr>
            <a:lvl5pPr marL="742950" indent="-1143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a:xfrm>
            <a:off x="438150" y="0"/>
            <a:ext cx="6183086" cy="838200"/>
          </a:xfrm>
        </p:spPr>
        <p:txBody>
          <a:bodyPr/>
          <a:lstStyle/>
          <a:p>
            <a:r>
              <a:rPr lang="en-US" dirty="0" smtClean="0"/>
              <a:t>Click to edit Master title style</a:t>
            </a:r>
            <a:endParaRPr lang="en-US" dirty="0"/>
          </a:p>
        </p:txBody>
      </p:sp>
      <p:sp>
        <p:nvSpPr>
          <p:cNvPr id="14" name="Slide Number Placeholder 13"/>
          <p:cNvSpPr>
            <a:spLocks noGrp="1"/>
          </p:cNvSpPr>
          <p:nvPr>
            <p:ph type="sldNum" sz="quarter" idx="10"/>
          </p:nvPr>
        </p:nvSpPr>
        <p:spPr/>
        <p:txBody>
          <a:bodyPr/>
          <a:lstStyle/>
          <a:p>
            <a:fld id="{DE8265EC-9979-4961-B7BA-7FDF9E64A4A6}" type="slidenum">
              <a:rPr lang="en-US" smtClean="0">
                <a:solidFill>
                  <a:prstClr val="black">
                    <a:tint val="75000"/>
                  </a:prstClr>
                </a:solidFill>
              </a:rPr>
              <a:pPr/>
              <a:t>‹#›</a:t>
            </a:fld>
            <a:endParaRPr lang="en-US" dirty="0">
              <a:solidFill>
                <a:prstClr val="black">
                  <a:tint val="75000"/>
                </a:prstClr>
              </a:solidFill>
            </a:endParaRPr>
          </a:p>
        </p:txBody>
      </p:sp>
      <p:sp>
        <p:nvSpPr>
          <p:cNvPr id="15" name="Footer Placeholder 14"/>
          <p:cNvSpPr>
            <a:spLocks noGrp="1"/>
          </p:cNvSpPr>
          <p:nvPr>
            <p:ph type="ftr" sz="quarter" idx="11"/>
          </p:nvPr>
        </p:nvSpPr>
        <p:spPr/>
        <p:txBody>
          <a:bodyPr/>
          <a:lstStyle/>
          <a:p>
            <a:r>
              <a:rPr lang="en-US" dirty="0" smtClean="0">
                <a:solidFill>
                  <a:prstClr val="black">
                    <a:tint val="75000"/>
                  </a:prstClr>
                </a:solidFill>
              </a:rPr>
              <a:t>Overview </a:t>
            </a:r>
            <a:endParaRPr lang="en-US" dirty="0">
              <a:solidFill>
                <a:prstClr val="black">
                  <a:tint val="75000"/>
                </a:prstClr>
              </a:solidFill>
            </a:endParaRPr>
          </a:p>
        </p:txBody>
      </p:sp>
    </p:spTree>
    <p:extLst>
      <p:ext uri="{BB962C8B-B14F-4D97-AF65-F5344CB8AC3E}">
        <p14:creationId xmlns:p14="http://schemas.microsoft.com/office/powerpoint/2010/main" val="2370010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2"/>
          <p:cNvSpPr>
            <a:spLocks noGrp="1" noChangeArrowheads="1"/>
          </p:cNvSpPr>
          <p:nvPr>
            <p:ph type="title"/>
          </p:nvPr>
        </p:nvSpPr>
        <p:spPr bwMode="auto">
          <a:xfrm>
            <a:off x="364671" y="0"/>
            <a:ext cx="6256565" cy="838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4" name="Slide Number Placeholder 13"/>
          <p:cNvSpPr>
            <a:spLocks noGrp="1"/>
          </p:cNvSpPr>
          <p:nvPr>
            <p:ph type="sldNum" sz="quarter" idx="10"/>
          </p:nvPr>
        </p:nvSpPr>
        <p:spPr/>
        <p:txBody>
          <a:bodyPr/>
          <a:lstStyle/>
          <a:p>
            <a:fld id="{DE8265EC-9979-4961-B7BA-7FDF9E64A4A6}" type="slidenum">
              <a:rPr lang="en-US" smtClean="0">
                <a:solidFill>
                  <a:prstClr val="black">
                    <a:tint val="75000"/>
                  </a:prstClr>
                </a:solidFill>
              </a:rPr>
              <a:pPr/>
              <a:t>‹#›</a:t>
            </a:fld>
            <a:endParaRPr lang="en-US" dirty="0">
              <a:solidFill>
                <a:prstClr val="black">
                  <a:tint val="75000"/>
                </a:prstClr>
              </a:solidFill>
            </a:endParaRPr>
          </a:p>
        </p:txBody>
      </p:sp>
      <p:sp>
        <p:nvSpPr>
          <p:cNvPr id="15" name="Footer Placeholder 14"/>
          <p:cNvSpPr>
            <a:spLocks noGrp="1"/>
          </p:cNvSpPr>
          <p:nvPr>
            <p:ph type="ftr" sz="quarter" idx="11"/>
          </p:nvPr>
        </p:nvSpPr>
        <p:spPr/>
        <p:txBody>
          <a:bodyPr/>
          <a:lstStyle/>
          <a:p>
            <a:r>
              <a:rPr lang="en-US" smtClean="0">
                <a:solidFill>
                  <a:prstClr val="black">
                    <a:tint val="75000"/>
                  </a:prstClr>
                </a:solidFill>
              </a:rPr>
              <a:t>Overview</a:t>
            </a:r>
            <a:endParaRPr lang="en-US" dirty="0">
              <a:solidFill>
                <a:prstClr val="black">
                  <a:tint val="75000"/>
                </a:prstClr>
              </a:solidFill>
            </a:endParaRPr>
          </a:p>
        </p:txBody>
      </p:sp>
    </p:spTree>
    <p:extLst>
      <p:ext uri="{BB962C8B-B14F-4D97-AF65-F5344CB8AC3E}">
        <p14:creationId xmlns:p14="http://schemas.microsoft.com/office/powerpoint/2010/main" val="3013930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Slide Number Placeholder 8"/>
          <p:cNvSpPr>
            <a:spLocks noGrp="1"/>
          </p:cNvSpPr>
          <p:nvPr>
            <p:ph type="sldNum" sz="quarter" idx="10"/>
          </p:nvPr>
        </p:nvSpPr>
        <p:spPr/>
        <p:txBody>
          <a:bodyPr/>
          <a:lstStyle/>
          <a:p>
            <a:fld id="{DE8265EC-9979-4961-B7BA-7FDF9E64A4A6}"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Overview</a:t>
            </a:r>
            <a:endParaRPr lang="en-US" dirty="0">
              <a:solidFill>
                <a:prstClr val="black">
                  <a:tint val="75000"/>
                </a:prstClr>
              </a:solidFill>
            </a:endParaRPr>
          </a:p>
        </p:txBody>
      </p:sp>
    </p:spTree>
    <p:extLst>
      <p:ext uri="{BB962C8B-B14F-4D97-AF65-F5344CB8AC3E}">
        <p14:creationId xmlns:p14="http://schemas.microsoft.com/office/powerpoint/2010/main" val="1195592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ECBD8-6126-463E-8609-36B02CC81DE6}"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F0653-C789-4AD2-AF87-C90A62E26B3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6ECBD8-6126-463E-8609-36B02CC81DE6}"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F0653-C789-4AD2-AF87-C90A62E26B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ECBD8-6126-463E-8609-36B02CC81DE6}"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F0653-C789-4AD2-AF87-C90A62E26B3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6ECBD8-6126-463E-8609-36B02CC81DE6}"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F0653-C789-4AD2-AF87-C90A62E26B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6ECBD8-6126-463E-8609-36B02CC81DE6}"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F0653-C789-4AD2-AF87-C90A62E26B3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ECBD8-6126-463E-8609-36B02CC81DE6}"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F0653-C789-4AD2-AF87-C90A62E26B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36ECBD8-6126-463E-8609-36B02CC81DE6}"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F0653-C789-4AD2-AF87-C90A62E26B3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36ECBD8-6126-463E-8609-36B02CC81DE6}" type="datetimeFigureOut">
              <a:rPr lang="en-US" smtClean="0"/>
              <a:t>1/27/2017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DEF0653-C789-4AD2-AF87-C90A62E26B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6ECBD8-6126-463E-8609-36B02CC81DE6}" type="datetimeFigureOut">
              <a:rPr lang="en-US" smtClean="0"/>
              <a:t>1/27/2017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EF0653-C789-4AD2-AF87-C90A62E26B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F_grey.png"/>
          <p:cNvPicPr>
            <a:picLocks noChangeAspect="1"/>
          </p:cNvPicPr>
          <p:nvPr userDrawn="1"/>
        </p:nvPicPr>
        <p:blipFill>
          <a:blip r:embed="rId5" cstate="print">
            <a:lum contrast="23000"/>
          </a:blip>
          <a:srcRect r="18124" b="19662"/>
          <a:stretch>
            <a:fillRect/>
          </a:stretch>
        </p:blipFill>
        <p:spPr>
          <a:xfrm>
            <a:off x="4527563" y="2328275"/>
            <a:ext cx="4616437" cy="4529725"/>
          </a:xfrm>
          <a:prstGeom prst="rect">
            <a:avLst/>
          </a:prstGeom>
        </p:spPr>
      </p:pic>
      <p:sp>
        <p:nvSpPr>
          <p:cNvPr id="15" name="Rectangle 14"/>
          <p:cNvSpPr/>
          <p:nvPr userDrawn="1"/>
        </p:nvSpPr>
        <p:spPr bwMode="auto">
          <a:xfrm>
            <a:off x="0" y="0"/>
            <a:ext cx="6629400" cy="838200"/>
          </a:xfrm>
          <a:prstGeom prst="rect">
            <a:avLst/>
          </a:prstGeom>
          <a:gradFill flip="none" rotWithShape="1">
            <a:gsLst>
              <a:gs pos="92000">
                <a:schemeClr val="bg1"/>
              </a:gs>
              <a:gs pos="69000">
                <a:srgbClr val="92D050"/>
              </a:gs>
            </a:gsLst>
            <a:lin ang="6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mtClean="0">
              <a:solidFill>
                <a:prstClr val="black"/>
              </a:solidFill>
            </a:endParaRPr>
          </a:p>
        </p:txBody>
      </p:sp>
      <p:sp>
        <p:nvSpPr>
          <p:cNvPr id="40962" name="Rectangle 2"/>
          <p:cNvSpPr>
            <a:spLocks noGrp="1" noChangeArrowheads="1"/>
          </p:cNvSpPr>
          <p:nvPr>
            <p:ph type="title"/>
          </p:nvPr>
        </p:nvSpPr>
        <p:spPr bwMode="auto">
          <a:xfrm>
            <a:off x="364671" y="0"/>
            <a:ext cx="6256565"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pic>
        <p:nvPicPr>
          <p:cNvPr id="13" name="Picture 12" descr="green-logo.png"/>
          <p:cNvPicPr>
            <a:picLocks noChangeAspect="1"/>
          </p:cNvPicPr>
          <p:nvPr userDrawn="1"/>
        </p:nvPicPr>
        <p:blipFill>
          <a:blip r:embed="rId6" cstate="print"/>
          <a:stretch>
            <a:fillRect/>
          </a:stretch>
        </p:blipFill>
        <p:spPr>
          <a:xfrm>
            <a:off x="6988628" y="280825"/>
            <a:ext cx="1925714" cy="289248"/>
          </a:xfrm>
          <a:prstGeom prst="rect">
            <a:avLst/>
          </a:prstGeom>
        </p:spPr>
      </p:pic>
      <p:sp>
        <p:nvSpPr>
          <p:cNvPr id="12" name="Footer Placeholder 11"/>
          <p:cNvSpPr>
            <a:spLocks noGrp="1"/>
          </p:cNvSpPr>
          <p:nvPr>
            <p:ph type="ftr" sz="quarter" idx="3"/>
          </p:nvPr>
        </p:nvSpPr>
        <p:spPr>
          <a:xfrm>
            <a:off x="7296150" y="6356350"/>
            <a:ext cx="11620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r>
              <a:rPr lang="en-US" dirty="0" smtClean="0">
                <a:solidFill>
                  <a:prstClr val="black">
                    <a:tint val="75000"/>
                  </a:prstClr>
                </a:solidFill>
              </a:rPr>
              <a:t>Overview </a:t>
            </a:r>
            <a:endParaRPr lang="en-US" dirty="0">
              <a:solidFill>
                <a:prstClr val="black">
                  <a:tint val="75000"/>
                </a:prstClr>
              </a:solidFill>
            </a:endParaRPr>
          </a:p>
        </p:txBody>
      </p:sp>
      <p:sp>
        <p:nvSpPr>
          <p:cNvPr id="17" name="Slide Number Placeholder 16"/>
          <p:cNvSpPr>
            <a:spLocks noGrp="1"/>
          </p:cNvSpPr>
          <p:nvPr>
            <p:ph type="sldNum" sz="quarter" idx="4"/>
          </p:nvPr>
        </p:nvSpPr>
        <p:spPr>
          <a:xfrm>
            <a:off x="8553449" y="6356350"/>
            <a:ext cx="3905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DE8265EC-9979-4961-B7BA-7FDF9E64A4A6}"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cxnSp>
        <p:nvCxnSpPr>
          <p:cNvPr id="21" name="Straight Connector 20"/>
          <p:cNvCxnSpPr/>
          <p:nvPr userDrawn="1"/>
        </p:nvCxnSpPr>
        <p:spPr bwMode="auto">
          <a:xfrm rot="5400000">
            <a:off x="8410574" y="6548438"/>
            <a:ext cx="180975" cy="1588"/>
          </a:xfrm>
          <a:prstGeom prst="line">
            <a:avLst/>
          </a:prstGeom>
          <a:solidFill>
            <a:schemeClr val="bg1">
              <a:alpha val="45000"/>
            </a:schemeClr>
          </a:solidFill>
          <a:ln w="9525"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27321778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hf hdr="0" dt="0"/>
  <p:txStyles>
    <p:titleStyle>
      <a:lvl1pPr algn="l" rtl="0" eaLnBrk="1" fontAlgn="base" hangingPunct="1">
        <a:lnSpc>
          <a:spcPct val="95000"/>
        </a:lnSpc>
        <a:spcBef>
          <a:spcPct val="0"/>
        </a:spcBef>
        <a:spcAft>
          <a:spcPct val="0"/>
        </a:spcAft>
        <a:defRPr sz="2400" b="1"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4000">
          <a:solidFill>
            <a:schemeClr val="tx2"/>
          </a:solidFill>
          <a:latin typeface="Arial" charset="0"/>
        </a:defRPr>
      </a:lvl2pPr>
      <a:lvl3pPr algn="l" rtl="0" eaLnBrk="1" fontAlgn="base" hangingPunct="1">
        <a:lnSpc>
          <a:spcPct val="95000"/>
        </a:lnSpc>
        <a:spcBef>
          <a:spcPct val="0"/>
        </a:spcBef>
        <a:spcAft>
          <a:spcPct val="0"/>
        </a:spcAft>
        <a:defRPr sz="4000">
          <a:solidFill>
            <a:schemeClr val="tx2"/>
          </a:solidFill>
          <a:latin typeface="Arial" charset="0"/>
        </a:defRPr>
      </a:lvl3pPr>
      <a:lvl4pPr algn="l" rtl="0" eaLnBrk="1" fontAlgn="base" hangingPunct="1">
        <a:lnSpc>
          <a:spcPct val="95000"/>
        </a:lnSpc>
        <a:spcBef>
          <a:spcPct val="0"/>
        </a:spcBef>
        <a:spcAft>
          <a:spcPct val="0"/>
        </a:spcAft>
        <a:defRPr sz="4000">
          <a:solidFill>
            <a:schemeClr val="tx2"/>
          </a:solidFill>
          <a:latin typeface="Arial" charset="0"/>
        </a:defRPr>
      </a:lvl4pPr>
      <a:lvl5pPr algn="l" rtl="0" eaLnBrk="1" fontAlgn="base" hangingPunct="1">
        <a:lnSpc>
          <a:spcPct val="95000"/>
        </a:lnSpc>
        <a:spcBef>
          <a:spcPct val="0"/>
        </a:spcBef>
        <a:spcAft>
          <a:spcPct val="0"/>
        </a:spcAft>
        <a:defRPr sz="4000">
          <a:solidFill>
            <a:schemeClr val="tx2"/>
          </a:solidFill>
          <a:latin typeface="Arial" charset="0"/>
        </a:defRPr>
      </a:lvl5pPr>
      <a:lvl6pPr marL="457200" algn="l" rtl="0" eaLnBrk="1" fontAlgn="base" hangingPunct="1">
        <a:lnSpc>
          <a:spcPct val="95000"/>
        </a:lnSpc>
        <a:spcBef>
          <a:spcPct val="0"/>
        </a:spcBef>
        <a:spcAft>
          <a:spcPct val="0"/>
        </a:spcAft>
        <a:defRPr sz="4000">
          <a:solidFill>
            <a:schemeClr val="tx2"/>
          </a:solidFill>
          <a:latin typeface="Arial" charset="0"/>
        </a:defRPr>
      </a:lvl6pPr>
      <a:lvl7pPr marL="914400" algn="l" rtl="0" eaLnBrk="1" fontAlgn="base" hangingPunct="1">
        <a:lnSpc>
          <a:spcPct val="95000"/>
        </a:lnSpc>
        <a:spcBef>
          <a:spcPct val="0"/>
        </a:spcBef>
        <a:spcAft>
          <a:spcPct val="0"/>
        </a:spcAft>
        <a:defRPr sz="4000">
          <a:solidFill>
            <a:schemeClr val="tx2"/>
          </a:solidFill>
          <a:latin typeface="Arial" charset="0"/>
        </a:defRPr>
      </a:lvl7pPr>
      <a:lvl8pPr marL="1371600" algn="l" rtl="0" eaLnBrk="1" fontAlgn="base" hangingPunct="1">
        <a:lnSpc>
          <a:spcPct val="95000"/>
        </a:lnSpc>
        <a:spcBef>
          <a:spcPct val="0"/>
        </a:spcBef>
        <a:spcAft>
          <a:spcPct val="0"/>
        </a:spcAft>
        <a:defRPr sz="4000">
          <a:solidFill>
            <a:schemeClr val="tx2"/>
          </a:solidFill>
          <a:latin typeface="Arial" charset="0"/>
        </a:defRPr>
      </a:lvl8pPr>
      <a:lvl9pPr marL="1828800" algn="l" rtl="0" eaLnBrk="1" fontAlgn="base" hangingPunct="1">
        <a:lnSpc>
          <a:spcPct val="95000"/>
        </a:lnSpc>
        <a:spcBef>
          <a:spcPct val="0"/>
        </a:spcBef>
        <a:spcAft>
          <a:spcPct val="0"/>
        </a:spcAft>
        <a:defRPr sz="4000">
          <a:solidFill>
            <a:schemeClr val="tx2"/>
          </a:solidFill>
          <a:latin typeface="Arial" charset="0"/>
        </a:defRPr>
      </a:lvl9pPr>
    </p:titleStyle>
    <p:bodyStyle>
      <a:lvl1pPr marL="119063" indent="-119063" algn="l" rtl="0" eaLnBrk="1" fontAlgn="base" hangingPunct="1">
        <a:spcBef>
          <a:spcPct val="20000"/>
        </a:spcBef>
        <a:spcAft>
          <a:spcPct val="25000"/>
        </a:spcAft>
        <a:buClr>
          <a:srgbClr val="92D050"/>
        </a:buClr>
        <a:buSzPct val="80000"/>
        <a:buFont typeface="Arial" pitchFamily="34" charset="0"/>
        <a:buChar char="•"/>
        <a:defRPr sz="2600">
          <a:solidFill>
            <a:schemeClr val="tx1"/>
          </a:solidFill>
          <a:latin typeface="+mn-lt"/>
          <a:ea typeface="+mn-ea"/>
          <a:cs typeface="+mn-cs"/>
        </a:defRPr>
      </a:lvl1pPr>
      <a:lvl2pPr marL="287338" indent="-168275" algn="l" rtl="0" eaLnBrk="1" fontAlgn="base" hangingPunct="1">
        <a:spcBef>
          <a:spcPct val="20000"/>
        </a:spcBef>
        <a:spcAft>
          <a:spcPct val="0"/>
        </a:spcAft>
        <a:buClrTx/>
        <a:buSzPct val="70000"/>
        <a:buFont typeface="Arial" pitchFamily="34" charset="0"/>
        <a:buNone/>
        <a:defRPr sz="2500">
          <a:solidFill>
            <a:schemeClr val="tx1"/>
          </a:solidFill>
          <a:latin typeface="+mn-lt"/>
        </a:defRPr>
      </a:lvl2pPr>
      <a:lvl3pPr marL="1144588"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2"/>
          </a:solidFill>
          <a:latin typeface="+mn-lt"/>
        </a:defRPr>
      </a:lvl6pPr>
      <a:lvl7pPr marL="2971800" indent="-228600" algn="l" rtl="0" eaLnBrk="1" fontAlgn="base" hangingPunct="1">
        <a:spcBef>
          <a:spcPct val="20000"/>
        </a:spcBef>
        <a:spcAft>
          <a:spcPct val="0"/>
        </a:spcAft>
        <a:buChar char="•"/>
        <a:defRPr sz="1600">
          <a:solidFill>
            <a:schemeClr val="tx2"/>
          </a:solidFill>
          <a:latin typeface="+mn-lt"/>
        </a:defRPr>
      </a:lvl7pPr>
      <a:lvl8pPr marL="3429000" indent="-228600" algn="l" rtl="0" eaLnBrk="1" fontAlgn="base" hangingPunct="1">
        <a:spcBef>
          <a:spcPct val="20000"/>
        </a:spcBef>
        <a:spcAft>
          <a:spcPct val="0"/>
        </a:spcAft>
        <a:buChar char="•"/>
        <a:defRPr sz="1600">
          <a:solidFill>
            <a:schemeClr val="tx2"/>
          </a:solidFill>
          <a:latin typeface="+mn-lt"/>
        </a:defRPr>
      </a:lvl8pPr>
      <a:lvl9pPr marL="3886200" indent="-228600" algn="l" rtl="0" eaLnBrk="1" fontAlgn="base" hangingPunct="1">
        <a:spcBef>
          <a:spcPct val="20000"/>
        </a:spcBef>
        <a:spcAft>
          <a:spcPct val="0"/>
        </a:spcAft>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43.gif"/></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3352800"/>
            <a:ext cx="9144000" cy="1499866"/>
          </a:xfrm>
        </p:spPr>
        <p:txBody>
          <a:bodyPr>
            <a:noAutofit/>
          </a:bodyPr>
          <a:lstStyle/>
          <a:p>
            <a:pPr algn="ctr" eaLnBrk="1" fontAlgn="auto" hangingPunct="1">
              <a:spcAft>
                <a:spcPts val="0"/>
              </a:spcAft>
              <a:defRPr/>
            </a:pPr>
            <a:r>
              <a:rPr lang="en-US" dirty="0" smtClean="0">
                <a:solidFill>
                  <a:schemeClr val="tx1"/>
                </a:solidFill>
                <a:effectLst/>
              </a:rPr>
              <a:t>Internship &amp; Career Fair</a:t>
            </a:r>
            <a:br>
              <a:rPr lang="en-US" dirty="0" smtClean="0">
                <a:solidFill>
                  <a:schemeClr val="tx1"/>
                </a:solidFill>
                <a:effectLst/>
              </a:rPr>
            </a:br>
            <a:r>
              <a:rPr lang="en-US" dirty="0" smtClean="0">
                <a:solidFill>
                  <a:schemeClr val="tx1"/>
                </a:solidFill>
                <a:effectLst/>
              </a:rPr>
              <a:t>Prep Workshop</a:t>
            </a:r>
            <a:endParaRPr lang="en-US" sz="2400" dirty="0" smtClean="0">
              <a:solidFill>
                <a:schemeClr val="tx1"/>
              </a:solidFill>
              <a:effectLst/>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238483"/>
            <a:ext cx="2590800" cy="904518"/>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056" y="206585"/>
            <a:ext cx="2819400" cy="988482"/>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6071" t="4209" r="16583" b="73343"/>
          <a:stretch/>
        </p:blipFill>
        <p:spPr>
          <a:xfrm>
            <a:off x="2971800" y="5715000"/>
            <a:ext cx="3200400" cy="775855"/>
          </a:xfrm>
          <a:prstGeom prst="rect">
            <a:avLst/>
          </a:prstGeom>
          <a:ln>
            <a:solidFill>
              <a:schemeClr val="tx1"/>
            </a:solidFill>
          </a:ln>
        </p:spPr>
      </p:pic>
      <p:pic>
        <p:nvPicPr>
          <p:cNvPr id="8" name="Picture 7"/>
          <p:cNvPicPr>
            <a:picLocks noChangeAspect="1"/>
          </p:cNvPicPr>
          <p:nvPr/>
        </p:nvPicPr>
        <p:blipFill rotWithShape="1">
          <a:blip r:embed="rId6"/>
          <a:srcRect t="20168" b="24704"/>
          <a:stretch/>
        </p:blipFill>
        <p:spPr>
          <a:xfrm>
            <a:off x="2552700" y="1752600"/>
            <a:ext cx="4038600" cy="145833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8982" y="838200"/>
            <a:ext cx="8622017" cy="5867400"/>
          </a:xfrm>
          <a:prstGeom prst="rect">
            <a:avLst/>
          </a:prstGeom>
          <a:ln w="38100">
            <a:solidFill>
              <a:schemeClr val="tx1"/>
            </a:solidFill>
          </a:ln>
          <a:effectLst>
            <a:outerShdw blurRad="292100" dist="139700" dir="2700000" algn="tl" rotWithShape="0">
              <a:srgbClr val="333333">
                <a:alpha val="65000"/>
              </a:srgbClr>
            </a:outerShdw>
          </a:effectLst>
        </p:spPr>
      </p:pic>
      <p:sp>
        <p:nvSpPr>
          <p:cNvPr id="2" name="Oval 1"/>
          <p:cNvSpPr/>
          <p:nvPr/>
        </p:nvSpPr>
        <p:spPr>
          <a:xfrm>
            <a:off x="152400" y="2857502"/>
            <a:ext cx="1793770" cy="430049"/>
          </a:xfrm>
          <a:prstGeom prst="ellipse">
            <a:avLst/>
          </a:prstGeom>
          <a:noFill/>
          <a:ln>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rot="17150339">
            <a:off x="3702379" y="2712245"/>
            <a:ext cx="762000" cy="2590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023649" y="224982"/>
            <a:ext cx="7547344" cy="4111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2800" dirty="0" smtClean="0">
                <a:solidFill>
                  <a:schemeClr val="tx1"/>
                </a:solidFill>
                <a:effectLst/>
              </a:rPr>
              <a:t>Wildcat CareerLink</a:t>
            </a:r>
          </a:p>
        </p:txBody>
      </p:sp>
      <p:pic>
        <p:nvPicPr>
          <p:cNvPr id="6" name="Picture 5"/>
          <p:cNvPicPr>
            <a:picLocks noChangeAspect="1"/>
          </p:cNvPicPr>
          <p:nvPr/>
        </p:nvPicPr>
        <p:blipFill>
          <a:blip r:embed="rId4"/>
          <a:stretch>
            <a:fillRect/>
          </a:stretch>
        </p:blipFill>
        <p:spPr>
          <a:xfrm>
            <a:off x="177209" y="80651"/>
            <a:ext cx="880110" cy="66008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3184" y="857250"/>
            <a:ext cx="8435730" cy="5772150"/>
          </a:xfrm>
          <a:prstGeom prst="rect">
            <a:avLst/>
          </a:prstGeom>
          <a:ln w="38100">
            <a:solidFill>
              <a:schemeClr val="tx1"/>
            </a:solidFill>
          </a:ln>
          <a:effectLst>
            <a:outerShdw blurRad="292100" dist="139700" dir="2700000" algn="tl" rotWithShape="0">
              <a:srgbClr val="333333">
                <a:alpha val="65000"/>
              </a:srgbClr>
            </a:outerShdw>
          </a:effectLst>
        </p:spPr>
      </p:pic>
      <p:sp>
        <p:nvSpPr>
          <p:cNvPr id="4" name="Up Arrow 3"/>
          <p:cNvSpPr/>
          <p:nvPr/>
        </p:nvSpPr>
        <p:spPr>
          <a:xfrm rot="13236146">
            <a:off x="6449770" y="2829429"/>
            <a:ext cx="762000" cy="2590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023649" y="224982"/>
            <a:ext cx="7547344" cy="4111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2800" dirty="0" smtClean="0">
                <a:solidFill>
                  <a:schemeClr val="tx1"/>
                </a:solidFill>
                <a:effectLst/>
              </a:rPr>
              <a:t>Wildcat CareerLink</a:t>
            </a:r>
          </a:p>
        </p:txBody>
      </p:sp>
      <p:pic>
        <p:nvPicPr>
          <p:cNvPr id="6" name="Picture 5"/>
          <p:cNvPicPr>
            <a:picLocks noChangeAspect="1"/>
          </p:cNvPicPr>
          <p:nvPr/>
        </p:nvPicPr>
        <p:blipFill>
          <a:blip r:embed="rId3"/>
          <a:stretch>
            <a:fillRect/>
          </a:stretch>
        </p:blipFill>
        <p:spPr>
          <a:xfrm>
            <a:off x="177209" y="80651"/>
            <a:ext cx="880110" cy="660083"/>
          </a:xfrm>
          <a:prstGeom prst="rect">
            <a:avLst/>
          </a:prstGeom>
        </p:spPr>
      </p:pic>
      <p:sp>
        <p:nvSpPr>
          <p:cNvPr id="8" name="Rounded Rectangle 7"/>
          <p:cNvSpPr/>
          <p:nvPr/>
        </p:nvSpPr>
        <p:spPr>
          <a:xfrm>
            <a:off x="2133600" y="5336717"/>
            <a:ext cx="4038600" cy="101589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943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3580"/>
          <a:stretch/>
        </p:blipFill>
        <p:spPr>
          <a:xfrm>
            <a:off x="152400" y="1219201"/>
            <a:ext cx="8766211" cy="5333999"/>
          </a:xfrm>
          <a:prstGeom prst="rect">
            <a:avLst/>
          </a:prstGeom>
          <a:ln w="28575">
            <a:solidFill>
              <a:schemeClr val="tx1"/>
            </a:solidFill>
          </a:ln>
          <a:effectLst>
            <a:outerShdw blurRad="292100" dist="139700" dir="2700000" algn="tl" rotWithShape="0">
              <a:srgbClr val="333333">
                <a:alpha val="65000"/>
              </a:srgbClr>
            </a:outerShdw>
          </a:effectLst>
        </p:spPr>
      </p:pic>
      <p:sp>
        <p:nvSpPr>
          <p:cNvPr id="4" name="Rounded Rectangle 3"/>
          <p:cNvSpPr/>
          <p:nvPr/>
        </p:nvSpPr>
        <p:spPr>
          <a:xfrm>
            <a:off x="3352800" y="2590799"/>
            <a:ext cx="5105400" cy="38862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7426714">
            <a:off x="1440957" y="503507"/>
            <a:ext cx="762000" cy="25908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023649" y="224982"/>
            <a:ext cx="7547344" cy="4111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2800" dirty="0" smtClean="0">
                <a:solidFill>
                  <a:schemeClr val="tx1"/>
                </a:solidFill>
                <a:effectLst/>
              </a:rPr>
              <a:t>Wildcat CareerLink</a:t>
            </a:r>
          </a:p>
        </p:txBody>
      </p:sp>
      <p:pic>
        <p:nvPicPr>
          <p:cNvPr id="7" name="Picture 6"/>
          <p:cNvPicPr>
            <a:picLocks noChangeAspect="1"/>
          </p:cNvPicPr>
          <p:nvPr/>
        </p:nvPicPr>
        <p:blipFill>
          <a:blip r:embed="rId3"/>
          <a:stretch>
            <a:fillRect/>
          </a:stretch>
        </p:blipFill>
        <p:spPr>
          <a:xfrm>
            <a:off x="177209" y="80651"/>
            <a:ext cx="880110" cy="660083"/>
          </a:xfrm>
          <a:prstGeom prst="rect">
            <a:avLst/>
          </a:prstGeom>
        </p:spPr>
      </p:pic>
    </p:spTree>
    <p:extLst>
      <p:ext uri="{BB962C8B-B14F-4D97-AF65-F5344CB8AC3E}">
        <p14:creationId xmlns:p14="http://schemas.microsoft.com/office/powerpoint/2010/main" val="9600296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011" y="2010108"/>
            <a:ext cx="9144000" cy="617345"/>
          </a:xfrm>
        </p:spPr>
        <p:txBody>
          <a:bodyPr>
            <a:normAutofit/>
          </a:bodyPr>
          <a:lstStyle/>
          <a:p>
            <a:pPr marL="109728" indent="0" algn="ct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1" dirty="0" smtClean="0">
                <a:solidFill>
                  <a:srgbClr val="0033A0"/>
                </a:solidFill>
              </a:rPr>
              <a:t>Visit the App Store or Google Plus to download</a:t>
            </a:r>
          </a:p>
        </p:txBody>
      </p:sp>
      <p:sp>
        <p:nvSpPr>
          <p:cNvPr id="18434" name="Title 1"/>
          <p:cNvSpPr>
            <a:spLocks noGrp="1"/>
          </p:cNvSpPr>
          <p:nvPr>
            <p:ph type="title"/>
          </p:nvPr>
        </p:nvSpPr>
        <p:spPr>
          <a:xfrm>
            <a:off x="445168" y="481264"/>
            <a:ext cx="8534400" cy="1143000"/>
          </a:xfrm>
        </p:spPr>
        <p:txBody>
          <a:bodyPr>
            <a:noAutofit/>
          </a:bodyPr>
          <a:lstStyle/>
          <a:p>
            <a:pPr>
              <a:defRPr/>
            </a:pPr>
            <a:r>
              <a:rPr lang="en-US" sz="4000" u="sng" dirty="0">
                <a:effectLst/>
              </a:rPr>
              <a:t>R</a:t>
            </a:r>
            <a:r>
              <a:rPr lang="en-US" sz="3100" dirty="0" smtClean="0">
                <a:solidFill>
                  <a:schemeClr val="tx1"/>
                </a:solidFill>
                <a:effectLst/>
              </a:rPr>
              <a:t>esearch Employers via</a:t>
            </a:r>
            <a:br>
              <a:rPr lang="en-US" sz="3100" dirty="0" smtClean="0">
                <a:solidFill>
                  <a:schemeClr val="tx1"/>
                </a:solidFill>
                <a:effectLst/>
              </a:rPr>
            </a:br>
            <a:r>
              <a:rPr lang="en-US" sz="3100" dirty="0" smtClean="0">
                <a:solidFill>
                  <a:schemeClr val="tx1"/>
                </a:solidFill>
                <a:effectLst/>
              </a:rPr>
              <a:t>   </a:t>
            </a:r>
            <a:r>
              <a:rPr lang="en-US" sz="2800" dirty="0" smtClean="0">
                <a:solidFill>
                  <a:schemeClr val="tx1"/>
                </a:solidFill>
                <a:effectLst/>
              </a:rPr>
              <a:t>UK Career Fair+</a:t>
            </a:r>
          </a:p>
        </p:txBody>
      </p:sp>
      <p:sp>
        <p:nvSpPr>
          <p:cNvPr id="5" name="Content Placeholder 2"/>
          <p:cNvSpPr txBox="1">
            <a:spLocks/>
          </p:cNvSpPr>
          <p:nvPr/>
        </p:nvSpPr>
        <p:spPr>
          <a:xfrm>
            <a:off x="457200" y="2667000"/>
            <a:ext cx="8229600" cy="3595521"/>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Get details about </a:t>
            </a:r>
            <a:r>
              <a:rPr lang="en-GB" sz="2000" dirty="0" smtClean="0"/>
              <a:t>both career fairs </a:t>
            </a:r>
            <a:endParaRPr lang="en-GB" sz="2000" dirty="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050" dirty="0" smtClean="0"/>
          </a:p>
          <a:p>
            <a:pPr marL="914400" indent="-255588">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Interactive floor map to save favourite employers</a:t>
            </a:r>
          </a:p>
          <a:p>
            <a:pPr>
              <a:buFont typeface="Tahom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000" dirty="0" smtClean="0"/>
          </a:p>
          <a:p>
            <a:pPr marL="3946525" indent="-255588">
              <a:tabLst>
                <a:tab pos="454025" algn="l"/>
                <a:tab pos="9112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Receive Real-time Announcements &amp; Notifications</a:t>
            </a:r>
          </a:p>
          <a:p>
            <a:pPr>
              <a:buFont typeface="Tahom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000" dirty="0" smtClean="0"/>
          </a:p>
          <a:p>
            <a:pPr marL="4632325" indent="-255588">
              <a:tabLst>
                <a:tab pos="454025" algn="l"/>
                <a:tab pos="911225" algn="l"/>
                <a:tab pos="13684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View internship, co-op and job postings </a:t>
            </a:r>
            <a:endParaRPr lang="en-GB" sz="20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8600"/>
            <a:ext cx="1589977" cy="1589977"/>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733800"/>
            <a:ext cx="3859386" cy="2895600"/>
          </a:xfrm>
          <a:prstGeom prst="rect">
            <a:avLst/>
          </a:prstGeom>
          <a:ln>
            <a:solidFill>
              <a:schemeClr val="tx1"/>
            </a:solidFill>
          </a:ln>
        </p:spPr>
      </p:pic>
    </p:spTree>
    <p:extLst>
      <p:ext uri="{BB962C8B-B14F-4D97-AF65-F5344CB8AC3E}">
        <p14:creationId xmlns:p14="http://schemas.microsoft.com/office/powerpoint/2010/main" val="2428666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023649" y="224982"/>
            <a:ext cx="7547344" cy="4111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2800" dirty="0" smtClean="0">
                <a:solidFill>
                  <a:schemeClr val="tx1"/>
                </a:solidFill>
                <a:effectLst/>
              </a:rPr>
              <a:t>UK Career Fair+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6200"/>
            <a:ext cx="762000" cy="762000"/>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080"/>
          <a:stretch/>
        </p:blipFill>
        <p:spPr>
          <a:xfrm>
            <a:off x="304800" y="1524000"/>
            <a:ext cx="3797447" cy="4957968"/>
          </a:xfrm>
          <a:prstGeom prst="rect">
            <a:avLst/>
          </a:prstGeom>
          <a:ln>
            <a:solidFill>
              <a:schemeClr val="tx1"/>
            </a:solidFill>
          </a:ln>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5285"/>
          <a:stretch/>
        </p:blipFill>
        <p:spPr>
          <a:xfrm>
            <a:off x="4797321" y="990600"/>
            <a:ext cx="3922024" cy="4953000"/>
          </a:xfrm>
          <a:prstGeom prst="rect">
            <a:avLst/>
          </a:prstGeom>
          <a:ln>
            <a:solidFill>
              <a:schemeClr val="tx1"/>
            </a:solidFill>
          </a:ln>
        </p:spPr>
      </p:pic>
      <p:sp>
        <p:nvSpPr>
          <p:cNvPr id="7" name="Rounded Rectangle 6"/>
          <p:cNvSpPr/>
          <p:nvPr/>
        </p:nvSpPr>
        <p:spPr>
          <a:xfrm>
            <a:off x="5828414" y="5600699"/>
            <a:ext cx="2890932" cy="4687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953000" y="6120825"/>
            <a:ext cx="3766345" cy="584775"/>
          </a:xfrm>
          <a:prstGeom prst="rect">
            <a:avLst/>
          </a:prstGeom>
          <a:noFill/>
        </p:spPr>
        <p:txBody>
          <a:bodyPr wrap="square" rtlCol="0">
            <a:spAutoFit/>
          </a:bodyPr>
          <a:lstStyle/>
          <a:p>
            <a:pPr algn="ctr"/>
            <a:r>
              <a:rPr lang="en-US" sz="1600" dirty="0" smtClean="0"/>
              <a:t>Explore all the bottom tabs – they are loaded with great information!</a:t>
            </a:r>
            <a:endParaRPr lang="en-US" sz="1600" dirty="0"/>
          </a:p>
        </p:txBody>
      </p:sp>
      <p:sp>
        <p:nvSpPr>
          <p:cNvPr id="10" name="TextBox 9"/>
          <p:cNvSpPr txBox="1"/>
          <p:nvPr/>
        </p:nvSpPr>
        <p:spPr>
          <a:xfrm>
            <a:off x="4797320" y="341524"/>
            <a:ext cx="4150625" cy="523220"/>
          </a:xfrm>
          <a:prstGeom prst="rect">
            <a:avLst/>
          </a:prstGeom>
          <a:noFill/>
        </p:spPr>
        <p:txBody>
          <a:bodyPr wrap="square" rtlCol="0">
            <a:spAutoFit/>
          </a:bodyPr>
          <a:lstStyle/>
          <a:p>
            <a:pPr algn="ctr"/>
            <a:r>
              <a:rPr lang="en-US" sz="1400" dirty="0" smtClean="0"/>
              <a:t>Add the employer to you favorites and make easier to locate on map during the event</a:t>
            </a:r>
            <a:endParaRPr lang="en-US" sz="1400" dirty="0"/>
          </a:p>
        </p:txBody>
      </p:sp>
      <p:sp>
        <p:nvSpPr>
          <p:cNvPr id="12" name="Up Arrow 11"/>
          <p:cNvSpPr/>
          <p:nvPr/>
        </p:nvSpPr>
        <p:spPr>
          <a:xfrm rot="10800000">
            <a:off x="7822873" y="838200"/>
            <a:ext cx="470374" cy="965202"/>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Up Arrow 12"/>
          <p:cNvSpPr/>
          <p:nvPr/>
        </p:nvSpPr>
        <p:spPr>
          <a:xfrm rot="20242074" flipV="1">
            <a:off x="3518685" y="1588996"/>
            <a:ext cx="2150949" cy="392986"/>
          </a:xfrm>
          <a:prstGeom prst="curvedUpArrow">
            <a:avLst>
              <a:gd name="adj1" fmla="val 28477"/>
              <a:gd name="adj2" fmla="val 50000"/>
              <a:gd name="adj3" fmla="val 25000"/>
            </a:avLst>
          </a:prstGeom>
          <a:solidFill>
            <a:srgbClr val="C00000"/>
          </a:solidFill>
          <a:ln w="444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ounded Rectangle 13"/>
          <p:cNvSpPr/>
          <p:nvPr/>
        </p:nvSpPr>
        <p:spPr>
          <a:xfrm>
            <a:off x="309527" y="2209799"/>
            <a:ext cx="3792720" cy="34181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 y="1259331"/>
            <a:ext cx="3402304" cy="307777"/>
          </a:xfrm>
          <a:prstGeom prst="rect">
            <a:avLst/>
          </a:prstGeom>
          <a:noFill/>
        </p:spPr>
        <p:txBody>
          <a:bodyPr wrap="square" rtlCol="0">
            <a:spAutoFit/>
          </a:bodyPr>
          <a:lstStyle/>
          <a:p>
            <a:pPr algn="ctr"/>
            <a:r>
              <a:rPr lang="en-US" sz="1400" dirty="0" smtClean="0"/>
              <a:t>Don’t forget to use the filters</a:t>
            </a:r>
            <a:endParaRPr lang="en-US" sz="1400" dirty="0"/>
          </a:p>
        </p:txBody>
      </p:sp>
      <p:sp>
        <p:nvSpPr>
          <p:cNvPr id="17" name="Up Arrow 16"/>
          <p:cNvSpPr/>
          <p:nvPr/>
        </p:nvSpPr>
        <p:spPr>
          <a:xfrm rot="6406423">
            <a:off x="3312273" y="1269023"/>
            <a:ext cx="220184" cy="451815"/>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68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023649" y="224982"/>
            <a:ext cx="7547344" cy="411162"/>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2800" dirty="0" smtClean="0">
                <a:solidFill>
                  <a:schemeClr val="tx1"/>
                </a:solidFill>
                <a:effectLst/>
              </a:rPr>
              <a:t>UK Career Fair+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762000" cy="762000"/>
          </a:xfrm>
          <a:prstGeom prst="rect">
            <a:avLst/>
          </a:prstGeom>
          <a:ln>
            <a:solidFill>
              <a:schemeClr val="tx1"/>
            </a:solid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232" b="-207"/>
          <a:stretch/>
        </p:blipFill>
        <p:spPr>
          <a:xfrm>
            <a:off x="4648200" y="1013094"/>
            <a:ext cx="4306434" cy="5568180"/>
          </a:xfrm>
          <a:prstGeom prst="rect">
            <a:avLst/>
          </a:prstGeom>
          <a:ln>
            <a:solidFill>
              <a:schemeClr val="tx1"/>
            </a:solidFill>
          </a:ln>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617"/>
          <a:stretch/>
        </p:blipFill>
        <p:spPr>
          <a:xfrm>
            <a:off x="152400" y="990600"/>
            <a:ext cx="4305673" cy="5590674"/>
          </a:xfrm>
          <a:prstGeom prst="rect">
            <a:avLst/>
          </a:prstGeom>
          <a:ln>
            <a:solidFill>
              <a:schemeClr val="tx1"/>
            </a:solidFill>
          </a:ln>
        </p:spPr>
      </p:pic>
      <p:sp>
        <p:nvSpPr>
          <p:cNvPr id="6" name="TextBox 5"/>
          <p:cNvSpPr txBox="1"/>
          <p:nvPr/>
        </p:nvSpPr>
        <p:spPr>
          <a:xfrm>
            <a:off x="4797321" y="2743200"/>
            <a:ext cx="1219200" cy="1600438"/>
          </a:xfrm>
          <a:prstGeom prst="rect">
            <a:avLst/>
          </a:prstGeom>
          <a:noFill/>
        </p:spPr>
        <p:txBody>
          <a:bodyPr wrap="square" rtlCol="0">
            <a:spAutoFit/>
          </a:bodyPr>
          <a:lstStyle/>
          <a:p>
            <a:pPr algn="ctr"/>
            <a:r>
              <a:rPr lang="en-US" sz="1400" dirty="0" smtClean="0"/>
              <a:t>Or you can select a table number and view employer information</a:t>
            </a:r>
            <a:endParaRPr lang="en-US" sz="1400" dirty="0"/>
          </a:p>
        </p:txBody>
      </p:sp>
      <p:sp>
        <p:nvSpPr>
          <p:cNvPr id="7" name="TextBox 6"/>
          <p:cNvSpPr txBox="1"/>
          <p:nvPr/>
        </p:nvSpPr>
        <p:spPr>
          <a:xfrm>
            <a:off x="161925" y="2743200"/>
            <a:ext cx="1219200" cy="1600438"/>
          </a:xfrm>
          <a:prstGeom prst="rect">
            <a:avLst/>
          </a:prstGeom>
          <a:noFill/>
        </p:spPr>
        <p:txBody>
          <a:bodyPr wrap="square" rtlCol="0">
            <a:spAutoFit/>
          </a:bodyPr>
          <a:lstStyle/>
          <a:p>
            <a:pPr algn="ctr"/>
            <a:r>
              <a:rPr lang="en-US" sz="1400" dirty="0" smtClean="0"/>
              <a:t>You can find your favorite employers quickly on map with gold stars</a:t>
            </a:r>
            <a:endParaRPr lang="en-US" sz="1400" dirty="0"/>
          </a:p>
        </p:txBody>
      </p:sp>
      <p:sp>
        <p:nvSpPr>
          <p:cNvPr id="9" name="Rounded Rectangle 8"/>
          <p:cNvSpPr/>
          <p:nvPr/>
        </p:nvSpPr>
        <p:spPr>
          <a:xfrm>
            <a:off x="1624291" y="3776411"/>
            <a:ext cx="490259" cy="4687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Up Arrow 2"/>
          <p:cNvSpPr/>
          <p:nvPr/>
        </p:nvSpPr>
        <p:spPr>
          <a:xfrm>
            <a:off x="533400" y="4397568"/>
            <a:ext cx="1447800" cy="609600"/>
          </a:xfrm>
          <a:prstGeom prst="curvedUpArrow">
            <a:avLst/>
          </a:prstGeom>
          <a:solidFill>
            <a:srgbClr val="C00000"/>
          </a:solidFill>
          <a:ln w="444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6737985" y="4503293"/>
            <a:ext cx="586740" cy="46875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Up Arrow 11"/>
          <p:cNvSpPr/>
          <p:nvPr/>
        </p:nvSpPr>
        <p:spPr>
          <a:xfrm rot="16840581">
            <a:off x="6512396" y="2887454"/>
            <a:ext cx="3254567" cy="765950"/>
          </a:xfrm>
          <a:prstGeom prst="curvedUpArrow">
            <a:avLst/>
          </a:prstGeom>
          <a:solidFill>
            <a:srgbClr val="C00000"/>
          </a:solidFill>
          <a:ln w="444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4641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6"/>
          <p:cNvSpPr>
            <a:spLocks noGrp="1"/>
          </p:cNvSpPr>
          <p:nvPr>
            <p:ph idx="1"/>
          </p:nvPr>
        </p:nvSpPr>
        <p:spPr>
          <a:xfrm>
            <a:off x="457200" y="1341437"/>
            <a:ext cx="8229600" cy="4525963"/>
          </a:xfrm>
        </p:spPr>
        <p:txBody>
          <a:bodyPr>
            <a:normAutofit fontScale="92500" lnSpcReduction="10000"/>
          </a:bodyPr>
          <a:lstStyle/>
          <a:p>
            <a:r>
              <a:rPr lang="en-US" dirty="0" smtClean="0"/>
              <a:t>Organizations may </a:t>
            </a:r>
            <a:r>
              <a:rPr lang="en-US" dirty="0"/>
              <a:t>have sign-up sheets at their tables, you want to ask the following:</a:t>
            </a:r>
          </a:p>
          <a:p>
            <a:pPr lvl="1"/>
            <a:r>
              <a:rPr lang="en-US" dirty="0" smtClean="0"/>
              <a:t>When </a:t>
            </a:r>
            <a:r>
              <a:rPr lang="en-US" dirty="0"/>
              <a:t>is the </a:t>
            </a:r>
            <a:r>
              <a:rPr lang="en-US" dirty="0" smtClean="0"/>
              <a:t>interview? </a:t>
            </a:r>
          </a:p>
          <a:p>
            <a:pPr marL="393192" lvl="1" indent="0">
              <a:buNone/>
            </a:pPr>
            <a:r>
              <a:rPr lang="en-US" i="1" dirty="0"/>
              <a:t>	</a:t>
            </a:r>
            <a:r>
              <a:rPr lang="en-US" i="1" dirty="0" smtClean="0"/>
              <a:t>(confirm the </a:t>
            </a:r>
            <a:r>
              <a:rPr lang="en-US" i="1" dirty="0"/>
              <a:t>date &amp; time)</a:t>
            </a:r>
          </a:p>
          <a:p>
            <a:pPr lvl="1"/>
            <a:r>
              <a:rPr lang="en-US" dirty="0" smtClean="0"/>
              <a:t>Where </a:t>
            </a:r>
            <a:r>
              <a:rPr lang="en-US" dirty="0"/>
              <a:t>is the interview taking place? </a:t>
            </a:r>
          </a:p>
          <a:p>
            <a:pPr marL="393192" lvl="1" indent="0">
              <a:buNone/>
            </a:pPr>
            <a:r>
              <a:rPr lang="en-US" i="1" dirty="0"/>
              <a:t>	(on- or off-campus, if on-campus which building)</a:t>
            </a:r>
          </a:p>
          <a:p>
            <a:endParaRPr lang="en-US" sz="1300" dirty="0"/>
          </a:p>
          <a:p>
            <a:r>
              <a:rPr lang="en-US" dirty="0"/>
              <a:t>Please </a:t>
            </a:r>
            <a:r>
              <a:rPr lang="en-US" dirty="0" smtClean="0"/>
              <a:t>remember…. </a:t>
            </a:r>
          </a:p>
          <a:p>
            <a:pPr lvl="1"/>
            <a:r>
              <a:rPr lang="en-US" dirty="0"/>
              <a:t>T</a:t>
            </a:r>
            <a:r>
              <a:rPr lang="en-US" dirty="0" smtClean="0"/>
              <a:t>hat </a:t>
            </a:r>
            <a:r>
              <a:rPr lang="en-US" dirty="0"/>
              <a:t>if you sign-up for an interview, you are obligated to show </a:t>
            </a:r>
            <a:r>
              <a:rPr lang="en-US" dirty="0" smtClean="0"/>
              <a:t>up and don’t cancel unless emergency</a:t>
            </a:r>
          </a:p>
          <a:p>
            <a:pPr lvl="1"/>
            <a:r>
              <a:rPr lang="en-US" dirty="0" smtClean="0"/>
              <a:t>Dress appropriately, interviewers do pay attention</a:t>
            </a:r>
            <a:endParaRPr lang="en-US" dirty="0"/>
          </a:p>
          <a:p>
            <a:pPr lvl="1"/>
            <a:r>
              <a:rPr lang="en-US" dirty="0" smtClean="0"/>
              <a:t>You </a:t>
            </a:r>
            <a:r>
              <a:rPr lang="en-US" dirty="0"/>
              <a:t>are representing </a:t>
            </a:r>
            <a:r>
              <a:rPr lang="en-US" dirty="0" smtClean="0"/>
              <a:t>yourself, </a:t>
            </a:r>
            <a:r>
              <a:rPr lang="en-US" dirty="0"/>
              <a:t>your major, your college </a:t>
            </a:r>
            <a:r>
              <a:rPr lang="en-US" dirty="0" smtClean="0"/>
              <a:t>and the University of Kentucky</a:t>
            </a:r>
            <a:endParaRPr lang="en-US" dirty="0"/>
          </a:p>
        </p:txBody>
      </p:sp>
      <p:sp>
        <p:nvSpPr>
          <p:cNvPr id="6" name="Title 5"/>
          <p:cNvSpPr>
            <a:spLocks noGrp="1"/>
          </p:cNvSpPr>
          <p:nvPr>
            <p:ph type="title"/>
          </p:nvPr>
        </p:nvSpPr>
        <p:spPr/>
        <p:txBody>
          <a:bodyPr>
            <a:normAutofit/>
          </a:bodyPr>
          <a:lstStyle/>
          <a:p>
            <a:pPr>
              <a:defRPr/>
            </a:pPr>
            <a:r>
              <a:rPr lang="en-US" dirty="0">
                <a:solidFill>
                  <a:schemeClr val="tx1"/>
                </a:solidFill>
                <a:effectLst/>
              </a:rPr>
              <a:t>Interviewing</a:t>
            </a:r>
          </a:p>
        </p:txBody>
      </p:sp>
    </p:spTree>
    <p:extLst>
      <p:ext uri="{BB962C8B-B14F-4D97-AF65-F5344CB8AC3E}">
        <p14:creationId xmlns:p14="http://schemas.microsoft.com/office/powerpoint/2010/main" val="30747606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6"/>
          <p:cNvSpPr>
            <a:spLocks noGrp="1"/>
          </p:cNvSpPr>
          <p:nvPr>
            <p:ph idx="1"/>
          </p:nvPr>
        </p:nvSpPr>
        <p:spPr/>
        <p:txBody>
          <a:bodyPr/>
          <a:lstStyle/>
          <a:p>
            <a:r>
              <a:rPr lang="en-US" dirty="0" smtClean="0"/>
              <a:t>Have a target list of 10-15 companies</a:t>
            </a:r>
          </a:p>
          <a:p>
            <a:endParaRPr lang="en-US" dirty="0" smtClean="0"/>
          </a:p>
          <a:p>
            <a:r>
              <a:rPr lang="en-US" dirty="0" smtClean="0"/>
              <a:t>Don’t plan to visit your top company first</a:t>
            </a:r>
          </a:p>
          <a:p>
            <a:endParaRPr lang="en-US" dirty="0" smtClean="0"/>
          </a:p>
          <a:p>
            <a:r>
              <a:rPr lang="en-US" dirty="0" smtClean="0"/>
              <a:t>Plan to start from the bottom and work your way up </a:t>
            </a:r>
          </a:p>
        </p:txBody>
      </p:sp>
      <p:sp>
        <p:nvSpPr>
          <p:cNvPr id="6" name="Title 5"/>
          <p:cNvSpPr>
            <a:spLocks noGrp="1"/>
          </p:cNvSpPr>
          <p:nvPr>
            <p:ph type="title"/>
          </p:nvPr>
        </p:nvSpPr>
        <p:spPr/>
        <p:txBody>
          <a:bodyPr>
            <a:normAutofit/>
          </a:bodyPr>
          <a:lstStyle/>
          <a:p>
            <a:pPr>
              <a:defRPr/>
            </a:pPr>
            <a:r>
              <a:rPr lang="en-US" dirty="0" smtClean="0">
                <a:solidFill>
                  <a:schemeClr val="tx1"/>
                </a:solidFill>
                <a:effectLst/>
              </a:rPr>
              <a:t>Strategic </a:t>
            </a:r>
            <a:r>
              <a:rPr lang="en-US" sz="4800" u="sng" dirty="0">
                <a:effectLst/>
              </a:rPr>
              <a:t>R</a:t>
            </a:r>
            <a:r>
              <a:rPr lang="en-US" dirty="0" smtClean="0">
                <a:solidFill>
                  <a:schemeClr val="tx1"/>
                </a:solidFill>
                <a:effectLst/>
              </a:rPr>
              <a:t>esearch</a:t>
            </a:r>
            <a:endParaRPr lang="en-US"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1828800"/>
            <a:ext cx="3870960" cy="4191000"/>
          </a:xfrm>
        </p:spPr>
        <p:txBody>
          <a:bodyPr>
            <a:normAutofit/>
          </a:bodyPr>
          <a:lstStyle/>
          <a:p>
            <a:r>
              <a:rPr lang="en-US" b="1" dirty="0" smtClean="0"/>
              <a:t>Dress the part</a:t>
            </a:r>
          </a:p>
          <a:p>
            <a:pPr lvl="1"/>
            <a:r>
              <a:rPr lang="en-US" dirty="0" smtClean="0"/>
              <a:t>Practice good grooming</a:t>
            </a:r>
          </a:p>
          <a:p>
            <a:pPr lvl="1"/>
            <a:r>
              <a:rPr lang="en-US" dirty="0" smtClean="0"/>
              <a:t>Check the details</a:t>
            </a:r>
          </a:p>
          <a:p>
            <a:pPr lvl="1"/>
            <a:r>
              <a:rPr lang="en-US" dirty="0" smtClean="0"/>
              <a:t>Lose the backpack</a:t>
            </a:r>
          </a:p>
          <a:p>
            <a:pPr lvl="1"/>
            <a:r>
              <a:rPr lang="en-US" dirty="0" smtClean="0"/>
              <a:t>Use cologne/perfume                &amp; accessories sparingly</a:t>
            </a:r>
          </a:p>
          <a:p>
            <a:endParaRPr lang="en-US" dirty="0" smtClean="0"/>
          </a:p>
          <a:p>
            <a:pPr marL="109728" indent="0">
              <a:buNone/>
            </a:pPr>
            <a:endParaRPr lang="en-US" b="1" dirty="0" smtClean="0"/>
          </a:p>
          <a:p>
            <a:endParaRPr lang="en-US" dirty="0"/>
          </a:p>
        </p:txBody>
      </p:sp>
      <p:sp>
        <p:nvSpPr>
          <p:cNvPr id="2" name="Title 1"/>
          <p:cNvSpPr>
            <a:spLocks noGrp="1"/>
          </p:cNvSpPr>
          <p:nvPr>
            <p:ph type="title"/>
          </p:nvPr>
        </p:nvSpPr>
        <p:spPr/>
        <p:txBody>
          <a:bodyPr/>
          <a:lstStyle/>
          <a:p>
            <a:r>
              <a:rPr lang="en-US" sz="4800" u="sng" dirty="0">
                <a:effectLst/>
              </a:rPr>
              <a:t>R</a:t>
            </a:r>
            <a:r>
              <a:rPr lang="en-US" dirty="0" smtClean="0">
                <a:solidFill>
                  <a:schemeClr val="tx1"/>
                </a:solidFill>
                <a:effectLst/>
              </a:rPr>
              <a:t>esearch Appropriate Attire</a:t>
            </a:r>
            <a:endParaRPr lang="en-US" dirty="0">
              <a:solidFill>
                <a:schemeClr val="tx1"/>
              </a:solidFill>
              <a:effectLst/>
            </a:endParaRP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624" y="1295400"/>
            <a:ext cx="4793176" cy="5101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885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sz="half" idx="2"/>
          </p:nvPr>
        </p:nvSpPr>
        <p:spPr>
          <a:xfrm>
            <a:off x="4872827" y="1676400"/>
            <a:ext cx="3771900" cy="4038600"/>
          </a:xfrm>
        </p:spPr>
        <p:txBody>
          <a:bodyPr/>
          <a:lstStyle/>
          <a:p>
            <a:pPr eaLnBrk="1" hangingPunct="1"/>
            <a:r>
              <a:rPr lang="en-US" altLang="en-US" sz="2700" dirty="0" smtClean="0"/>
              <a:t>WOMEN</a:t>
            </a:r>
          </a:p>
          <a:p>
            <a:pPr lvl="1" eaLnBrk="1" hangingPunct="1"/>
            <a:r>
              <a:rPr lang="en-US" altLang="en-US" sz="2000" dirty="0" smtClean="0"/>
              <a:t>Suit– matching jacket with pants/skirt</a:t>
            </a:r>
          </a:p>
          <a:p>
            <a:pPr lvl="1" eaLnBrk="1" hangingPunct="1"/>
            <a:r>
              <a:rPr lang="en-US" altLang="en-US" sz="2000" dirty="0" smtClean="0"/>
              <a:t>White or pastel colored shirt</a:t>
            </a:r>
          </a:p>
          <a:p>
            <a:pPr lvl="1" eaLnBrk="1" hangingPunct="1"/>
            <a:r>
              <a:rPr lang="en-US" altLang="en-US" sz="2000" dirty="0" smtClean="0"/>
              <a:t>Closed-toe pumps with medium or low heels; dark color</a:t>
            </a:r>
          </a:p>
          <a:p>
            <a:pPr lvl="1" eaLnBrk="1" hangingPunct="1"/>
            <a:r>
              <a:rPr lang="en-US" altLang="en-US" sz="2000" dirty="0" smtClean="0"/>
              <a:t>Keep jewelry to a minimum</a:t>
            </a:r>
          </a:p>
          <a:p>
            <a:pPr lvl="1" eaLnBrk="1" hangingPunct="1"/>
            <a:endParaRPr lang="en-US" altLang="en-US" sz="2000" dirty="0" smtClean="0"/>
          </a:p>
          <a:p>
            <a:pPr lvl="1" eaLnBrk="1" hangingPunct="1"/>
            <a:endParaRPr lang="en-US" altLang="en-US" dirty="0" smtClean="0"/>
          </a:p>
        </p:txBody>
      </p:sp>
      <p:pic>
        <p:nvPicPr>
          <p:cNvPr id="30726" name="Picture 6" descr="#BusinessAttire Always Speaks Volu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46" y="1775648"/>
            <a:ext cx="1189468" cy="3400426"/>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28" name="Picture 8" descr="It's amazing what a jacket and a pencil skirt can do for your favorite blouse! The same blouse you wear out with your friends can also look very professional if dressed appropriately. Don't feel like you need to buy an all new wardrobe for the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394" y="1904999"/>
            <a:ext cx="3272627" cy="3141723"/>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800" u="sng" dirty="0">
                <a:effectLst/>
              </a:rPr>
              <a:t>R</a:t>
            </a:r>
            <a:r>
              <a:rPr lang="en-US" dirty="0" smtClean="0">
                <a:solidFill>
                  <a:schemeClr val="tx1"/>
                </a:solidFill>
                <a:effectLst/>
              </a:rPr>
              <a:t>esearch Appropriate Attire</a:t>
            </a:r>
            <a:endParaRPr lang="en-US" dirty="0">
              <a:solidFill>
                <a:schemeClr val="tx1"/>
              </a:solidFill>
              <a:effectLst/>
            </a:endParaRPr>
          </a:p>
        </p:txBody>
      </p:sp>
    </p:spTree>
    <p:extLst>
      <p:ext uri="{BB962C8B-B14F-4D97-AF65-F5344CB8AC3E}">
        <p14:creationId xmlns:p14="http://schemas.microsoft.com/office/powerpoint/2010/main" val="21252772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00"/>
          <a:stretch/>
        </p:blipFill>
        <p:spPr>
          <a:xfrm>
            <a:off x="-12032" y="1006640"/>
            <a:ext cx="9144000" cy="5791200"/>
          </a:xfrm>
          <a:prstGeom prst="rect">
            <a:avLst/>
          </a:prstGeom>
        </p:spPr>
      </p:pic>
      <p:sp>
        <p:nvSpPr>
          <p:cNvPr id="2" name="Title 1"/>
          <p:cNvSpPr>
            <a:spLocks noGrp="1"/>
          </p:cNvSpPr>
          <p:nvPr>
            <p:ph type="ctrTitle"/>
          </p:nvPr>
        </p:nvSpPr>
        <p:spPr>
          <a:xfrm>
            <a:off x="0" y="-228600"/>
            <a:ext cx="9144000" cy="1276150"/>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soft" dir="t"/>
            </a:scene3d>
            <a:sp3d prstMaterial="softEdge">
              <a:bevelT w="25400" h="25400"/>
            </a:sp3d>
          </a:bodyPr>
          <a:lstStyle/>
          <a:p>
            <a:pPr algn="ctr"/>
            <a:r>
              <a:rPr lang="en-US" sz="4400" dirty="0" smtClean="0">
                <a:ln w="12700">
                  <a:solidFill>
                    <a:schemeClr val="tx1"/>
                  </a:solidFill>
                </a:ln>
                <a:solidFill>
                  <a:schemeClr val="bg1"/>
                </a:solidFill>
                <a:effectLst/>
                <a:latin typeface="Avenir LT Std 65 Medium" panose="020B0803020203020204" pitchFamily="34" charset="0"/>
              </a:rPr>
              <a:t>What is a </a:t>
            </a:r>
            <a:r>
              <a:rPr lang="en-US" sz="6600" dirty="0" smtClean="0">
                <a:ln w="12700">
                  <a:solidFill>
                    <a:schemeClr val="tx1"/>
                  </a:solidFill>
                </a:ln>
                <a:solidFill>
                  <a:schemeClr val="bg1"/>
                </a:solidFill>
                <a:effectLst/>
                <a:latin typeface="Avenir LT Std 65 Medium" panose="020B0803020203020204" pitchFamily="34" charset="0"/>
              </a:rPr>
              <a:t>CAREER FAIR?</a:t>
            </a:r>
            <a:endParaRPr lang="en-US" sz="6600" dirty="0">
              <a:ln w="12700">
                <a:solidFill>
                  <a:schemeClr val="tx1"/>
                </a:solidFill>
              </a:ln>
              <a:solidFill>
                <a:schemeClr val="bg1"/>
              </a:solidFill>
              <a:effectLst/>
              <a:latin typeface="Avenir LT Std 65 Medium" panose="020B0803020203020204" pitchFamily="34" charset="0"/>
            </a:endParaRPr>
          </a:p>
        </p:txBody>
      </p:sp>
    </p:spTree>
    <p:extLst>
      <p:ext uri="{BB962C8B-B14F-4D97-AF65-F5344CB8AC3E}">
        <p14:creationId xmlns:p14="http://schemas.microsoft.com/office/powerpoint/2010/main" val="3963161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sz="half" idx="1"/>
          </p:nvPr>
        </p:nvSpPr>
        <p:spPr>
          <a:xfrm>
            <a:off x="457200" y="1524000"/>
            <a:ext cx="4038600" cy="4148138"/>
          </a:xfrm>
        </p:spPr>
        <p:txBody>
          <a:bodyPr/>
          <a:lstStyle/>
          <a:p>
            <a:pPr eaLnBrk="1" hangingPunct="1"/>
            <a:r>
              <a:rPr lang="en-US" altLang="en-US" sz="2700" dirty="0" smtClean="0"/>
              <a:t>MEN</a:t>
            </a:r>
          </a:p>
          <a:p>
            <a:pPr lvl="1" eaLnBrk="1" hangingPunct="1"/>
            <a:r>
              <a:rPr lang="en-US" altLang="en-US" sz="2000" dirty="0" smtClean="0"/>
              <a:t>Dark suit</a:t>
            </a:r>
          </a:p>
          <a:p>
            <a:pPr lvl="1" eaLnBrk="1" hangingPunct="1"/>
            <a:r>
              <a:rPr lang="en-US" altLang="en-US" sz="2000" dirty="0" smtClean="0"/>
              <a:t>White/light dress shirt</a:t>
            </a:r>
          </a:p>
          <a:p>
            <a:pPr lvl="1" eaLnBrk="1" hangingPunct="1"/>
            <a:r>
              <a:rPr lang="en-US" altLang="en-US" sz="2000" dirty="0" smtClean="0"/>
              <a:t>Tie: muted colors in solid, stripes, or small pattern</a:t>
            </a:r>
          </a:p>
          <a:p>
            <a:pPr lvl="1" eaLnBrk="1" hangingPunct="1"/>
            <a:r>
              <a:rPr lang="en-US" altLang="en-US" sz="2000" dirty="0" smtClean="0"/>
              <a:t>Leather, dark colored, polished shoes</a:t>
            </a:r>
          </a:p>
          <a:p>
            <a:pPr lvl="1" eaLnBrk="1" hangingPunct="1"/>
            <a:r>
              <a:rPr lang="en-US" altLang="en-US" sz="2000" dirty="0" smtClean="0"/>
              <a:t>Hair should be neatly groomed (including facial hair)</a:t>
            </a:r>
          </a:p>
        </p:txBody>
      </p:sp>
      <p:sp>
        <p:nvSpPr>
          <p:cNvPr id="25604" name="Rectangle 6"/>
          <p:cNvSpPr>
            <a:spLocks noGrp="1" noChangeArrowheads="1"/>
          </p:cNvSpPr>
          <p:nvPr>
            <p:ph sz="half" idx="2"/>
          </p:nvPr>
        </p:nvSpPr>
        <p:spPr>
          <a:xfrm>
            <a:off x="4800600" y="1905000"/>
            <a:ext cx="3771900" cy="4038600"/>
          </a:xfrm>
        </p:spPr>
        <p:txBody>
          <a:bodyPr/>
          <a:lstStyle/>
          <a:p>
            <a:pPr lvl="1" eaLnBrk="1" hangingPunct="1"/>
            <a:endParaRPr lang="en-US" altLang="en-US" sz="2000" dirty="0" smtClean="0"/>
          </a:p>
          <a:p>
            <a:pPr lvl="1" eaLnBrk="1" hangingPunct="1"/>
            <a:endParaRPr lang="en-US" altLang="en-US" dirty="0" smtClean="0"/>
          </a:p>
        </p:txBody>
      </p:sp>
      <p:pic>
        <p:nvPicPr>
          <p:cNvPr id="29698" name="Picture 2" descr="men's interview outfit - Googl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962" y="1676400"/>
            <a:ext cx="4275845" cy="327660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800" u="sng" dirty="0">
                <a:effectLst/>
              </a:rPr>
              <a:t>R</a:t>
            </a:r>
            <a:r>
              <a:rPr lang="en-US" dirty="0" smtClean="0">
                <a:solidFill>
                  <a:schemeClr val="tx1"/>
                </a:solidFill>
                <a:effectLst/>
              </a:rPr>
              <a:t>esearch Appropriate Attire</a:t>
            </a:r>
            <a:endParaRPr lang="en-US" dirty="0">
              <a:solidFill>
                <a:schemeClr val="tx1"/>
              </a:solidFill>
              <a:effectLst/>
            </a:endParaRPr>
          </a:p>
        </p:txBody>
      </p:sp>
    </p:spTree>
    <p:extLst>
      <p:ext uri="{BB962C8B-B14F-4D97-AF65-F5344CB8AC3E}">
        <p14:creationId xmlns:p14="http://schemas.microsoft.com/office/powerpoint/2010/main" val="3337961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a:bodyPr>
          <a:lstStyle/>
          <a:p>
            <a:pPr fontAlgn="auto">
              <a:spcAft>
                <a:spcPts val="0"/>
              </a:spcAft>
              <a:defRPr/>
            </a:pPr>
            <a:r>
              <a:rPr lang="en-US" dirty="0" smtClean="0">
                <a:solidFill>
                  <a:schemeClr val="tx1"/>
                </a:solidFill>
                <a:effectLst/>
              </a:rPr>
              <a:t>Polish Your </a:t>
            </a:r>
            <a:r>
              <a:rPr lang="en-US" sz="4800" u="sng" dirty="0">
                <a:effectLst/>
              </a:rPr>
              <a:t>R</a:t>
            </a:r>
            <a:r>
              <a:rPr lang="en-US" dirty="0" smtClean="0">
                <a:solidFill>
                  <a:schemeClr val="tx1"/>
                </a:solidFill>
                <a:effectLst/>
              </a:rPr>
              <a:t>esume</a:t>
            </a:r>
            <a:endParaRPr lang="en-US" dirty="0">
              <a:solidFill>
                <a:schemeClr val="tx1"/>
              </a:solidFill>
              <a:effectLst/>
            </a:endParaRPr>
          </a:p>
        </p:txBody>
      </p:sp>
      <p:sp>
        <p:nvSpPr>
          <p:cNvPr id="13315" name="Rectangle 3"/>
          <p:cNvSpPr>
            <a:spLocks noGrp="1" noChangeArrowheads="1"/>
          </p:cNvSpPr>
          <p:nvPr>
            <p:ph type="body" sz="half" idx="1"/>
          </p:nvPr>
        </p:nvSpPr>
        <p:spPr>
          <a:xfrm>
            <a:off x="457200" y="1600200"/>
            <a:ext cx="8305800" cy="4525963"/>
          </a:xfrm>
        </p:spPr>
        <p:txBody>
          <a:bodyPr>
            <a:normAutofit/>
          </a:bodyPr>
          <a:lstStyle/>
          <a:p>
            <a:pPr marL="365760" indent="-256032" fontAlgn="auto">
              <a:spcAft>
                <a:spcPts val="0"/>
              </a:spcAft>
              <a:buFont typeface="Wingdings 3"/>
              <a:buChar char=""/>
              <a:defRPr/>
            </a:pPr>
            <a:r>
              <a:rPr lang="en-US" sz="2400" dirty="0" smtClean="0"/>
              <a:t>Review, review, review</a:t>
            </a:r>
          </a:p>
          <a:p>
            <a:pPr marL="365760" indent="-256032" fontAlgn="auto">
              <a:spcAft>
                <a:spcPts val="0"/>
              </a:spcAft>
              <a:buFont typeface="Wingdings 3"/>
              <a:buChar char=""/>
              <a:defRPr/>
            </a:pPr>
            <a:endParaRPr lang="en-US" sz="1800" dirty="0"/>
          </a:p>
          <a:p>
            <a:pPr marL="365760" indent="-256032" fontAlgn="auto">
              <a:spcAft>
                <a:spcPts val="0"/>
              </a:spcAft>
              <a:buFont typeface="Wingdings 3"/>
              <a:buChar char=""/>
              <a:defRPr/>
            </a:pPr>
            <a:r>
              <a:rPr lang="en-US" sz="2400" dirty="0" smtClean="0"/>
              <a:t>Bring lots of copies in folder or portfolio</a:t>
            </a:r>
          </a:p>
          <a:p>
            <a:pPr marL="365760" indent="-256032" fontAlgn="auto">
              <a:spcAft>
                <a:spcPts val="0"/>
              </a:spcAft>
              <a:buFont typeface="Wingdings 3"/>
              <a:buChar char=""/>
              <a:defRPr/>
            </a:pPr>
            <a:endParaRPr lang="en-US" sz="1800" dirty="0"/>
          </a:p>
          <a:p>
            <a:pPr marL="365760" indent="-256032" fontAlgn="auto">
              <a:spcAft>
                <a:spcPts val="0"/>
              </a:spcAft>
              <a:buFont typeface="Wingdings 3"/>
              <a:buChar char=""/>
              <a:defRPr/>
            </a:pPr>
            <a:r>
              <a:rPr lang="en-US" sz="2400" dirty="0"/>
              <a:t>Use a general </a:t>
            </a:r>
            <a:r>
              <a:rPr lang="en-US" sz="2400" dirty="0" smtClean="0"/>
              <a:t>objective statement, if any</a:t>
            </a:r>
          </a:p>
          <a:p>
            <a:pPr marL="365760" indent="-256032" fontAlgn="auto">
              <a:spcAft>
                <a:spcPts val="0"/>
              </a:spcAft>
              <a:buFont typeface="Wingdings 3"/>
              <a:buChar char=""/>
              <a:defRPr/>
            </a:pPr>
            <a:endParaRPr lang="en-US" sz="1800" dirty="0"/>
          </a:p>
          <a:p>
            <a:pPr marL="365760" indent="-256032" fontAlgn="auto">
              <a:spcAft>
                <a:spcPts val="0"/>
              </a:spcAft>
              <a:buFont typeface="Wingdings 3"/>
              <a:buChar char=""/>
              <a:defRPr/>
            </a:pPr>
            <a:r>
              <a:rPr lang="en-US" sz="2400" dirty="0"/>
              <a:t>Focus on </a:t>
            </a:r>
            <a:r>
              <a:rPr lang="en-US" sz="2400" b="1" dirty="0" smtClean="0"/>
              <a:t>relevant </a:t>
            </a:r>
            <a:r>
              <a:rPr lang="en-US" sz="2400" dirty="0" smtClean="0"/>
              <a:t>experience, computer </a:t>
            </a:r>
            <a:r>
              <a:rPr lang="en-US" sz="2400" dirty="0"/>
              <a:t>skills, </a:t>
            </a:r>
            <a:r>
              <a:rPr lang="en-US" sz="2400" dirty="0" smtClean="0"/>
              <a:t>internships</a:t>
            </a:r>
            <a:r>
              <a:rPr lang="en-US" sz="2400" dirty="0"/>
              <a:t>, volunteer </a:t>
            </a:r>
            <a:r>
              <a:rPr lang="en-US" sz="2400" dirty="0" smtClean="0"/>
              <a:t>experience</a:t>
            </a:r>
          </a:p>
          <a:p>
            <a:pPr marL="365760" indent="-256032" fontAlgn="auto">
              <a:spcAft>
                <a:spcPts val="0"/>
              </a:spcAft>
              <a:buFont typeface="Wingdings" pitchFamily="2" charset="2"/>
              <a:buNone/>
              <a:defRPr/>
            </a:pPr>
            <a:endParaRPr lang="en-US" sz="1400" dirty="0"/>
          </a:p>
          <a:p>
            <a:pPr marL="365760" indent="-256032" fontAlgn="auto">
              <a:spcAft>
                <a:spcPts val="0"/>
              </a:spcAft>
              <a:buFont typeface="Wingdings 3"/>
              <a:buChar char=""/>
              <a:defRPr/>
            </a:pPr>
            <a:r>
              <a:rPr lang="en-US" sz="2400" dirty="0" smtClean="0"/>
              <a:t>Separate </a:t>
            </a:r>
            <a:r>
              <a:rPr lang="en-US" sz="2400" dirty="0"/>
              <a:t>list of </a:t>
            </a:r>
            <a:r>
              <a:rPr lang="en-US" sz="2400" dirty="0" smtClean="0"/>
              <a:t>references, not on resume</a:t>
            </a:r>
            <a:endParaRPr lang="en-US" sz="2400" dirty="0"/>
          </a:p>
          <a:p>
            <a:pPr marL="365760" indent="-256032" fontAlgn="auto">
              <a:spcAft>
                <a:spcPts val="0"/>
              </a:spcAft>
              <a:buFont typeface="Wingdings 3"/>
              <a:buChar char=""/>
              <a:defRPr/>
            </a:pPr>
            <a:endParaRPr lang="en-US" sz="2800" dirty="0"/>
          </a:p>
          <a:p>
            <a:pPr marL="365760" indent="-256032" fontAlgn="auto">
              <a:spcAft>
                <a:spcPts val="0"/>
              </a:spcAft>
              <a:buFont typeface="Wingdings 3"/>
              <a:buChar char=""/>
              <a:defRPr/>
            </a:pPr>
            <a:endParaRPr lang="en-US" sz="2800" dirty="0"/>
          </a:p>
          <a:p>
            <a:pPr marL="365760" indent="-256032" fontAlgn="auto">
              <a:spcAft>
                <a:spcPts val="0"/>
              </a:spcAft>
              <a:buFont typeface="Wingdings 3"/>
              <a:buChar char=""/>
              <a:defRPr/>
            </a:pPr>
            <a:endParaRPr lang="en-US" sz="2800" dirty="0"/>
          </a:p>
          <a:p>
            <a:pPr marL="365760" indent="-256032" fontAlgn="auto">
              <a:spcAft>
                <a:spcPts val="0"/>
              </a:spcAft>
              <a:buFont typeface="Wingdings 3"/>
              <a:buChar char=""/>
              <a:defRPr/>
            </a:pPr>
            <a:endParaRPr lang="en-US" sz="2800" dirty="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fontAlgn="auto">
              <a:spcAft>
                <a:spcPts val="0"/>
              </a:spcAft>
              <a:defRPr/>
            </a:pPr>
            <a:r>
              <a:rPr lang="en-US" sz="4800" u="sng" dirty="0">
                <a:effectLst/>
              </a:rPr>
              <a:t>R</a:t>
            </a:r>
            <a:r>
              <a:rPr lang="en-US" dirty="0" smtClean="0">
                <a:solidFill>
                  <a:schemeClr val="tx1"/>
                </a:solidFill>
                <a:effectLst/>
              </a:rPr>
              <a:t>ehearse Your Pitch</a:t>
            </a:r>
            <a:endParaRPr lang="en-US" dirty="0">
              <a:solidFill>
                <a:schemeClr val="tx1"/>
              </a:solidFill>
              <a:effectLst/>
            </a:endParaRPr>
          </a:p>
        </p:txBody>
      </p:sp>
      <p:sp>
        <p:nvSpPr>
          <p:cNvPr id="21507" name="Rectangle 3"/>
          <p:cNvSpPr>
            <a:spLocks noGrp="1" noChangeArrowheads="1"/>
          </p:cNvSpPr>
          <p:nvPr>
            <p:ph type="body" sz="half" idx="1"/>
          </p:nvPr>
        </p:nvSpPr>
        <p:spPr>
          <a:xfrm>
            <a:off x="533400" y="1443831"/>
            <a:ext cx="4267200" cy="4754563"/>
          </a:xfrm>
        </p:spPr>
        <p:txBody>
          <a:bodyPr>
            <a:normAutofit/>
          </a:bodyPr>
          <a:lstStyle/>
          <a:p>
            <a:pPr marL="109728" indent="0">
              <a:buNone/>
            </a:pPr>
            <a:endParaRPr lang="en-US" sz="1200" dirty="0"/>
          </a:p>
          <a:p>
            <a:pPr marL="109728" indent="0">
              <a:buNone/>
            </a:pPr>
            <a:r>
              <a:rPr lang="en-US" sz="2800" dirty="0" smtClean="0"/>
              <a:t>Include: </a:t>
            </a:r>
          </a:p>
          <a:p>
            <a:pPr lvl="1"/>
            <a:r>
              <a:rPr lang="en-US" dirty="0" smtClean="0"/>
              <a:t>Name</a:t>
            </a:r>
          </a:p>
          <a:p>
            <a:pPr lvl="1"/>
            <a:r>
              <a:rPr lang="en-US" dirty="0" smtClean="0"/>
              <a:t>Major</a:t>
            </a:r>
          </a:p>
          <a:p>
            <a:pPr lvl="1"/>
            <a:r>
              <a:rPr lang="en-US" dirty="0"/>
              <a:t>G</a:t>
            </a:r>
            <a:r>
              <a:rPr lang="en-US" dirty="0" smtClean="0"/>
              <a:t>raduation date</a:t>
            </a:r>
          </a:p>
          <a:p>
            <a:pPr lvl="1"/>
            <a:r>
              <a:rPr lang="en-US" dirty="0"/>
              <a:t>A</a:t>
            </a:r>
            <a:r>
              <a:rPr lang="en-US" dirty="0" smtClean="0"/>
              <a:t>ny relevant experience</a:t>
            </a:r>
          </a:p>
          <a:p>
            <a:pPr lvl="1"/>
            <a:r>
              <a:rPr lang="en-US" dirty="0" smtClean="0"/>
              <a:t>Career goals</a:t>
            </a:r>
          </a:p>
          <a:p>
            <a:pPr lvl="1"/>
            <a:r>
              <a:rPr lang="en-US" dirty="0"/>
              <a:t>W</a:t>
            </a:r>
            <a:r>
              <a:rPr lang="en-US" dirty="0" smtClean="0"/>
              <a:t>hy you’re interested in THIS company and SPECIFIC </a:t>
            </a:r>
            <a:r>
              <a:rPr lang="en-US" dirty="0"/>
              <a:t>opportunities they </a:t>
            </a:r>
            <a:r>
              <a:rPr lang="en-US" dirty="0" smtClean="0"/>
              <a:t>offer</a:t>
            </a:r>
            <a:endParaRPr lang="en-US" sz="21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1086"/>
          <a:stretch/>
        </p:blipFill>
        <p:spPr>
          <a:xfrm>
            <a:off x="5105400" y="1417638"/>
            <a:ext cx="3336758" cy="4449327"/>
          </a:xfrm>
          <a:prstGeom prst="rect">
            <a:avLst/>
          </a:prstGeom>
          <a:ln>
            <a:solidFill>
              <a:schemeClr val="tx1"/>
            </a:solidFill>
          </a:ln>
          <a:effectLst>
            <a:outerShdw blurRad="292100" dist="139700" dir="2700000" algn="tl" rotWithShape="0">
              <a:prstClr val="black">
                <a:alpha val="65000"/>
              </a:prstClr>
            </a:outerShdw>
          </a:effec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effectLst/>
              </a:rPr>
              <a:t>Let’s take a few minutes to practice now.</a:t>
            </a:r>
            <a:endParaRPr lang="en-US" dirty="0">
              <a:solidFill>
                <a:schemeClr val="tx1"/>
              </a:solidFill>
              <a:effectLst/>
            </a:endParaRPr>
          </a:p>
        </p:txBody>
      </p:sp>
    </p:spTree>
    <p:extLst>
      <p:ext uri="{BB962C8B-B14F-4D97-AF65-F5344CB8AC3E}">
        <p14:creationId xmlns:p14="http://schemas.microsoft.com/office/powerpoint/2010/main" val="16437641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r>
              <a:rPr lang="en-US" b="1" dirty="0" smtClean="0"/>
              <a:t>First Impressions Matter!</a:t>
            </a:r>
          </a:p>
          <a:p>
            <a:pPr lvl="1">
              <a:defRPr/>
            </a:pPr>
            <a:r>
              <a:rPr lang="en-US" dirty="0" smtClean="0"/>
              <a:t>60 – 65% of communication to others is non-verbal communication   </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r>
              <a:rPr lang="en-US" b="1" dirty="0" smtClean="0"/>
              <a:t>Tips for Non-verbal communication </a:t>
            </a:r>
          </a:p>
          <a:p>
            <a:pPr lvl="1">
              <a:defRPr/>
            </a:pPr>
            <a:r>
              <a:rPr lang="en-US" sz="2000" dirty="0" smtClean="0"/>
              <a:t>Dress professionally and have good posture</a:t>
            </a:r>
          </a:p>
          <a:p>
            <a:pPr lvl="1">
              <a:defRPr/>
            </a:pPr>
            <a:r>
              <a:rPr lang="en-US" sz="2000" dirty="0" smtClean="0"/>
              <a:t>Make good eye contact and smile</a:t>
            </a:r>
            <a:endParaRPr lang="en-US" sz="2000" dirty="0"/>
          </a:p>
          <a:p>
            <a:pPr lvl="1">
              <a:defRPr/>
            </a:pPr>
            <a:r>
              <a:rPr lang="en-US" sz="2000" dirty="0" smtClean="0"/>
              <a:t>Give a firm handshake</a:t>
            </a:r>
          </a:p>
          <a:p>
            <a:pPr lvl="1">
              <a:defRPr/>
            </a:pPr>
            <a:r>
              <a:rPr lang="en-US" sz="2000" dirty="0" smtClean="0"/>
              <a:t>Wear nametag on right side</a:t>
            </a:r>
          </a:p>
          <a:p>
            <a:pPr lvl="1">
              <a:defRPr/>
            </a:pPr>
            <a:r>
              <a:rPr lang="en-US" sz="2000" dirty="0" smtClean="0"/>
              <a:t>Listen carefully for names when introduced</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a:xfrm>
            <a:off x="457200" y="274638"/>
            <a:ext cx="8458200" cy="1143000"/>
          </a:xfrm>
        </p:spPr>
        <p:txBody>
          <a:bodyPr>
            <a:noAutofit/>
          </a:bodyPr>
          <a:lstStyle/>
          <a:p>
            <a:pPr fontAlgn="auto">
              <a:spcAft>
                <a:spcPts val="0"/>
              </a:spcAft>
              <a:defRPr/>
            </a:pPr>
            <a:r>
              <a:rPr lang="en-US" sz="3500" dirty="0">
                <a:solidFill>
                  <a:schemeClr val="tx1"/>
                </a:solidFill>
                <a:effectLst/>
              </a:rPr>
              <a:t>Elevator </a:t>
            </a:r>
            <a:r>
              <a:rPr lang="en-US" sz="3500" dirty="0" smtClean="0">
                <a:solidFill>
                  <a:schemeClr val="tx1"/>
                </a:solidFill>
                <a:effectLst/>
              </a:rPr>
              <a:t>Pitch/30 Second Commercial</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normAutofit/>
          </a:bodyPr>
          <a:lstStyle/>
          <a:p>
            <a:pPr>
              <a:spcAft>
                <a:spcPts val="1200"/>
              </a:spcAft>
            </a:pPr>
            <a:r>
              <a:rPr lang="en-US" sz="2800" dirty="0" smtClean="0"/>
              <a:t>Use the person’s name</a:t>
            </a:r>
          </a:p>
          <a:p>
            <a:pPr>
              <a:spcAft>
                <a:spcPts val="1200"/>
              </a:spcAft>
            </a:pPr>
            <a:r>
              <a:rPr lang="en-US" sz="2800" dirty="0" smtClean="0"/>
              <a:t>Say “Thank you”</a:t>
            </a:r>
          </a:p>
          <a:p>
            <a:pPr>
              <a:spcAft>
                <a:spcPts val="1200"/>
              </a:spcAft>
            </a:pPr>
            <a:r>
              <a:rPr lang="en-US" sz="2800" dirty="0" smtClean="0"/>
              <a:t>Move on if there is a long line</a:t>
            </a:r>
          </a:p>
          <a:p>
            <a:pPr>
              <a:spcAft>
                <a:spcPts val="1200"/>
              </a:spcAft>
            </a:pPr>
            <a:r>
              <a:rPr lang="en-US" sz="2800" dirty="0"/>
              <a:t>Do not cruise the booths with </a:t>
            </a:r>
            <a:r>
              <a:rPr lang="en-US" sz="2800" dirty="0" smtClean="0"/>
              <a:t>friends</a:t>
            </a:r>
            <a:r>
              <a:rPr lang="en-US" sz="2800" dirty="0"/>
              <a:t>- </a:t>
            </a:r>
            <a:r>
              <a:rPr lang="en-US" sz="2800" dirty="0" smtClean="0"/>
              <a:t>Make your own positive impression</a:t>
            </a:r>
          </a:p>
          <a:p>
            <a:pPr>
              <a:spcAft>
                <a:spcPts val="1200"/>
              </a:spcAft>
            </a:pPr>
            <a:r>
              <a:rPr lang="en-US" sz="2800" dirty="0" smtClean="0"/>
              <a:t>Be respectful</a:t>
            </a:r>
          </a:p>
          <a:p>
            <a:pPr lvl="1"/>
            <a:r>
              <a:rPr lang="en-US" sz="2000" dirty="0" smtClean="0"/>
              <a:t>Don’t just grab goodies!</a:t>
            </a:r>
          </a:p>
        </p:txBody>
      </p:sp>
      <p:sp>
        <p:nvSpPr>
          <p:cNvPr id="40962" name="Rectangle 2"/>
          <p:cNvSpPr>
            <a:spLocks noGrp="1" noRot="1" noChangeArrowheads="1"/>
          </p:cNvSpPr>
          <p:nvPr>
            <p:ph type="title"/>
          </p:nvPr>
        </p:nvSpPr>
        <p:spPr/>
        <p:txBody>
          <a:bodyPr/>
          <a:lstStyle/>
          <a:p>
            <a:pPr fontAlgn="auto">
              <a:spcAft>
                <a:spcPts val="0"/>
              </a:spcAft>
              <a:defRPr/>
            </a:pPr>
            <a:r>
              <a:rPr lang="en-US" sz="4800" u="sng" dirty="0">
                <a:effectLst/>
              </a:rPr>
              <a:t>R</a:t>
            </a:r>
            <a:r>
              <a:rPr lang="en-US" dirty="0" smtClean="0">
                <a:solidFill>
                  <a:schemeClr val="tx1"/>
                </a:solidFill>
                <a:effectLst/>
              </a:rPr>
              <a:t>efine Your Approach</a:t>
            </a:r>
            <a:endParaRPr lang="en-US"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fontAlgn="auto">
              <a:spcAft>
                <a:spcPts val="0"/>
              </a:spcAft>
              <a:defRPr/>
            </a:pPr>
            <a:r>
              <a:rPr lang="en-US" dirty="0" smtClean="0">
                <a:solidFill>
                  <a:schemeClr val="tx1"/>
                </a:solidFill>
                <a:effectLst/>
              </a:rPr>
              <a:t>Make Appropriate </a:t>
            </a:r>
            <a:r>
              <a:rPr lang="en-US" sz="4800" u="sng" dirty="0">
                <a:effectLst/>
              </a:rPr>
              <a:t>R</a:t>
            </a:r>
            <a:r>
              <a:rPr lang="en-US" dirty="0" smtClean="0">
                <a:solidFill>
                  <a:schemeClr val="tx1"/>
                </a:solidFill>
                <a:effectLst/>
              </a:rPr>
              <a:t>equests</a:t>
            </a:r>
            <a:endParaRPr lang="en-US" dirty="0">
              <a:solidFill>
                <a:schemeClr val="tx1"/>
              </a:solidFill>
              <a:effectLst/>
            </a:endParaRPr>
          </a:p>
        </p:txBody>
      </p:sp>
      <p:sp>
        <p:nvSpPr>
          <p:cNvPr id="29699" name="Rectangle 3"/>
          <p:cNvSpPr>
            <a:spLocks noGrp="1" noChangeArrowheads="1"/>
          </p:cNvSpPr>
          <p:nvPr>
            <p:ph type="body" idx="1"/>
          </p:nvPr>
        </p:nvSpPr>
        <p:spPr/>
        <p:txBody>
          <a:bodyPr/>
          <a:lstStyle/>
          <a:p>
            <a:pPr>
              <a:lnSpc>
                <a:spcPct val="90000"/>
              </a:lnSpc>
            </a:pPr>
            <a:r>
              <a:rPr lang="en-US" dirty="0" smtClean="0"/>
              <a:t>Ask smart questions that demonstrate your knowledge about the company</a:t>
            </a:r>
          </a:p>
          <a:p>
            <a:pPr>
              <a:lnSpc>
                <a:spcPct val="90000"/>
              </a:lnSpc>
            </a:pPr>
            <a:endParaRPr lang="en-US" dirty="0" smtClean="0"/>
          </a:p>
          <a:p>
            <a:pPr lvl="1">
              <a:lnSpc>
                <a:spcPct val="90000"/>
              </a:lnSpc>
            </a:pPr>
            <a:r>
              <a:rPr lang="en-US" sz="2400" i="1" dirty="0" smtClean="0"/>
              <a:t>I read on your website that </a:t>
            </a:r>
            <a:r>
              <a:rPr lang="en-US" sz="2400" i="1" u="sng" dirty="0" smtClean="0"/>
              <a:t>the company undertook a major new project</a:t>
            </a:r>
            <a:r>
              <a:rPr lang="en-US" sz="2400" i="1" dirty="0" smtClean="0"/>
              <a:t>, how did this influence your role in the company?</a:t>
            </a:r>
          </a:p>
          <a:p>
            <a:pPr lvl="1">
              <a:lnSpc>
                <a:spcPct val="90000"/>
              </a:lnSpc>
            </a:pPr>
            <a:endParaRPr lang="en-US" sz="2400" u="sng" dirty="0" smtClean="0"/>
          </a:p>
          <a:p>
            <a:pPr lvl="1">
              <a:lnSpc>
                <a:spcPct val="90000"/>
              </a:lnSpc>
            </a:pPr>
            <a:r>
              <a:rPr lang="en-US" sz="2400" i="1" dirty="0"/>
              <a:t>How does the company measure success in this type of role?</a:t>
            </a:r>
          </a:p>
          <a:p>
            <a:pPr lvl="1">
              <a:lnSpc>
                <a:spcPct val="90000"/>
              </a:lnSpc>
            </a:pPr>
            <a:endParaRPr lang="en-US" u="sng" dirty="0" smtClean="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r>
              <a:rPr lang="en-US" dirty="0" smtClean="0"/>
              <a:t>Be sure to ask:</a:t>
            </a:r>
          </a:p>
          <a:p>
            <a:pPr lvl="1"/>
            <a:r>
              <a:rPr lang="en-US" i="1" dirty="0" smtClean="0"/>
              <a:t>What is the next step in the process?</a:t>
            </a:r>
          </a:p>
          <a:p>
            <a:pPr lvl="1"/>
            <a:r>
              <a:rPr lang="en-US" i="1" dirty="0" smtClean="0"/>
              <a:t>What’s the best way to follow up with you?</a:t>
            </a:r>
          </a:p>
          <a:p>
            <a:pPr lvl="1"/>
            <a:endParaRPr lang="en-US" dirty="0" smtClean="0"/>
          </a:p>
          <a:p>
            <a:r>
              <a:rPr lang="en-US" dirty="0" smtClean="0"/>
              <a:t>Make notes about your conversation</a:t>
            </a:r>
          </a:p>
          <a:p>
            <a:endParaRPr lang="en-US" dirty="0" smtClean="0"/>
          </a:p>
          <a:p>
            <a:r>
              <a:rPr lang="en-US" dirty="0" smtClean="0"/>
              <a:t>Send a personalized thank you email within a day</a:t>
            </a:r>
          </a:p>
          <a:p>
            <a:pPr marL="109728" indent="0">
              <a:buNone/>
            </a:pPr>
            <a:endParaRPr lang="en-US" sz="4400" dirty="0" smtClean="0"/>
          </a:p>
        </p:txBody>
      </p:sp>
      <p:sp>
        <p:nvSpPr>
          <p:cNvPr id="6" name="Rectangle 2"/>
          <p:cNvSpPr>
            <a:spLocks noGrp="1" noRot="1" noChangeArrowheads="1"/>
          </p:cNvSpPr>
          <p:nvPr>
            <p:ph type="title"/>
          </p:nvPr>
        </p:nvSpPr>
        <p:spPr>
          <a:xfrm>
            <a:off x="457200" y="274638"/>
            <a:ext cx="8229600" cy="1143000"/>
          </a:xfrm>
        </p:spPr>
        <p:txBody>
          <a:bodyPr/>
          <a:lstStyle/>
          <a:p>
            <a:pPr fontAlgn="auto">
              <a:spcAft>
                <a:spcPts val="0"/>
              </a:spcAft>
              <a:defRPr/>
            </a:pPr>
            <a:r>
              <a:rPr lang="en-US" dirty="0">
                <a:solidFill>
                  <a:schemeClr val="tx1"/>
                </a:solidFill>
                <a:effectLst/>
              </a:rPr>
              <a:t>Make Appropriate </a:t>
            </a:r>
            <a:r>
              <a:rPr lang="en-US" sz="4800" u="sng" dirty="0">
                <a:effectLst/>
              </a:rPr>
              <a:t>R</a:t>
            </a:r>
            <a:r>
              <a:rPr lang="en-US" dirty="0" smtClean="0">
                <a:solidFill>
                  <a:schemeClr val="tx1"/>
                </a:solidFill>
                <a:effectLst/>
              </a:rPr>
              <a:t>equests</a:t>
            </a:r>
            <a:endParaRPr lang="en-US"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143000"/>
            <a:ext cx="8229600" cy="4767072"/>
          </a:xfrm>
        </p:spPr>
        <p:txBody>
          <a:bodyPr>
            <a:normAutofit fontScale="92500" lnSpcReduction="20000"/>
          </a:bodyPr>
          <a:lstStyle/>
          <a:p>
            <a:pPr marL="365760" indent="-256032" fontAlgn="auto">
              <a:spcAft>
                <a:spcPts val="0"/>
              </a:spcAft>
              <a:buFont typeface="Wingdings 3"/>
              <a:buChar char=""/>
              <a:defRPr/>
            </a:pPr>
            <a:r>
              <a:rPr lang="en-US" dirty="0"/>
              <a:t>Explore options.  You can’t tell what a company has to offer by simply looking at their </a:t>
            </a:r>
            <a:r>
              <a:rPr lang="en-US" dirty="0" smtClean="0"/>
              <a:t>name</a:t>
            </a:r>
          </a:p>
          <a:p>
            <a:pPr marL="365760" indent="-256032" fontAlgn="auto">
              <a:spcAft>
                <a:spcPts val="0"/>
              </a:spcAft>
              <a:buFont typeface="Wingdings 3"/>
              <a:buChar char=""/>
              <a:defRPr/>
            </a:pPr>
            <a:endParaRPr lang="en-US" sz="1700" dirty="0"/>
          </a:p>
          <a:p>
            <a:pPr marL="365760" indent="-256032" fontAlgn="auto">
              <a:spcAft>
                <a:spcPts val="0"/>
              </a:spcAft>
              <a:buFont typeface="Wingdings 3"/>
              <a:buChar char=""/>
              <a:defRPr/>
            </a:pPr>
            <a:r>
              <a:rPr lang="en-US" dirty="0"/>
              <a:t>Successful candidates will find a match regardless of what positions a company currently has </a:t>
            </a:r>
            <a:r>
              <a:rPr lang="en-US" dirty="0" smtClean="0"/>
              <a:t>advertised</a:t>
            </a:r>
          </a:p>
          <a:p>
            <a:pPr marL="365760" indent="-256032" fontAlgn="auto">
              <a:spcAft>
                <a:spcPts val="0"/>
              </a:spcAft>
              <a:buFont typeface="Wingdings 3"/>
              <a:buChar char=""/>
              <a:defRPr/>
            </a:pPr>
            <a:endParaRPr lang="en-US" sz="1700" dirty="0"/>
          </a:p>
          <a:p>
            <a:pPr marL="365760" indent="-256032" fontAlgn="auto">
              <a:spcAft>
                <a:spcPts val="0"/>
              </a:spcAft>
              <a:buFont typeface="Wingdings 3"/>
              <a:buChar char=""/>
              <a:defRPr/>
            </a:pPr>
            <a:r>
              <a:rPr lang="en-US" dirty="0" smtClean="0"/>
              <a:t>Don’t </a:t>
            </a:r>
            <a:r>
              <a:rPr lang="en-US" dirty="0"/>
              <a:t>put all of your eggs in one </a:t>
            </a:r>
            <a:r>
              <a:rPr lang="en-US" dirty="0" smtClean="0"/>
              <a:t>basket; </a:t>
            </a:r>
            <a:r>
              <a:rPr lang="en-US" dirty="0"/>
              <a:t>continue the job search through </a:t>
            </a:r>
            <a:r>
              <a:rPr lang="en-US" dirty="0" smtClean="0"/>
              <a:t>a </a:t>
            </a:r>
            <a:r>
              <a:rPr lang="en-US" dirty="0"/>
              <a:t>v</a:t>
            </a:r>
            <a:r>
              <a:rPr lang="en-US" dirty="0" smtClean="0"/>
              <a:t>ariety of avenues</a:t>
            </a:r>
          </a:p>
          <a:p>
            <a:pPr marL="365760" indent="-256032" fontAlgn="auto">
              <a:spcAft>
                <a:spcPts val="0"/>
              </a:spcAft>
              <a:buFont typeface="Wingdings 3"/>
              <a:buChar char=""/>
              <a:defRPr/>
            </a:pPr>
            <a:endParaRPr lang="en-US" sz="1700" dirty="0" smtClean="0"/>
          </a:p>
          <a:p>
            <a:pPr marL="365760" indent="-256032" fontAlgn="auto">
              <a:spcAft>
                <a:spcPts val="0"/>
              </a:spcAft>
              <a:buFont typeface="Wingdings 3"/>
              <a:buChar char=""/>
              <a:defRPr/>
            </a:pPr>
            <a:r>
              <a:rPr lang="en-US" u="sng" dirty="0" smtClean="0">
                <a:solidFill>
                  <a:srgbClr val="FF0000"/>
                </a:solidFill>
              </a:rPr>
              <a:t>Bag &amp; coat check</a:t>
            </a:r>
            <a:r>
              <a:rPr lang="en-US" dirty="0" smtClean="0">
                <a:solidFill>
                  <a:srgbClr val="FF0000"/>
                </a:solidFill>
              </a:rPr>
              <a:t> </a:t>
            </a:r>
            <a:r>
              <a:rPr lang="en-US" dirty="0" smtClean="0"/>
              <a:t>room available for Engineering &amp; Computer Science Fair. </a:t>
            </a:r>
            <a:r>
              <a:rPr lang="en-US" u="sng" dirty="0" smtClean="0">
                <a:solidFill>
                  <a:srgbClr val="FF0000"/>
                </a:solidFill>
              </a:rPr>
              <a:t>Bag drop</a:t>
            </a:r>
            <a:r>
              <a:rPr lang="en-US" dirty="0" smtClean="0">
                <a:solidFill>
                  <a:srgbClr val="FF0000"/>
                </a:solidFill>
              </a:rPr>
              <a:t> </a:t>
            </a:r>
            <a:r>
              <a:rPr lang="en-US" dirty="0" smtClean="0"/>
              <a:t>room available at Business Internship &amp; Career Fair.</a:t>
            </a:r>
          </a:p>
          <a:p>
            <a:pPr marL="946404" lvl="2" indent="-342900">
              <a:buFont typeface="Arial" panose="020B0604020202020204" pitchFamily="34" charset="0"/>
              <a:buChar char="•"/>
              <a:defRPr/>
            </a:pPr>
            <a:r>
              <a:rPr lang="en-US" sz="1900" dirty="0" smtClean="0"/>
              <a:t>1</a:t>
            </a:r>
            <a:r>
              <a:rPr lang="en-US" sz="1900" baseline="30000" dirty="0" smtClean="0"/>
              <a:t>st</a:t>
            </a:r>
            <a:r>
              <a:rPr lang="en-US" sz="1900" dirty="0" smtClean="0"/>
              <a:t> Level in the Gatton </a:t>
            </a:r>
            <a:r>
              <a:rPr lang="en-US" sz="1900" dirty="0"/>
              <a:t>College of Business and Economics</a:t>
            </a:r>
          </a:p>
        </p:txBody>
      </p:sp>
      <p:sp>
        <p:nvSpPr>
          <p:cNvPr id="45058" name="Rectangle 2"/>
          <p:cNvSpPr>
            <a:spLocks noGrp="1" noRot="1" noChangeArrowheads="1"/>
          </p:cNvSpPr>
          <p:nvPr>
            <p:ph type="title"/>
          </p:nvPr>
        </p:nvSpPr>
        <p:spPr>
          <a:xfrm>
            <a:off x="457200" y="152400"/>
            <a:ext cx="8229600" cy="1143000"/>
          </a:xfrm>
        </p:spPr>
        <p:txBody>
          <a:bodyPr/>
          <a:lstStyle/>
          <a:p>
            <a:pPr fontAlgn="auto">
              <a:spcAft>
                <a:spcPts val="0"/>
              </a:spcAft>
              <a:defRPr/>
            </a:pPr>
            <a:r>
              <a:rPr lang="en-US" dirty="0" smtClean="0">
                <a:solidFill>
                  <a:schemeClr val="tx1"/>
                </a:solidFill>
                <a:effectLst/>
              </a:rPr>
              <a:t>Don’t Forget!</a:t>
            </a:r>
            <a:endParaRPr lang="en-US"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r>
              <a:rPr lang="en-US" dirty="0" smtClean="0"/>
              <a:t>Your career services office is here to help.</a:t>
            </a:r>
          </a:p>
          <a:p>
            <a:r>
              <a:rPr lang="en-US" dirty="0" smtClean="0"/>
              <a:t>Enjoy the opportunity to meet new people and build your network!</a:t>
            </a:r>
          </a:p>
          <a:p>
            <a:pPr>
              <a:buFont typeface="Wingdings" pitchFamily="2" charset="2"/>
              <a:buNone/>
            </a:pPr>
            <a:endParaRPr lang="en-US" dirty="0" smtClean="0"/>
          </a:p>
        </p:txBody>
      </p:sp>
      <p:sp>
        <p:nvSpPr>
          <p:cNvPr id="47106" name="Rectangle 2"/>
          <p:cNvSpPr>
            <a:spLocks noGrp="1" noRot="1" noChangeArrowheads="1"/>
          </p:cNvSpPr>
          <p:nvPr>
            <p:ph type="title"/>
          </p:nvPr>
        </p:nvSpPr>
        <p:spPr/>
        <p:txBody>
          <a:bodyPr/>
          <a:lstStyle/>
          <a:p>
            <a:pPr fontAlgn="auto">
              <a:spcAft>
                <a:spcPts val="0"/>
              </a:spcAft>
              <a:defRPr/>
            </a:pPr>
            <a:r>
              <a:rPr lang="en-US" sz="4800" u="sng" dirty="0" smtClean="0">
                <a:solidFill>
                  <a:srgbClr val="2865AD"/>
                </a:solidFill>
                <a:effectLst/>
              </a:rPr>
              <a:t>R</a:t>
            </a:r>
            <a:r>
              <a:rPr lang="en-US" dirty="0" smtClean="0">
                <a:solidFill>
                  <a:schemeClr val="tx1"/>
                </a:solidFill>
                <a:effectLst/>
              </a:rPr>
              <a:t>elax</a:t>
            </a:r>
            <a:r>
              <a:rPr lang="en-US" dirty="0">
                <a:solidFill>
                  <a:schemeClr val="tx1"/>
                </a:solidFill>
                <a:effectLst/>
              </a:rPr>
              <a:t> </a:t>
            </a:r>
            <a:r>
              <a:rPr lang="en-US" dirty="0" smtClean="0">
                <a:solidFill>
                  <a:schemeClr val="tx1"/>
                </a:solidFill>
                <a:effectLst/>
              </a:rPr>
              <a:t>and Be Yourself</a:t>
            </a:r>
            <a:endParaRPr lang="en-US" dirty="0">
              <a:solidFill>
                <a:schemeClr val="tx1"/>
              </a:solidFill>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0000" b="17500"/>
          <a:stretch/>
        </p:blipFill>
        <p:spPr>
          <a:xfrm>
            <a:off x="228600" y="2933700"/>
            <a:ext cx="8686800" cy="3619500"/>
          </a:xfrm>
          <a:prstGeom prst="rect">
            <a:avLst/>
          </a:prstGeom>
          <a:effectLst>
            <a:outerShdw blurRad="292100" dist="139700" dir="2700000" algn="tl" rotWithShape="0">
              <a:prstClr val="black">
                <a:alpha val="65000"/>
              </a:prstClr>
            </a:outerShdw>
          </a:effec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85800"/>
            <a:ext cx="8763000" cy="2971800"/>
          </a:xfrm>
        </p:spPr>
        <p:txBody>
          <a:bodyPr>
            <a:noAutofit/>
          </a:bodyPr>
          <a:lstStyle/>
          <a:p>
            <a:pPr algn="ctr"/>
            <a:r>
              <a:rPr lang="en-US" sz="5400" dirty="0" smtClean="0">
                <a:solidFill>
                  <a:schemeClr val="tx1"/>
                </a:solidFill>
              </a:rPr>
              <a:t>A career fair is a formal gathering of </a:t>
            </a:r>
            <a:r>
              <a:rPr lang="en-US" sz="5400" dirty="0" smtClean="0">
                <a:solidFill>
                  <a:srgbClr val="FF0000"/>
                </a:solidFill>
              </a:rPr>
              <a:t>potential employers</a:t>
            </a:r>
            <a:r>
              <a:rPr lang="en-US" sz="5400" dirty="0" smtClean="0">
                <a:solidFill>
                  <a:schemeClr val="tx1"/>
                </a:solidFill>
              </a:rPr>
              <a:t> who want to meet </a:t>
            </a:r>
            <a:r>
              <a:rPr lang="en-US" sz="5400" dirty="0" smtClean="0">
                <a:solidFill>
                  <a:srgbClr val="FF0000"/>
                </a:solidFill>
              </a:rPr>
              <a:t>prospective employees</a:t>
            </a:r>
            <a:r>
              <a:rPr lang="en-US" sz="5400" dirty="0" smtClean="0">
                <a:solidFill>
                  <a:schemeClr val="tx1"/>
                </a:solidFill>
              </a:rPr>
              <a:t>.</a:t>
            </a:r>
            <a:endParaRPr lang="en-US" sz="5400" dirty="0">
              <a:solidFill>
                <a:schemeClr val="tx1"/>
              </a:solidFill>
            </a:endParaRPr>
          </a:p>
        </p:txBody>
      </p:sp>
    </p:spTree>
    <p:extLst>
      <p:ext uri="{BB962C8B-B14F-4D97-AF65-F5344CB8AC3E}">
        <p14:creationId xmlns:p14="http://schemas.microsoft.com/office/powerpoint/2010/main" val="3311570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382" y="1828800"/>
            <a:ext cx="8039911" cy="4525963"/>
          </a:xfrm>
        </p:spPr>
        <p:txBody>
          <a:bodyPr>
            <a:normAutofit/>
          </a:bodyPr>
          <a:lstStyle/>
          <a:p>
            <a:pPr>
              <a:spcAft>
                <a:spcPts val="1200"/>
              </a:spcAft>
            </a:pPr>
            <a:r>
              <a:rPr lang="en-US" b="1" dirty="0" smtClean="0"/>
              <a:t>Participants </a:t>
            </a:r>
            <a:r>
              <a:rPr lang="en-US" b="1" dirty="0"/>
              <a:t>will have the opportunity to</a:t>
            </a:r>
            <a:r>
              <a:rPr lang="en-US" dirty="0"/>
              <a:t>:</a:t>
            </a:r>
          </a:p>
          <a:p>
            <a:pPr lvl="1">
              <a:spcAft>
                <a:spcPts val="1200"/>
              </a:spcAft>
            </a:pPr>
            <a:r>
              <a:rPr lang="en-US" sz="2000" dirty="0" smtClean="0"/>
              <a:t>Enter </a:t>
            </a:r>
            <a:r>
              <a:rPr lang="en-US" sz="2000" dirty="0"/>
              <a:t>student registration </a:t>
            </a:r>
            <a:r>
              <a:rPr lang="en-US" sz="2000" dirty="0" smtClean="0"/>
              <a:t>1 hour before the fair begins</a:t>
            </a:r>
            <a:endParaRPr lang="en-US" sz="2000" dirty="0"/>
          </a:p>
          <a:p>
            <a:pPr lvl="1">
              <a:spcAft>
                <a:spcPts val="1200"/>
              </a:spcAft>
            </a:pPr>
            <a:r>
              <a:rPr lang="en-US" sz="2000" dirty="0" smtClean="0"/>
              <a:t>Network </a:t>
            </a:r>
            <a:r>
              <a:rPr lang="en-US" sz="2000" dirty="0"/>
              <a:t>with employers </a:t>
            </a:r>
            <a:r>
              <a:rPr lang="en-US" sz="2000" dirty="0" smtClean="0"/>
              <a:t>30 </a:t>
            </a:r>
            <a:r>
              <a:rPr lang="en-US" sz="2000" dirty="0"/>
              <a:t>minutes before the </a:t>
            </a:r>
            <a:r>
              <a:rPr lang="en-US" sz="2000" dirty="0" smtClean="0"/>
              <a:t>Internship &amp; Career Fair opens to all students &amp; alumni</a:t>
            </a:r>
            <a:endParaRPr lang="en-US" sz="2000" dirty="0"/>
          </a:p>
          <a:p>
            <a:pPr lvl="1">
              <a:spcAft>
                <a:spcPts val="1200"/>
              </a:spcAft>
            </a:pPr>
            <a:r>
              <a:rPr lang="en-US" sz="2000" dirty="0" smtClean="0"/>
              <a:t>Receive </a:t>
            </a:r>
            <a:r>
              <a:rPr lang="en-US" sz="2000" dirty="0"/>
              <a:t>a special VIP </a:t>
            </a:r>
            <a:r>
              <a:rPr lang="en-US" sz="2000" dirty="0" smtClean="0"/>
              <a:t>nametag</a:t>
            </a:r>
            <a:endParaRPr lang="en-US" sz="2000" dirty="0"/>
          </a:p>
          <a:p>
            <a:pPr lvl="1">
              <a:spcAft>
                <a:spcPts val="1200"/>
              </a:spcAft>
            </a:pPr>
            <a:r>
              <a:rPr lang="en-US" sz="2000" dirty="0" smtClean="0"/>
              <a:t>Prepare </a:t>
            </a:r>
            <a:r>
              <a:rPr lang="en-US" sz="2000" dirty="0"/>
              <a:t>for your professional </a:t>
            </a:r>
            <a:r>
              <a:rPr lang="en-US" sz="2000" dirty="0" smtClean="0"/>
              <a:t>career</a:t>
            </a:r>
            <a:endParaRPr lang="en-US" sz="2000" dirty="0"/>
          </a:p>
        </p:txBody>
      </p:sp>
      <p:sp>
        <p:nvSpPr>
          <p:cNvPr id="3" name="Title 2"/>
          <p:cNvSpPr>
            <a:spLocks noGrp="1"/>
          </p:cNvSpPr>
          <p:nvPr>
            <p:ph type="title"/>
          </p:nvPr>
        </p:nvSpPr>
        <p:spPr>
          <a:xfrm>
            <a:off x="228600" y="395857"/>
            <a:ext cx="8017535" cy="1143000"/>
          </a:xfrm>
        </p:spPr>
        <p:txBody>
          <a:bodyPr>
            <a:noAutofit/>
          </a:bodyPr>
          <a:lstStyle/>
          <a:p>
            <a:r>
              <a:rPr lang="en-US" sz="3600" dirty="0" smtClean="0">
                <a:solidFill>
                  <a:schemeClr val="tx1"/>
                </a:solidFill>
                <a:effectLst/>
              </a:rPr>
              <a:t>Career Fair VIP Program</a:t>
            </a:r>
            <a:endParaRPr lang="en-US" sz="3600" dirty="0">
              <a:solidFill>
                <a:schemeClr val="tx1"/>
              </a:solidFill>
              <a:effectLst/>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6858000" y="5791200"/>
            <a:ext cx="1714458" cy="63736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3187676" y="5307013"/>
            <a:ext cx="2435479" cy="369332"/>
          </a:xfrm>
          <a:prstGeom prst="rect">
            <a:avLst/>
          </a:prstGeom>
          <a:noFill/>
        </p:spPr>
        <p:txBody>
          <a:bodyPr wrap="square" rtlCol="0">
            <a:spAutoFit/>
          </a:bodyPr>
          <a:lstStyle/>
          <a:p>
            <a:r>
              <a:rPr lang="en-US" i="1" dirty="0" smtClean="0"/>
              <a:t>In partnership with:</a:t>
            </a:r>
            <a:endParaRPr lang="en-US" i="1" dirty="0"/>
          </a:p>
        </p:txBody>
      </p:sp>
      <p:pic>
        <p:nvPicPr>
          <p:cNvPr id="1026" name="Picture 2" descr="https://photos-3.dropbox.com/t/2/AAApoWbLF0GIw6f39GzNlQgL2VEpjWgKyijrTMkzMJ99CQ/12/179696720/jpeg/32x32/1/1452276000/0/2/VIP%20Nametags-01.jpg/EI6U0IgBGMpnIAcoBw/F-vUo6F-CD4ZvdJbBrkqOffuIJrttfP0vTTDUiSduBs?size_mode=3&amp;size=1280x9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336" y="289170"/>
            <a:ext cx="2829148" cy="1131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1195" y="5744746"/>
            <a:ext cx="2254711" cy="790502"/>
          </a:xfrm>
          <a:prstGeom prst="rect">
            <a:avLst/>
          </a:prstGeom>
        </p:spPr>
      </p:pic>
    </p:spTree>
    <p:extLst>
      <p:ext uri="{BB962C8B-B14F-4D97-AF65-F5344CB8AC3E}">
        <p14:creationId xmlns:p14="http://schemas.microsoft.com/office/powerpoint/2010/main" val="781641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556522"/>
            <a:ext cx="8326484" cy="2816046"/>
          </a:xfrm>
        </p:spPr>
        <p:txBody>
          <a:bodyPr>
            <a:normAutofit/>
          </a:bodyPr>
          <a:lstStyle/>
          <a:p>
            <a:pPr>
              <a:spcAft>
                <a:spcPts val="1200"/>
              </a:spcAft>
            </a:pPr>
            <a:r>
              <a:rPr lang="en-US" b="1" dirty="0" smtClean="0">
                <a:solidFill>
                  <a:srgbClr val="FF0000"/>
                </a:solidFill>
              </a:rPr>
              <a:t>Engineering VIP</a:t>
            </a:r>
            <a:r>
              <a:rPr lang="en-US" b="1" dirty="0" smtClean="0"/>
              <a:t>’s will be able to pick-up your nametags for the event on Monday, Feb. 20!</a:t>
            </a:r>
            <a:endParaRPr lang="en-US" dirty="0"/>
          </a:p>
          <a:p>
            <a:pPr lvl="1">
              <a:spcAft>
                <a:spcPts val="1200"/>
              </a:spcAft>
            </a:pPr>
            <a:r>
              <a:rPr lang="en-US" sz="2000" dirty="0" smtClean="0"/>
              <a:t>Save time and not have to wait in line…</a:t>
            </a:r>
          </a:p>
          <a:p>
            <a:pPr marL="393192" lvl="1" indent="0">
              <a:spcAft>
                <a:spcPts val="1200"/>
              </a:spcAft>
              <a:buNone/>
            </a:pPr>
            <a:r>
              <a:rPr lang="en-US" sz="2000" dirty="0" smtClean="0"/>
              <a:t>	See </a:t>
            </a:r>
            <a:r>
              <a:rPr lang="en-US" sz="2000" dirty="0" smtClean="0">
                <a:solidFill>
                  <a:srgbClr val="FF0000"/>
                </a:solidFill>
              </a:rPr>
              <a:t>Marsha Phillips, RGAN 287 between 9am-4pm</a:t>
            </a:r>
          </a:p>
          <a:p>
            <a:pPr lvl="1">
              <a:spcAft>
                <a:spcPts val="1200"/>
              </a:spcAft>
            </a:pPr>
            <a:r>
              <a:rPr lang="en-US" sz="2000" dirty="0" smtClean="0"/>
              <a:t>On Tuesday morning, go to study room on the 1</a:t>
            </a:r>
            <a:r>
              <a:rPr lang="en-US" sz="2000" baseline="30000" dirty="0" smtClean="0"/>
              <a:t>st</a:t>
            </a:r>
            <a:r>
              <a:rPr lang="en-US" sz="2000" dirty="0" smtClean="0"/>
              <a:t> floor</a:t>
            </a:r>
            <a:endParaRPr lang="en-US" sz="2000" dirty="0"/>
          </a:p>
        </p:txBody>
      </p:sp>
      <p:sp>
        <p:nvSpPr>
          <p:cNvPr id="3" name="Title 2"/>
          <p:cNvSpPr>
            <a:spLocks noGrp="1"/>
          </p:cNvSpPr>
          <p:nvPr>
            <p:ph type="title"/>
          </p:nvPr>
        </p:nvSpPr>
        <p:spPr>
          <a:xfrm>
            <a:off x="228600" y="395857"/>
            <a:ext cx="8017535" cy="1143000"/>
          </a:xfrm>
        </p:spPr>
        <p:txBody>
          <a:bodyPr>
            <a:noAutofit/>
          </a:bodyPr>
          <a:lstStyle/>
          <a:p>
            <a:r>
              <a:rPr lang="en-US" sz="3600" dirty="0" smtClean="0">
                <a:solidFill>
                  <a:schemeClr val="tx1"/>
                </a:solidFill>
                <a:effectLst/>
              </a:rPr>
              <a:t>Career Fair VIP Program</a:t>
            </a:r>
            <a:endParaRPr lang="en-US" sz="3600" dirty="0">
              <a:solidFill>
                <a:schemeClr val="tx1"/>
              </a:solidFill>
              <a:effectLst/>
            </a:endParaRPr>
          </a:p>
        </p:txBody>
      </p:sp>
      <p:pic>
        <p:nvPicPr>
          <p:cNvPr id="1026" name="Picture 2" descr="https://photos-3.dropbox.com/t/2/AAApoWbLF0GIw6f39GzNlQgL2VEpjWgKyijrTMkzMJ99CQ/12/179696720/jpeg/32x32/1/1452276000/0/2/VIP%20Nametags-01.jpg/EI6U0IgBGMpnIAcoBw/F-vUo6F-CD4ZvdJbBrkqOffuIJrttfP0vTTDUiSduBs?size_mode=3&amp;size=1280x9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36" y="289170"/>
            <a:ext cx="2829148" cy="1131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7242" y="1524000"/>
            <a:ext cx="5334000" cy="1870101"/>
          </a:xfrm>
          <a:prstGeom prst="rect">
            <a:avLst/>
          </a:prstGeom>
        </p:spPr>
      </p:pic>
    </p:spTree>
    <p:extLst>
      <p:ext uri="{BB962C8B-B14F-4D97-AF65-F5344CB8AC3E}">
        <p14:creationId xmlns:p14="http://schemas.microsoft.com/office/powerpoint/2010/main" val="1454577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534278" y="4864768"/>
            <a:ext cx="6633786" cy="2087563"/>
          </a:xfrm>
        </p:spPr>
        <p:txBody>
          <a:bodyPr>
            <a:normAutofit/>
          </a:bodyPr>
          <a:lstStyle/>
          <a:p>
            <a:pPr eaLnBrk="1" hangingPunct="1"/>
            <a:r>
              <a:rPr lang="en-US" sz="2000" b="1" dirty="0" smtClean="0"/>
              <a:t>10-15 minute career consultations can include:</a:t>
            </a:r>
          </a:p>
          <a:p>
            <a:pPr lvl="1" eaLnBrk="1" hangingPunct="1"/>
            <a:r>
              <a:rPr lang="en-US" sz="1800" dirty="0" smtClean="0"/>
              <a:t>Resume critique</a:t>
            </a:r>
          </a:p>
          <a:p>
            <a:pPr lvl="1" eaLnBrk="1" hangingPunct="1"/>
            <a:r>
              <a:rPr lang="en-US" sz="1800" dirty="0" smtClean="0"/>
              <a:t>Cover letter critique</a:t>
            </a:r>
          </a:p>
          <a:p>
            <a:pPr lvl="1" eaLnBrk="1" hangingPunct="1"/>
            <a:r>
              <a:rPr lang="en-US" sz="1800" dirty="0" smtClean="0"/>
              <a:t>Questions regarding internships, job searching, interviewing, and graduate school admissions</a:t>
            </a:r>
          </a:p>
        </p:txBody>
      </p:sp>
      <p:sp>
        <p:nvSpPr>
          <p:cNvPr id="17410" name="Title 1"/>
          <p:cNvSpPr>
            <a:spLocks noGrp="1"/>
          </p:cNvSpPr>
          <p:nvPr>
            <p:ph type="title"/>
          </p:nvPr>
        </p:nvSpPr>
        <p:spPr>
          <a:xfrm>
            <a:off x="228600" y="1203036"/>
            <a:ext cx="8458200" cy="594136"/>
          </a:xfrm>
        </p:spPr>
        <p:txBody>
          <a:bodyPr>
            <a:noAutofit/>
          </a:bodyPr>
          <a:lstStyle/>
          <a:p>
            <a:pPr>
              <a:defRPr/>
            </a:pPr>
            <a:r>
              <a:rPr lang="en-US" sz="3200" dirty="0" smtClean="0">
                <a:solidFill>
                  <a:schemeClr val="tx1"/>
                </a:solidFill>
                <a:effectLst/>
              </a:rPr>
              <a:t>Engineering Career Advising Drop-ins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526632"/>
            <a:ext cx="2139142" cy="750506"/>
          </a:xfrm>
          <a:prstGeom prst="rect">
            <a:avLst/>
          </a:prstGeom>
        </p:spPr>
      </p:pic>
      <p:sp>
        <p:nvSpPr>
          <p:cNvPr id="5" name="Content Placeholder 2"/>
          <p:cNvSpPr txBox="1">
            <a:spLocks/>
          </p:cNvSpPr>
          <p:nvPr/>
        </p:nvSpPr>
        <p:spPr>
          <a:xfrm>
            <a:off x="457200" y="1813826"/>
            <a:ext cx="8229600" cy="629443"/>
          </a:xfrm>
          <a:prstGeom prst="rect">
            <a:avLst/>
          </a:prstGeom>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smtClean="0"/>
              <a:t>Tuesday &amp; Wednesday from 3:00-5:00 pm in RGAN 289</a:t>
            </a:r>
          </a:p>
        </p:txBody>
      </p:sp>
      <p:sp>
        <p:nvSpPr>
          <p:cNvPr id="6" name="Content Placeholder 2"/>
          <p:cNvSpPr txBox="1">
            <a:spLocks/>
          </p:cNvSpPr>
          <p:nvPr/>
        </p:nvSpPr>
        <p:spPr>
          <a:xfrm>
            <a:off x="457200" y="3843210"/>
            <a:ext cx="8229600" cy="5334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100" b="1" dirty="0" smtClean="0"/>
              <a:t>Monday – Thursday from 1:00-4:00 pm in the Office of Career Management</a:t>
            </a:r>
          </a:p>
        </p:txBody>
      </p:sp>
      <p:sp>
        <p:nvSpPr>
          <p:cNvPr id="7" name="Title 1"/>
          <p:cNvSpPr txBox="1">
            <a:spLocks/>
          </p:cNvSpPr>
          <p:nvPr/>
        </p:nvSpPr>
        <p:spPr>
          <a:xfrm>
            <a:off x="228600" y="3275243"/>
            <a:ext cx="8458200" cy="59413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3200" dirty="0">
                <a:solidFill>
                  <a:schemeClr val="tx1"/>
                </a:solidFill>
                <a:effectLst/>
              </a:rPr>
              <a:t>Graham Office Drop-ins</a:t>
            </a:r>
            <a:endParaRPr lang="en-US" sz="3200" dirty="0" smtClean="0">
              <a:solidFill>
                <a:schemeClr val="tx1"/>
              </a:solidFill>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4800"/>
            <a:ext cx="2478881" cy="869096"/>
          </a:xfrm>
          <a:prstGeom prst="rect">
            <a:avLst/>
          </a:prstGeom>
        </p:spPr>
      </p:pic>
    </p:spTree>
    <p:extLst>
      <p:ext uri="{BB962C8B-B14F-4D97-AF65-F5344CB8AC3E}">
        <p14:creationId xmlns:p14="http://schemas.microsoft.com/office/powerpoint/2010/main" val="726032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181600" y="331278"/>
            <a:ext cx="2438400" cy="149986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en-US" dirty="0" smtClean="0">
                <a:solidFill>
                  <a:schemeClr val="tx1"/>
                </a:solidFill>
                <a:effectLst/>
              </a:rPr>
              <a:t>Card</a:t>
            </a:r>
            <a:br>
              <a:rPr lang="en-US" dirty="0" smtClean="0">
                <a:solidFill>
                  <a:schemeClr val="tx1"/>
                </a:solidFill>
                <a:effectLst/>
              </a:rPr>
            </a:br>
            <a:r>
              <a:rPr lang="en-US" dirty="0" smtClean="0">
                <a:solidFill>
                  <a:schemeClr val="tx1"/>
                </a:solidFill>
                <a:effectLst/>
              </a:rPr>
              <a:t>Deadline</a:t>
            </a:r>
            <a:endParaRPr lang="en-US" sz="2400" dirty="0" smtClean="0">
              <a:solidFill>
                <a:schemeClr val="tx1"/>
              </a:solidFill>
              <a:effectLst/>
            </a:endParaRP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bwMode="auto">
          <a:xfrm>
            <a:off x="4410075" y="3830820"/>
            <a:ext cx="2590800" cy="904518"/>
          </a:xfrm>
          <a:prstGeom prst="rect">
            <a:avLst/>
          </a:prstGeom>
          <a:ln>
            <a:noFill/>
          </a:ln>
          <a:extLst>
            <a:ext uri="{53640926-AAD7-44D8-BBD7-CCE9431645EC}">
              <a14:shadowObscured xmlns:a14="http://schemas.microsoft.com/office/drawing/2010/main"/>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28" y="3746856"/>
            <a:ext cx="2819400" cy="988482"/>
          </a:xfrm>
          <a:prstGeom prst="rect">
            <a:avLst/>
          </a:prstGeom>
        </p:spPr>
      </p:pic>
      <p:pic>
        <p:nvPicPr>
          <p:cNvPr id="14" name="Picture 13"/>
          <p:cNvPicPr>
            <a:picLocks noChangeAspect="1"/>
          </p:cNvPicPr>
          <p:nvPr/>
        </p:nvPicPr>
        <p:blipFill rotWithShape="1">
          <a:blip r:embed="rId5"/>
          <a:srcRect t="20168" b="24704"/>
          <a:stretch/>
        </p:blipFill>
        <p:spPr>
          <a:xfrm>
            <a:off x="1143000" y="228600"/>
            <a:ext cx="4038600" cy="1458333"/>
          </a:xfrm>
          <a:prstGeom prst="rect">
            <a:avLst/>
          </a:prstGeom>
        </p:spPr>
      </p:pic>
      <p:sp>
        <p:nvSpPr>
          <p:cNvPr id="9" name="TextBox 8"/>
          <p:cNvSpPr txBox="1"/>
          <p:nvPr/>
        </p:nvSpPr>
        <p:spPr>
          <a:xfrm>
            <a:off x="0" y="1828800"/>
            <a:ext cx="9144000" cy="1646605"/>
          </a:xfrm>
          <a:prstGeom prst="rect">
            <a:avLst/>
          </a:prstGeom>
          <a:noFill/>
        </p:spPr>
        <p:txBody>
          <a:bodyPr wrap="square" rtlCol="0">
            <a:spAutoFit/>
          </a:bodyPr>
          <a:lstStyle/>
          <a:p>
            <a:pPr algn="ctr"/>
            <a:r>
              <a:rPr lang="en-US" sz="3600" b="1" dirty="0" smtClean="0">
                <a:solidFill>
                  <a:srgbClr val="C00000"/>
                </a:solidFill>
              </a:rPr>
              <a:t>Before 12noon – Friday, Feb. 17</a:t>
            </a:r>
          </a:p>
          <a:p>
            <a:pPr algn="ctr"/>
            <a:endParaRPr lang="en-US" sz="1100" b="1" dirty="0">
              <a:solidFill>
                <a:srgbClr val="FF0000"/>
              </a:solidFill>
            </a:endParaRPr>
          </a:p>
          <a:p>
            <a:pPr algn="ctr"/>
            <a:r>
              <a:rPr lang="en-US" b="1" dirty="0" smtClean="0">
                <a:solidFill>
                  <a:schemeClr val="accent1"/>
                </a:solidFill>
              </a:rPr>
              <a:t>Each College Career Development office has different VIP requirements, </a:t>
            </a:r>
          </a:p>
          <a:p>
            <a:pPr algn="ctr"/>
            <a:r>
              <a:rPr lang="en-US" b="1" dirty="0" smtClean="0">
                <a:solidFill>
                  <a:schemeClr val="accent1"/>
                </a:solidFill>
              </a:rPr>
              <a:t>make sure you review the back of card carefully and</a:t>
            </a:r>
          </a:p>
          <a:p>
            <a:pPr algn="ctr"/>
            <a:r>
              <a:rPr lang="en-US" b="1" dirty="0" smtClean="0">
                <a:solidFill>
                  <a:schemeClr val="accent1"/>
                </a:solidFill>
              </a:rPr>
              <a:t>complete each step before the deadline</a:t>
            </a:r>
            <a:endParaRPr lang="en-US" b="1" dirty="0">
              <a:solidFill>
                <a:schemeClr val="accent1"/>
              </a:solidFill>
            </a:endParaRPr>
          </a:p>
        </p:txBody>
      </p:sp>
      <p:sp>
        <p:nvSpPr>
          <p:cNvPr id="10" name="TextBox 9"/>
          <p:cNvSpPr txBox="1"/>
          <p:nvPr/>
        </p:nvSpPr>
        <p:spPr>
          <a:xfrm>
            <a:off x="216528" y="4915922"/>
            <a:ext cx="2819400" cy="646331"/>
          </a:xfrm>
          <a:prstGeom prst="rect">
            <a:avLst/>
          </a:prstGeom>
          <a:noFill/>
        </p:spPr>
        <p:txBody>
          <a:bodyPr wrap="square" rtlCol="0">
            <a:spAutoFit/>
          </a:bodyPr>
          <a:lstStyle/>
          <a:p>
            <a:pPr algn="ctr"/>
            <a:r>
              <a:rPr lang="en-US" dirty="0" smtClean="0"/>
              <a:t>Due to: John Beck, RGAN 289</a:t>
            </a:r>
            <a:endParaRPr lang="en-US" dirty="0"/>
          </a:p>
        </p:txBody>
      </p:sp>
      <p:sp>
        <p:nvSpPr>
          <p:cNvPr id="17" name="TextBox 16"/>
          <p:cNvSpPr txBox="1"/>
          <p:nvPr/>
        </p:nvSpPr>
        <p:spPr>
          <a:xfrm>
            <a:off x="5181600" y="5159658"/>
            <a:ext cx="2743200" cy="646331"/>
          </a:xfrm>
          <a:prstGeom prst="rect">
            <a:avLst/>
          </a:prstGeom>
          <a:noFill/>
        </p:spPr>
        <p:txBody>
          <a:bodyPr wrap="square" rtlCol="0">
            <a:spAutoFit/>
          </a:bodyPr>
          <a:lstStyle/>
          <a:p>
            <a:pPr algn="ctr"/>
            <a:r>
              <a:rPr lang="en-US" dirty="0" smtClean="0"/>
              <a:t>Due to: Graham Office of Career Management</a:t>
            </a: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r="50000"/>
          <a:stretch/>
        </p:blipFill>
        <p:spPr>
          <a:xfrm>
            <a:off x="3035928" y="3726854"/>
            <a:ext cx="1011115" cy="2619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5971" t="8916" r="5971" b="7546"/>
          <a:stretch/>
        </p:blipFill>
        <p:spPr>
          <a:xfrm>
            <a:off x="7146494" y="3760716"/>
            <a:ext cx="1752600" cy="1113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1816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829761"/>
          </a:xfrm>
        </p:spPr>
        <p:txBody>
          <a:bodyPr/>
          <a:lstStyle/>
          <a:p>
            <a:pPr algn="ctr"/>
            <a:r>
              <a:rPr lang="en-US" dirty="0" smtClean="0">
                <a:solidFill>
                  <a:schemeClr val="tx1"/>
                </a:solidFill>
              </a:rPr>
              <a:t>Career Fairs on Campus</a:t>
            </a:r>
            <a:br>
              <a:rPr lang="en-US" dirty="0" smtClean="0">
                <a:solidFill>
                  <a:schemeClr val="tx1"/>
                </a:solidFill>
              </a:rPr>
            </a:br>
            <a:r>
              <a:rPr lang="en-US" dirty="0" smtClean="0">
                <a:solidFill>
                  <a:schemeClr val="tx1"/>
                </a:solidFill>
              </a:rPr>
              <a:t>Spring 2017</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705" y="271798"/>
            <a:ext cx="1945895" cy="6827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335" y="172996"/>
            <a:ext cx="1365465" cy="8176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95580"/>
            <a:ext cx="2055929" cy="720809"/>
          </a:xfrm>
          <a:prstGeom prst="rect">
            <a:avLst/>
          </a:prstGeom>
        </p:spPr>
      </p:pic>
    </p:spTree>
    <p:extLst>
      <p:ext uri="{BB962C8B-B14F-4D97-AF65-F5344CB8AC3E}">
        <p14:creationId xmlns:p14="http://schemas.microsoft.com/office/powerpoint/2010/main" val="3406351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rot="846817">
            <a:off x="6932199" y="-22086"/>
            <a:ext cx="2254231" cy="1415772"/>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Narrow" panose="020B0606020202030204" pitchFamily="34" charset="0"/>
              </a:rPr>
              <a:t>VIP</a:t>
            </a:r>
          </a:p>
          <a:p>
            <a:pPr algn="ctr"/>
            <a:r>
              <a:rPr lang="en-US" sz="32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Narrow" panose="020B0606020202030204" pitchFamily="34" charset="0"/>
              </a:rPr>
              <a:t>11:30am-12n</a:t>
            </a:r>
            <a:endParaRPr lang="en-US" sz="32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Narrow" panose="020B0606020202030204" pitchFamily="34" charset="0"/>
            </a:endParaRPr>
          </a:p>
        </p:txBody>
      </p:sp>
    </p:spTree>
    <p:extLst>
      <p:ext uri="{BB962C8B-B14F-4D97-AF65-F5344CB8AC3E}">
        <p14:creationId xmlns:p14="http://schemas.microsoft.com/office/powerpoint/2010/main" val="1345191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153A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190926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2865A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711952"/>
          </a:xfrm>
          <a:prstGeom prst="rect">
            <a:avLst/>
          </a:prstGeom>
        </p:spPr>
      </p:pic>
    </p:spTree>
    <p:extLst>
      <p:ext uri="{BB962C8B-B14F-4D97-AF65-F5344CB8AC3E}">
        <p14:creationId xmlns:p14="http://schemas.microsoft.com/office/powerpoint/2010/main" val="8509443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73522" y="457200"/>
            <a:ext cx="2645878" cy="646331"/>
          </a:xfrm>
          <a:prstGeom prst="rect">
            <a:avLst/>
          </a:prstGeom>
          <a:noFill/>
        </p:spPr>
        <p:txBody>
          <a:bodyPr wrap="square" rtlCol="0">
            <a:spAutoFit/>
          </a:bodyPr>
          <a:lstStyle/>
          <a:p>
            <a:r>
              <a:rPr lang="en-US" dirty="0" smtClean="0"/>
              <a:t>Co-op &amp; internship fair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62821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2865AD"/>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81000"/>
            <a:ext cx="3048000" cy="1825061"/>
          </a:xfrm>
          <a:prstGeom prst="rect">
            <a:avLst/>
          </a:prstGeom>
        </p:spPr>
      </p:pic>
      <p:sp>
        <p:nvSpPr>
          <p:cNvPr id="4" name="Rectangle 3"/>
          <p:cNvSpPr/>
          <p:nvPr/>
        </p:nvSpPr>
        <p:spPr>
          <a:xfrm>
            <a:off x="0" y="2525233"/>
            <a:ext cx="9144000" cy="2492990"/>
          </a:xfrm>
          <a:prstGeom prst="rect">
            <a:avLst/>
          </a:prstGeom>
        </p:spPr>
        <p:txBody>
          <a:bodyPr wrap="square">
            <a:spAutoFit/>
          </a:bodyPr>
          <a:lstStyle/>
          <a:p>
            <a:pPr algn="ctr"/>
            <a:r>
              <a:rPr lang="en-US" sz="3600" b="1" dirty="0">
                <a:solidFill>
                  <a:schemeClr val="bg1"/>
                </a:solidFill>
              </a:rPr>
              <a:t>2017 </a:t>
            </a:r>
            <a:r>
              <a:rPr lang="en-US" sz="3600" b="1" dirty="0" smtClean="0">
                <a:solidFill>
                  <a:schemeClr val="bg1"/>
                </a:solidFill>
              </a:rPr>
              <a:t>University of Kentucky</a:t>
            </a:r>
          </a:p>
          <a:p>
            <a:pPr algn="ctr"/>
            <a:r>
              <a:rPr lang="en-US" sz="6000" b="1" dirty="0" smtClean="0">
                <a:solidFill>
                  <a:srgbClr val="FFFF00"/>
                </a:solidFill>
              </a:rPr>
              <a:t>Just </a:t>
            </a:r>
            <a:r>
              <a:rPr lang="en-US" sz="6000" b="1" dirty="0">
                <a:solidFill>
                  <a:srgbClr val="FFFF00"/>
                </a:solidFill>
              </a:rPr>
              <a:t>in Time Job and Internship Fair</a:t>
            </a:r>
          </a:p>
        </p:txBody>
      </p:sp>
      <p:graphicFrame>
        <p:nvGraphicFramePr>
          <p:cNvPr id="5" name="Table 4"/>
          <p:cNvGraphicFramePr>
            <a:graphicFrameLocks noGrp="1"/>
          </p:cNvGraphicFramePr>
          <p:nvPr>
            <p:extLst>
              <p:ext uri="{D42A27DB-BD31-4B8C-83A1-F6EECF244321}">
                <p14:modId xmlns:p14="http://schemas.microsoft.com/office/powerpoint/2010/main" val="2412141194"/>
              </p:ext>
            </p:extLst>
          </p:nvPr>
        </p:nvGraphicFramePr>
        <p:xfrm>
          <a:off x="0" y="5303724"/>
          <a:ext cx="9144000" cy="910590"/>
        </p:xfrm>
        <a:graphic>
          <a:graphicData uri="http://schemas.openxmlformats.org/drawingml/2006/table">
            <a:tbl>
              <a:tblPr/>
              <a:tblGrid>
                <a:gridCol w="9144000">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dirty="0" smtClean="0">
                          <a:solidFill>
                            <a:schemeClr val="bg1"/>
                          </a:solidFill>
                        </a:rPr>
                        <a:t>Wed., April 5 ~ 10:00 AM - </a:t>
                      </a:r>
                      <a:r>
                        <a:rPr lang="en-US" sz="2800" dirty="0" smtClean="0">
                          <a:solidFill>
                            <a:schemeClr val="bg1"/>
                          </a:solidFill>
                        </a:rPr>
                        <a:t>2:00 PM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bg1"/>
                          </a:solidFill>
                        </a:rPr>
                        <a:t>Hilary J. Boone Center </a:t>
                      </a:r>
                      <a:endParaRPr lang="de-DE" sz="2800" dirty="0">
                        <a:solidFill>
                          <a:schemeClr val="bg1"/>
                        </a:solidFill>
                      </a:endParaRPr>
                    </a:p>
                  </a:txBody>
                  <a:tcPr marL="28575" marR="28575" marT="28575" marB="28575"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86060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normAutofit/>
          </a:bodyPr>
          <a:lstStyle/>
          <a:p>
            <a:r>
              <a:rPr lang="en-US" sz="2400" dirty="0" smtClean="0"/>
              <a:t>Why should you attend career fairs?</a:t>
            </a:r>
            <a:endParaRPr lang="en-US" sz="2400" dirty="0"/>
          </a:p>
          <a:p>
            <a:endParaRPr lang="en-US" sz="2400" dirty="0" smtClean="0"/>
          </a:p>
          <a:p>
            <a:r>
              <a:rPr lang="en-US" sz="2400" dirty="0" smtClean="0"/>
              <a:t>Why do employers attend career fairs?</a:t>
            </a:r>
          </a:p>
          <a:p>
            <a:endParaRPr lang="en-US" sz="2400" dirty="0" smtClean="0"/>
          </a:p>
          <a:p>
            <a:r>
              <a:rPr lang="en-US" sz="2400" dirty="0" smtClean="0"/>
              <a:t>The 6 R’s of career fair preparation</a:t>
            </a:r>
          </a:p>
          <a:p>
            <a:endParaRPr lang="en-US" sz="2400" dirty="0"/>
          </a:p>
          <a:p>
            <a:r>
              <a:rPr lang="en-US" sz="2400" dirty="0" smtClean="0"/>
              <a:t>Career fairs on campus</a:t>
            </a:r>
          </a:p>
          <a:p>
            <a:endParaRPr lang="en-US" sz="2400" dirty="0" smtClean="0"/>
          </a:p>
          <a:p>
            <a:r>
              <a:rPr lang="en-US" sz="2400" dirty="0" smtClean="0"/>
              <a:t>How Career Services may be helpful to you</a:t>
            </a:r>
          </a:p>
        </p:txBody>
      </p:sp>
      <p:sp>
        <p:nvSpPr>
          <p:cNvPr id="8194" name="Rectangle 2"/>
          <p:cNvSpPr>
            <a:spLocks noGrp="1" noRot="1" noChangeArrowheads="1"/>
          </p:cNvSpPr>
          <p:nvPr>
            <p:ph type="title"/>
          </p:nvPr>
        </p:nvSpPr>
        <p:spPr>
          <a:xfrm>
            <a:off x="381000" y="228600"/>
            <a:ext cx="8534400" cy="1143000"/>
          </a:xfrm>
        </p:spPr>
        <p:txBody>
          <a:bodyPr>
            <a:normAutofit fontScale="90000"/>
          </a:bodyPr>
          <a:lstStyle/>
          <a:p>
            <a:pPr fontAlgn="auto">
              <a:spcAft>
                <a:spcPts val="0"/>
              </a:spcAft>
              <a:defRPr/>
            </a:pPr>
            <a:r>
              <a:rPr lang="en-US" sz="4000" dirty="0">
                <a:solidFill>
                  <a:schemeClr val="tx1"/>
                </a:solidFill>
              </a:rPr>
              <a:t/>
            </a:r>
            <a:br>
              <a:rPr lang="en-US" sz="4000" dirty="0">
                <a:solidFill>
                  <a:schemeClr val="tx1"/>
                </a:solidFill>
              </a:rPr>
            </a:br>
            <a:r>
              <a:rPr lang="en-US" sz="4000" dirty="0">
                <a:solidFill>
                  <a:schemeClr val="tx1"/>
                </a:solidFill>
              </a:rPr>
              <a:t> </a:t>
            </a: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effectLst/>
              </a:rPr>
              <a:t>What We’ll Cover Today…</a:t>
            </a:r>
            <a:r>
              <a:rPr lang="en-US" sz="3600" dirty="0">
                <a:solidFill>
                  <a:schemeClr val="tx1"/>
                </a:solidFill>
              </a:rPr>
              <a:t/>
            </a:r>
            <a:br>
              <a:rPr lang="en-US" sz="3600" dirty="0">
                <a:solidFill>
                  <a:schemeClr val="tx1"/>
                </a:solidFill>
              </a:rPr>
            </a:br>
            <a:r>
              <a:rPr lang="en-US" sz="3600" dirty="0">
                <a:solidFill>
                  <a:schemeClr val="tx1"/>
                </a:solidFill>
              </a:rPr>
              <a:t/>
            </a:r>
            <a:br>
              <a:rPr lang="en-US" sz="3600" dirty="0">
                <a:solidFill>
                  <a:schemeClr val="tx1"/>
                </a:solidFill>
              </a:rPr>
            </a:b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829761"/>
          </a:xfrm>
        </p:spPr>
        <p:txBody>
          <a:bodyPr/>
          <a:lstStyle/>
          <a:p>
            <a:pPr algn="ctr"/>
            <a:r>
              <a:rPr lang="en-US" dirty="0">
                <a:solidFill>
                  <a:schemeClr val="tx1"/>
                </a:solidFill>
                <a:effectLst/>
              </a:rPr>
              <a:t>Career Services on Campus</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5505" y="271798"/>
            <a:ext cx="1945895" cy="68270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0448" y="142509"/>
            <a:ext cx="1244397" cy="885912"/>
          </a:xfrm>
          <a:prstGeom prst="rect">
            <a:avLst/>
          </a:prstGeom>
        </p:spPr>
      </p:pic>
      <p:pic>
        <p:nvPicPr>
          <p:cNvPr id="7" name="Picture 4" descr="http://www.aacn.nche.edu/career-link/logos/ky/u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40" y="209376"/>
            <a:ext cx="1259672" cy="857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335" y="172996"/>
            <a:ext cx="1365465" cy="81760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7871" y="295580"/>
            <a:ext cx="2055929" cy="720809"/>
          </a:xfrm>
          <a:prstGeom prst="rect">
            <a:avLst/>
          </a:prstGeom>
        </p:spPr>
      </p:pic>
    </p:spTree>
    <p:extLst>
      <p:ext uri="{BB962C8B-B14F-4D97-AF65-F5344CB8AC3E}">
        <p14:creationId xmlns:p14="http://schemas.microsoft.com/office/powerpoint/2010/main" val="3319375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635500"/>
          </a:xfrm>
        </p:spPr>
        <p:txBody>
          <a:bodyPr>
            <a:normAutofit fontScale="92500"/>
          </a:bodyPr>
          <a:lstStyle/>
          <a:p>
            <a:pPr>
              <a:defRPr/>
            </a:pPr>
            <a:r>
              <a:rPr lang="en-US" b="1" dirty="0">
                <a:solidFill>
                  <a:srgbClr val="002060"/>
                </a:solidFill>
              </a:rPr>
              <a:t>For Engineering Majors </a:t>
            </a:r>
          </a:p>
          <a:p>
            <a:pPr marL="393192" lvl="1" indent="0">
              <a:buFont typeface="Verdana" pitchFamily="34" charset="0"/>
              <a:buNone/>
              <a:defRPr/>
            </a:pPr>
            <a:r>
              <a:rPr lang="en-US" b="1" i="1" dirty="0">
                <a:solidFill>
                  <a:srgbClr val="0070C0"/>
                </a:solidFill>
              </a:rPr>
              <a:t>Engineering Career Development</a:t>
            </a:r>
            <a:endParaRPr lang="en-US" dirty="0">
              <a:solidFill>
                <a:srgbClr val="0070C0"/>
              </a:solidFill>
            </a:endParaRPr>
          </a:p>
          <a:p>
            <a:pPr lvl="1">
              <a:defRPr/>
            </a:pPr>
            <a:r>
              <a:rPr lang="en-US" dirty="0"/>
              <a:t>Email EngrCareer@uky.edu to schedule an appointment</a:t>
            </a:r>
          </a:p>
          <a:p>
            <a:pPr lvl="1">
              <a:defRPr/>
            </a:pPr>
            <a:endParaRPr lang="en-US" dirty="0"/>
          </a:p>
          <a:p>
            <a:pPr>
              <a:defRPr/>
            </a:pPr>
            <a:r>
              <a:rPr lang="en-US" b="1" dirty="0" smtClean="0">
                <a:solidFill>
                  <a:srgbClr val="002060"/>
                </a:solidFill>
              </a:rPr>
              <a:t>For Business Majors</a:t>
            </a:r>
          </a:p>
          <a:p>
            <a:pPr marL="109728" indent="0">
              <a:buFont typeface="Wingdings 3" pitchFamily="18" charset="2"/>
              <a:buNone/>
              <a:defRPr/>
            </a:pPr>
            <a:r>
              <a:rPr lang="en-US" b="1" i="1" dirty="0" smtClean="0">
                <a:solidFill>
                  <a:srgbClr val="0070C0"/>
                </a:solidFill>
              </a:rPr>
              <a:t>  </a:t>
            </a:r>
            <a:r>
              <a:rPr lang="en-US" sz="2300" b="1" i="1" dirty="0" smtClean="0">
                <a:solidFill>
                  <a:srgbClr val="0070C0"/>
                </a:solidFill>
              </a:rPr>
              <a:t>Graham </a:t>
            </a:r>
            <a:r>
              <a:rPr lang="en-US" sz="2300" b="1" i="1" dirty="0">
                <a:solidFill>
                  <a:srgbClr val="0070C0"/>
                </a:solidFill>
              </a:rPr>
              <a:t>Office of Career Management </a:t>
            </a:r>
            <a:endParaRPr lang="en-US" sz="2300" b="1" i="1" dirty="0" smtClean="0">
              <a:solidFill>
                <a:srgbClr val="0070C0"/>
              </a:solidFill>
            </a:endParaRPr>
          </a:p>
          <a:p>
            <a:pPr lvl="1">
              <a:defRPr/>
            </a:pPr>
            <a:r>
              <a:rPr lang="en-US" dirty="0"/>
              <a:t>Email </a:t>
            </a:r>
            <a:r>
              <a:rPr lang="en-US" dirty="0" smtClean="0"/>
              <a:t>GattonCareer@uky.edu to </a:t>
            </a:r>
            <a:r>
              <a:rPr lang="en-US" dirty="0"/>
              <a:t>schedule an </a:t>
            </a:r>
            <a:r>
              <a:rPr lang="en-US" dirty="0" smtClean="0"/>
              <a:t>appointment</a:t>
            </a:r>
          </a:p>
          <a:p>
            <a:pPr marL="393192" lvl="1" indent="0">
              <a:buFont typeface="Verdana" pitchFamily="34" charset="0"/>
              <a:buNone/>
              <a:defRPr/>
            </a:pPr>
            <a:endParaRPr lang="en-US" sz="3000" dirty="0"/>
          </a:p>
          <a:p>
            <a:pPr>
              <a:defRPr/>
            </a:pPr>
            <a:r>
              <a:rPr lang="en-US" sz="2400" b="1" dirty="0" smtClean="0">
                <a:solidFill>
                  <a:srgbClr val="002060"/>
                </a:solidFill>
              </a:rPr>
              <a:t>For Agriculture, Food &amp; Environment Majors </a:t>
            </a:r>
          </a:p>
          <a:p>
            <a:pPr marL="393192" lvl="1" indent="0">
              <a:buFont typeface="Verdana" pitchFamily="34" charset="0"/>
              <a:buNone/>
              <a:defRPr/>
            </a:pPr>
            <a:r>
              <a:rPr lang="en-US" b="1" i="1" dirty="0" smtClean="0">
                <a:solidFill>
                  <a:srgbClr val="0070C0"/>
                </a:solidFill>
              </a:rPr>
              <a:t>AG Career </a:t>
            </a:r>
            <a:r>
              <a:rPr lang="en-US" b="1" i="1" dirty="0">
                <a:solidFill>
                  <a:srgbClr val="0070C0"/>
                </a:solidFill>
              </a:rPr>
              <a:t>Services</a:t>
            </a:r>
            <a:endParaRPr lang="en-US" dirty="0">
              <a:solidFill>
                <a:srgbClr val="0070C0"/>
              </a:solidFill>
            </a:endParaRPr>
          </a:p>
          <a:p>
            <a:pPr lvl="1">
              <a:defRPr/>
            </a:pPr>
            <a:r>
              <a:rPr lang="en-US" dirty="0" smtClean="0"/>
              <a:t>Email Amanda.Saha@uky.edu to schedule an appointment</a:t>
            </a:r>
          </a:p>
          <a:p>
            <a:pPr lvl="1">
              <a:defRPr/>
            </a:pPr>
            <a:endParaRPr lang="en-US" dirty="0" smtClean="0"/>
          </a:p>
        </p:txBody>
      </p:sp>
      <p:sp>
        <p:nvSpPr>
          <p:cNvPr id="3" name="Title 2"/>
          <p:cNvSpPr>
            <a:spLocks noGrp="1"/>
          </p:cNvSpPr>
          <p:nvPr>
            <p:ph type="title"/>
          </p:nvPr>
        </p:nvSpPr>
        <p:spPr/>
        <p:txBody>
          <a:bodyPr/>
          <a:lstStyle/>
          <a:p>
            <a:pPr>
              <a:defRPr/>
            </a:pPr>
            <a:r>
              <a:rPr lang="en-US" dirty="0" smtClean="0">
                <a:solidFill>
                  <a:schemeClr val="tx1"/>
                </a:solidFill>
                <a:effectLst/>
              </a:rPr>
              <a:t>Career Services on Campus</a:t>
            </a:r>
            <a:endParaRPr lang="en-US" dirty="0">
              <a:solidFill>
                <a:schemeClr val="tx1"/>
              </a:solidFill>
              <a:effectLst/>
            </a:endParaRPr>
          </a:p>
        </p:txBody>
      </p:sp>
      <p:pic>
        <p:nvPicPr>
          <p:cNvPr id="706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70413"/>
            <a:ext cx="2138363"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2171" y="4296675"/>
            <a:ext cx="14525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4340" y="1306893"/>
            <a:ext cx="2478881" cy="869096"/>
          </a:xfrm>
          <a:prstGeom prst="rect">
            <a:avLst/>
          </a:prstGeom>
        </p:spPr>
      </p:pic>
    </p:spTree>
    <p:extLst>
      <p:ext uri="{BB962C8B-B14F-4D97-AF65-F5344CB8AC3E}">
        <p14:creationId xmlns:p14="http://schemas.microsoft.com/office/powerpoint/2010/main" val="3776305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82000" cy="4635500"/>
          </a:xfrm>
        </p:spPr>
        <p:txBody>
          <a:bodyPr>
            <a:normAutofit/>
          </a:bodyPr>
          <a:lstStyle/>
          <a:p>
            <a:pPr eaLnBrk="1" hangingPunct="1">
              <a:defRPr/>
            </a:pPr>
            <a:r>
              <a:rPr lang="en-US" b="1" dirty="0" smtClean="0">
                <a:solidFill>
                  <a:srgbClr val="002060"/>
                </a:solidFill>
              </a:rPr>
              <a:t>For Nursing Majors </a:t>
            </a:r>
          </a:p>
          <a:p>
            <a:pPr marL="109728" lvl="1" indent="0" eaLnBrk="1" hangingPunct="1">
              <a:spcBef>
                <a:spcPts val="400"/>
              </a:spcBef>
              <a:buSzPct val="68000"/>
              <a:buFont typeface="Verdana" pitchFamily="34" charset="0"/>
              <a:buNone/>
              <a:defRPr/>
            </a:pPr>
            <a:r>
              <a:rPr lang="en-US" b="1" i="1" dirty="0" smtClean="0">
                <a:solidFill>
                  <a:srgbClr val="0070C0"/>
                </a:solidFill>
              </a:rPr>
              <a:t>   Nursing Career Resource Center</a:t>
            </a:r>
          </a:p>
          <a:p>
            <a:pPr marL="690372" lvl="2" indent="-342900" eaLnBrk="1" hangingPunct="1">
              <a:spcBef>
                <a:spcPts val="400"/>
              </a:spcBef>
              <a:buSzPct val="68000"/>
              <a:buFont typeface="Courier New" panose="02070309020205020404" pitchFamily="49" charset="0"/>
              <a:buChar char="o"/>
              <a:defRPr/>
            </a:pPr>
            <a:r>
              <a:rPr lang="en-US" sz="2300" dirty="0" smtClean="0"/>
              <a:t>Email Sue.Strup@uky.edu to schedule an appointment</a:t>
            </a:r>
          </a:p>
          <a:p>
            <a:pPr marL="690372" lvl="2" indent="-342900" eaLnBrk="1" hangingPunct="1">
              <a:spcBef>
                <a:spcPts val="400"/>
              </a:spcBef>
              <a:buSzPct val="68000"/>
              <a:buFont typeface="Courier New" panose="02070309020205020404" pitchFamily="49" charset="0"/>
              <a:buChar char="o"/>
              <a:defRPr/>
            </a:pPr>
            <a:endParaRPr lang="en-US" sz="2300" dirty="0" smtClean="0"/>
          </a:p>
          <a:p>
            <a:pPr eaLnBrk="1" hangingPunct="1">
              <a:defRPr/>
            </a:pPr>
            <a:r>
              <a:rPr lang="en-US" b="1" dirty="0" smtClean="0">
                <a:solidFill>
                  <a:srgbClr val="002060"/>
                </a:solidFill>
              </a:rPr>
              <a:t>For </a:t>
            </a:r>
            <a:r>
              <a:rPr lang="en-US" b="1" dirty="0">
                <a:solidFill>
                  <a:srgbClr val="002060"/>
                </a:solidFill>
              </a:rPr>
              <a:t>All </a:t>
            </a:r>
            <a:r>
              <a:rPr lang="en-US" b="1" dirty="0" smtClean="0">
                <a:solidFill>
                  <a:srgbClr val="002060"/>
                </a:solidFill>
              </a:rPr>
              <a:t>Other Majors </a:t>
            </a:r>
          </a:p>
          <a:p>
            <a:pPr marL="109728" indent="0" eaLnBrk="1" hangingPunct="1">
              <a:buFont typeface="Wingdings 3" pitchFamily="18" charset="2"/>
              <a:buNone/>
              <a:defRPr/>
            </a:pPr>
            <a:r>
              <a:rPr lang="en-US" sz="2300" b="1" i="1" dirty="0" smtClean="0">
                <a:solidFill>
                  <a:srgbClr val="002060"/>
                </a:solidFill>
              </a:rPr>
              <a:t>   </a:t>
            </a:r>
            <a:r>
              <a:rPr lang="en-US" sz="2300" b="1" i="1" dirty="0" smtClean="0">
                <a:solidFill>
                  <a:srgbClr val="0070C0"/>
                </a:solidFill>
              </a:rPr>
              <a:t>James </a:t>
            </a:r>
            <a:r>
              <a:rPr lang="en-US" sz="2300" b="1" i="1" dirty="0">
                <a:solidFill>
                  <a:srgbClr val="0070C0"/>
                </a:solidFill>
              </a:rPr>
              <a:t>W. Stuckert Career Center </a:t>
            </a:r>
          </a:p>
          <a:p>
            <a:pPr lvl="1" eaLnBrk="1" hangingPunct="1">
              <a:defRPr/>
            </a:pPr>
            <a:r>
              <a:rPr lang="en-US" dirty="0"/>
              <a:t>Drop-in hours, </a:t>
            </a:r>
            <a:r>
              <a:rPr lang="en-US" dirty="0" smtClean="0"/>
              <a:t>Tuesday-Thursday </a:t>
            </a:r>
            <a:r>
              <a:rPr lang="en-US" dirty="0"/>
              <a:t>from </a:t>
            </a:r>
            <a:r>
              <a:rPr lang="en-US" dirty="0" smtClean="0"/>
              <a:t>1:00 </a:t>
            </a:r>
            <a:r>
              <a:rPr lang="en-US" dirty="0"/>
              <a:t>to </a:t>
            </a:r>
            <a:r>
              <a:rPr lang="en-US" dirty="0" smtClean="0"/>
              <a:t>4:00pm</a:t>
            </a:r>
            <a:endParaRPr lang="en-US" dirty="0"/>
          </a:p>
          <a:p>
            <a:pPr lvl="1" eaLnBrk="1" hangingPunct="1">
              <a:defRPr/>
            </a:pPr>
            <a:endParaRPr lang="en-US" dirty="0" smtClean="0"/>
          </a:p>
        </p:txBody>
      </p:sp>
      <p:sp>
        <p:nvSpPr>
          <p:cNvPr id="3" name="Title 2"/>
          <p:cNvSpPr>
            <a:spLocks noGrp="1"/>
          </p:cNvSpPr>
          <p:nvPr>
            <p:ph type="title"/>
          </p:nvPr>
        </p:nvSpPr>
        <p:spPr/>
        <p:txBody>
          <a:bodyPr/>
          <a:lstStyle/>
          <a:p>
            <a:pPr eaLnBrk="1" hangingPunct="1">
              <a:defRPr/>
            </a:pPr>
            <a:r>
              <a:rPr lang="en-US" dirty="0" smtClean="0">
                <a:solidFill>
                  <a:schemeClr val="tx1"/>
                </a:solidFill>
                <a:effectLst/>
              </a:rPr>
              <a:t>Career Services on Campus</a:t>
            </a:r>
            <a:endParaRPr lang="en-US" dirty="0">
              <a:solidFill>
                <a:schemeClr val="tx1"/>
              </a:solidFill>
              <a:effectLst/>
            </a:endParaRPr>
          </a:p>
        </p:txBody>
      </p:sp>
      <p:pic>
        <p:nvPicPr>
          <p:cNvPr id="727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276600"/>
            <a:ext cx="15271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descr="http://www.aacn.nche.edu/career-link/logos/ky/u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050" y="1447800"/>
            <a:ext cx="12588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378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8" y="148930"/>
            <a:ext cx="8839200" cy="990599"/>
          </a:xfrm>
        </p:spPr>
        <p:txBody>
          <a:bodyPr>
            <a:normAutofit/>
          </a:bodyPr>
          <a:lstStyle/>
          <a:p>
            <a:pPr algn="ctr"/>
            <a:r>
              <a:rPr lang="en-US" dirty="0" smtClean="0">
                <a:solidFill>
                  <a:schemeClr val="tx1"/>
                </a:solidFill>
                <a:effectLst/>
              </a:rPr>
              <a:t>Questions?</a:t>
            </a:r>
            <a:endParaRPr lang="en-US" sz="4400" dirty="0">
              <a:solidFill>
                <a:schemeClr val="tx1"/>
              </a:solidFill>
              <a:effectLst/>
            </a:endParaRPr>
          </a:p>
        </p:txBody>
      </p:sp>
      <p:sp>
        <p:nvSpPr>
          <p:cNvPr id="3" name="Title 1"/>
          <p:cNvSpPr txBox="1">
            <a:spLocks/>
          </p:cNvSpPr>
          <p:nvPr/>
        </p:nvSpPr>
        <p:spPr>
          <a:xfrm>
            <a:off x="2755232" y="3200400"/>
            <a:ext cx="6224336" cy="1219200"/>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sz="3200" dirty="0" smtClean="0">
                <a:solidFill>
                  <a:schemeClr val="tx1"/>
                </a:solidFill>
                <a:effectLst/>
              </a:rPr>
              <a:t>Call: 859-257-2001</a:t>
            </a:r>
            <a:br>
              <a:rPr lang="en-US" sz="3200" dirty="0" smtClean="0">
                <a:solidFill>
                  <a:schemeClr val="tx1"/>
                </a:solidFill>
                <a:effectLst/>
              </a:rPr>
            </a:br>
            <a:r>
              <a:rPr lang="en-US" sz="3200" dirty="0" smtClean="0">
                <a:solidFill>
                  <a:schemeClr val="tx1"/>
                </a:solidFill>
                <a:effectLst/>
              </a:rPr>
              <a:t>Email: gattoncareer@uky.edu</a:t>
            </a:r>
            <a:endParaRPr lang="en-US" sz="3200" dirty="0">
              <a:solidFill>
                <a:schemeClr val="tx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779" y="3434747"/>
            <a:ext cx="2139142" cy="7505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576" y="1699052"/>
            <a:ext cx="2478881" cy="869096"/>
          </a:xfrm>
          <a:prstGeom prst="rect">
            <a:avLst/>
          </a:prstGeom>
        </p:spPr>
      </p:pic>
      <p:sp>
        <p:nvSpPr>
          <p:cNvPr id="6" name="Title 1"/>
          <p:cNvSpPr txBox="1">
            <a:spLocks/>
          </p:cNvSpPr>
          <p:nvPr/>
        </p:nvSpPr>
        <p:spPr>
          <a:xfrm>
            <a:off x="2755232" y="1510829"/>
            <a:ext cx="6224336" cy="1219200"/>
          </a:xfrm>
          <a:prstGeom prst="rect">
            <a:avLst/>
          </a:prstGeom>
        </p:spPr>
        <p:txBody>
          <a:bodyPr vert="horz" anchor="b">
            <a:normAutofit fontScale="975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sz="3200" dirty="0" smtClean="0">
                <a:solidFill>
                  <a:schemeClr val="tx1"/>
                </a:solidFill>
                <a:effectLst/>
              </a:rPr>
              <a:t>Call: 859-218-1685</a:t>
            </a:r>
            <a:br>
              <a:rPr lang="en-US" sz="3200" dirty="0" smtClean="0">
                <a:solidFill>
                  <a:schemeClr val="tx1"/>
                </a:solidFill>
                <a:effectLst/>
              </a:rPr>
            </a:br>
            <a:r>
              <a:rPr lang="en-US" sz="3200" dirty="0" smtClean="0">
                <a:solidFill>
                  <a:schemeClr val="tx1"/>
                </a:solidFill>
                <a:effectLst/>
              </a:rPr>
              <a:t>Email: engrcareer@uky.edu</a:t>
            </a:r>
            <a:endParaRPr lang="en-US" sz="3200" dirty="0">
              <a:solidFill>
                <a:schemeClr val="tx1"/>
              </a:solidFill>
              <a:effectLst/>
            </a:endParaRPr>
          </a:p>
        </p:txBody>
      </p:sp>
    </p:spTree>
    <p:extLst>
      <p:ext uri="{BB962C8B-B14F-4D97-AF65-F5344CB8AC3E}">
        <p14:creationId xmlns:p14="http://schemas.microsoft.com/office/powerpoint/2010/main" val="3875078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274638"/>
            <a:ext cx="9144000" cy="1143000"/>
          </a:xfrm>
        </p:spPr>
        <p:txBody>
          <a:bodyPr>
            <a:normAutofit/>
          </a:bodyPr>
          <a:lstStyle/>
          <a:p>
            <a:pPr algn="ctr" fontAlgn="auto">
              <a:spcAft>
                <a:spcPts val="0"/>
              </a:spcAft>
              <a:defRPr/>
            </a:pPr>
            <a:r>
              <a:rPr lang="en-US" sz="4000" dirty="0">
                <a:solidFill>
                  <a:schemeClr val="tx1"/>
                </a:solidFill>
                <a:effectLst/>
              </a:rPr>
              <a:t>Why </a:t>
            </a:r>
            <a:r>
              <a:rPr lang="en-US" sz="4000" dirty="0" smtClean="0">
                <a:solidFill>
                  <a:schemeClr val="tx1"/>
                </a:solidFill>
                <a:effectLst/>
              </a:rPr>
              <a:t>Should </a:t>
            </a:r>
            <a:r>
              <a:rPr lang="en-US" sz="4000" u="sng" dirty="0" smtClean="0">
                <a:solidFill>
                  <a:schemeClr val="tx1"/>
                </a:solidFill>
                <a:effectLst/>
              </a:rPr>
              <a:t>You</a:t>
            </a:r>
            <a:r>
              <a:rPr lang="en-US" sz="4000" dirty="0" smtClean="0">
                <a:solidFill>
                  <a:schemeClr val="tx1"/>
                </a:solidFill>
                <a:effectLst/>
              </a:rPr>
              <a:t> Attend?  </a:t>
            </a:r>
            <a:endParaRPr lang="en-US" sz="4000" dirty="0">
              <a:solidFill>
                <a:schemeClr val="tx1"/>
              </a:solidFill>
              <a:effectLst/>
            </a:endParaRPr>
          </a:p>
        </p:txBody>
      </p:sp>
      <p:sp>
        <p:nvSpPr>
          <p:cNvPr id="9219" name="Rectangle 3"/>
          <p:cNvSpPr>
            <a:spLocks noGrp="1" noChangeArrowheads="1"/>
          </p:cNvSpPr>
          <p:nvPr>
            <p:ph type="body" sz="half" idx="1"/>
          </p:nvPr>
        </p:nvSpPr>
        <p:spPr>
          <a:xfrm>
            <a:off x="1" y="1524000"/>
            <a:ext cx="8064084" cy="4525963"/>
          </a:xfrm>
        </p:spPr>
        <p:txBody>
          <a:bodyPr>
            <a:normAutofit fontScale="92500" lnSpcReduction="10000"/>
          </a:bodyPr>
          <a:lstStyle/>
          <a:p>
            <a:pPr marL="461963" indent="-255588" fontAlgn="auto">
              <a:spcAft>
                <a:spcPts val="0"/>
              </a:spcAft>
              <a:buFont typeface="Wingdings 3"/>
              <a:buChar char=""/>
              <a:defRPr/>
            </a:pPr>
            <a:r>
              <a:rPr lang="en-US" sz="2800" dirty="0" smtClean="0"/>
              <a:t>Get </a:t>
            </a:r>
            <a:r>
              <a:rPr lang="en-US" sz="2800" dirty="0"/>
              <a:t>a job or internship</a:t>
            </a:r>
            <a:r>
              <a:rPr lang="en-US" sz="2800" dirty="0" smtClean="0"/>
              <a:t>!</a:t>
            </a:r>
          </a:p>
          <a:p>
            <a:pPr marL="461963" indent="-255588" fontAlgn="auto">
              <a:spcAft>
                <a:spcPts val="0"/>
              </a:spcAft>
              <a:buFont typeface="Wingdings 3"/>
              <a:buChar char=""/>
              <a:defRPr/>
            </a:pPr>
            <a:endParaRPr lang="en-US" sz="2800" dirty="0"/>
          </a:p>
          <a:p>
            <a:pPr marL="461963" indent="-255588" fontAlgn="auto">
              <a:spcAft>
                <a:spcPts val="0"/>
              </a:spcAft>
              <a:buFont typeface="Wingdings 3"/>
              <a:buChar char=""/>
              <a:defRPr/>
            </a:pPr>
            <a:r>
              <a:rPr lang="en-US" sz="2800" dirty="0" smtClean="0"/>
              <a:t>Get </a:t>
            </a:r>
            <a:r>
              <a:rPr lang="en-US" sz="2800" dirty="0"/>
              <a:t>a new job or internship</a:t>
            </a:r>
            <a:r>
              <a:rPr lang="en-US" sz="2800" dirty="0" smtClean="0"/>
              <a:t>!</a:t>
            </a:r>
          </a:p>
          <a:p>
            <a:pPr marL="461963" indent="-255588" fontAlgn="auto">
              <a:spcAft>
                <a:spcPts val="0"/>
              </a:spcAft>
              <a:buFont typeface="Wingdings 3"/>
              <a:buChar char=""/>
              <a:defRPr/>
            </a:pPr>
            <a:endParaRPr lang="en-US" sz="2800" dirty="0"/>
          </a:p>
          <a:p>
            <a:pPr marL="461963" indent="-255588" fontAlgn="auto">
              <a:spcAft>
                <a:spcPts val="0"/>
              </a:spcAft>
              <a:buFont typeface="Wingdings 3"/>
              <a:buChar char=""/>
              <a:defRPr/>
            </a:pPr>
            <a:r>
              <a:rPr lang="en-US" sz="2800" dirty="0" smtClean="0"/>
              <a:t>Check </a:t>
            </a:r>
            <a:r>
              <a:rPr lang="en-US" sz="2800" dirty="0"/>
              <a:t>out potential  career </a:t>
            </a:r>
            <a:endParaRPr lang="en-US" sz="2800" dirty="0" smtClean="0"/>
          </a:p>
          <a:p>
            <a:pPr marL="461963" indent="-255588" fontAlgn="auto">
              <a:spcAft>
                <a:spcPts val="0"/>
              </a:spcAft>
              <a:buFont typeface="Wingdings 3"/>
              <a:buNone/>
              <a:defRPr/>
            </a:pPr>
            <a:r>
              <a:rPr lang="en-US" sz="2800" dirty="0" smtClean="0"/>
              <a:t>  opportunities- </a:t>
            </a:r>
            <a:r>
              <a:rPr lang="en-US" sz="2800" dirty="0"/>
              <a:t>‘</a:t>
            </a:r>
            <a:r>
              <a:rPr lang="en-US" sz="2800" dirty="0" smtClean="0"/>
              <a:t>window shopping’</a:t>
            </a:r>
          </a:p>
          <a:p>
            <a:pPr marL="461963" indent="-255588" fontAlgn="auto">
              <a:spcAft>
                <a:spcPts val="0"/>
              </a:spcAft>
              <a:buFont typeface="Wingdings 3"/>
              <a:buNone/>
              <a:defRPr/>
            </a:pPr>
            <a:endParaRPr lang="en-US" sz="2800" dirty="0"/>
          </a:p>
          <a:p>
            <a:pPr marL="461963" indent="-255588" fontAlgn="auto">
              <a:spcAft>
                <a:spcPts val="0"/>
              </a:spcAft>
              <a:buFont typeface="Wingdings 3"/>
              <a:buChar char=""/>
              <a:defRPr/>
            </a:pPr>
            <a:r>
              <a:rPr lang="en-US" sz="2800" dirty="0" smtClean="0"/>
              <a:t>Learn </a:t>
            </a:r>
            <a:r>
              <a:rPr lang="en-US" sz="2800" dirty="0"/>
              <a:t>more about </a:t>
            </a:r>
            <a:r>
              <a:rPr lang="en-US" sz="2800" dirty="0" smtClean="0"/>
              <a:t>companies</a:t>
            </a:r>
          </a:p>
          <a:p>
            <a:pPr marL="461963" indent="-255588" fontAlgn="auto">
              <a:spcAft>
                <a:spcPts val="0"/>
              </a:spcAft>
              <a:buFont typeface="Wingdings 3"/>
              <a:buChar char=""/>
              <a:defRPr/>
            </a:pPr>
            <a:endParaRPr lang="en-US" sz="2800" dirty="0"/>
          </a:p>
          <a:p>
            <a:pPr marL="461963" indent="-255588" fontAlgn="auto">
              <a:spcAft>
                <a:spcPts val="0"/>
              </a:spcAft>
              <a:buFont typeface="Wingdings 3"/>
              <a:buChar char=""/>
              <a:defRPr/>
            </a:pPr>
            <a:r>
              <a:rPr lang="en-US" sz="2800" dirty="0"/>
              <a:t>Network with recruiters</a:t>
            </a:r>
          </a:p>
          <a:p>
            <a:pPr marL="365760" indent="-256032" fontAlgn="auto">
              <a:spcAft>
                <a:spcPts val="0"/>
              </a:spcAft>
              <a:buFont typeface="Wingdings" pitchFamily="2" charset="2"/>
              <a:buNone/>
              <a:defRPr/>
            </a:pPr>
            <a:r>
              <a:rPr lang="en-US" sz="2800" dirty="0"/>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56"/>
          <a:stretch/>
        </p:blipFill>
        <p:spPr>
          <a:xfrm>
            <a:off x="6248400" y="2133600"/>
            <a:ext cx="2609255" cy="4267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0" y="274638"/>
            <a:ext cx="9144000" cy="1143000"/>
          </a:xfrm>
        </p:spPr>
        <p:txBody>
          <a:bodyPr>
            <a:noAutofit/>
          </a:bodyPr>
          <a:lstStyle/>
          <a:p>
            <a:pPr algn="ctr" fontAlgn="auto">
              <a:spcAft>
                <a:spcPts val="0"/>
              </a:spcAft>
              <a:defRPr/>
            </a:pPr>
            <a:r>
              <a:rPr lang="en-US" sz="4000" dirty="0">
                <a:solidFill>
                  <a:schemeClr val="tx1"/>
                </a:solidFill>
                <a:effectLst/>
              </a:rPr>
              <a:t>Why do </a:t>
            </a:r>
            <a:r>
              <a:rPr lang="en-US" sz="4000" u="sng" dirty="0" smtClean="0">
                <a:solidFill>
                  <a:schemeClr val="tx1"/>
                </a:solidFill>
                <a:effectLst/>
              </a:rPr>
              <a:t>Employers</a:t>
            </a:r>
            <a:r>
              <a:rPr lang="en-US" sz="4000" dirty="0" smtClean="0">
                <a:solidFill>
                  <a:schemeClr val="tx1"/>
                </a:solidFill>
                <a:effectLst/>
              </a:rPr>
              <a:t> Attend?</a:t>
            </a:r>
            <a:endParaRPr lang="en-US" sz="4000" dirty="0">
              <a:solidFill>
                <a:schemeClr val="tx1"/>
              </a:solidFill>
              <a:effectLst/>
            </a:endParaRPr>
          </a:p>
        </p:txBody>
      </p:sp>
      <p:sp>
        <p:nvSpPr>
          <p:cNvPr id="14339" name="Rectangle 3"/>
          <p:cNvSpPr>
            <a:spLocks noGrp="1" noChangeArrowheads="1"/>
          </p:cNvSpPr>
          <p:nvPr>
            <p:ph type="body" sz="half" idx="1"/>
          </p:nvPr>
        </p:nvSpPr>
        <p:spPr>
          <a:xfrm>
            <a:off x="0" y="1600200"/>
            <a:ext cx="8839200" cy="4525963"/>
          </a:xfrm>
        </p:spPr>
        <p:txBody>
          <a:bodyPr>
            <a:normAutofit/>
          </a:bodyPr>
          <a:lstStyle/>
          <a:p>
            <a:pPr marL="461963" indent="-234950"/>
            <a:r>
              <a:rPr lang="en-US" sz="2600" dirty="0" smtClean="0"/>
              <a:t>Seek out new employees, co-ops, and interns</a:t>
            </a:r>
          </a:p>
          <a:p>
            <a:pPr marL="461963" indent="-234950"/>
            <a:endParaRPr lang="en-US" sz="2600" dirty="0" smtClean="0"/>
          </a:p>
          <a:p>
            <a:pPr marL="461963" indent="-234950"/>
            <a:r>
              <a:rPr lang="en-US" sz="2600" dirty="0" smtClean="0"/>
              <a:t>Meet students in person and make </a:t>
            </a:r>
          </a:p>
          <a:p>
            <a:pPr marL="461963" indent="-234950">
              <a:buFont typeface="Wingdings" pitchFamily="2" charset="2"/>
              <a:buNone/>
            </a:pPr>
            <a:r>
              <a:rPr lang="en-US" sz="2600" dirty="0"/>
              <a:t> </a:t>
            </a:r>
            <a:r>
              <a:rPr lang="en-US" sz="2600" dirty="0" smtClean="0"/>
              <a:t> contacts</a:t>
            </a:r>
          </a:p>
          <a:p>
            <a:pPr marL="461963" indent="-234950">
              <a:buFont typeface="Wingdings" pitchFamily="2" charset="2"/>
              <a:buNone/>
            </a:pPr>
            <a:endParaRPr lang="en-US" sz="2600" dirty="0" smtClean="0"/>
          </a:p>
          <a:p>
            <a:pPr marL="461963" indent="-234950"/>
            <a:r>
              <a:rPr lang="en-US" sz="2600" dirty="0" smtClean="0"/>
              <a:t>Advertise and gain                                exposure </a:t>
            </a:r>
          </a:p>
          <a:p>
            <a:pPr marL="461963" indent="-234950">
              <a:buNone/>
            </a:pPr>
            <a:r>
              <a:rPr lang="en-US" sz="2600" dirty="0"/>
              <a:t> </a:t>
            </a:r>
            <a:r>
              <a:rPr lang="en-US" sz="2600" dirty="0" smtClean="0"/>
              <a:t> for their company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3336925"/>
            <a:ext cx="445770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533400"/>
            <a:ext cx="8534400" cy="4983162"/>
          </a:xfrm>
        </p:spPr>
        <p:txBody>
          <a:bodyPr>
            <a:noAutofit/>
          </a:bodyPr>
          <a:lstStyle/>
          <a:p>
            <a:pPr algn="ctr"/>
            <a:r>
              <a:rPr lang="en-US" sz="9600" dirty="0"/>
              <a:t>The 6 </a:t>
            </a:r>
            <a:r>
              <a:rPr lang="en-US" sz="9600" u="sng" dirty="0"/>
              <a:t>R</a:t>
            </a:r>
            <a:r>
              <a:rPr lang="en-US" sz="9600" dirty="0"/>
              <a:t>’s of career fair preparation</a:t>
            </a:r>
          </a:p>
        </p:txBody>
      </p:sp>
    </p:spTree>
    <p:extLst>
      <p:ext uri="{BB962C8B-B14F-4D97-AF65-F5344CB8AC3E}">
        <p14:creationId xmlns:p14="http://schemas.microsoft.com/office/powerpoint/2010/main" val="1526941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534400" cy="715962"/>
          </a:xfrm>
        </p:spPr>
        <p:txBody>
          <a:bodyPr>
            <a:noAutofit/>
          </a:bodyPr>
          <a:lstStyle/>
          <a:p>
            <a:pPr>
              <a:defRPr/>
            </a:pPr>
            <a:r>
              <a:rPr lang="en-US" sz="4400" u="sng" dirty="0" smtClean="0">
                <a:effectLst/>
              </a:rPr>
              <a:t>R</a:t>
            </a:r>
            <a:r>
              <a:rPr lang="en-US" sz="3100" dirty="0" smtClean="0">
                <a:solidFill>
                  <a:schemeClr val="tx1"/>
                </a:solidFill>
                <a:effectLst/>
              </a:rPr>
              <a:t>esearch Employers via…</a:t>
            </a:r>
            <a:endParaRPr lang="en-US" sz="2800" dirty="0" smtClean="0">
              <a:solidFill>
                <a:schemeClr val="tx1"/>
              </a:solidFill>
              <a:effectLst/>
            </a:endParaRPr>
          </a:p>
        </p:txBody>
      </p:sp>
      <p:pic>
        <p:nvPicPr>
          <p:cNvPr id="2" name="Picture 1"/>
          <p:cNvPicPr>
            <a:picLocks noChangeAspect="1"/>
          </p:cNvPicPr>
          <p:nvPr/>
        </p:nvPicPr>
        <p:blipFill>
          <a:blip r:embed="rId3"/>
          <a:stretch>
            <a:fillRect/>
          </a:stretch>
        </p:blipFill>
        <p:spPr>
          <a:xfrm>
            <a:off x="4872869" y="1008807"/>
            <a:ext cx="2579475" cy="19346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955" y="4191000"/>
            <a:ext cx="1751512" cy="1751512"/>
          </a:xfrm>
          <a:prstGeom prst="rect">
            <a:avLst/>
          </a:prstGeom>
          <a:ln>
            <a:solidFill>
              <a:schemeClr val="tx1"/>
            </a:solidFill>
          </a:ln>
        </p:spPr>
      </p:pic>
      <p:sp>
        <p:nvSpPr>
          <p:cNvPr id="4" name="Rectangle 3"/>
          <p:cNvSpPr/>
          <p:nvPr/>
        </p:nvSpPr>
        <p:spPr>
          <a:xfrm>
            <a:off x="2588022" y="4343400"/>
            <a:ext cx="3598161" cy="1754326"/>
          </a:xfrm>
          <a:prstGeom prst="rect">
            <a:avLst/>
          </a:prstGeom>
        </p:spPr>
        <p:txBody>
          <a:bodyPr wrap="square">
            <a:spAutoFit/>
          </a:bodyPr>
          <a:lstStyle/>
          <a:p>
            <a:r>
              <a:rPr lang="en-US" sz="5400" dirty="0" smtClean="0"/>
              <a:t>UK </a:t>
            </a:r>
            <a:r>
              <a:rPr lang="en-US" sz="5400" dirty="0"/>
              <a:t>Career Fair+ app</a:t>
            </a:r>
          </a:p>
        </p:txBody>
      </p:sp>
      <p:sp>
        <p:nvSpPr>
          <p:cNvPr id="7" name="Rectangle 6"/>
          <p:cNvSpPr/>
          <p:nvPr/>
        </p:nvSpPr>
        <p:spPr>
          <a:xfrm>
            <a:off x="561982" y="1310086"/>
            <a:ext cx="4052080" cy="1754326"/>
          </a:xfrm>
          <a:prstGeom prst="rect">
            <a:avLst/>
          </a:prstGeom>
        </p:spPr>
        <p:txBody>
          <a:bodyPr wrap="square">
            <a:spAutoFit/>
          </a:bodyPr>
          <a:lstStyle/>
          <a:p>
            <a:r>
              <a:rPr lang="en-US" sz="5400" dirty="0"/>
              <a:t> Wildcat CareerLink</a:t>
            </a:r>
          </a:p>
        </p:txBody>
      </p:sp>
      <p:sp>
        <p:nvSpPr>
          <p:cNvPr id="8" name="Rectangle 7"/>
          <p:cNvSpPr/>
          <p:nvPr/>
        </p:nvSpPr>
        <p:spPr>
          <a:xfrm>
            <a:off x="1524000" y="3267670"/>
            <a:ext cx="1371600" cy="923330"/>
          </a:xfrm>
          <a:prstGeom prst="rect">
            <a:avLst/>
          </a:prstGeom>
        </p:spPr>
        <p:txBody>
          <a:bodyPr wrap="square">
            <a:spAutoFit/>
          </a:bodyPr>
          <a:lstStyle/>
          <a:p>
            <a:r>
              <a:rPr lang="en-US" sz="5400" b="1" dirty="0" smtClean="0"/>
              <a:t>OR </a:t>
            </a:r>
            <a:endParaRPr lang="en-US" sz="5400" b="1" dirty="0"/>
          </a:p>
        </p:txBody>
      </p:sp>
    </p:spTree>
    <p:extLst>
      <p:ext uri="{BB962C8B-B14F-4D97-AF65-F5344CB8AC3E}">
        <p14:creationId xmlns:p14="http://schemas.microsoft.com/office/powerpoint/2010/main" val="51146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1753532"/>
            <a:ext cx="9144000" cy="617345"/>
          </a:xfrm>
        </p:spPr>
        <p:txBody>
          <a:bodyPr>
            <a:normAutofit fontScale="92500"/>
          </a:bodyPr>
          <a:lstStyle/>
          <a:p>
            <a:pPr marL="109728" indent="0" algn="ct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400" b="1" dirty="0" smtClean="0">
                <a:solidFill>
                  <a:srgbClr val="0033A0"/>
                </a:solidFill>
              </a:rPr>
              <a:t>Visit gatton.uky.edu/career/</a:t>
            </a:r>
            <a:r>
              <a:rPr lang="en-US" sz="2400" b="1" dirty="0">
                <a:solidFill>
                  <a:srgbClr val="0033A0"/>
                </a:solidFill>
              </a:rPr>
              <a:t> </a:t>
            </a:r>
            <a:r>
              <a:rPr lang="en-US" sz="3000" b="1" u="sng" dirty="0" smtClean="0">
                <a:solidFill>
                  <a:srgbClr val="0033A0"/>
                </a:solidFill>
              </a:rPr>
              <a:t>OR</a:t>
            </a:r>
            <a:r>
              <a:rPr lang="en-US" sz="2400" b="1" dirty="0">
                <a:solidFill>
                  <a:srgbClr val="0033A0"/>
                </a:solidFill>
              </a:rPr>
              <a:t> </a:t>
            </a:r>
            <a:r>
              <a:rPr lang="en-US" sz="2400" b="1" dirty="0" smtClean="0">
                <a:solidFill>
                  <a:srgbClr val="0033A0"/>
                </a:solidFill>
              </a:rPr>
              <a:t>www.uky.edu/careercenter</a:t>
            </a:r>
          </a:p>
        </p:txBody>
      </p:sp>
      <p:sp>
        <p:nvSpPr>
          <p:cNvPr id="18434" name="Title 1"/>
          <p:cNvSpPr>
            <a:spLocks noGrp="1"/>
          </p:cNvSpPr>
          <p:nvPr>
            <p:ph type="title"/>
          </p:nvPr>
        </p:nvSpPr>
        <p:spPr>
          <a:xfrm>
            <a:off x="445168" y="497304"/>
            <a:ext cx="8534400" cy="1143000"/>
          </a:xfrm>
        </p:spPr>
        <p:txBody>
          <a:bodyPr>
            <a:noAutofit/>
          </a:bodyPr>
          <a:lstStyle/>
          <a:p>
            <a:pPr>
              <a:defRPr/>
            </a:pPr>
            <a:r>
              <a:rPr lang="en-US" sz="4000" u="sng" dirty="0">
                <a:effectLst/>
              </a:rPr>
              <a:t>R</a:t>
            </a:r>
            <a:r>
              <a:rPr lang="en-US" sz="3100" dirty="0" smtClean="0">
                <a:solidFill>
                  <a:schemeClr val="tx1"/>
                </a:solidFill>
                <a:effectLst/>
              </a:rPr>
              <a:t>esearch Employers via</a:t>
            </a:r>
            <a:br>
              <a:rPr lang="en-US" sz="3100" dirty="0" smtClean="0">
                <a:solidFill>
                  <a:schemeClr val="tx1"/>
                </a:solidFill>
                <a:effectLst/>
              </a:rPr>
            </a:br>
            <a:r>
              <a:rPr lang="en-US" sz="3100" dirty="0" smtClean="0">
                <a:solidFill>
                  <a:schemeClr val="tx1"/>
                </a:solidFill>
                <a:effectLst/>
              </a:rPr>
              <a:t>   </a:t>
            </a:r>
            <a:r>
              <a:rPr lang="en-US" sz="2800" dirty="0" smtClean="0">
                <a:solidFill>
                  <a:schemeClr val="tx1"/>
                </a:solidFill>
                <a:effectLst/>
              </a:rPr>
              <a:t>Wildcat CareerLink</a:t>
            </a:r>
          </a:p>
        </p:txBody>
      </p:sp>
      <p:pic>
        <p:nvPicPr>
          <p:cNvPr id="2" name="Picture 1"/>
          <p:cNvPicPr>
            <a:picLocks noChangeAspect="1"/>
          </p:cNvPicPr>
          <p:nvPr/>
        </p:nvPicPr>
        <p:blipFill>
          <a:blip r:embed="rId3"/>
          <a:stretch>
            <a:fillRect/>
          </a:stretch>
        </p:blipFill>
        <p:spPr>
          <a:xfrm>
            <a:off x="5943600" y="114300"/>
            <a:ext cx="1981200" cy="1485900"/>
          </a:xfrm>
          <a:prstGeom prst="rect">
            <a:avLst/>
          </a:prstGeom>
        </p:spPr>
      </p:pic>
      <p:sp>
        <p:nvSpPr>
          <p:cNvPr id="5" name="Content Placeholder 2"/>
          <p:cNvSpPr txBox="1">
            <a:spLocks/>
          </p:cNvSpPr>
          <p:nvPr/>
        </p:nvSpPr>
        <p:spPr>
          <a:xfrm>
            <a:off x="457200" y="2478117"/>
            <a:ext cx="8229600" cy="415128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View internship, co-op and job postings </a:t>
            </a:r>
          </a:p>
          <a:p>
            <a:pPr marL="1489075"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Postings sent to UK (Wildcat CareerLink Jobs)</a:t>
            </a:r>
          </a:p>
          <a:p>
            <a:pPr marL="1489075" lvl="1">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err="1" smtClean="0"/>
              <a:t>NACElink</a:t>
            </a:r>
            <a:r>
              <a:rPr lang="en-GB" sz="1800" dirty="0" smtClean="0"/>
              <a:t> Network</a:t>
            </a:r>
            <a:r>
              <a:rPr lang="en-GB" sz="2000" dirty="0" smtClean="0"/>
              <a:t/>
            </a:r>
            <a:br>
              <a:rPr lang="en-GB" sz="2000" dirty="0" smtClean="0"/>
            </a:br>
            <a:endParaRPr lang="en-GB" sz="1050" dirty="0" smtClean="0"/>
          </a:p>
          <a:p>
            <a:pPr marL="914400" indent="-255588">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Access employer contacts from employer database</a:t>
            </a:r>
          </a:p>
          <a:p>
            <a:pPr>
              <a:buFont typeface="Tahom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000" dirty="0" smtClean="0"/>
          </a:p>
          <a:p>
            <a:pPr marL="1423988" indent="-255588">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Apply for on-campus interviews</a:t>
            </a:r>
          </a:p>
          <a:p>
            <a:pPr>
              <a:buFont typeface="Tahoma"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000" dirty="0" smtClean="0"/>
          </a:p>
          <a:p>
            <a:pPr marL="1828800" indent="-255588">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Get details about job fairs </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000" dirty="0" smtClean="0"/>
          </a:p>
          <a:p>
            <a:pPr marL="2233613" indent="-255588">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Access FREE resources such as </a:t>
            </a:r>
            <a:r>
              <a:rPr lang="en-GB" sz="2000" dirty="0" err="1" smtClean="0"/>
              <a:t>InterviewStream</a:t>
            </a:r>
            <a:r>
              <a:rPr lang="en-GB" sz="2000" dirty="0" smtClean="0"/>
              <a:t>®, </a:t>
            </a:r>
            <a:r>
              <a:rPr lang="en-GB" sz="2000" dirty="0" err="1" smtClean="0"/>
              <a:t>CareerInsider</a:t>
            </a:r>
            <a:r>
              <a:rPr lang="en-GB" sz="2000" dirty="0" smtClean="0"/>
              <a:t> by Vault®   and Career Shift®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Return on investment of the recruiting process presentatio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2D050"/>
      </a:hlink>
      <a:folHlink>
        <a:srgbClr val="800080"/>
      </a:folHlink>
    </a:clrScheme>
    <a:fontScheme name="Return on Investment_postdesign 080305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4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alpha val="45000"/>
          </a:scheme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turn on Investment_postdesign 0803050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eturn on Investment_postdesign 0803050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turn on Investment_postdesign 0803050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eturn on Investment_postdesign 0803050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eturn on Investment_postdesign 0803050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eturn on Investment_postdesign 0803050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eturn on Investment_postdesign 0803050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33542</TotalTime>
  <Words>2583</Words>
  <Application>Microsoft Office PowerPoint</Application>
  <PresentationFormat>On-screen Show (4:3)</PresentationFormat>
  <Paragraphs>283</Paragraphs>
  <Slides>43</Slides>
  <Notes>31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43</vt:i4>
      </vt:variant>
    </vt:vector>
  </HeadingPairs>
  <TitlesOfParts>
    <vt:vector size="57" baseType="lpstr">
      <vt:lpstr>Arial</vt:lpstr>
      <vt:lpstr>Arial Narrow</vt:lpstr>
      <vt:lpstr>Avenir LT Std 65 Medium</vt:lpstr>
      <vt:lpstr>Calibri</vt:lpstr>
      <vt:lpstr>Courier New</vt:lpstr>
      <vt:lpstr>Lucida Sans Unicode</vt:lpstr>
      <vt:lpstr>Tahoma</vt:lpstr>
      <vt:lpstr>Times New Roman</vt:lpstr>
      <vt:lpstr>Verdana</vt:lpstr>
      <vt:lpstr>Wingdings</vt:lpstr>
      <vt:lpstr>Wingdings 2</vt:lpstr>
      <vt:lpstr>Wingdings 3</vt:lpstr>
      <vt:lpstr>Concourse</vt:lpstr>
      <vt:lpstr>Return on investment of the recruiting process presentation</vt:lpstr>
      <vt:lpstr>Internship &amp; Career Fair Prep Workshop</vt:lpstr>
      <vt:lpstr>What is a CAREER FAIR?</vt:lpstr>
      <vt:lpstr>PowerPoint Presentation</vt:lpstr>
      <vt:lpstr>    What We’ll Cover Today…   </vt:lpstr>
      <vt:lpstr>Why Should You Attend?  </vt:lpstr>
      <vt:lpstr>Why do Employers Attend?</vt:lpstr>
      <vt:lpstr>The 6 R’s of career fair preparation</vt:lpstr>
      <vt:lpstr>Research Employers via…</vt:lpstr>
      <vt:lpstr>Research Employers via    Wildcat CareerLink</vt:lpstr>
      <vt:lpstr>PowerPoint Presentation</vt:lpstr>
      <vt:lpstr>PowerPoint Presentation</vt:lpstr>
      <vt:lpstr>PowerPoint Presentation</vt:lpstr>
      <vt:lpstr>Research Employers via    UK Career Fair+</vt:lpstr>
      <vt:lpstr>PowerPoint Presentation</vt:lpstr>
      <vt:lpstr>PowerPoint Presentation</vt:lpstr>
      <vt:lpstr>Interviewing</vt:lpstr>
      <vt:lpstr>Strategic Research</vt:lpstr>
      <vt:lpstr>Research Appropriate Attire</vt:lpstr>
      <vt:lpstr>PowerPoint Presentation</vt:lpstr>
      <vt:lpstr>PowerPoint Presentation</vt:lpstr>
      <vt:lpstr>Polish Your Resume</vt:lpstr>
      <vt:lpstr>Rehearse Your Pitch</vt:lpstr>
      <vt:lpstr>Let’s take a few minutes to practice now.</vt:lpstr>
      <vt:lpstr>Elevator Pitch/30 Second Commercial</vt:lpstr>
      <vt:lpstr>Refine Your Approach</vt:lpstr>
      <vt:lpstr>Make Appropriate Requests</vt:lpstr>
      <vt:lpstr>Make Appropriate Requests</vt:lpstr>
      <vt:lpstr>Don’t Forget!</vt:lpstr>
      <vt:lpstr>Relax and Be Yourself</vt:lpstr>
      <vt:lpstr>Career Fair VIP Program</vt:lpstr>
      <vt:lpstr>Career Fair VIP Program</vt:lpstr>
      <vt:lpstr>Engineering Career Advising Drop-ins</vt:lpstr>
      <vt:lpstr>PowerPoint Presentation</vt:lpstr>
      <vt:lpstr>Career Fairs on Campus Spring 2017</vt:lpstr>
      <vt:lpstr>PowerPoint Presentation</vt:lpstr>
      <vt:lpstr>PowerPoint Presentation</vt:lpstr>
      <vt:lpstr>PowerPoint Presentation</vt:lpstr>
      <vt:lpstr>PowerPoint Presentation</vt:lpstr>
      <vt:lpstr>PowerPoint Presentation</vt:lpstr>
      <vt:lpstr>Career Services on Campus</vt:lpstr>
      <vt:lpstr>Career Services on Campus</vt:lpstr>
      <vt:lpstr>Career Services on Campus</vt:lpstr>
      <vt:lpstr>Questions?</vt:lpstr>
    </vt:vector>
  </TitlesOfParts>
  <Company>College of Agriculture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a Career Fair</dc:title>
  <dc:creator>College of Ag</dc:creator>
  <cp:lastModifiedBy>Schagane, Amanda G</cp:lastModifiedBy>
  <cp:revision>161</cp:revision>
  <cp:lastPrinted>2014-08-28T13:22:21Z</cp:lastPrinted>
  <dcterms:created xsi:type="dcterms:W3CDTF">2010-07-29T15:36:52Z</dcterms:created>
  <dcterms:modified xsi:type="dcterms:W3CDTF">2017-01-27T15:52:32Z</dcterms:modified>
</cp:coreProperties>
</file>