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258" r:id="rId6"/>
    <p:sldId id="305" r:id="rId7"/>
    <p:sldId id="266" r:id="rId8"/>
    <p:sldId id="276" r:id="rId9"/>
    <p:sldId id="300" r:id="rId10"/>
    <p:sldId id="269" r:id="rId11"/>
    <p:sldId id="260" r:id="rId12"/>
    <p:sldId id="287" r:id="rId13"/>
    <p:sldId id="281" r:id="rId14"/>
    <p:sldId id="284" r:id="rId15"/>
    <p:sldId id="278" r:id="rId16"/>
    <p:sldId id="283" r:id="rId17"/>
    <p:sldId id="290" r:id="rId18"/>
    <p:sldId id="303" r:id="rId19"/>
    <p:sldId id="288" r:id="rId20"/>
    <p:sldId id="264" r:id="rId21"/>
    <p:sldId id="270" r:id="rId22"/>
    <p:sldId id="273" r:id="rId23"/>
    <p:sldId id="279" r:id="rId24"/>
    <p:sldId id="277" r:id="rId25"/>
    <p:sldId id="297" r:id="rId26"/>
    <p:sldId id="292" r:id="rId27"/>
    <p:sldId id="298" r:id="rId28"/>
    <p:sldId id="291" r:id="rId29"/>
    <p:sldId id="301" r:id="rId30"/>
    <p:sldId id="294" r:id="rId31"/>
    <p:sldId id="296" r:id="rId32"/>
    <p:sldId id="306" r:id="rId33"/>
    <p:sldId id="285" r:id="rId34"/>
    <p:sldId id="304" r:id="rId35"/>
    <p:sldId id="299" r:id="rId36"/>
    <p:sldId id="293" r:id="rId37"/>
    <p:sldId id="302" r:id="rId38"/>
    <p:sldId id="26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901943-4E93-B2AB-EFE4-2B20F9C1BF32}" name="Keys, Jake A." initials="KA" userId="S::jake252@uky.edu::bd40c6e7-83ae-40ef-bc8e-0baed60165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49C"/>
    <a:srgbClr val="E3D081"/>
    <a:srgbClr val="000000"/>
    <a:srgbClr val="2C180F"/>
    <a:srgbClr val="FFFFFF"/>
    <a:srgbClr val="852F09"/>
    <a:srgbClr val="E3510F"/>
    <a:srgbClr val="D6A064"/>
    <a:srgbClr val="BBC7B1"/>
    <a:srgbClr val="0A0D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73589-9A6F-7CFB-D7DD-8C32471AB455}" v="329" dt="2023-04-18T01:35:47.165"/>
    <p1510:client id="{76557C93-7F3B-42AC-8A1A-75F5D4B8C85D}" v="32" dt="2023-04-17T20:26:25.614"/>
    <p1510:client id="{C23251F9-DF69-5E3B-BA02-CACF9029A25D}" v="1123" dt="2023-04-18T01:26:50.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9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ke252\Downloads\Charts.xls"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v2.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v2.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GM%20Charting%20v2.xls"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jake252\Downloads\HTRUCKSSAAR.xls"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ake252\Downloads\HTRUCKSSAAR.xls"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1" Type="http://schemas.openxmlformats.org/officeDocument/2006/relationships/oleObject" Target="https://luky-my.sharepoint.com/personal/jake252_uky_edu/Documents/Stock%20Pitch%202023/RXO/RXO%20FAv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ttps://luky-my.sharepoint.com/personal/jake252_uky_edu/Documents/Stock%20Pitch%202023/RXO/RXO%20GM%20Charting%20vFinal.xls"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GM%20Charting%20vFinal.xls" TargetMode="External"/><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xlsx" TargetMode="External"/><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20-%20Bear.xlsx" TargetMode="External"/><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20-%20Bear.xlsx" TargetMode="External"/><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20-%20Bear.xlsx" TargetMode="External"/><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20-%20Bull.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xlsx" TargetMode="External"/><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20-%20Bull.xlsx" TargetMode="External"/><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20-%20Bull.xlsx" TargetMode="External"/><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v2.xlsx" TargetMode="External"/><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v2.xlsx" TargetMode="External"/><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v2.xlsx" TargetMode="External"/><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GM%20Charting%20vFinal.xls" TargetMode="External"/><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GM%20Charting%20vFinal.xls" TargetMode="External"/><Relationship Id="rId2" Type="http://schemas.microsoft.com/office/2011/relationships/chartColorStyle" Target="colors33.xml"/><Relationship Id="rId1" Type="http://schemas.microsoft.com/office/2011/relationships/chartStyle" Target="style33.xml"/></Relationships>
</file>

<file path=ppt/charts/_rels/chart38.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GM%20Charting%20vFinal.xls" TargetMode="External"/><Relationship Id="rId2" Type="http://schemas.microsoft.com/office/2011/relationships/chartColorStyle" Target="colors34.xml"/><Relationship Id="rId1" Type="http://schemas.microsoft.com/office/2011/relationships/chartStyle" Target="style34.xml"/></Relationships>
</file>

<file path=ppt/charts/_rels/chart39.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GM%20Charting%20vFinal.xls" TargetMode="External"/><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GM%20Charting%20vFinal.xls"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GM%20Charting%20vFinal.xls"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oleObject" Target="https://luky-my.sharepoint.com/personal/jake252_uky_edu/Documents/Stock%20Pitch%202023/RXO/RXO%20GM%20Charting%20v2.xls"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GM%20Charting%20vFinal.xls"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https://luky-my.sharepoint.com/personal/jake252_uky_edu/Documents/Stock%20Pitch%202023/RXO/RXO%20FAv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55720681171253E-2"/>
          <c:y val="0.13873256903800227"/>
          <c:w val="0.77104119264670978"/>
          <c:h val="0.61466235448781559"/>
        </c:manualLayout>
      </c:layout>
      <c:lineChart>
        <c:grouping val="standard"/>
        <c:varyColors val="0"/>
        <c:ser>
          <c:idx val="0"/>
          <c:order val="0"/>
          <c:spPr>
            <a:ln w="25400">
              <a:solidFill>
                <a:schemeClr val="tx1"/>
              </a:solidFill>
              <a:prstDash val="solid"/>
            </a:ln>
          </c:spPr>
          <c:marker>
            <c:symbol val="none"/>
          </c:marker>
          <c:dPt>
            <c:idx val="114"/>
            <c:bubble3D val="0"/>
            <c:spPr>
              <a:ln w="25400">
                <a:solidFill>
                  <a:srgbClr val="00F49C"/>
                </a:solidFill>
                <a:prstDash val="dash"/>
              </a:ln>
            </c:spPr>
            <c:extLst>
              <c:ext xmlns:c16="http://schemas.microsoft.com/office/drawing/2014/chart" uri="{C3380CC4-5D6E-409C-BE32-E72D297353CC}">
                <c16:uniqueId val="{00000001-2BA1-4DFB-8E29-1C81E955CBBA}"/>
              </c:ext>
            </c:extLst>
          </c:dPt>
          <c:dPt>
            <c:idx val="117"/>
            <c:bubble3D val="0"/>
            <c:spPr>
              <a:ln w="25400">
                <a:solidFill>
                  <a:schemeClr val="tx1"/>
                </a:solidFill>
                <a:prstDash val="dash"/>
              </a:ln>
            </c:spPr>
            <c:extLst>
              <c:ext xmlns:c16="http://schemas.microsoft.com/office/drawing/2014/chart" uri="{C3380CC4-5D6E-409C-BE32-E72D297353CC}">
                <c16:uniqueId val="{00000002-ACB6-496C-B780-D83F8C19B229}"/>
              </c:ext>
            </c:extLst>
          </c:dPt>
          <c:cat>
            <c:numRef>
              <c:f>'1 - Chart Data'!$A$2:$A$120</c:f>
              <c:numCache>
                <c:formatCode>[$-409]mmm\-dd\-yyyy;@</c:formatCode>
                <c:ptCount val="119"/>
                <c:pt idx="0">
                  <c:v>44861</c:v>
                </c:pt>
                <c:pt idx="1">
                  <c:v>44862</c:v>
                </c:pt>
                <c:pt idx="2">
                  <c:v>44865</c:v>
                </c:pt>
                <c:pt idx="3">
                  <c:v>44866</c:v>
                </c:pt>
                <c:pt idx="4">
                  <c:v>44867</c:v>
                </c:pt>
                <c:pt idx="5">
                  <c:v>44868</c:v>
                </c:pt>
                <c:pt idx="6">
                  <c:v>44869</c:v>
                </c:pt>
                <c:pt idx="7">
                  <c:v>44872</c:v>
                </c:pt>
                <c:pt idx="8">
                  <c:v>44873</c:v>
                </c:pt>
                <c:pt idx="9">
                  <c:v>44874</c:v>
                </c:pt>
                <c:pt idx="10">
                  <c:v>44875</c:v>
                </c:pt>
                <c:pt idx="11">
                  <c:v>44876</c:v>
                </c:pt>
                <c:pt idx="12">
                  <c:v>44879</c:v>
                </c:pt>
                <c:pt idx="13">
                  <c:v>44880</c:v>
                </c:pt>
                <c:pt idx="14">
                  <c:v>44881</c:v>
                </c:pt>
                <c:pt idx="15">
                  <c:v>44882</c:v>
                </c:pt>
                <c:pt idx="16">
                  <c:v>44883</c:v>
                </c:pt>
                <c:pt idx="17">
                  <c:v>44886</c:v>
                </c:pt>
                <c:pt idx="18">
                  <c:v>44887</c:v>
                </c:pt>
                <c:pt idx="19">
                  <c:v>44888</c:v>
                </c:pt>
                <c:pt idx="20">
                  <c:v>44890</c:v>
                </c:pt>
                <c:pt idx="21">
                  <c:v>44893</c:v>
                </c:pt>
                <c:pt idx="22">
                  <c:v>44894</c:v>
                </c:pt>
                <c:pt idx="23">
                  <c:v>44895</c:v>
                </c:pt>
                <c:pt idx="24">
                  <c:v>44896</c:v>
                </c:pt>
                <c:pt idx="25">
                  <c:v>44897</c:v>
                </c:pt>
                <c:pt idx="26">
                  <c:v>44900</c:v>
                </c:pt>
                <c:pt idx="27">
                  <c:v>44901</c:v>
                </c:pt>
                <c:pt idx="28">
                  <c:v>44902</c:v>
                </c:pt>
                <c:pt idx="29">
                  <c:v>44903</c:v>
                </c:pt>
                <c:pt idx="30">
                  <c:v>44904</c:v>
                </c:pt>
                <c:pt idx="31">
                  <c:v>44907</c:v>
                </c:pt>
                <c:pt idx="32">
                  <c:v>44908</c:v>
                </c:pt>
                <c:pt idx="33">
                  <c:v>44909</c:v>
                </c:pt>
                <c:pt idx="34">
                  <c:v>44910</c:v>
                </c:pt>
                <c:pt idx="35">
                  <c:v>44911</c:v>
                </c:pt>
                <c:pt idx="36">
                  <c:v>44914</c:v>
                </c:pt>
                <c:pt idx="37">
                  <c:v>44915</c:v>
                </c:pt>
                <c:pt idx="38">
                  <c:v>44916</c:v>
                </c:pt>
                <c:pt idx="39">
                  <c:v>44917</c:v>
                </c:pt>
                <c:pt idx="40">
                  <c:v>44918</c:v>
                </c:pt>
                <c:pt idx="41">
                  <c:v>44922</c:v>
                </c:pt>
                <c:pt idx="42">
                  <c:v>44923</c:v>
                </c:pt>
                <c:pt idx="43">
                  <c:v>44924</c:v>
                </c:pt>
                <c:pt idx="44">
                  <c:v>44925</c:v>
                </c:pt>
                <c:pt idx="45">
                  <c:v>44929</c:v>
                </c:pt>
                <c:pt idx="46">
                  <c:v>44930</c:v>
                </c:pt>
                <c:pt idx="47">
                  <c:v>44931</c:v>
                </c:pt>
                <c:pt idx="48">
                  <c:v>44932</c:v>
                </c:pt>
                <c:pt idx="49">
                  <c:v>44935</c:v>
                </c:pt>
                <c:pt idx="50">
                  <c:v>44936</c:v>
                </c:pt>
                <c:pt idx="51">
                  <c:v>44937</c:v>
                </c:pt>
                <c:pt idx="52">
                  <c:v>44938</c:v>
                </c:pt>
                <c:pt idx="53">
                  <c:v>44939</c:v>
                </c:pt>
                <c:pt idx="54">
                  <c:v>44943</c:v>
                </c:pt>
                <c:pt idx="55">
                  <c:v>44944</c:v>
                </c:pt>
                <c:pt idx="56">
                  <c:v>44945</c:v>
                </c:pt>
                <c:pt idx="57">
                  <c:v>44946</c:v>
                </c:pt>
                <c:pt idx="58">
                  <c:v>44949</c:v>
                </c:pt>
                <c:pt idx="59">
                  <c:v>44950</c:v>
                </c:pt>
                <c:pt idx="60">
                  <c:v>44951</c:v>
                </c:pt>
                <c:pt idx="61">
                  <c:v>44952</c:v>
                </c:pt>
                <c:pt idx="62">
                  <c:v>44953</c:v>
                </c:pt>
                <c:pt idx="63">
                  <c:v>44956</c:v>
                </c:pt>
                <c:pt idx="64">
                  <c:v>44957</c:v>
                </c:pt>
                <c:pt idx="65">
                  <c:v>44958</c:v>
                </c:pt>
                <c:pt idx="66">
                  <c:v>44959</c:v>
                </c:pt>
                <c:pt idx="67">
                  <c:v>44960</c:v>
                </c:pt>
                <c:pt idx="68">
                  <c:v>44963</c:v>
                </c:pt>
                <c:pt idx="69">
                  <c:v>44964</c:v>
                </c:pt>
                <c:pt idx="70">
                  <c:v>44965</c:v>
                </c:pt>
                <c:pt idx="71">
                  <c:v>44966</c:v>
                </c:pt>
                <c:pt idx="72">
                  <c:v>44967</c:v>
                </c:pt>
                <c:pt idx="73">
                  <c:v>44970</c:v>
                </c:pt>
                <c:pt idx="74">
                  <c:v>44971</c:v>
                </c:pt>
                <c:pt idx="75">
                  <c:v>44972</c:v>
                </c:pt>
                <c:pt idx="76">
                  <c:v>44973</c:v>
                </c:pt>
                <c:pt idx="77">
                  <c:v>44974</c:v>
                </c:pt>
                <c:pt idx="78">
                  <c:v>44978</c:v>
                </c:pt>
                <c:pt idx="79">
                  <c:v>44979</c:v>
                </c:pt>
                <c:pt idx="80">
                  <c:v>44980</c:v>
                </c:pt>
                <c:pt idx="81">
                  <c:v>44981</c:v>
                </c:pt>
                <c:pt idx="82">
                  <c:v>44984</c:v>
                </c:pt>
                <c:pt idx="83">
                  <c:v>44985</c:v>
                </c:pt>
                <c:pt idx="84">
                  <c:v>44986</c:v>
                </c:pt>
                <c:pt idx="85">
                  <c:v>44987</c:v>
                </c:pt>
                <c:pt idx="86">
                  <c:v>44988</c:v>
                </c:pt>
                <c:pt idx="87">
                  <c:v>44991</c:v>
                </c:pt>
                <c:pt idx="88">
                  <c:v>44992</c:v>
                </c:pt>
                <c:pt idx="89">
                  <c:v>44993</c:v>
                </c:pt>
                <c:pt idx="90">
                  <c:v>44994</c:v>
                </c:pt>
                <c:pt idx="91">
                  <c:v>44995</c:v>
                </c:pt>
                <c:pt idx="92">
                  <c:v>44998</c:v>
                </c:pt>
                <c:pt idx="93">
                  <c:v>44999</c:v>
                </c:pt>
                <c:pt idx="94">
                  <c:v>45000</c:v>
                </c:pt>
                <c:pt idx="95">
                  <c:v>45001</c:v>
                </c:pt>
                <c:pt idx="96">
                  <c:v>45002</c:v>
                </c:pt>
                <c:pt idx="97">
                  <c:v>45005</c:v>
                </c:pt>
                <c:pt idx="98">
                  <c:v>45006</c:v>
                </c:pt>
                <c:pt idx="99">
                  <c:v>45007</c:v>
                </c:pt>
                <c:pt idx="100">
                  <c:v>45008</c:v>
                </c:pt>
                <c:pt idx="101">
                  <c:v>45009</c:v>
                </c:pt>
                <c:pt idx="102">
                  <c:v>45012</c:v>
                </c:pt>
                <c:pt idx="103">
                  <c:v>45013</c:v>
                </c:pt>
                <c:pt idx="104">
                  <c:v>45014</c:v>
                </c:pt>
                <c:pt idx="105">
                  <c:v>45015</c:v>
                </c:pt>
                <c:pt idx="106">
                  <c:v>45016</c:v>
                </c:pt>
                <c:pt idx="107">
                  <c:v>45019</c:v>
                </c:pt>
                <c:pt idx="108">
                  <c:v>45020</c:v>
                </c:pt>
                <c:pt idx="109">
                  <c:v>45021</c:v>
                </c:pt>
                <c:pt idx="110">
                  <c:v>45022</c:v>
                </c:pt>
                <c:pt idx="111">
                  <c:v>45026</c:v>
                </c:pt>
                <c:pt idx="112">
                  <c:v>45027</c:v>
                </c:pt>
                <c:pt idx="113">
                  <c:v>45028</c:v>
                </c:pt>
                <c:pt idx="114">
                  <c:v>45029</c:v>
                </c:pt>
                <c:pt idx="115">
                  <c:v>45030</c:v>
                </c:pt>
                <c:pt idx="116">
                  <c:v>45033</c:v>
                </c:pt>
                <c:pt idx="117">
                  <c:v>45398</c:v>
                </c:pt>
              </c:numCache>
            </c:numRef>
          </c:cat>
          <c:val>
            <c:numRef>
              <c:f>'1 - Chart Data'!$B$2:$B$120</c:f>
              <c:numCache>
                <c:formatCode>General</c:formatCode>
                <c:ptCount val="119"/>
                <c:pt idx="0">
                  <c:v>21</c:v>
                </c:pt>
                <c:pt idx="1">
                  <c:v>21.5</c:v>
                </c:pt>
                <c:pt idx="2">
                  <c:v>21</c:v>
                </c:pt>
                <c:pt idx="3">
                  <c:v>19.059999999999999</c:v>
                </c:pt>
                <c:pt idx="4">
                  <c:v>16.100000000000001</c:v>
                </c:pt>
                <c:pt idx="5">
                  <c:v>16.02</c:v>
                </c:pt>
                <c:pt idx="6">
                  <c:v>15.98</c:v>
                </c:pt>
                <c:pt idx="7">
                  <c:v>16.55</c:v>
                </c:pt>
                <c:pt idx="8">
                  <c:v>18.100000000000001</c:v>
                </c:pt>
                <c:pt idx="9">
                  <c:v>17.18</c:v>
                </c:pt>
                <c:pt idx="10">
                  <c:v>17.43</c:v>
                </c:pt>
                <c:pt idx="11">
                  <c:v>17.91</c:v>
                </c:pt>
                <c:pt idx="12">
                  <c:v>17.52</c:v>
                </c:pt>
                <c:pt idx="13">
                  <c:v>16.95</c:v>
                </c:pt>
                <c:pt idx="14">
                  <c:v>17.649999999999999</c:v>
                </c:pt>
                <c:pt idx="15">
                  <c:v>18.14</c:v>
                </c:pt>
                <c:pt idx="16">
                  <c:v>19.16</c:v>
                </c:pt>
                <c:pt idx="17">
                  <c:v>18.3</c:v>
                </c:pt>
                <c:pt idx="18">
                  <c:v>18.329999999999998</c:v>
                </c:pt>
                <c:pt idx="19">
                  <c:v>19.02</c:v>
                </c:pt>
                <c:pt idx="20">
                  <c:v>19.05</c:v>
                </c:pt>
                <c:pt idx="21">
                  <c:v>18.690000000000001</c:v>
                </c:pt>
                <c:pt idx="22">
                  <c:v>18.22</c:v>
                </c:pt>
                <c:pt idx="23">
                  <c:v>19</c:v>
                </c:pt>
                <c:pt idx="24">
                  <c:v>18.899999999999999</c:v>
                </c:pt>
                <c:pt idx="25">
                  <c:v>18.690000000000001</c:v>
                </c:pt>
                <c:pt idx="26">
                  <c:v>17.98</c:v>
                </c:pt>
                <c:pt idx="27">
                  <c:v>18.12</c:v>
                </c:pt>
                <c:pt idx="28">
                  <c:v>18.12</c:v>
                </c:pt>
                <c:pt idx="29">
                  <c:v>17.89</c:v>
                </c:pt>
                <c:pt idx="30">
                  <c:v>17.510000000000002</c:v>
                </c:pt>
                <c:pt idx="31">
                  <c:v>17.25</c:v>
                </c:pt>
                <c:pt idx="32">
                  <c:v>17.53</c:v>
                </c:pt>
                <c:pt idx="33">
                  <c:v>16.88</c:v>
                </c:pt>
                <c:pt idx="34">
                  <c:v>16.78</c:v>
                </c:pt>
                <c:pt idx="35">
                  <c:v>16.27</c:v>
                </c:pt>
                <c:pt idx="36">
                  <c:v>16.36</c:v>
                </c:pt>
                <c:pt idx="37">
                  <c:v>16.29</c:v>
                </c:pt>
                <c:pt idx="38">
                  <c:v>16.03</c:v>
                </c:pt>
                <c:pt idx="39">
                  <c:v>16.02</c:v>
                </c:pt>
                <c:pt idx="40">
                  <c:v>16.260000000000002</c:v>
                </c:pt>
                <c:pt idx="41">
                  <c:v>16.3</c:v>
                </c:pt>
                <c:pt idx="42">
                  <c:v>16.32</c:v>
                </c:pt>
                <c:pt idx="43">
                  <c:v>17.690000000000001</c:v>
                </c:pt>
                <c:pt idx="44">
                  <c:v>17.2</c:v>
                </c:pt>
                <c:pt idx="45">
                  <c:v>17.2</c:v>
                </c:pt>
                <c:pt idx="46">
                  <c:v>17</c:v>
                </c:pt>
                <c:pt idx="47">
                  <c:v>16.5</c:v>
                </c:pt>
                <c:pt idx="48">
                  <c:v>16.87</c:v>
                </c:pt>
                <c:pt idx="49">
                  <c:v>16.5</c:v>
                </c:pt>
                <c:pt idx="50">
                  <c:v>17</c:v>
                </c:pt>
                <c:pt idx="51">
                  <c:v>16.54</c:v>
                </c:pt>
                <c:pt idx="52">
                  <c:v>16.71</c:v>
                </c:pt>
                <c:pt idx="53">
                  <c:v>17.11</c:v>
                </c:pt>
                <c:pt idx="54">
                  <c:v>16.95</c:v>
                </c:pt>
                <c:pt idx="55">
                  <c:v>16.97</c:v>
                </c:pt>
                <c:pt idx="56">
                  <c:v>16.739999999999998</c:v>
                </c:pt>
                <c:pt idx="57">
                  <c:v>16.91</c:v>
                </c:pt>
                <c:pt idx="58">
                  <c:v>17.14</c:v>
                </c:pt>
                <c:pt idx="59">
                  <c:v>17.41</c:v>
                </c:pt>
                <c:pt idx="60">
                  <c:v>17.48</c:v>
                </c:pt>
                <c:pt idx="61">
                  <c:v>17.62</c:v>
                </c:pt>
                <c:pt idx="62">
                  <c:v>18.059999999999999</c:v>
                </c:pt>
                <c:pt idx="63">
                  <c:v>17.559999999999999</c:v>
                </c:pt>
                <c:pt idx="64">
                  <c:v>18.32</c:v>
                </c:pt>
                <c:pt idx="65">
                  <c:v>19.27</c:v>
                </c:pt>
                <c:pt idx="66">
                  <c:v>20.09</c:v>
                </c:pt>
                <c:pt idx="67">
                  <c:v>20.399999999999999</c:v>
                </c:pt>
                <c:pt idx="68">
                  <c:v>20.04</c:v>
                </c:pt>
                <c:pt idx="69">
                  <c:v>20.23</c:v>
                </c:pt>
                <c:pt idx="70">
                  <c:v>21.97</c:v>
                </c:pt>
                <c:pt idx="71">
                  <c:v>20.99</c:v>
                </c:pt>
                <c:pt idx="72">
                  <c:v>20.96</c:v>
                </c:pt>
                <c:pt idx="73">
                  <c:v>21.14</c:v>
                </c:pt>
                <c:pt idx="74">
                  <c:v>21.64</c:v>
                </c:pt>
                <c:pt idx="75">
                  <c:v>21.03</c:v>
                </c:pt>
                <c:pt idx="76">
                  <c:v>20.85</c:v>
                </c:pt>
                <c:pt idx="77">
                  <c:v>21.1</c:v>
                </c:pt>
                <c:pt idx="78">
                  <c:v>20.45</c:v>
                </c:pt>
                <c:pt idx="79">
                  <c:v>20.36</c:v>
                </c:pt>
                <c:pt idx="80">
                  <c:v>20.61</c:v>
                </c:pt>
                <c:pt idx="81">
                  <c:v>20.29</c:v>
                </c:pt>
                <c:pt idx="82">
                  <c:v>20.420000000000002</c:v>
                </c:pt>
                <c:pt idx="83">
                  <c:v>20.57</c:v>
                </c:pt>
                <c:pt idx="84">
                  <c:v>20.22</c:v>
                </c:pt>
                <c:pt idx="85">
                  <c:v>20.88</c:v>
                </c:pt>
                <c:pt idx="86">
                  <c:v>21.07</c:v>
                </c:pt>
                <c:pt idx="87">
                  <c:v>20.59</c:v>
                </c:pt>
                <c:pt idx="88">
                  <c:v>20.68</c:v>
                </c:pt>
                <c:pt idx="89">
                  <c:v>20.66</c:v>
                </c:pt>
                <c:pt idx="90">
                  <c:v>20.81</c:v>
                </c:pt>
                <c:pt idx="91">
                  <c:v>20.12</c:v>
                </c:pt>
                <c:pt idx="92">
                  <c:v>19.75</c:v>
                </c:pt>
                <c:pt idx="93">
                  <c:v>19.72</c:v>
                </c:pt>
                <c:pt idx="94">
                  <c:v>19.59</c:v>
                </c:pt>
                <c:pt idx="95">
                  <c:v>19.989999999999998</c:v>
                </c:pt>
                <c:pt idx="96">
                  <c:v>19.54</c:v>
                </c:pt>
                <c:pt idx="97">
                  <c:v>19.239999999999998</c:v>
                </c:pt>
                <c:pt idx="98">
                  <c:v>19.13</c:v>
                </c:pt>
                <c:pt idx="99">
                  <c:v>19.149999999999999</c:v>
                </c:pt>
                <c:pt idx="100">
                  <c:v>18.920000000000002</c:v>
                </c:pt>
                <c:pt idx="101">
                  <c:v>18.62</c:v>
                </c:pt>
                <c:pt idx="102">
                  <c:v>18.68</c:v>
                </c:pt>
                <c:pt idx="103">
                  <c:v>19.28</c:v>
                </c:pt>
                <c:pt idx="104">
                  <c:v>19.38</c:v>
                </c:pt>
                <c:pt idx="105">
                  <c:v>19.309999999999999</c:v>
                </c:pt>
                <c:pt idx="106">
                  <c:v>19.64</c:v>
                </c:pt>
                <c:pt idx="107">
                  <c:v>19.670000000000002</c:v>
                </c:pt>
                <c:pt idx="108">
                  <c:v>18.72</c:v>
                </c:pt>
                <c:pt idx="109">
                  <c:v>18.39</c:v>
                </c:pt>
                <c:pt idx="110">
                  <c:v>18.32</c:v>
                </c:pt>
                <c:pt idx="111">
                  <c:v>18.68</c:v>
                </c:pt>
                <c:pt idx="112">
                  <c:v>19.03</c:v>
                </c:pt>
                <c:pt idx="113">
                  <c:v>19.25</c:v>
                </c:pt>
                <c:pt idx="114">
                  <c:v>18.84</c:v>
                </c:pt>
                <c:pt idx="115">
                  <c:v>18.89</c:v>
                </c:pt>
                <c:pt idx="116">
                  <c:v>18.649999999999999</c:v>
                </c:pt>
                <c:pt idx="117">
                  <c:v>28.5</c:v>
                </c:pt>
              </c:numCache>
            </c:numRef>
          </c:val>
          <c:smooth val="0"/>
          <c:extLst>
            <c:ext xmlns:c16="http://schemas.microsoft.com/office/drawing/2014/chart" uri="{C3380CC4-5D6E-409C-BE32-E72D297353CC}">
              <c16:uniqueId val="{00000002-2BA1-4DFB-8E29-1C81E955CBBA}"/>
            </c:ext>
          </c:extLst>
        </c:ser>
        <c:dLbls>
          <c:showLegendKey val="0"/>
          <c:showVal val="0"/>
          <c:showCatName val="0"/>
          <c:showSerName val="0"/>
          <c:showPercent val="0"/>
          <c:showBubbleSize val="0"/>
        </c:dLbls>
        <c:smooth val="0"/>
        <c:axId val="1551993775"/>
        <c:axId val="1"/>
      </c:lineChart>
      <c:dateAx>
        <c:axId val="1551993775"/>
        <c:scaling>
          <c:orientation val="minMax"/>
        </c:scaling>
        <c:delete val="0"/>
        <c:axPos val="b"/>
        <c:numFmt formatCode="[$-409]mmm\-yy;@" sourceLinked="0"/>
        <c:majorTickMark val="out"/>
        <c:minorTickMark val="none"/>
        <c:tickLblPos val="low"/>
        <c:spPr>
          <a:ln w="3175">
            <a:solidFill>
              <a:srgbClr val="000000"/>
            </a:solidFill>
            <a:prstDash val="solid"/>
          </a:ln>
        </c:spPr>
        <c:txPr>
          <a:bodyPr rot="-1680000" vert="horz"/>
          <a:lstStyle/>
          <a:p>
            <a:pPr>
              <a:defRPr sz="1000" b="0" i="0" u="none" strike="noStrike" baseline="0">
                <a:solidFill>
                  <a:srgbClr val="000000"/>
                </a:solidFill>
                <a:latin typeface="Arial"/>
                <a:ea typeface="Arial"/>
                <a:cs typeface="Arial"/>
              </a:defRPr>
            </a:pPr>
            <a:endParaRPr lang="en-US"/>
          </a:p>
        </c:txPr>
        <c:crossAx val="1"/>
        <c:crosses val="autoZero"/>
        <c:auto val="1"/>
        <c:lblOffset val="100"/>
        <c:baseTimeUnit val="days"/>
        <c:majorUnit val="3"/>
        <c:majorTimeUnit val="months"/>
        <c:minorUnit val="1"/>
        <c:minorTimeUnit val="days"/>
      </c:dateAx>
      <c:valAx>
        <c:axId val="1"/>
        <c:scaling>
          <c:orientation val="minMax"/>
          <c:min val="15"/>
        </c:scaling>
        <c:delete val="0"/>
        <c:axPos val="l"/>
        <c:majorGridlines>
          <c:spPr>
            <a:ln w="3175">
              <a:noFill/>
              <a:prstDash val="sysDash"/>
            </a:ln>
          </c:spPr>
        </c:majorGridlines>
        <c:numFmt formatCode="&quot;$&quot;#,##0.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1551993775"/>
        <c:crosses val="autoZero"/>
        <c:crossBetween val="between"/>
      </c:valAx>
      <c:spPr>
        <a:noFill/>
        <a:ln w="3175">
          <a:no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Charting!$B$8</c:f>
              <c:strCache>
                <c:ptCount val="1"/>
                <c:pt idx="0">
                  <c:v>EBITDA</c:v>
                </c:pt>
              </c:strCache>
            </c:strRef>
          </c:tx>
          <c:spPr>
            <a:solidFill>
              <a:srgbClr val="E3D08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Charting!$G$3:$O$3</c:f>
              <c:numCache>
                <c:formatCode>yyyy\P</c:formatCode>
                <c:ptCount val="9"/>
                <c:pt idx="0">
                  <c:v>44957</c:v>
                </c:pt>
                <c:pt idx="1">
                  <c:v>45322</c:v>
                </c:pt>
                <c:pt idx="2">
                  <c:v>45688</c:v>
                </c:pt>
                <c:pt idx="3">
                  <c:v>46053</c:v>
                </c:pt>
                <c:pt idx="4">
                  <c:v>46418</c:v>
                </c:pt>
                <c:pt idx="5">
                  <c:v>46783</c:v>
                </c:pt>
                <c:pt idx="6">
                  <c:v>47149</c:v>
                </c:pt>
                <c:pt idx="7">
                  <c:v>47514</c:v>
                </c:pt>
                <c:pt idx="8">
                  <c:v>47879</c:v>
                </c:pt>
              </c:numCache>
            </c:numRef>
          </c:cat>
          <c:val>
            <c:numRef>
              <c:f>Charting!$G$8:$O$8</c:f>
              <c:numCache>
                <c:formatCode>"$"#,##0</c:formatCode>
                <c:ptCount val="9"/>
                <c:pt idx="0">
                  <c:v>217.89723663967493</c:v>
                </c:pt>
                <c:pt idx="1">
                  <c:v>299.5026371503476</c:v>
                </c:pt>
                <c:pt idx="2">
                  <c:v>358.87567293834883</c:v>
                </c:pt>
                <c:pt idx="3">
                  <c:v>421.45908108078578</c:v>
                </c:pt>
                <c:pt idx="4">
                  <c:v>491.60583625896516</c:v>
                </c:pt>
                <c:pt idx="5">
                  <c:v>559.11328877563619</c:v>
                </c:pt>
                <c:pt idx="6">
                  <c:v>633.56797931836707</c:v>
                </c:pt>
                <c:pt idx="7">
                  <c:v>715.52974772119114</c:v>
                </c:pt>
                <c:pt idx="8">
                  <c:v>805.59776690919387</c:v>
                </c:pt>
              </c:numCache>
            </c:numRef>
          </c:val>
          <c:extLst>
            <c:ext xmlns:c16="http://schemas.microsoft.com/office/drawing/2014/chart" uri="{C3380CC4-5D6E-409C-BE32-E72D297353CC}">
              <c16:uniqueId val="{00000000-1501-469A-BF66-014DC6A79786}"/>
            </c:ext>
          </c:extLst>
        </c:ser>
        <c:dLbls>
          <c:showLegendKey val="0"/>
          <c:showVal val="0"/>
          <c:showCatName val="0"/>
          <c:showSerName val="0"/>
          <c:showPercent val="0"/>
          <c:showBubbleSize val="0"/>
        </c:dLbls>
        <c:gapWidth val="70"/>
        <c:overlap val="-27"/>
        <c:axId val="944550512"/>
        <c:axId val="644663216"/>
      </c:barChart>
      <c:lineChart>
        <c:grouping val="standard"/>
        <c:varyColors val="0"/>
        <c:ser>
          <c:idx val="1"/>
          <c:order val="1"/>
          <c:tx>
            <c:strRef>
              <c:f>Charting!$B$9</c:f>
              <c:strCache>
                <c:ptCount val="1"/>
                <c:pt idx="0">
                  <c:v>EBITDA Margin</c:v>
                </c:pt>
              </c:strCache>
            </c:strRef>
          </c:tx>
          <c:spPr>
            <a:ln w="28575" cap="rnd">
              <a:solidFill>
                <a:srgbClr val="00F49C"/>
              </a:solidFill>
              <a:round/>
            </a:ln>
            <a:effectLst/>
          </c:spPr>
          <c:marker>
            <c:symbol val="none"/>
          </c:marker>
          <c:dLbls>
            <c:dLbl>
              <c:idx val="0"/>
              <c:layout>
                <c:manualLayout>
                  <c:x val="-3.6682287071409955E-2"/>
                  <c:y val="4.3435149137956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01-469A-BF66-014DC6A79786}"/>
                </c:ext>
              </c:extLst>
            </c:dLbl>
            <c:dLbl>
              <c:idx val="1"/>
              <c:layout>
                <c:manualLayout>
                  <c:x val="-3.6682287071409941E-2"/>
                  <c:y val="7.9577239183391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01-469A-BF66-014DC6A79786}"/>
                </c:ext>
              </c:extLst>
            </c:dLbl>
            <c:spPr>
              <a:noFill/>
              <a:ln>
                <a:noFill/>
              </a:ln>
              <a:effectLst/>
            </c:spPr>
            <c:txPr>
              <a:bodyPr rot="-5400000" spcFirstLastPara="1" vertOverflow="ellipsis"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Charting!$G$3:$O$3</c:f>
              <c:numCache>
                <c:formatCode>yyyy\P</c:formatCode>
                <c:ptCount val="9"/>
                <c:pt idx="0">
                  <c:v>44957</c:v>
                </c:pt>
                <c:pt idx="1">
                  <c:v>45322</c:v>
                </c:pt>
                <c:pt idx="2">
                  <c:v>45688</c:v>
                </c:pt>
                <c:pt idx="3">
                  <c:v>46053</c:v>
                </c:pt>
                <c:pt idx="4">
                  <c:v>46418</c:v>
                </c:pt>
                <c:pt idx="5">
                  <c:v>46783</c:v>
                </c:pt>
                <c:pt idx="6">
                  <c:v>47149</c:v>
                </c:pt>
                <c:pt idx="7">
                  <c:v>47514</c:v>
                </c:pt>
                <c:pt idx="8">
                  <c:v>47879</c:v>
                </c:pt>
              </c:numCache>
            </c:numRef>
          </c:cat>
          <c:val>
            <c:numRef>
              <c:f>Charting!$G$9:$O$9</c:f>
              <c:numCache>
                <c:formatCode>0.0%</c:formatCode>
                <c:ptCount val="9"/>
                <c:pt idx="0">
                  <c:v>4.7022632575654727E-2</c:v>
                </c:pt>
                <c:pt idx="1">
                  <c:v>5.7486287318799352E-2</c:v>
                </c:pt>
                <c:pt idx="2">
                  <c:v>6.0903889014210302E-2</c:v>
                </c:pt>
                <c:pt idx="3">
                  <c:v>6.433678964939718E-2</c:v>
                </c:pt>
                <c:pt idx="4">
                  <c:v>6.7785283232974336E-2</c:v>
                </c:pt>
                <c:pt idx="5">
                  <c:v>7.124966554220781E-2</c:v>
                </c:pt>
                <c:pt idx="6">
                  <c:v>7.4730234151222472E-2</c:v>
                </c:pt>
                <c:pt idx="7">
                  <c:v>7.8227288459392044E-2</c:v>
                </c:pt>
                <c:pt idx="8">
                  <c:v>8.1741129719914332E-2</c:v>
                </c:pt>
              </c:numCache>
            </c:numRef>
          </c:val>
          <c:smooth val="0"/>
          <c:extLst>
            <c:ext xmlns:c16="http://schemas.microsoft.com/office/drawing/2014/chart" uri="{C3380CC4-5D6E-409C-BE32-E72D297353CC}">
              <c16:uniqueId val="{00000001-1501-469A-BF66-014DC6A79786}"/>
            </c:ext>
          </c:extLst>
        </c:ser>
        <c:dLbls>
          <c:showLegendKey val="0"/>
          <c:showVal val="0"/>
          <c:showCatName val="0"/>
          <c:showSerName val="0"/>
          <c:showPercent val="0"/>
          <c:showBubbleSize val="0"/>
        </c:dLbls>
        <c:marker val="1"/>
        <c:smooth val="0"/>
        <c:axId val="955281632"/>
        <c:axId val="644658896"/>
      </c:lineChart>
      <c:catAx>
        <c:axId val="944550512"/>
        <c:scaling>
          <c:orientation val="minMax"/>
        </c:scaling>
        <c:delete val="0"/>
        <c:axPos val="b"/>
        <c:numFmt formatCode="yyyy\P"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644663216"/>
        <c:crosses val="autoZero"/>
        <c:auto val="0"/>
        <c:lblAlgn val="ctr"/>
        <c:lblOffset val="100"/>
        <c:noMultiLvlLbl val="0"/>
      </c:catAx>
      <c:valAx>
        <c:axId val="644663216"/>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44550512"/>
        <c:crosses val="autoZero"/>
        <c:crossBetween val="between"/>
      </c:valAx>
      <c:valAx>
        <c:axId val="644658896"/>
        <c:scaling>
          <c:orientation val="minMax"/>
          <c:max val="0.30000000000000004"/>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55281632"/>
        <c:crosses val="max"/>
        <c:crossBetween val="between"/>
      </c:valAx>
      <c:dateAx>
        <c:axId val="955281632"/>
        <c:scaling>
          <c:orientation val="minMax"/>
        </c:scaling>
        <c:delete val="1"/>
        <c:axPos val="b"/>
        <c:numFmt formatCode="yyyy\P" sourceLinked="1"/>
        <c:majorTickMark val="out"/>
        <c:minorTickMark val="none"/>
        <c:tickLblPos val="nextTo"/>
        <c:crossAx val="644658896"/>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rgbClr val="FFFFFF"/>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'Rev Driver'!$B$11</c:f>
              <c:strCache>
                <c:ptCount val="1"/>
                <c:pt idx="0">
                  <c:v>Brokered Truckload Market Share</c:v>
                </c:pt>
              </c:strCache>
            </c:strRef>
          </c:tx>
          <c:spPr>
            <a:ln w="28575" cap="rnd">
              <a:solidFill>
                <a:srgbClr val="00F49C"/>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 Driver'!$C$10:$M$10</c:f>
              <c:numCache>
                <c:formatCode>General</c:formatCode>
                <c:ptCount val="11"/>
                <c:pt idx="0">
                  <c:v>2021</c:v>
                </c:pt>
                <c:pt idx="1">
                  <c:v>2022</c:v>
                </c:pt>
                <c:pt idx="2">
                  <c:v>2023</c:v>
                </c:pt>
                <c:pt idx="3">
                  <c:v>2024</c:v>
                </c:pt>
                <c:pt idx="4">
                  <c:v>2025</c:v>
                </c:pt>
                <c:pt idx="5">
                  <c:v>2026</c:v>
                </c:pt>
                <c:pt idx="6">
                  <c:v>2027</c:v>
                </c:pt>
                <c:pt idx="7">
                  <c:v>2028</c:v>
                </c:pt>
                <c:pt idx="8">
                  <c:v>2029</c:v>
                </c:pt>
                <c:pt idx="9">
                  <c:v>2030</c:v>
                </c:pt>
                <c:pt idx="10">
                  <c:v>2031</c:v>
                </c:pt>
              </c:numCache>
            </c:numRef>
          </c:cat>
          <c:val>
            <c:numRef>
              <c:f>'Rev Driver'!$C$11:$M$11</c:f>
              <c:numCache>
                <c:formatCode>0.0%</c:formatCode>
                <c:ptCount val="11"/>
                <c:pt idx="0">
                  <c:v>3.5167500000000004E-2</c:v>
                </c:pt>
                <c:pt idx="1">
                  <c:v>3.5613861386138611E-2</c:v>
                </c:pt>
                <c:pt idx="2">
                  <c:v>3.6999999999999998E-2</c:v>
                </c:pt>
                <c:pt idx="3">
                  <c:v>0.04</c:v>
                </c:pt>
                <c:pt idx="4">
                  <c:v>4.3499999999999997E-2</c:v>
                </c:pt>
                <c:pt idx="5">
                  <c:v>4.65E-2</c:v>
                </c:pt>
                <c:pt idx="6">
                  <c:v>4.9500000000000002E-2</c:v>
                </c:pt>
                <c:pt idx="7">
                  <c:v>5.1499999999999997E-2</c:v>
                </c:pt>
                <c:pt idx="8">
                  <c:v>5.3499999999999999E-2</c:v>
                </c:pt>
                <c:pt idx="9">
                  <c:v>5.5500000000000001E-2</c:v>
                </c:pt>
                <c:pt idx="10">
                  <c:v>5.7500000000000002E-2</c:v>
                </c:pt>
              </c:numCache>
            </c:numRef>
          </c:val>
          <c:smooth val="0"/>
          <c:extLst>
            <c:ext xmlns:c16="http://schemas.microsoft.com/office/drawing/2014/chart" uri="{C3380CC4-5D6E-409C-BE32-E72D297353CC}">
              <c16:uniqueId val="{00000000-24F8-466F-9D77-67D05AF98E79}"/>
            </c:ext>
          </c:extLst>
        </c:ser>
        <c:dLbls>
          <c:dLblPos val="t"/>
          <c:showLegendKey val="0"/>
          <c:showVal val="1"/>
          <c:showCatName val="0"/>
          <c:showSerName val="0"/>
          <c:showPercent val="0"/>
          <c:showBubbleSize val="0"/>
        </c:dLbls>
        <c:smooth val="0"/>
        <c:axId val="713771007"/>
        <c:axId val="714063599"/>
      </c:lineChart>
      <c:catAx>
        <c:axId val="7137710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714063599"/>
        <c:crosses val="autoZero"/>
        <c:auto val="1"/>
        <c:lblAlgn val="ctr"/>
        <c:lblOffset val="100"/>
        <c:noMultiLvlLbl val="0"/>
      </c:catAx>
      <c:valAx>
        <c:axId val="714063599"/>
        <c:scaling>
          <c:orientation val="minMax"/>
          <c:max val="9.0000000000000024E-2"/>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71377100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lumMod val="95000"/>
              <a:lumOff val="5000"/>
            </a:schemeClr>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950617283950615E-2"/>
          <c:y val="4.6296296296296294E-3"/>
          <c:w val="0.9320987654320988"/>
          <c:h val="0.88391951006124236"/>
        </c:manualLayout>
      </c:layout>
      <c:barChart>
        <c:barDir val="col"/>
        <c:grouping val="clustered"/>
        <c:varyColors val="0"/>
        <c:ser>
          <c:idx val="0"/>
          <c:order val="0"/>
          <c:tx>
            <c:strRef>
              <c:f>'[RXO FA.xlsx]Comps'!$R$13</c:f>
              <c:strCache>
                <c:ptCount val="1"/>
                <c:pt idx="0">
                  <c:v>P / EPS</c:v>
                </c:pt>
              </c:strCache>
            </c:strRef>
          </c:tx>
          <c:spPr>
            <a:solidFill>
              <a:srgbClr val="000000"/>
            </a:solidFill>
            <a:ln>
              <a:noFill/>
            </a:ln>
            <a:effectLst/>
          </c:spPr>
          <c:invertIfNegative val="0"/>
          <c:dPt>
            <c:idx val="5"/>
            <c:invertIfNegative val="0"/>
            <c:bubble3D val="0"/>
            <c:spPr>
              <a:solidFill>
                <a:srgbClr val="00F49C"/>
              </a:solidFill>
              <a:ln>
                <a:noFill/>
              </a:ln>
              <a:effectLst/>
            </c:spPr>
            <c:extLst>
              <c:ext xmlns:c16="http://schemas.microsoft.com/office/drawing/2014/chart" uri="{C3380CC4-5D6E-409C-BE32-E72D297353CC}">
                <c16:uniqueId val="{00000000-5313-4059-9543-15234A6E8E91}"/>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'[RXO FA.xlsx]Comps'!$Q$14:$Q$19</c:f>
              <c:strCache>
                <c:ptCount val="6"/>
                <c:pt idx="0">
                  <c:v>EXPD</c:v>
                </c:pt>
                <c:pt idx="1">
                  <c:v>JBHT</c:v>
                </c:pt>
                <c:pt idx="2">
                  <c:v>CHRW</c:v>
                </c:pt>
                <c:pt idx="3">
                  <c:v>RLGT</c:v>
                </c:pt>
                <c:pt idx="4">
                  <c:v>GXO</c:v>
                </c:pt>
                <c:pt idx="5">
                  <c:v>RXO</c:v>
                </c:pt>
              </c:strCache>
            </c:strRef>
          </c:cat>
          <c:val>
            <c:numRef>
              <c:f>'[RXO FA.xlsx]Comps'!$R$14:$R$19</c:f>
              <c:numCache>
                <c:formatCode>0.0\x</c:formatCode>
                <c:ptCount val="6"/>
                <c:pt idx="0">
                  <c:v>13.4</c:v>
                </c:pt>
                <c:pt idx="1">
                  <c:v>19.5</c:v>
                </c:pt>
                <c:pt idx="2">
                  <c:v>14</c:v>
                </c:pt>
                <c:pt idx="3">
                  <c:v>6.3</c:v>
                </c:pt>
                <c:pt idx="4">
                  <c:v>29</c:v>
                </c:pt>
                <c:pt idx="5">
                  <c:v>14.530347926731077</c:v>
                </c:pt>
              </c:numCache>
            </c:numRef>
          </c:val>
          <c:extLst>
            <c:ext xmlns:c16="http://schemas.microsoft.com/office/drawing/2014/chart" uri="{C3380CC4-5D6E-409C-BE32-E72D297353CC}">
              <c16:uniqueId val="{00000000-FDBD-4543-9B24-55D115DB9143}"/>
            </c:ext>
          </c:extLst>
        </c:ser>
        <c:dLbls>
          <c:showLegendKey val="0"/>
          <c:showVal val="1"/>
          <c:showCatName val="0"/>
          <c:showSerName val="0"/>
          <c:showPercent val="0"/>
          <c:showBubbleSize val="0"/>
        </c:dLbls>
        <c:gapWidth val="70"/>
        <c:overlap val="-27"/>
        <c:axId val="666790495"/>
        <c:axId val="1284881791"/>
        <c:extLst>
          <c:ext xmlns:c15="http://schemas.microsoft.com/office/drawing/2012/chart" uri="{02D57815-91ED-43cb-92C2-25804820EDAC}">
            <c15:filteredBarSeries>
              <c15:ser>
                <c:idx val="2"/>
                <c:order val="2"/>
                <c:tx>
                  <c:strRef>
                    <c:extLst>
                      <c:ext uri="{02D57815-91ED-43cb-92C2-25804820EDAC}">
                        <c15:formulaRef>
                          <c15:sqref>'[RXO FA.xlsx]Comps'!$T$13</c15:sqref>
                        </c15:formulaRef>
                      </c:ext>
                    </c:extLst>
                    <c:strCache>
                      <c:ptCount val="1"/>
                      <c:pt idx="0">
                        <c:v>EV / EBITDA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'[RXO FA.xlsx]Comps'!$Q$14:$Q$19</c15:sqref>
                        </c15:formulaRef>
                      </c:ext>
                    </c:extLst>
                    <c:strCache>
                      <c:ptCount val="6"/>
                      <c:pt idx="0">
                        <c:v>EXPD</c:v>
                      </c:pt>
                      <c:pt idx="1">
                        <c:v>JBHT</c:v>
                      </c:pt>
                      <c:pt idx="2">
                        <c:v>CHRW</c:v>
                      </c:pt>
                      <c:pt idx="3">
                        <c:v>RLGT</c:v>
                      </c:pt>
                      <c:pt idx="4">
                        <c:v>GXO</c:v>
                      </c:pt>
                      <c:pt idx="5">
                        <c:v>RXO</c:v>
                      </c:pt>
                    </c:strCache>
                  </c:strRef>
                </c:cat>
                <c:val>
                  <c:numRef>
                    <c:extLst>
                      <c:ext uri="{02D57815-91ED-43cb-92C2-25804820EDAC}">
                        <c15:formulaRef>
                          <c15:sqref>'[RXO FA.xlsx]Comps'!$T$14:$T$18</c15:sqref>
                        </c15:formulaRef>
                      </c:ext>
                    </c:extLst>
                    <c:numCache>
                      <c:formatCode>0.0\x</c:formatCode>
                      <c:ptCount val="5"/>
                      <c:pt idx="0">
                        <c:v>7.9722093799763698</c:v>
                      </c:pt>
                      <c:pt idx="1">
                        <c:v>10.200647740498964</c:v>
                      </c:pt>
                      <c:pt idx="2">
                        <c:v>10.391941391941392</c:v>
                      </c:pt>
                      <c:pt idx="3">
                        <c:v>3.8555956678700363</c:v>
                      </c:pt>
                      <c:pt idx="4">
                        <c:v>13.638020086083214</c:v>
                      </c:pt>
                    </c:numCache>
                  </c:numRef>
                </c:val>
                <c:extLst>
                  <c:ext xmlns:c16="http://schemas.microsoft.com/office/drawing/2014/chart" uri="{C3380CC4-5D6E-409C-BE32-E72D297353CC}">
                    <c16:uniqueId val="{00000002-FDBD-4543-9B24-55D115DB9143}"/>
                  </c:ext>
                </c:extLst>
              </c15:ser>
            </c15:filteredBarSeries>
          </c:ext>
        </c:extLst>
      </c:barChart>
      <c:lineChart>
        <c:grouping val="standard"/>
        <c:varyColors val="0"/>
        <c:ser>
          <c:idx val="1"/>
          <c:order val="1"/>
          <c:tx>
            <c:strRef>
              <c:f>'[RXO FA.xlsx]Comps'!$S$13</c:f>
              <c:strCache>
                <c:ptCount val="1"/>
                <c:pt idx="0">
                  <c:v>Average</c:v>
                </c:pt>
              </c:strCache>
            </c:strRef>
          </c:tx>
          <c:spPr>
            <a:ln w="28575" cap="rnd">
              <a:solidFill>
                <a:srgbClr val="E3D081"/>
              </a:solidFill>
              <a:round/>
            </a:ln>
            <a:effectLst/>
          </c:spPr>
          <c:marker>
            <c:symbol val="none"/>
          </c:marker>
          <c:cat>
            <c:strRef>
              <c:f>'[RXO FA.xlsx]Comps'!$Q$14:$Q$18</c:f>
              <c:strCache>
                <c:ptCount val="5"/>
                <c:pt idx="0">
                  <c:v>EXPD</c:v>
                </c:pt>
                <c:pt idx="1">
                  <c:v>JBHT</c:v>
                </c:pt>
                <c:pt idx="2">
                  <c:v>CHRW</c:v>
                </c:pt>
                <c:pt idx="3">
                  <c:v>RLGT</c:v>
                </c:pt>
                <c:pt idx="4">
                  <c:v>GXO</c:v>
                </c:pt>
              </c:strCache>
            </c:strRef>
          </c:cat>
          <c:val>
            <c:numRef>
              <c:f>'[RXO FA.xlsx]Comps'!$S$14:$S$19</c:f>
              <c:numCache>
                <c:formatCode>0.0\x</c:formatCode>
                <c:ptCount val="6"/>
                <c:pt idx="0">
                  <c:v>14.265173963365537</c:v>
                </c:pt>
                <c:pt idx="1">
                  <c:v>14.265173963365537</c:v>
                </c:pt>
                <c:pt idx="2">
                  <c:v>14.265173963365537</c:v>
                </c:pt>
                <c:pt idx="3">
                  <c:v>14.265173963365537</c:v>
                </c:pt>
                <c:pt idx="4">
                  <c:v>14.265173963365537</c:v>
                </c:pt>
                <c:pt idx="5">
                  <c:v>14.265173963365537</c:v>
                </c:pt>
              </c:numCache>
            </c:numRef>
          </c:val>
          <c:smooth val="0"/>
          <c:extLst>
            <c:ext xmlns:c16="http://schemas.microsoft.com/office/drawing/2014/chart" uri="{C3380CC4-5D6E-409C-BE32-E72D297353CC}">
              <c16:uniqueId val="{00000001-FDBD-4543-9B24-55D115DB9143}"/>
            </c:ext>
          </c:extLst>
        </c:ser>
        <c:dLbls>
          <c:showLegendKey val="0"/>
          <c:showVal val="0"/>
          <c:showCatName val="0"/>
          <c:showSerName val="0"/>
          <c:showPercent val="0"/>
          <c:showBubbleSize val="0"/>
        </c:dLbls>
        <c:marker val="1"/>
        <c:smooth val="0"/>
        <c:axId val="666790495"/>
        <c:axId val="1284881791"/>
        <c:extLst>
          <c:ext xmlns:c15="http://schemas.microsoft.com/office/drawing/2012/chart" uri="{02D57815-91ED-43cb-92C2-25804820EDAC}">
            <c15:filteredLineSeries>
              <c15:ser>
                <c:idx val="3"/>
                <c:order val="3"/>
                <c:tx>
                  <c:strRef>
                    <c:extLst>
                      <c:ext uri="{02D57815-91ED-43cb-92C2-25804820EDAC}">
                        <c15:formulaRef>
                          <c15:sqref>'[RXO FA.xlsx]Comps'!$U$13</c15:sqref>
                        </c15:formulaRef>
                      </c:ext>
                    </c:extLst>
                    <c:strCache>
                      <c:ptCount val="1"/>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'[RXO FA.xlsx]Comps'!$Q$14:$Q$18</c15:sqref>
                        </c15:formulaRef>
                      </c:ext>
                    </c:extLst>
                    <c:strCache>
                      <c:ptCount val="5"/>
                      <c:pt idx="0">
                        <c:v>EXPD</c:v>
                      </c:pt>
                      <c:pt idx="1">
                        <c:v>JBHT</c:v>
                      </c:pt>
                      <c:pt idx="2">
                        <c:v>CHRW</c:v>
                      </c:pt>
                      <c:pt idx="3">
                        <c:v>RLGT</c:v>
                      </c:pt>
                      <c:pt idx="4">
                        <c:v>GXO</c:v>
                      </c:pt>
                    </c:strCache>
                  </c:strRef>
                </c:cat>
                <c:val>
                  <c:numRef>
                    <c:extLst>
                      <c:ext uri="{02D57815-91ED-43cb-92C2-25804820EDAC}">
                        <c15:formulaRef>
                          <c15:sqref>'[RXO FA.xlsx]Comps'!$U$14:$U$19</c15:sqref>
                        </c15:formulaRef>
                      </c:ext>
                    </c:extLst>
                    <c:numCache>
                      <c:formatCode>0.0\x</c:formatCode>
                      <c:ptCount val="6"/>
                      <c:pt idx="0">
                        <c:v>9.9132323669815072</c:v>
                      </c:pt>
                      <c:pt idx="1">
                        <c:v>9.9132323669815072</c:v>
                      </c:pt>
                      <c:pt idx="2">
                        <c:v>9.9132323669815072</c:v>
                      </c:pt>
                      <c:pt idx="3">
                        <c:v>9.9132323669815072</c:v>
                      </c:pt>
                      <c:pt idx="4">
                        <c:v>9.9132323669815072</c:v>
                      </c:pt>
                      <c:pt idx="5">
                        <c:v>9.9132323669815072</c:v>
                      </c:pt>
                    </c:numCache>
                  </c:numRef>
                </c:val>
                <c:smooth val="0"/>
                <c:extLst>
                  <c:ext xmlns:c16="http://schemas.microsoft.com/office/drawing/2014/chart" uri="{C3380CC4-5D6E-409C-BE32-E72D297353CC}">
                    <c16:uniqueId val="{00000003-FDBD-4543-9B24-55D115DB914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'[RXO FA.xlsx]Comps'!$V$13</c15:sqref>
                        </c15:formulaRef>
                      </c:ext>
                    </c:extLst>
                    <c:strCache>
                      <c:ptCount val="1"/>
                      <c:pt idx="0">
                        <c:v>EV / Revenue</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'[RXO FA.xlsx]Comps'!$Q$14:$Q$18</c15:sqref>
                        </c15:formulaRef>
                      </c:ext>
                    </c:extLst>
                    <c:strCache>
                      <c:ptCount val="5"/>
                      <c:pt idx="0">
                        <c:v>EXPD</c:v>
                      </c:pt>
                      <c:pt idx="1">
                        <c:v>JBHT</c:v>
                      </c:pt>
                      <c:pt idx="2">
                        <c:v>CHRW</c:v>
                      </c:pt>
                      <c:pt idx="3">
                        <c:v>RLGT</c:v>
                      </c:pt>
                      <c:pt idx="4">
                        <c:v>GXO</c:v>
                      </c:pt>
                    </c:strCache>
                  </c:strRef>
                </c:cat>
                <c:val>
                  <c:numRef>
                    <c:extLst xmlns:c15="http://schemas.microsoft.com/office/drawing/2012/chart">
                      <c:ext xmlns:c15="http://schemas.microsoft.com/office/drawing/2012/chart" uri="{02D57815-91ED-43cb-92C2-25804820EDAC}">
                        <c15:formulaRef>
                          <c15:sqref>'[RXO FA.xlsx]Comps'!$V$14:$V$18</c15:sqref>
                        </c15:formulaRef>
                      </c:ext>
                    </c:extLst>
                    <c:numCache>
                      <c:formatCode>0.0\x</c:formatCode>
                      <c:ptCount val="5"/>
                      <c:pt idx="0">
                        <c:v>0.9</c:v>
                      </c:pt>
                      <c:pt idx="1">
                        <c:v>1.4</c:v>
                      </c:pt>
                      <c:pt idx="2">
                        <c:v>0.6</c:v>
                      </c:pt>
                      <c:pt idx="3">
                        <c:v>0.2</c:v>
                      </c:pt>
                      <c:pt idx="4">
                        <c:v>1.1000000000000001</c:v>
                      </c:pt>
                    </c:numCache>
                  </c:numRef>
                </c:val>
                <c:smooth val="0"/>
                <c:extLst xmlns:c15="http://schemas.microsoft.com/office/drawing/2012/chart">
                  <c:ext xmlns:c16="http://schemas.microsoft.com/office/drawing/2014/chart" uri="{C3380CC4-5D6E-409C-BE32-E72D297353CC}">
                    <c16:uniqueId val="{00000004-FDBD-4543-9B24-55D115DB914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'[RXO FA.xlsx]Comps'!$W$13</c15:sqref>
                        </c15:formulaRef>
                      </c:ext>
                    </c:extLst>
                    <c:strCache>
                      <c:ptCount val="1"/>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'[RXO FA.xlsx]Comps'!$Q$14:$Q$18</c15:sqref>
                        </c15:formulaRef>
                      </c:ext>
                    </c:extLst>
                    <c:strCache>
                      <c:ptCount val="5"/>
                      <c:pt idx="0">
                        <c:v>EXPD</c:v>
                      </c:pt>
                      <c:pt idx="1">
                        <c:v>JBHT</c:v>
                      </c:pt>
                      <c:pt idx="2">
                        <c:v>CHRW</c:v>
                      </c:pt>
                      <c:pt idx="3">
                        <c:v>RLGT</c:v>
                      </c:pt>
                      <c:pt idx="4">
                        <c:v>GXO</c:v>
                      </c:pt>
                    </c:strCache>
                  </c:strRef>
                </c:cat>
                <c:val>
                  <c:numRef>
                    <c:extLst xmlns:c15="http://schemas.microsoft.com/office/drawing/2012/chart">
                      <c:ext xmlns:c15="http://schemas.microsoft.com/office/drawing/2012/chart" uri="{02D57815-91ED-43cb-92C2-25804820EDAC}">
                        <c15:formulaRef>
                          <c15:sqref>'[RXO FA.xlsx]Comps'!$W$14:$W$19</c15:sqref>
                        </c15:formulaRef>
                      </c:ext>
                    </c:extLst>
                    <c:numCache>
                      <c:formatCode>0.0\x</c:formatCode>
                      <c:ptCount val="6"/>
                      <c:pt idx="0">
                        <c:v>0.75</c:v>
                      </c:pt>
                      <c:pt idx="1">
                        <c:v>0.75</c:v>
                      </c:pt>
                      <c:pt idx="2">
                        <c:v>0.75</c:v>
                      </c:pt>
                      <c:pt idx="3">
                        <c:v>0.75</c:v>
                      </c:pt>
                      <c:pt idx="4">
                        <c:v>0.75</c:v>
                      </c:pt>
                      <c:pt idx="5">
                        <c:v>0.75</c:v>
                      </c:pt>
                    </c:numCache>
                  </c:numRef>
                </c:val>
                <c:smooth val="0"/>
                <c:extLst xmlns:c15="http://schemas.microsoft.com/office/drawing/2012/chart">
                  <c:ext xmlns:c16="http://schemas.microsoft.com/office/drawing/2014/chart" uri="{C3380CC4-5D6E-409C-BE32-E72D297353CC}">
                    <c16:uniqueId val="{00000005-FDBD-4543-9B24-55D115DB9143}"/>
                  </c:ext>
                </c:extLst>
              </c15:ser>
            </c15:filteredLineSeries>
          </c:ext>
        </c:extLst>
      </c:lineChart>
      <c:catAx>
        <c:axId val="66679049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1284881791"/>
        <c:crosses val="autoZero"/>
        <c:auto val="1"/>
        <c:lblAlgn val="ctr"/>
        <c:lblOffset val="100"/>
        <c:noMultiLvlLbl val="0"/>
      </c:catAx>
      <c:valAx>
        <c:axId val="1284881791"/>
        <c:scaling>
          <c:orientation val="minMax"/>
        </c:scaling>
        <c:delete val="1"/>
        <c:axPos val="l"/>
        <c:numFmt formatCode="0.0\x" sourceLinked="1"/>
        <c:majorTickMark val="none"/>
        <c:minorTickMark val="none"/>
        <c:tickLblPos val="nextTo"/>
        <c:crossAx val="666790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lumMod val="95000"/>
              <a:lumOff val="5000"/>
            </a:schemeClr>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950617283950615E-2"/>
          <c:y val="4.6296296296296294E-3"/>
          <c:w val="0.9320987654320988"/>
          <c:h val="0.90706765820939061"/>
        </c:manualLayout>
      </c:layout>
      <c:barChart>
        <c:barDir val="col"/>
        <c:grouping val="clustered"/>
        <c:varyColors val="0"/>
        <c:ser>
          <c:idx val="2"/>
          <c:order val="2"/>
          <c:tx>
            <c:strRef>
              <c:f>'[RXO FA.xlsx]Comps'!$T$13</c:f>
              <c:strCache>
                <c:ptCount val="1"/>
                <c:pt idx="0">
                  <c:v>EV / EBITDA</c:v>
                </c:pt>
              </c:strCache>
              <c:extLst xmlns:c15="http://schemas.microsoft.com/office/drawing/2012/chart"/>
            </c:strRef>
          </c:tx>
          <c:spPr>
            <a:solidFill>
              <a:schemeClr val="tx1">
                <a:lumMod val="95000"/>
                <a:lumOff val="5000"/>
              </a:schemeClr>
            </a:solidFill>
            <a:ln>
              <a:noFill/>
            </a:ln>
            <a:effectLst/>
          </c:spPr>
          <c:invertIfNegative val="0"/>
          <c:dPt>
            <c:idx val="5"/>
            <c:invertIfNegative val="0"/>
            <c:bubble3D val="0"/>
            <c:spPr>
              <a:solidFill>
                <a:srgbClr val="00F49C"/>
              </a:solidFill>
              <a:ln>
                <a:noFill/>
              </a:ln>
              <a:effectLst/>
            </c:spPr>
            <c:extLst>
              <c:ext xmlns:c16="http://schemas.microsoft.com/office/drawing/2014/chart" uri="{C3380CC4-5D6E-409C-BE32-E72D297353CC}">
                <c16:uniqueId val="{00000006-7FFA-4E51-9F07-083F3022E76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'[RXO FA.xlsx]Comps'!$Q$14:$Q$19</c:f>
              <c:strCache>
                <c:ptCount val="6"/>
                <c:pt idx="0">
                  <c:v>EXPD</c:v>
                </c:pt>
                <c:pt idx="1">
                  <c:v>JBHT</c:v>
                </c:pt>
                <c:pt idx="2">
                  <c:v>CHRW</c:v>
                </c:pt>
                <c:pt idx="3">
                  <c:v>RLGT</c:v>
                </c:pt>
                <c:pt idx="4">
                  <c:v>GXO</c:v>
                </c:pt>
                <c:pt idx="5">
                  <c:v>RXO</c:v>
                </c:pt>
              </c:strCache>
            </c:strRef>
          </c:cat>
          <c:val>
            <c:numRef>
              <c:f>'[RXO FA.xlsx]Comps'!$T$14:$T$19</c:f>
              <c:numCache>
                <c:formatCode>0.0\x</c:formatCode>
                <c:ptCount val="6"/>
                <c:pt idx="0">
                  <c:v>7.9722093799763698</c:v>
                </c:pt>
                <c:pt idx="1">
                  <c:v>10.200647740498964</c:v>
                </c:pt>
                <c:pt idx="2">
                  <c:v>10.391941391941392</c:v>
                </c:pt>
                <c:pt idx="3">
                  <c:v>3.8555956678700363</c:v>
                </c:pt>
                <c:pt idx="4">
                  <c:v>13.638020086083214</c:v>
                </c:pt>
                <c:pt idx="5">
                  <c:v>9.6258169934640527</c:v>
                </c:pt>
              </c:numCache>
            </c:numRef>
          </c:val>
          <c:extLst>
            <c:ext xmlns:c16="http://schemas.microsoft.com/office/drawing/2014/chart" uri="{C3380CC4-5D6E-409C-BE32-E72D297353CC}">
              <c16:uniqueId val="{00000000-7FFA-4E51-9F07-083F3022E767}"/>
            </c:ext>
          </c:extLst>
        </c:ser>
        <c:dLbls>
          <c:showLegendKey val="0"/>
          <c:showVal val="1"/>
          <c:showCatName val="0"/>
          <c:showSerName val="0"/>
          <c:showPercent val="0"/>
          <c:showBubbleSize val="0"/>
        </c:dLbls>
        <c:gapWidth val="70"/>
        <c:overlap val="-27"/>
        <c:axId val="666790495"/>
        <c:axId val="1284881791"/>
        <c:extLst>
          <c:ext xmlns:c15="http://schemas.microsoft.com/office/drawing/2012/chart" uri="{02D57815-91ED-43cb-92C2-25804820EDAC}">
            <c15:filteredBarSeries>
              <c15:ser>
                <c:idx val="0"/>
                <c:order val="0"/>
                <c:tx>
                  <c:strRef>
                    <c:extLst>
                      <c:ext uri="{02D57815-91ED-43cb-92C2-25804820EDAC}">
                        <c15:formulaRef>
                          <c15:sqref>'[RXO FA.xlsx]Comps'!$R$13</c15:sqref>
                        </c15:formulaRef>
                      </c:ext>
                    </c:extLst>
                    <c:strCache>
                      <c:ptCount val="1"/>
                      <c:pt idx="0">
                        <c:v>P / EPS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'[RXO FA.xlsx]Comps'!$Q$14:$Q$19</c15:sqref>
                        </c15:formulaRef>
                      </c:ext>
                    </c:extLst>
                    <c:strCache>
                      <c:ptCount val="6"/>
                      <c:pt idx="0">
                        <c:v>EXPD</c:v>
                      </c:pt>
                      <c:pt idx="1">
                        <c:v>JBHT</c:v>
                      </c:pt>
                      <c:pt idx="2">
                        <c:v>CHRW</c:v>
                      </c:pt>
                      <c:pt idx="3">
                        <c:v>RLGT</c:v>
                      </c:pt>
                      <c:pt idx="4">
                        <c:v>GXO</c:v>
                      </c:pt>
                      <c:pt idx="5">
                        <c:v>RXO</c:v>
                      </c:pt>
                    </c:strCache>
                  </c:strRef>
                </c:cat>
                <c:val>
                  <c:numRef>
                    <c:extLst>
                      <c:ext uri="{02D57815-91ED-43cb-92C2-25804820EDAC}">
                        <c15:formulaRef>
                          <c15:sqref>'[RXO FA.xlsx]Comps'!$R$14:$R$18</c15:sqref>
                        </c15:formulaRef>
                      </c:ext>
                    </c:extLst>
                    <c:numCache>
                      <c:formatCode>0.0\x</c:formatCode>
                      <c:ptCount val="5"/>
                      <c:pt idx="0">
                        <c:v>13.4</c:v>
                      </c:pt>
                      <c:pt idx="1">
                        <c:v>19.5</c:v>
                      </c:pt>
                      <c:pt idx="2">
                        <c:v>14</c:v>
                      </c:pt>
                      <c:pt idx="3">
                        <c:v>6.3</c:v>
                      </c:pt>
                      <c:pt idx="4">
                        <c:v>29</c:v>
                      </c:pt>
                    </c:numCache>
                  </c:numRef>
                </c:val>
                <c:extLst>
                  <c:ext xmlns:c16="http://schemas.microsoft.com/office/drawing/2014/chart" uri="{C3380CC4-5D6E-409C-BE32-E72D297353CC}">
                    <c16:uniqueId val="{00000002-7FFA-4E51-9F07-083F3022E767}"/>
                  </c:ext>
                </c:extLst>
              </c15:ser>
            </c15:filteredBarSeries>
          </c:ext>
        </c:extLst>
      </c:barChart>
      <c:lineChart>
        <c:grouping val="standard"/>
        <c:varyColors val="0"/>
        <c:ser>
          <c:idx val="3"/>
          <c:order val="3"/>
          <c:tx>
            <c:strRef>
              <c:f>'[RXO FA.xlsx]Comps'!$U$13</c:f>
              <c:strCache>
                <c:ptCount val="1"/>
              </c:strCache>
              <c:extLst xmlns:c15="http://schemas.microsoft.com/office/drawing/2012/chart"/>
            </c:strRef>
          </c:tx>
          <c:spPr>
            <a:ln w="28575" cap="rnd">
              <a:solidFill>
                <a:srgbClr val="E3D081"/>
              </a:solidFill>
              <a:round/>
            </a:ln>
            <a:effectLst/>
          </c:spPr>
          <c:marker>
            <c:symbol val="none"/>
          </c:marker>
          <c:cat>
            <c:strRef>
              <c:f>'[RXO FA.xlsx]Comps'!$Q$14:$Q$18</c:f>
              <c:strCache>
                <c:ptCount val="5"/>
                <c:pt idx="0">
                  <c:v>EXPD</c:v>
                </c:pt>
                <c:pt idx="1">
                  <c:v>JBHT</c:v>
                </c:pt>
                <c:pt idx="2">
                  <c:v>CHRW</c:v>
                </c:pt>
                <c:pt idx="3">
                  <c:v>RLGT</c:v>
                </c:pt>
                <c:pt idx="4">
                  <c:v>GXO</c:v>
                </c:pt>
              </c:strCache>
              <c:extLst xmlns:c15="http://schemas.microsoft.com/office/drawing/2012/chart"/>
            </c:strRef>
          </c:cat>
          <c:val>
            <c:numRef>
              <c:f>'[RXO FA.xlsx]Comps'!$U$14:$U$19</c:f>
              <c:numCache>
                <c:formatCode>0.0\x</c:formatCode>
                <c:ptCount val="6"/>
                <c:pt idx="0">
                  <c:v>9.9132323669815072</c:v>
                </c:pt>
                <c:pt idx="1">
                  <c:v>9.9132323669815072</c:v>
                </c:pt>
                <c:pt idx="2">
                  <c:v>9.9132323669815072</c:v>
                </c:pt>
                <c:pt idx="3">
                  <c:v>9.9132323669815072</c:v>
                </c:pt>
                <c:pt idx="4">
                  <c:v>9.9132323669815072</c:v>
                </c:pt>
                <c:pt idx="5">
                  <c:v>9.9132323669815072</c:v>
                </c:pt>
              </c:numCache>
              <c:extLst xmlns:c15="http://schemas.microsoft.com/office/drawing/2012/chart"/>
            </c:numRef>
          </c:val>
          <c:smooth val="0"/>
          <c:extLst>
            <c:ext xmlns:c16="http://schemas.microsoft.com/office/drawing/2014/chart" uri="{C3380CC4-5D6E-409C-BE32-E72D297353CC}">
              <c16:uniqueId val="{00000001-7FFA-4E51-9F07-083F3022E767}"/>
            </c:ext>
          </c:extLst>
        </c:ser>
        <c:dLbls>
          <c:showLegendKey val="0"/>
          <c:showVal val="0"/>
          <c:showCatName val="0"/>
          <c:showSerName val="0"/>
          <c:showPercent val="0"/>
          <c:showBubbleSize val="0"/>
        </c:dLbls>
        <c:marker val="1"/>
        <c:smooth val="0"/>
        <c:axId val="666790495"/>
        <c:axId val="1284881791"/>
        <c:extLst>
          <c:ext xmlns:c15="http://schemas.microsoft.com/office/drawing/2012/chart" uri="{02D57815-91ED-43cb-92C2-25804820EDAC}">
            <c15:filteredLineSeries>
              <c15:ser>
                <c:idx val="1"/>
                <c:order val="1"/>
                <c:tx>
                  <c:strRef>
                    <c:extLst>
                      <c:ext uri="{02D57815-91ED-43cb-92C2-25804820EDAC}">
                        <c15:formulaRef>
                          <c15:sqref>'[RXO FA.xlsx]Comps'!$S$13</c15:sqref>
                        </c15:formulaRef>
                      </c:ext>
                    </c:extLst>
                    <c:strCache>
                      <c:ptCount val="1"/>
                      <c:pt idx="0">
                        <c:v>Average</c:v>
                      </c:pt>
                    </c:strCache>
                  </c:strRef>
                </c:tx>
                <c:spPr>
                  <a:ln w="28575" cap="rnd">
                    <a:solidFill>
                      <a:schemeClr val="tx1"/>
                    </a:solidFill>
                    <a:round/>
                  </a:ln>
                  <a:effectLst/>
                </c:spPr>
                <c:marker>
                  <c:symbol val="none"/>
                </c:marker>
                <c:cat>
                  <c:strRef>
                    <c:extLst>
                      <c:ext uri="{02D57815-91ED-43cb-92C2-25804820EDAC}">
                        <c15:formulaRef>
                          <c15:sqref>'[RXO FA.xlsx]Comps'!$Q$14:$Q$18</c15:sqref>
                        </c15:formulaRef>
                      </c:ext>
                    </c:extLst>
                    <c:strCache>
                      <c:ptCount val="5"/>
                      <c:pt idx="0">
                        <c:v>EXPD</c:v>
                      </c:pt>
                      <c:pt idx="1">
                        <c:v>JBHT</c:v>
                      </c:pt>
                      <c:pt idx="2">
                        <c:v>CHRW</c:v>
                      </c:pt>
                      <c:pt idx="3">
                        <c:v>RLGT</c:v>
                      </c:pt>
                      <c:pt idx="4">
                        <c:v>GXO</c:v>
                      </c:pt>
                    </c:strCache>
                  </c:strRef>
                </c:cat>
                <c:val>
                  <c:numRef>
                    <c:extLst>
                      <c:ext uri="{02D57815-91ED-43cb-92C2-25804820EDAC}">
                        <c15:formulaRef>
                          <c15:sqref>'[RXO FA.xlsx]Comps'!$S$14:$S$19</c15:sqref>
                        </c15:formulaRef>
                      </c:ext>
                    </c:extLst>
                    <c:numCache>
                      <c:formatCode>0.0\x</c:formatCode>
                      <c:ptCount val="6"/>
                      <c:pt idx="0">
                        <c:v>14.265173963365537</c:v>
                      </c:pt>
                      <c:pt idx="1">
                        <c:v>14.265173963365537</c:v>
                      </c:pt>
                      <c:pt idx="2">
                        <c:v>14.265173963365537</c:v>
                      </c:pt>
                      <c:pt idx="3">
                        <c:v>14.265173963365537</c:v>
                      </c:pt>
                      <c:pt idx="4">
                        <c:v>14.265173963365537</c:v>
                      </c:pt>
                      <c:pt idx="5">
                        <c:v>14.265173963365537</c:v>
                      </c:pt>
                    </c:numCache>
                  </c:numRef>
                </c:val>
                <c:smooth val="0"/>
                <c:extLst>
                  <c:ext xmlns:c16="http://schemas.microsoft.com/office/drawing/2014/chart" uri="{C3380CC4-5D6E-409C-BE32-E72D297353CC}">
                    <c16:uniqueId val="{00000003-7FFA-4E51-9F07-083F3022E76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'[RXO FA.xlsx]Comps'!$V$13</c15:sqref>
                        </c15:formulaRef>
                      </c:ext>
                    </c:extLst>
                    <c:strCache>
                      <c:ptCount val="1"/>
                      <c:pt idx="0">
                        <c:v>EV / Revenue</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'[RXO FA.xlsx]Comps'!$Q$14:$Q$18</c15:sqref>
                        </c15:formulaRef>
                      </c:ext>
                    </c:extLst>
                    <c:strCache>
                      <c:ptCount val="5"/>
                      <c:pt idx="0">
                        <c:v>EXPD</c:v>
                      </c:pt>
                      <c:pt idx="1">
                        <c:v>JBHT</c:v>
                      </c:pt>
                      <c:pt idx="2">
                        <c:v>CHRW</c:v>
                      </c:pt>
                      <c:pt idx="3">
                        <c:v>RLGT</c:v>
                      </c:pt>
                      <c:pt idx="4">
                        <c:v>GXO</c:v>
                      </c:pt>
                    </c:strCache>
                  </c:strRef>
                </c:cat>
                <c:val>
                  <c:numRef>
                    <c:extLst xmlns:c15="http://schemas.microsoft.com/office/drawing/2012/chart">
                      <c:ext xmlns:c15="http://schemas.microsoft.com/office/drawing/2012/chart" uri="{02D57815-91ED-43cb-92C2-25804820EDAC}">
                        <c15:formulaRef>
                          <c15:sqref>'[RXO FA.xlsx]Comps'!$V$14:$V$18</c15:sqref>
                        </c15:formulaRef>
                      </c:ext>
                    </c:extLst>
                    <c:numCache>
                      <c:formatCode>0.0\x</c:formatCode>
                      <c:ptCount val="5"/>
                      <c:pt idx="0">
                        <c:v>0.9</c:v>
                      </c:pt>
                      <c:pt idx="1">
                        <c:v>1.4</c:v>
                      </c:pt>
                      <c:pt idx="2">
                        <c:v>0.6</c:v>
                      </c:pt>
                      <c:pt idx="3">
                        <c:v>0.2</c:v>
                      </c:pt>
                      <c:pt idx="4">
                        <c:v>1.1000000000000001</c:v>
                      </c:pt>
                    </c:numCache>
                  </c:numRef>
                </c:val>
                <c:smooth val="0"/>
                <c:extLst xmlns:c15="http://schemas.microsoft.com/office/drawing/2012/chart">
                  <c:ext xmlns:c16="http://schemas.microsoft.com/office/drawing/2014/chart" uri="{C3380CC4-5D6E-409C-BE32-E72D297353CC}">
                    <c16:uniqueId val="{00000004-7FFA-4E51-9F07-083F3022E76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'[RXO FA.xlsx]Comps'!$W$13</c15:sqref>
                        </c15:formulaRef>
                      </c:ext>
                    </c:extLst>
                    <c:strCache>
                      <c:ptCount val="1"/>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'[RXO FA.xlsx]Comps'!$Q$14:$Q$18</c15:sqref>
                        </c15:formulaRef>
                      </c:ext>
                    </c:extLst>
                    <c:strCache>
                      <c:ptCount val="5"/>
                      <c:pt idx="0">
                        <c:v>EXPD</c:v>
                      </c:pt>
                      <c:pt idx="1">
                        <c:v>JBHT</c:v>
                      </c:pt>
                      <c:pt idx="2">
                        <c:v>CHRW</c:v>
                      </c:pt>
                      <c:pt idx="3">
                        <c:v>RLGT</c:v>
                      </c:pt>
                      <c:pt idx="4">
                        <c:v>GXO</c:v>
                      </c:pt>
                    </c:strCache>
                  </c:strRef>
                </c:cat>
                <c:val>
                  <c:numRef>
                    <c:extLst xmlns:c15="http://schemas.microsoft.com/office/drawing/2012/chart">
                      <c:ext xmlns:c15="http://schemas.microsoft.com/office/drawing/2012/chart" uri="{02D57815-91ED-43cb-92C2-25804820EDAC}">
                        <c15:formulaRef>
                          <c15:sqref>'[RXO FA.xlsx]Comps'!$W$14:$W$19</c15:sqref>
                        </c15:formulaRef>
                      </c:ext>
                    </c:extLst>
                    <c:numCache>
                      <c:formatCode>0.0\x</c:formatCode>
                      <c:ptCount val="6"/>
                      <c:pt idx="0">
                        <c:v>0.75</c:v>
                      </c:pt>
                      <c:pt idx="1">
                        <c:v>0.75</c:v>
                      </c:pt>
                      <c:pt idx="2">
                        <c:v>0.75</c:v>
                      </c:pt>
                      <c:pt idx="3">
                        <c:v>0.75</c:v>
                      </c:pt>
                      <c:pt idx="4">
                        <c:v>0.75</c:v>
                      </c:pt>
                      <c:pt idx="5">
                        <c:v>0.75</c:v>
                      </c:pt>
                    </c:numCache>
                  </c:numRef>
                </c:val>
                <c:smooth val="0"/>
                <c:extLst xmlns:c15="http://schemas.microsoft.com/office/drawing/2012/chart">
                  <c:ext xmlns:c16="http://schemas.microsoft.com/office/drawing/2014/chart" uri="{C3380CC4-5D6E-409C-BE32-E72D297353CC}">
                    <c16:uniqueId val="{00000005-7FFA-4E51-9F07-083F3022E767}"/>
                  </c:ext>
                </c:extLst>
              </c15:ser>
            </c15:filteredLineSeries>
          </c:ext>
        </c:extLst>
      </c:lineChart>
      <c:catAx>
        <c:axId val="66679049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1284881791"/>
        <c:crosses val="autoZero"/>
        <c:auto val="1"/>
        <c:lblAlgn val="ctr"/>
        <c:lblOffset val="100"/>
        <c:noMultiLvlLbl val="0"/>
      </c:catAx>
      <c:valAx>
        <c:axId val="1284881791"/>
        <c:scaling>
          <c:orientation val="minMax"/>
        </c:scaling>
        <c:delete val="1"/>
        <c:axPos val="l"/>
        <c:numFmt formatCode="0.0\x" sourceLinked="1"/>
        <c:majorTickMark val="none"/>
        <c:minorTickMark val="none"/>
        <c:tickLblPos val="nextTo"/>
        <c:crossAx val="666790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lumMod val="95000"/>
              <a:lumOff val="5000"/>
            </a:schemeClr>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950617283950615E-2"/>
          <c:y val="4.6296296296296294E-3"/>
          <c:w val="0.9320987654320988"/>
          <c:h val="0.90706765820939061"/>
        </c:manualLayout>
      </c:layout>
      <c:barChart>
        <c:barDir val="col"/>
        <c:grouping val="clustered"/>
        <c:varyColors val="0"/>
        <c:ser>
          <c:idx val="4"/>
          <c:order val="4"/>
          <c:tx>
            <c:strRef>
              <c:f>'[RXO FA.xlsx]Comps'!$V$13</c:f>
              <c:strCache>
                <c:ptCount val="1"/>
                <c:pt idx="0">
                  <c:v>EV / Revenue</c:v>
                </c:pt>
              </c:strCache>
              <c:extLst xmlns:c15="http://schemas.microsoft.com/office/drawing/2012/chart"/>
            </c:strRef>
          </c:tx>
          <c:spPr>
            <a:solidFill>
              <a:schemeClr val="tx1">
                <a:lumMod val="95000"/>
                <a:lumOff val="5000"/>
              </a:schemeClr>
            </a:solidFill>
            <a:ln>
              <a:noFill/>
            </a:ln>
            <a:effectLst/>
          </c:spPr>
          <c:invertIfNegative val="0"/>
          <c:dPt>
            <c:idx val="5"/>
            <c:invertIfNegative val="0"/>
            <c:bubble3D val="0"/>
            <c:spPr>
              <a:solidFill>
                <a:srgbClr val="00F49C"/>
              </a:solidFill>
              <a:ln>
                <a:noFill/>
              </a:ln>
              <a:effectLst/>
            </c:spPr>
            <c:extLst>
              <c:ext xmlns:c16="http://schemas.microsoft.com/office/drawing/2014/chart" uri="{C3380CC4-5D6E-409C-BE32-E72D297353CC}">
                <c16:uniqueId val="{00000006-D4B6-4A88-A7A2-3203B33DFE2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'[RXO FA.xlsx]Comps'!$Q$14:$Q$19</c:f>
              <c:strCache>
                <c:ptCount val="6"/>
                <c:pt idx="0">
                  <c:v>EXPD</c:v>
                </c:pt>
                <c:pt idx="1">
                  <c:v>JBHT</c:v>
                </c:pt>
                <c:pt idx="2">
                  <c:v>CHRW</c:v>
                </c:pt>
                <c:pt idx="3">
                  <c:v>RLGT</c:v>
                </c:pt>
                <c:pt idx="4">
                  <c:v>GXO</c:v>
                </c:pt>
                <c:pt idx="5">
                  <c:v>RXO</c:v>
                </c:pt>
              </c:strCache>
            </c:strRef>
          </c:cat>
          <c:val>
            <c:numRef>
              <c:f>'[RXO FA.xlsx]Comps'!$V$14:$V$19</c:f>
              <c:numCache>
                <c:formatCode>0.0\x</c:formatCode>
                <c:ptCount val="6"/>
                <c:pt idx="0">
                  <c:v>0.9</c:v>
                </c:pt>
                <c:pt idx="1">
                  <c:v>1.4</c:v>
                </c:pt>
                <c:pt idx="2">
                  <c:v>0.6</c:v>
                </c:pt>
                <c:pt idx="3">
                  <c:v>0.2</c:v>
                </c:pt>
                <c:pt idx="4">
                  <c:v>1.1000000000000001</c:v>
                </c:pt>
                <c:pt idx="5">
                  <c:v>0.6</c:v>
                </c:pt>
              </c:numCache>
            </c:numRef>
          </c:val>
          <c:extLst>
            <c:ext xmlns:c16="http://schemas.microsoft.com/office/drawing/2014/chart" uri="{C3380CC4-5D6E-409C-BE32-E72D297353CC}">
              <c16:uniqueId val="{00000000-D4B6-4A88-A7A2-3203B33DFE25}"/>
            </c:ext>
          </c:extLst>
        </c:ser>
        <c:dLbls>
          <c:showLegendKey val="0"/>
          <c:showVal val="0"/>
          <c:showCatName val="0"/>
          <c:showSerName val="0"/>
          <c:showPercent val="0"/>
          <c:showBubbleSize val="0"/>
        </c:dLbls>
        <c:gapWidth val="70"/>
        <c:axId val="666790495"/>
        <c:axId val="1284881791"/>
        <c:extLst>
          <c:ext xmlns:c15="http://schemas.microsoft.com/office/drawing/2012/chart" uri="{02D57815-91ED-43cb-92C2-25804820EDAC}">
            <c15:filteredBarSeries>
              <c15:ser>
                <c:idx val="0"/>
                <c:order val="0"/>
                <c:tx>
                  <c:strRef>
                    <c:extLst>
                      <c:ext uri="{02D57815-91ED-43cb-92C2-25804820EDAC}">
                        <c15:formulaRef>
                          <c15:sqref>'[RXO FA.xlsx]Comps'!$R$13</c15:sqref>
                        </c15:formulaRef>
                      </c:ext>
                    </c:extLst>
                    <c:strCache>
                      <c:ptCount val="1"/>
                      <c:pt idx="0">
                        <c:v>P / EPS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'[RXO FA.xlsx]Comps'!$Q$14:$Q$19</c15:sqref>
                        </c15:formulaRef>
                      </c:ext>
                    </c:extLst>
                    <c:strCache>
                      <c:ptCount val="6"/>
                      <c:pt idx="0">
                        <c:v>EXPD</c:v>
                      </c:pt>
                      <c:pt idx="1">
                        <c:v>JBHT</c:v>
                      </c:pt>
                      <c:pt idx="2">
                        <c:v>CHRW</c:v>
                      </c:pt>
                      <c:pt idx="3">
                        <c:v>RLGT</c:v>
                      </c:pt>
                      <c:pt idx="4">
                        <c:v>GXO</c:v>
                      </c:pt>
                      <c:pt idx="5">
                        <c:v>RXO</c:v>
                      </c:pt>
                    </c:strCache>
                  </c:strRef>
                </c:cat>
                <c:val>
                  <c:numRef>
                    <c:extLst>
                      <c:ext uri="{02D57815-91ED-43cb-92C2-25804820EDAC}">
                        <c15:formulaRef>
                          <c15:sqref>'[RXO FA.xlsx]Comps'!$R$14:$R$18</c15:sqref>
                        </c15:formulaRef>
                      </c:ext>
                    </c:extLst>
                    <c:numCache>
                      <c:formatCode>0.0\x</c:formatCode>
                      <c:ptCount val="5"/>
                      <c:pt idx="0">
                        <c:v>13.4</c:v>
                      </c:pt>
                      <c:pt idx="1">
                        <c:v>19.5</c:v>
                      </c:pt>
                      <c:pt idx="2">
                        <c:v>14</c:v>
                      </c:pt>
                      <c:pt idx="3">
                        <c:v>6.3</c:v>
                      </c:pt>
                      <c:pt idx="4">
                        <c:v>29</c:v>
                      </c:pt>
                    </c:numCache>
                  </c:numRef>
                </c:val>
                <c:extLst>
                  <c:ext xmlns:c16="http://schemas.microsoft.com/office/drawing/2014/chart" uri="{C3380CC4-5D6E-409C-BE32-E72D297353CC}">
                    <c16:uniqueId val="{00000002-D4B6-4A88-A7A2-3203B33DFE2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'[RXO FA.xlsx]Comps'!$T$13</c15:sqref>
                        </c15:formulaRef>
                      </c:ext>
                    </c:extLst>
                    <c:strCache>
                      <c:ptCount val="1"/>
                      <c:pt idx="0">
                        <c:v>EV / EBITDA</c:v>
                      </c:pt>
                    </c:strCache>
                  </c:strRef>
                </c:tx>
                <c:spPr>
                  <a:solidFill>
                    <a:schemeClr val="tx1">
                      <a:lumMod val="95000"/>
                      <a:lumOff val="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'[RXO FA.xlsx]Comps'!$Q$14:$Q$19</c15:sqref>
                        </c15:formulaRef>
                      </c:ext>
                    </c:extLst>
                    <c:strCache>
                      <c:ptCount val="6"/>
                      <c:pt idx="0">
                        <c:v>EXPD</c:v>
                      </c:pt>
                      <c:pt idx="1">
                        <c:v>JBHT</c:v>
                      </c:pt>
                      <c:pt idx="2">
                        <c:v>CHRW</c:v>
                      </c:pt>
                      <c:pt idx="3">
                        <c:v>RLGT</c:v>
                      </c:pt>
                      <c:pt idx="4">
                        <c:v>GXO</c:v>
                      </c:pt>
                      <c:pt idx="5">
                        <c:v>RXO</c:v>
                      </c:pt>
                    </c:strCache>
                  </c:strRef>
                </c:cat>
                <c:val>
                  <c:numRef>
                    <c:extLst xmlns:c15="http://schemas.microsoft.com/office/drawing/2012/chart">
                      <c:ext xmlns:c15="http://schemas.microsoft.com/office/drawing/2012/chart" uri="{02D57815-91ED-43cb-92C2-25804820EDAC}">
                        <c15:formulaRef>
                          <c15:sqref>'[RXO FA.xlsx]Comps'!$T$14:$T$18</c15:sqref>
                        </c15:formulaRef>
                      </c:ext>
                    </c:extLst>
                    <c:numCache>
                      <c:formatCode>0.0\x</c:formatCode>
                      <c:ptCount val="5"/>
                      <c:pt idx="0">
                        <c:v>7.9722093799763698</c:v>
                      </c:pt>
                      <c:pt idx="1">
                        <c:v>10.200647740498964</c:v>
                      </c:pt>
                      <c:pt idx="2">
                        <c:v>10.391941391941392</c:v>
                      </c:pt>
                      <c:pt idx="3">
                        <c:v>3.8555956678700363</c:v>
                      </c:pt>
                      <c:pt idx="4">
                        <c:v>13.638020086083214</c:v>
                      </c:pt>
                    </c:numCache>
                  </c:numRef>
                </c:val>
                <c:extLst xmlns:c15="http://schemas.microsoft.com/office/drawing/2012/chart">
                  <c:ext xmlns:c16="http://schemas.microsoft.com/office/drawing/2014/chart" uri="{C3380CC4-5D6E-409C-BE32-E72D297353CC}">
                    <c16:uniqueId val="{00000004-D4B6-4A88-A7A2-3203B33DFE25}"/>
                  </c:ext>
                </c:extLst>
              </c15:ser>
            </c15:filteredBarSeries>
          </c:ext>
        </c:extLst>
      </c:barChart>
      <c:lineChart>
        <c:grouping val="standard"/>
        <c:varyColors val="0"/>
        <c:ser>
          <c:idx val="5"/>
          <c:order val="5"/>
          <c:tx>
            <c:strRef>
              <c:f>'[RXO FA.xlsx]Comps'!$W$13</c:f>
              <c:strCache>
                <c:ptCount val="1"/>
              </c:strCache>
              <c:extLst xmlns:c15="http://schemas.microsoft.com/office/drawing/2012/chart"/>
            </c:strRef>
          </c:tx>
          <c:spPr>
            <a:ln w="28575" cap="rnd">
              <a:solidFill>
                <a:srgbClr val="E3D081"/>
              </a:solidFill>
              <a:round/>
            </a:ln>
            <a:effectLst/>
          </c:spPr>
          <c:marker>
            <c:symbol val="none"/>
          </c:marker>
          <c:cat>
            <c:strRef>
              <c:f>'[RXO FA.xlsx]Comps'!$Q$14:$Q$19</c:f>
              <c:strCache>
                <c:ptCount val="6"/>
                <c:pt idx="0">
                  <c:v>EXPD</c:v>
                </c:pt>
                <c:pt idx="1">
                  <c:v>JBHT</c:v>
                </c:pt>
                <c:pt idx="2">
                  <c:v>CHRW</c:v>
                </c:pt>
                <c:pt idx="3">
                  <c:v>RLGT</c:v>
                </c:pt>
                <c:pt idx="4">
                  <c:v>GXO</c:v>
                </c:pt>
                <c:pt idx="5">
                  <c:v>RXO</c:v>
                </c:pt>
              </c:strCache>
            </c:strRef>
          </c:cat>
          <c:val>
            <c:numRef>
              <c:f>'[RXO FA.xlsx]Comps'!$W$14:$W$19</c:f>
              <c:numCache>
                <c:formatCode>0.0\x</c:formatCode>
                <c:ptCount val="6"/>
                <c:pt idx="0">
                  <c:v>0.75</c:v>
                </c:pt>
                <c:pt idx="1">
                  <c:v>0.75</c:v>
                </c:pt>
                <c:pt idx="2">
                  <c:v>0.75</c:v>
                </c:pt>
                <c:pt idx="3">
                  <c:v>0.75</c:v>
                </c:pt>
                <c:pt idx="4">
                  <c:v>0.75</c:v>
                </c:pt>
                <c:pt idx="5">
                  <c:v>0.75</c:v>
                </c:pt>
              </c:numCache>
              <c:extLst xmlns:c15="http://schemas.microsoft.com/office/drawing/2012/chart"/>
            </c:numRef>
          </c:val>
          <c:smooth val="0"/>
          <c:extLst>
            <c:ext xmlns:c16="http://schemas.microsoft.com/office/drawing/2014/chart" uri="{C3380CC4-5D6E-409C-BE32-E72D297353CC}">
              <c16:uniqueId val="{00000001-D4B6-4A88-A7A2-3203B33DFE25}"/>
            </c:ext>
          </c:extLst>
        </c:ser>
        <c:dLbls>
          <c:showLegendKey val="0"/>
          <c:showVal val="0"/>
          <c:showCatName val="0"/>
          <c:showSerName val="0"/>
          <c:showPercent val="0"/>
          <c:showBubbleSize val="0"/>
        </c:dLbls>
        <c:marker val="1"/>
        <c:smooth val="0"/>
        <c:axId val="666790495"/>
        <c:axId val="1284881791"/>
        <c:extLst>
          <c:ext xmlns:c15="http://schemas.microsoft.com/office/drawing/2012/chart" uri="{02D57815-91ED-43cb-92C2-25804820EDAC}">
            <c15:filteredLineSeries>
              <c15:ser>
                <c:idx val="1"/>
                <c:order val="1"/>
                <c:tx>
                  <c:strRef>
                    <c:extLst>
                      <c:ext uri="{02D57815-91ED-43cb-92C2-25804820EDAC}">
                        <c15:formulaRef>
                          <c15:sqref>'[RXO FA.xlsx]Comps'!$S$13</c15:sqref>
                        </c15:formulaRef>
                      </c:ext>
                    </c:extLst>
                    <c:strCache>
                      <c:ptCount val="1"/>
                      <c:pt idx="0">
                        <c:v>Average</c:v>
                      </c:pt>
                    </c:strCache>
                  </c:strRef>
                </c:tx>
                <c:spPr>
                  <a:ln w="28575" cap="rnd">
                    <a:solidFill>
                      <a:schemeClr val="tx1"/>
                    </a:solidFill>
                    <a:round/>
                  </a:ln>
                  <a:effectLst/>
                </c:spPr>
                <c:marker>
                  <c:symbol val="none"/>
                </c:marker>
                <c:cat>
                  <c:strRef>
                    <c:extLst>
                      <c:ext uri="{02D57815-91ED-43cb-92C2-25804820EDAC}">
                        <c15:formulaRef>
                          <c15:sqref>'[RXO FA.xlsx]Comps'!$Q$14:$Q$19</c15:sqref>
                        </c15:formulaRef>
                      </c:ext>
                    </c:extLst>
                    <c:strCache>
                      <c:ptCount val="6"/>
                      <c:pt idx="0">
                        <c:v>EXPD</c:v>
                      </c:pt>
                      <c:pt idx="1">
                        <c:v>JBHT</c:v>
                      </c:pt>
                      <c:pt idx="2">
                        <c:v>CHRW</c:v>
                      </c:pt>
                      <c:pt idx="3">
                        <c:v>RLGT</c:v>
                      </c:pt>
                      <c:pt idx="4">
                        <c:v>GXO</c:v>
                      </c:pt>
                      <c:pt idx="5">
                        <c:v>RXO</c:v>
                      </c:pt>
                    </c:strCache>
                  </c:strRef>
                </c:cat>
                <c:val>
                  <c:numRef>
                    <c:extLst>
                      <c:ext uri="{02D57815-91ED-43cb-92C2-25804820EDAC}">
                        <c15:formulaRef>
                          <c15:sqref>'[RXO FA.xlsx]Comps'!$S$14:$S$19</c15:sqref>
                        </c15:formulaRef>
                      </c:ext>
                    </c:extLst>
                    <c:numCache>
                      <c:formatCode>0.0\x</c:formatCode>
                      <c:ptCount val="6"/>
                      <c:pt idx="0">
                        <c:v>14.265173963365537</c:v>
                      </c:pt>
                      <c:pt idx="1">
                        <c:v>14.265173963365537</c:v>
                      </c:pt>
                      <c:pt idx="2">
                        <c:v>14.265173963365537</c:v>
                      </c:pt>
                      <c:pt idx="3">
                        <c:v>14.265173963365537</c:v>
                      </c:pt>
                      <c:pt idx="4">
                        <c:v>14.265173963365537</c:v>
                      </c:pt>
                      <c:pt idx="5">
                        <c:v>14.265173963365537</c:v>
                      </c:pt>
                    </c:numCache>
                  </c:numRef>
                </c:val>
                <c:smooth val="0"/>
                <c:extLst>
                  <c:ext xmlns:c16="http://schemas.microsoft.com/office/drawing/2014/chart" uri="{C3380CC4-5D6E-409C-BE32-E72D297353CC}">
                    <c16:uniqueId val="{00000003-D4B6-4A88-A7A2-3203B33DFE25}"/>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'[RXO FA.xlsx]Comps'!$U$13</c15:sqref>
                        </c15:formulaRef>
                      </c:ext>
                    </c:extLst>
                    <c:strCache>
                      <c:ptCount val="1"/>
                    </c:strCache>
                  </c:strRef>
                </c:tx>
                <c:spPr>
                  <a:ln w="28575" cap="rnd">
                    <a:solidFill>
                      <a:srgbClr val="000000"/>
                    </a:solidFill>
                    <a:round/>
                  </a:ln>
                  <a:effectLst/>
                </c:spPr>
                <c:marker>
                  <c:symbol val="none"/>
                </c:marker>
                <c:cat>
                  <c:strRef>
                    <c:extLst xmlns:c15="http://schemas.microsoft.com/office/drawing/2012/chart">
                      <c:ext xmlns:c15="http://schemas.microsoft.com/office/drawing/2012/chart" uri="{02D57815-91ED-43cb-92C2-25804820EDAC}">
                        <c15:formulaRef>
                          <c15:sqref>'[RXO FA.xlsx]Comps'!$Q$14:$Q$19</c15:sqref>
                        </c15:formulaRef>
                      </c:ext>
                    </c:extLst>
                    <c:strCache>
                      <c:ptCount val="6"/>
                      <c:pt idx="0">
                        <c:v>EXPD</c:v>
                      </c:pt>
                      <c:pt idx="1">
                        <c:v>JBHT</c:v>
                      </c:pt>
                      <c:pt idx="2">
                        <c:v>CHRW</c:v>
                      </c:pt>
                      <c:pt idx="3">
                        <c:v>RLGT</c:v>
                      </c:pt>
                      <c:pt idx="4">
                        <c:v>GXO</c:v>
                      </c:pt>
                      <c:pt idx="5">
                        <c:v>RXO</c:v>
                      </c:pt>
                    </c:strCache>
                  </c:strRef>
                </c:cat>
                <c:val>
                  <c:numRef>
                    <c:extLst xmlns:c15="http://schemas.microsoft.com/office/drawing/2012/chart">
                      <c:ext xmlns:c15="http://schemas.microsoft.com/office/drawing/2012/chart" uri="{02D57815-91ED-43cb-92C2-25804820EDAC}">
                        <c15:formulaRef>
                          <c15:sqref>'[RXO FA.xlsx]Comps'!$U$14:$U$19</c15:sqref>
                        </c15:formulaRef>
                      </c:ext>
                    </c:extLst>
                    <c:numCache>
                      <c:formatCode>0.0\x</c:formatCode>
                      <c:ptCount val="6"/>
                      <c:pt idx="0">
                        <c:v>9.9132323669815072</c:v>
                      </c:pt>
                      <c:pt idx="1">
                        <c:v>9.9132323669815072</c:v>
                      </c:pt>
                      <c:pt idx="2">
                        <c:v>9.9132323669815072</c:v>
                      </c:pt>
                      <c:pt idx="3">
                        <c:v>9.9132323669815072</c:v>
                      </c:pt>
                      <c:pt idx="4">
                        <c:v>9.9132323669815072</c:v>
                      </c:pt>
                      <c:pt idx="5">
                        <c:v>9.9132323669815072</c:v>
                      </c:pt>
                    </c:numCache>
                  </c:numRef>
                </c:val>
                <c:smooth val="0"/>
                <c:extLst xmlns:c15="http://schemas.microsoft.com/office/drawing/2012/chart">
                  <c:ext xmlns:c16="http://schemas.microsoft.com/office/drawing/2014/chart" uri="{C3380CC4-5D6E-409C-BE32-E72D297353CC}">
                    <c16:uniqueId val="{00000005-D4B6-4A88-A7A2-3203B33DFE25}"/>
                  </c:ext>
                </c:extLst>
              </c15:ser>
            </c15:filteredLineSeries>
          </c:ext>
        </c:extLst>
      </c:lineChart>
      <c:catAx>
        <c:axId val="66679049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1284881791"/>
        <c:crosses val="autoZero"/>
        <c:auto val="1"/>
        <c:lblAlgn val="ctr"/>
        <c:lblOffset val="100"/>
        <c:noMultiLvlLbl val="0"/>
      </c:catAx>
      <c:valAx>
        <c:axId val="1284881791"/>
        <c:scaling>
          <c:orientation val="minMax"/>
        </c:scaling>
        <c:delete val="1"/>
        <c:axPos val="l"/>
        <c:numFmt formatCode="0.0\x" sourceLinked="1"/>
        <c:majorTickMark val="none"/>
        <c:minorTickMark val="none"/>
        <c:tickLblPos val="nextTo"/>
        <c:crossAx val="666790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lumMod val="95000"/>
              <a:lumOff val="5000"/>
            </a:schemeClr>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0000"/>
            </a:solidFill>
            <a:ln>
              <a:noFill/>
            </a:ln>
            <a:effectLst/>
          </c:spPr>
          <c:invertIfNegative val="0"/>
          <c:dPt>
            <c:idx val="5"/>
            <c:invertIfNegative val="0"/>
            <c:bubble3D val="0"/>
            <c:spPr>
              <a:solidFill>
                <a:srgbClr val="00F49C"/>
              </a:solidFill>
              <a:ln>
                <a:noFill/>
              </a:ln>
              <a:effectLst/>
            </c:spPr>
            <c:extLst>
              <c:ext xmlns:c16="http://schemas.microsoft.com/office/drawing/2014/chart" uri="{C3380CC4-5D6E-409C-BE32-E72D297353CC}">
                <c16:uniqueId val="{00000001-FF00-47EE-9086-C349071316E9}"/>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'Pane 1'!$B$47:$B$52</c:f>
              <c:strCache>
                <c:ptCount val="6"/>
                <c:pt idx="0">
                  <c:v>EXPD</c:v>
                </c:pt>
                <c:pt idx="1">
                  <c:v>JBHT</c:v>
                </c:pt>
                <c:pt idx="2">
                  <c:v>CHRW</c:v>
                </c:pt>
                <c:pt idx="3">
                  <c:v>RLGT</c:v>
                </c:pt>
                <c:pt idx="4">
                  <c:v>GXO</c:v>
                </c:pt>
                <c:pt idx="5">
                  <c:v>RXO</c:v>
                </c:pt>
              </c:strCache>
            </c:strRef>
          </c:cat>
          <c:val>
            <c:numRef>
              <c:f>'Pane 1'!$C$47:$C$52</c:f>
              <c:numCache>
                <c:formatCode>0.00"%"</c:formatCode>
                <c:ptCount val="6"/>
                <c:pt idx="0">
                  <c:v>13.124000000000001</c:v>
                </c:pt>
                <c:pt idx="1">
                  <c:v>16.590499999999999</c:v>
                </c:pt>
                <c:pt idx="2">
                  <c:v>7.0069999999999997</c:v>
                </c:pt>
                <c:pt idx="3">
                  <c:v>16.240400000000001</c:v>
                </c:pt>
                <c:pt idx="4">
                  <c:v>16.290600000000001</c:v>
                </c:pt>
                <c:pt idx="5">
                  <c:v>17.139299999999999</c:v>
                </c:pt>
              </c:numCache>
            </c:numRef>
          </c:val>
          <c:extLst>
            <c:ext xmlns:c16="http://schemas.microsoft.com/office/drawing/2014/chart" uri="{C3380CC4-5D6E-409C-BE32-E72D297353CC}">
              <c16:uniqueId val="{00000000-FF00-47EE-9086-C349071316E9}"/>
            </c:ext>
          </c:extLst>
        </c:ser>
        <c:dLbls>
          <c:dLblPos val="outEnd"/>
          <c:showLegendKey val="0"/>
          <c:showVal val="1"/>
          <c:showCatName val="0"/>
          <c:showSerName val="0"/>
          <c:showPercent val="0"/>
          <c:showBubbleSize val="0"/>
        </c:dLbls>
        <c:gapWidth val="70"/>
        <c:overlap val="-27"/>
        <c:axId val="162043295"/>
        <c:axId val="162029855"/>
      </c:barChart>
      <c:catAx>
        <c:axId val="16204329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162029855"/>
        <c:crosses val="autoZero"/>
        <c:auto val="1"/>
        <c:lblAlgn val="ctr"/>
        <c:lblOffset val="100"/>
        <c:noMultiLvlLbl val="0"/>
      </c:catAx>
      <c:valAx>
        <c:axId val="162029855"/>
        <c:scaling>
          <c:orientation val="minMax"/>
        </c:scaling>
        <c:delete val="1"/>
        <c:axPos val="l"/>
        <c:numFmt formatCode="0.00&quot;%&quot;" sourceLinked="1"/>
        <c:majorTickMark val="none"/>
        <c:minorTickMark val="none"/>
        <c:tickLblPos val="nextTo"/>
        <c:crossAx val="1620432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lumMod val="95000"/>
              <a:lumOff val="5000"/>
            </a:schemeClr>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Sheet3!$C$1</c:f>
              <c:strCache>
                <c:ptCount val="1"/>
                <c:pt idx="0">
                  <c:v>Factor Attributions</c:v>
                </c:pt>
              </c:strCache>
            </c:strRef>
          </c:tx>
          <c:spPr>
            <a:solidFill>
              <a:schemeClr val="tx1"/>
            </a:solidFill>
            <a:ln>
              <a:noFill/>
            </a:ln>
            <a:effectLst/>
          </c:spPr>
          <c:invertIfNegative val="0"/>
          <c:dPt>
            <c:idx val="4"/>
            <c:invertIfNegative val="0"/>
            <c:bubble3D val="0"/>
            <c:spPr>
              <a:solidFill>
                <a:srgbClr val="00F49C"/>
              </a:solidFill>
              <a:ln>
                <a:noFill/>
              </a:ln>
              <a:effectLst/>
            </c:spPr>
            <c:extLst>
              <c:ext xmlns:c16="http://schemas.microsoft.com/office/drawing/2014/chart" uri="{C3380CC4-5D6E-409C-BE32-E72D297353CC}">
                <c16:uniqueId val="{00000001-B8F5-4CFD-ABAE-CC2802506B6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Sheet3!$B$2:$B$6</c:f>
              <c:strCache>
                <c:ptCount val="5"/>
                <c:pt idx="0">
                  <c:v>Market</c:v>
                </c:pt>
                <c:pt idx="1">
                  <c:v>Sector</c:v>
                </c:pt>
                <c:pt idx="2">
                  <c:v>Macro</c:v>
                </c:pt>
                <c:pt idx="3">
                  <c:v>Style</c:v>
                </c:pt>
                <c:pt idx="4">
                  <c:v>Idiosyncratic</c:v>
                </c:pt>
              </c:strCache>
            </c:strRef>
          </c:cat>
          <c:val>
            <c:numRef>
              <c:f>Sheet3!$C$2:$C$6</c:f>
              <c:numCache>
                <c:formatCode>0%</c:formatCode>
                <c:ptCount val="5"/>
                <c:pt idx="0">
                  <c:v>0.09</c:v>
                </c:pt>
                <c:pt idx="1">
                  <c:v>0.11</c:v>
                </c:pt>
                <c:pt idx="2">
                  <c:v>0.01</c:v>
                </c:pt>
                <c:pt idx="3">
                  <c:v>0.05</c:v>
                </c:pt>
                <c:pt idx="4">
                  <c:v>0.75</c:v>
                </c:pt>
              </c:numCache>
            </c:numRef>
          </c:val>
          <c:extLst>
            <c:ext xmlns:c16="http://schemas.microsoft.com/office/drawing/2014/chart" uri="{C3380CC4-5D6E-409C-BE32-E72D297353CC}">
              <c16:uniqueId val="{00000000-B8F5-4CFD-ABAE-CC2802506B62}"/>
            </c:ext>
          </c:extLst>
        </c:ser>
        <c:dLbls>
          <c:showLegendKey val="0"/>
          <c:showVal val="0"/>
          <c:showCatName val="0"/>
          <c:showSerName val="0"/>
          <c:showPercent val="0"/>
          <c:showBubbleSize val="0"/>
        </c:dLbls>
        <c:gapWidth val="70"/>
        <c:axId val="34348655"/>
        <c:axId val="2085194831"/>
      </c:barChart>
      <c:catAx>
        <c:axId val="343486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085194831"/>
        <c:crosses val="autoZero"/>
        <c:auto val="1"/>
        <c:lblAlgn val="ctr"/>
        <c:lblOffset val="100"/>
        <c:noMultiLvlLbl val="0"/>
      </c:catAx>
      <c:valAx>
        <c:axId val="2085194831"/>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4348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Sheet4!$D$1</c:f>
              <c:strCache>
                <c:ptCount val="1"/>
                <c:pt idx="0">
                  <c:v>RXO</c:v>
                </c:pt>
              </c:strCache>
            </c:strRef>
          </c:tx>
          <c:spPr>
            <a:ln w="28575" cap="rnd">
              <a:solidFill>
                <a:srgbClr val="00F49C"/>
              </a:solidFill>
              <a:round/>
            </a:ln>
            <a:effectLst/>
          </c:spPr>
          <c:marker>
            <c:symbol val="none"/>
          </c:marker>
          <c:cat>
            <c:numRef>
              <c:f>Sheet4!$A$2:$A$96</c:f>
              <c:numCache>
                <c:formatCode>m/d/yyyy</c:formatCode>
                <c:ptCount val="95"/>
                <c:pt idx="0">
                  <c:v>45002</c:v>
                </c:pt>
                <c:pt idx="1">
                  <c:v>45001</c:v>
                </c:pt>
                <c:pt idx="2">
                  <c:v>45000</c:v>
                </c:pt>
                <c:pt idx="3">
                  <c:v>44999</c:v>
                </c:pt>
                <c:pt idx="4">
                  <c:v>44998</c:v>
                </c:pt>
                <c:pt idx="5">
                  <c:v>44995</c:v>
                </c:pt>
                <c:pt idx="6">
                  <c:v>44994</c:v>
                </c:pt>
                <c:pt idx="7">
                  <c:v>44993</c:v>
                </c:pt>
                <c:pt idx="8">
                  <c:v>44992</c:v>
                </c:pt>
                <c:pt idx="9">
                  <c:v>44991</c:v>
                </c:pt>
                <c:pt idx="10">
                  <c:v>44988</c:v>
                </c:pt>
                <c:pt idx="11">
                  <c:v>44987</c:v>
                </c:pt>
                <c:pt idx="12">
                  <c:v>44986</c:v>
                </c:pt>
                <c:pt idx="13">
                  <c:v>44985</c:v>
                </c:pt>
                <c:pt idx="14">
                  <c:v>44984</c:v>
                </c:pt>
                <c:pt idx="15">
                  <c:v>44981</c:v>
                </c:pt>
                <c:pt idx="16">
                  <c:v>44980</c:v>
                </c:pt>
                <c:pt idx="17">
                  <c:v>44979</c:v>
                </c:pt>
                <c:pt idx="18">
                  <c:v>44978</c:v>
                </c:pt>
                <c:pt idx="19">
                  <c:v>44974</c:v>
                </c:pt>
                <c:pt idx="20">
                  <c:v>44973</c:v>
                </c:pt>
                <c:pt idx="21">
                  <c:v>44972</c:v>
                </c:pt>
                <c:pt idx="22">
                  <c:v>44971</c:v>
                </c:pt>
                <c:pt idx="23">
                  <c:v>44970</c:v>
                </c:pt>
                <c:pt idx="24">
                  <c:v>44967</c:v>
                </c:pt>
                <c:pt idx="25">
                  <c:v>44966</c:v>
                </c:pt>
                <c:pt idx="26">
                  <c:v>44965</c:v>
                </c:pt>
                <c:pt idx="27">
                  <c:v>44964</c:v>
                </c:pt>
                <c:pt idx="28">
                  <c:v>44963</c:v>
                </c:pt>
                <c:pt idx="29">
                  <c:v>44960</c:v>
                </c:pt>
                <c:pt idx="30">
                  <c:v>44959</c:v>
                </c:pt>
                <c:pt idx="31">
                  <c:v>44958</c:v>
                </c:pt>
                <c:pt idx="32">
                  <c:v>44957</c:v>
                </c:pt>
                <c:pt idx="33">
                  <c:v>44956</c:v>
                </c:pt>
                <c:pt idx="34">
                  <c:v>44953</c:v>
                </c:pt>
                <c:pt idx="35">
                  <c:v>44952</c:v>
                </c:pt>
                <c:pt idx="36">
                  <c:v>44951</c:v>
                </c:pt>
                <c:pt idx="37">
                  <c:v>44950</c:v>
                </c:pt>
                <c:pt idx="38">
                  <c:v>44949</c:v>
                </c:pt>
                <c:pt idx="39">
                  <c:v>44946</c:v>
                </c:pt>
                <c:pt idx="40">
                  <c:v>44945</c:v>
                </c:pt>
                <c:pt idx="41">
                  <c:v>44944</c:v>
                </c:pt>
                <c:pt idx="42">
                  <c:v>44943</c:v>
                </c:pt>
                <c:pt idx="43">
                  <c:v>44939</c:v>
                </c:pt>
                <c:pt idx="44">
                  <c:v>44938</c:v>
                </c:pt>
                <c:pt idx="45">
                  <c:v>44937</c:v>
                </c:pt>
                <c:pt idx="46">
                  <c:v>44936</c:v>
                </c:pt>
                <c:pt idx="47">
                  <c:v>44935</c:v>
                </c:pt>
                <c:pt idx="48">
                  <c:v>44932</c:v>
                </c:pt>
                <c:pt idx="49">
                  <c:v>44931</c:v>
                </c:pt>
                <c:pt idx="50">
                  <c:v>44930</c:v>
                </c:pt>
                <c:pt idx="51">
                  <c:v>44929</c:v>
                </c:pt>
                <c:pt idx="52">
                  <c:v>44925</c:v>
                </c:pt>
                <c:pt idx="53">
                  <c:v>44924</c:v>
                </c:pt>
                <c:pt idx="54">
                  <c:v>44923</c:v>
                </c:pt>
                <c:pt idx="55">
                  <c:v>44922</c:v>
                </c:pt>
                <c:pt idx="56">
                  <c:v>44918</c:v>
                </c:pt>
                <c:pt idx="57">
                  <c:v>44917</c:v>
                </c:pt>
                <c:pt idx="58">
                  <c:v>44916</c:v>
                </c:pt>
                <c:pt idx="59">
                  <c:v>44915</c:v>
                </c:pt>
                <c:pt idx="60">
                  <c:v>44914</c:v>
                </c:pt>
                <c:pt idx="61">
                  <c:v>44911</c:v>
                </c:pt>
                <c:pt idx="62">
                  <c:v>44910</c:v>
                </c:pt>
                <c:pt idx="63">
                  <c:v>44909</c:v>
                </c:pt>
                <c:pt idx="64">
                  <c:v>44908</c:v>
                </c:pt>
                <c:pt idx="65">
                  <c:v>44907</c:v>
                </c:pt>
                <c:pt idx="66">
                  <c:v>44904</c:v>
                </c:pt>
                <c:pt idx="67">
                  <c:v>44903</c:v>
                </c:pt>
                <c:pt idx="68">
                  <c:v>44902</c:v>
                </c:pt>
                <c:pt idx="69">
                  <c:v>44901</c:v>
                </c:pt>
                <c:pt idx="70">
                  <c:v>44900</c:v>
                </c:pt>
                <c:pt idx="71">
                  <c:v>44897</c:v>
                </c:pt>
                <c:pt idx="72">
                  <c:v>44896</c:v>
                </c:pt>
                <c:pt idx="73">
                  <c:v>44895</c:v>
                </c:pt>
                <c:pt idx="74">
                  <c:v>44894</c:v>
                </c:pt>
                <c:pt idx="75">
                  <c:v>44893</c:v>
                </c:pt>
                <c:pt idx="76">
                  <c:v>44890</c:v>
                </c:pt>
                <c:pt idx="77">
                  <c:v>44888</c:v>
                </c:pt>
                <c:pt idx="78">
                  <c:v>44887</c:v>
                </c:pt>
                <c:pt idx="79">
                  <c:v>44886</c:v>
                </c:pt>
                <c:pt idx="80">
                  <c:v>44883</c:v>
                </c:pt>
                <c:pt idx="81">
                  <c:v>44882</c:v>
                </c:pt>
                <c:pt idx="82">
                  <c:v>44881</c:v>
                </c:pt>
                <c:pt idx="83">
                  <c:v>44880</c:v>
                </c:pt>
                <c:pt idx="84">
                  <c:v>44879</c:v>
                </c:pt>
                <c:pt idx="85">
                  <c:v>44876</c:v>
                </c:pt>
                <c:pt idx="86">
                  <c:v>44875</c:v>
                </c:pt>
                <c:pt idx="87">
                  <c:v>44874</c:v>
                </c:pt>
                <c:pt idx="88">
                  <c:v>44873</c:v>
                </c:pt>
                <c:pt idx="89">
                  <c:v>44872</c:v>
                </c:pt>
                <c:pt idx="90">
                  <c:v>44869</c:v>
                </c:pt>
                <c:pt idx="91">
                  <c:v>44868</c:v>
                </c:pt>
                <c:pt idx="92">
                  <c:v>44867</c:v>
                </c:pt>
                <c:pt idx="93">
                  <c:v>44866</c:v>
                </c:pt>
                <c:pt idx="94">
                  <c:v>44865</c:v>
                </c:pt>
              </c:numCache>
            </c:numRef>
          </c:cat>
          <c:val>
            <c:numRef>
              <c:f>Sheet4!$D$2:$D$96</c:f>
              <c:numCache>
                <c:formatCode>0.00%</c:formatCode>
                <c:ptCount val="95"/>
                <c:pt idx="0">
                  <c:v>-6.9500000000000006E-2</c:v>
                </c:pt>
                <c:pt idx="1">
                  <c:v>-4.8099999999999997E-2</c:v>
                </c:pt>
                <c:pt idx="2">
                  <c:v>-6.7100000000000007E-2</c:v>
                </c:pt>
                <c:pt idx="3">
                  <c:v>-6.0999999999999999E-2</c:v>
                </c:pt>
                <c:pt idx="4">
                  <c:v>-5.9499999999999997E-2</c:v>
                </c:pt>
                <c:pt idx="5">
                  <c:v>-4.19E-2</c:v>
                </c:pt>
                <c:pt idx="6">
                  <c:v>-8.9999999999999993E-3</c:v>
                </c:pt>
                <c:pt idx="7">
                  <c:v>-1.6199999999999999E-2</c:v>
                </c:pt>
                <c:pt idx="8">
                  <c:v>-1.52E-2</c:v>
                </c:pt>
                <c:pt idx="9">
                  <c:v>-1.95E-2</c:v>
                </c:pt>
                <c:pt idx="10">
                  <c:v>3.3E-3</c:v>
                </c:pt>
                <c:pt idx="11">
                  <c:v>-5.7000000000000002E-3</c:v>
                </c:pt>
                <c:pt idx="12">
                  <c:v>-3.7100000000000001E-2</c:v>
                </c:pt>
                <c:pt idx="13">
                  <c:v>-2.0500000000000001E-2</c:v>
                </c:pt>
                <c:pt idx="14">
                  <c:v>-2.76E-2</c:v>
                </c:pt>
                <c:pt idx="15">
                  <c:v>-3.3799999999999997E-2</c:v>
                </c:pt>
                <c:pt idx="16">
                  <c:v>-1.8599999999999998E-2</c:v>
                </c:pt>
                <c:pt idx="17">
                  <c:v>-3.0499999999999999E-2</c:v>
                </c:pt>
                <c:pt idx="18">
                  <c:v>-2.6200000000000001E-2</c:v>
                </c:pt>
                <c:pt idx="19">
                  <c:v>4.7999999999999996E-3</c:v>
                </c:pt>
                <c:pt idx="20">
                  <c:v>-7.1000000000000004E-3</c:v>
                </c:pt>
                <c:pt idx="21">
                  <c:v>1.4E-3</c:v>
                </c:pt>
                <c:pt idx="22">
                  <c:v>3.0499999999999999E-2</c:v>
                </c:pt>
                <c:pt idx="23">
                  <c:v>6.7000000000000002E-3</c:v>
                </c:pt>
                <c:pt idx="24">
                  <c:v>-1.9E-3</c:v>
                </c:pt>
                <c:pt idx="25">
                  <c:v>-5.0000000000000001E-4</c:v>
                </c:pt>
                <c:pt idx="26">
                  <c:v>4.6199999999999998E-2</c:v>
                </c:pt>
                <c:pt idx="27">
                  <c:v>-3.6700000000000003E-2</c:v>
                </c:pt>
                <c:pt idx="28">
                  <c:v>-4.5699999999999998E-2</c:v>
                </c:pt>
                <c:pt idx="29">
                  <c:v>-2.86E-2</c:v>
                </c:pt>
                <c:pt idx="30">
                  <c:v>-4.3299999999999998E-2</c:v>
                </c:pt>
                <c:pt idx="31">
                  <c:v>-8.2400000000000001E-2</c:v>
                </c:pt>
                <c:pt idx="32">
                  <c:v>-0.12759999999999999</c:v>
                </c:pt>
                <c:pt idx="33">
                  <c:v>-0.1638</c:v>
                </c:pt>
                <c:pt idx="34">
                  <c:v>-0.14000000000000001</c:v>
                </c:pt>
                <c:pt idx="35">
                  <c:v>-0.161</c:v>
                </c:pt>
                <c:pt idx="36">
                  <c:v>-0.1676</c:v>
                </c:pt>
                <c:pt idx="37">
                  <c:v>-0.17100000000000001</c:v>
                </c:pt>
                <c:pt idx="38">
                  <c:v>-0.18379999999999999</c:v>
                </c:pt>
                <c:pt idx="39">
                  <c:v>-0.1948</c:v>
                </c:pt>
                <c:pt idx="40">
                  <c:v>-0.2029</c:v>
                </c:pt>
                <c:pt idx="41">
                  <c:v>-0.19189999999999999</c:v>
                </c:pt>
                <c:pt idx="42">
                  <c:v>-0.19289999999999999</c:v>
                </c:pt>
                <c:pt idx="43">
                  <c:v>-0.1852</c:v>
                </c:pt>
                <c:pt idx="44">
                  <c:v>-0.20430000000000001</c:v>
                </c:pt>
                <c:pt idx="45">
                  <c:v>-0.21240000000000001</c:v>
                </c:pt>
                <c:pt idx="46">
                  <c:v>-0.1905</c:v>
                </c:pt>
                <c:pt idx="47">
                  <c:v>-0.21429999999999999</c:v>
                </c:pt>
                <c:pt idx="48">
                  <c:v>-0.19670000000000001</c:v>
                </c:pt>
                <c:pt idx="49">
                  <c:v>-0.21429999999999999</c:v>
                </c:pt>
                <c:pt idx="50">
                  <c:v>-0.1905</c:v>
                </c:pt>
                <c:pt idx="51">
                  <c:v>-0.18099999999999999</c:v>
                </c:pt>
                <c:pt idx="52">
                  <c:v>-0.18099999999999999</c:v>
                </c:pt>
                <c:pt idx="53">
                  <c:v>-0.15759999999999999</c:v>
                </c:pt>
                <c:pt idx="54">
                  <c:v>-0.22289999999999999</c:v>
                </c:pt>
                <c:pt idx="55">
                  <c:v>-0.2238</c:v>
                </c:pt>
                <c:pt idx="56">
                  <c:v>-0.22570000000000001</c:v>
                </c:pt>
                <c:pt idx="57">
                  <c:v>-0.23710000000000001</c:v>
                </c:pt>
                <c:pt idx="58">
                  <c:v>-0.23669999999999999</c:v>
                </c:pt>
                <c:pt idx="59">
                  <c:v>-0.2243</c:v>
                </c:pt>
                <c:pt idx="60">
                  <c:v>-0.221</c:v>
                </c:pt>
                <c:pt idx="61">
                  <c:v>-0.22520000000000001</c:v>
                </c:pt>
                <c:pt idx="62">
                  <c:v>-0.20100000000000001</c:v>
                </c:pt>
                <c:pt idx="63">
                  <c:v>-0.19620000000000001</c:v>
                </c:pt>
                <c:pt idx="64">
                  <c:v>-0.16520000000000001</c:v>
                </c:pt>
                <c:pt idx="65">
                  <c:v>-0.17860000000000001</c:v>
                </c:pt>
                <c:pt idx="66">
                  <c:v>-0.16619999999999999</c:v>
                </c:pt>
                <c:pt idx="67">
                  <c:v>-0.14810000000000001</c:v>
                </c:pt>
                <c:pt idx="68">
                  <c:v>-0.1371</c:v>
                </c:pt>
                <c:pt idx="69">
                  <c:v>-0.1371</c:v>
                </c:pt>
                <c:pt idx="70">
                  <c:v>-0.14380000000000001</c:v>
                </c:pt>
                <c:pt idx="71">
                  <c:v>-0.11</c:v>
                </c:pt>
                <c:pt idx="72">
                  <c:v>-0.1</c:v>
                </c:pt>
                <c:pt idx="73">
                  <c:v>-9.5200000000000007E-2</c:v>
                </c:pt>
                <c:pt idx="74">
                  <c:v>-0.13239999999999999</c:v>
                </c:pt>
                <c:pt idx="75">
                  <c:v>-0.11</c:v>
                </c:pt>
                <c:pt idx="76">
                  <c:v>-9.2899999999999996E-2</c:v>
                </c:pt>
                <c:pt idx="77">
                  <c:v>-9.4299999999999995E-2</c:v>
                </c:pt>
                <c:pt idx="78">
                  <c:v>-0.12709999999999999</c:v>
                </c:pt>
                <c:pt idx="79">
                  <c:v>-0.12859999999999999</c:v>
                </c:pt>
                <c:pt idx="80">
                  <c:v>-8.7599999999999997E-2</c:v>
                </c:pt>
                <c:pt idx="81">
                  <c:v>-0.13619999999999999</c:v>
                </c:pt>
                <c:pt idx="82">
                  <c:v>-0.1595</c:v>
                </c:pt>
                <c:pt idx="83">
                  <c:v>-0.19289999999999999</c:v>
                </c:pt>
                <c:pt idx="84">
                  <c:v>-0.16569999999999999</c:v>
                </c:pt>
                <c:pt idx="85">
                  <c:v>-0.14710000000000001</c:v>
                </c:pt>
                <c:pt idx="86">
                  <c:v>-0.17</c:v>
                </c:pt>
                <c:pt idx="87">
                  <c:v>-0.18190000000000001</c:v>
                </c:pt>
                <c:pt idx="88">
                  <c:v>-0.1381</c:v>
                </c:pt>
                <c:pt idx="89">
                  <c:v>-0.21190000000000001</c:v>
                </c:pt>
                <c:pt idx="90">
                  <c:v>-0.23899999999999999</c:v>
                </c:pt>
                <c:pt idx="91">
                  <c:v>-0.23710000000000001</c:v>
                </c:pt>
                <c:pt idx="92">
                  <c:v>-0.23330000000000001</c:v>
                </c:pt>
                <c:pt idx="93">
                  <c:v>-9.2399999999999996E-2</c:v>
                </c:pt>
                <c:pt idx="94">
                  <c:v>0</c:v>
                </c:pt>
              </c:numCache>
            </c:numRef>
          </c:val>
          <c:smooth val="0"/>
          <c:extLst>
            <c:ext xmlns:c16="http://schemas.microsoft.com/office/drawing/2014/chart" uri="{C3380CC4-5D6E-409C-BE32-E72D297353CC}">
              <c16:uniqueId val="{00000000-0208-405B-A97E-E49090302B15}"/>
            </c:ext>
          </c:extLst>
        </c:ser>
        <c:ser>
          <c:idx val="1"/>
          <c:order val="1"/>
          <c:tx>
            <c:strRef>
              <c:f>Sheet4!$G$1</c:f>
              <c:strCache>
                <c:ptCount val="1"/>
                <c:pt idx="0">
                  <c:v>Small Cap</c:v>
                </c:pt>
              </c:strCache>
            </c:strRef>
          </c:tx>
          <c:spPr>
            <a:ln w="28575" cap="rnd">
              <a:solidFill>
                <a:srgbClr val="E3D081"/>
              </a:solidFill>
              <a:round/>
            </a:ln>
            <a:effectLst/>
          </c:spPr>
          <c:marker>
            <c:symbol val="none"/>
          </c:marker>
          <c:cat>
            <c:numRef>
              <c:f>Sheet4!$A$2:$A$96</c:f>
              <c:numCache>
                <c:formatCode>m/d/yyyy</c:formatCode>
                <c:ptCount val="95"/>
                <c:pt idx="0">
                  <c:v>45002</c:v>
                </c:pt>
                <c:pt idx="1">
                  <c:v>45001</c:v>
                </c:pt>
                <c:pt idx="2">
                  <c:v>45000</c:v>
                </c:pt>
                <c:pt idx="3">
                  <c:v>44999</c:v>
                </c:pt>
                <c:pt idx="4">
                  <c:v>44998</c:v>
                </c:pt>
                <c:pt idx="5">
                  <c:v>44995</c:v>
                </c:pt>
                <c:pt idx="6">
                  <c:v>44994</c:v>
                </c:pt>
                <c:pt idx="7">
                  <c:v>44993</c:v>
                </c:pt>
                <c:pt idx="8">
                  <c:v>44992</c:v>
                </c:pt>
                <c:pt idx="9">
                  <c:v>44991</c:v>
                </c:pt>
                <c:pt idx="10">
                  <c:v>44988</c:v>
                </c:pt>
                <c:pt idx="11">
                  <c:v>44987</c:v>
                </c:pt>
                <c:pt idx="12">
                  <c:v>44986</c:v>
                </c:pt>
                <c:pt idx="13">
                  <c:v>44985</c:v>
                </c:pt>
                <c:pt idx="14">
                  <c:v>44984</c:v>
                </c:pt>
                <c:pt idx="15">
                  <c:v>44981</c:v>
                </c:pt>
                <c:pt idx="16">
                  <c:v>44980</c:v>
                </c:pt>
                <c:pt idx="17">
                  <c:v>44979</c:v>
                </c:pt>
                <c:pt idx="18">
                  <c:v>44978</c:v>
                </c:pt>
                <c:pt idx="19">
                  <c:v>44974</c:v>
                </c:pt>
                <c:pt idx="20">
                  <c:v>44973</c:v>
                </c:pt>
                <c:pt idx="21">
                  <c:v>44972</c:v>
                </c:pt>
                <c:pt idx="22">
                  <c:v>44971</c:v>
                </c:pt>
                <c:pt idx="23">
                  <c:v>44970</c:v>
                </c:pt>
                <c:pt idx="24">
                  <c:v>44967</c:v>
                </c:pt>
                <c:pt idx="25">
                  <c:v>44966</c:v>
                </c:pt>
                <c:pt idx="26">
                  <c:v>44965</c:v>
                </c:pt>
                <c:pt idx="27">
                  <c:v>44964</c:v>
                </c:pt>
                <c:pt idx="28">
                  <c:v>44963</c:v>
                </c:pt>
                <c:pt idx="29">
                  <c:v>44960</c:v>
                </c:pt>
                <c:pt idx="30">
                  <c:v>44959</c:v>
                </c:pt>
                <c:pt idx="31">
                  <c:v>44958</c:v>
                </c:pt>
                <c:pt idx="32">
                  <c:v>44957</c:v>
                </c:pt>
                <c:pt idx="33">
                  <c:v>44956</c:v>
                </c:pt>
                <c:pt idx="34">
                  <c:v>44953</c:v>
                </c:pt>
                <c:pt idx="35">
                  <c:v>44952</c:v>
                </c:pt>
                <c:pt idx="36">
                  <c:v>44951</c:v>
                </c:pt>
                <c:pt idx="37">
                  <c:v>44950</c:v>
                </c:pt>
                <c:pt idx="38">
                  <c:v>44949</c:v>
                </c:pt>
                <c:pt idx="39">
                  <c:v>44946</c:v>
                </c:pt>
                <c:pt idx="40">
                  <c:v>44945</c:v>
                </c:pt>
                <c:pt idx="41">
                  <c:v>44944</c:v>
                </c:pt>
                <c:pt idx="42">
                  <c:v>44943</c:v>
                </c:pt>
                <c:pt idx="43">
                  <c:v>44939</c:v>
                </c:pt>
                <c:pt idx="44">
                  <c:v>44938</c:v>
                </c:pt>
                <c:pt idx="45">
                  <c:v>44937</c:v>
                </c:pt>
                <c:pt idx="46">
                  <c:v>44936</c:v>
                </c:pt>
                <c:pt idx="47">
                  <c:v>44935</c:v>
                </c:pt>
                <c:pt idx="48">
                  <c:v>44932</c:v>
                </c:pt>
                <c:pt idx="49">
                  <c:v>44931</c:v>
                </c:pt>
                <c:pt idx="50">
                  <c:v>44930</c:v>
                </c:pt>
                <c:pt idx="51">
                  <c:v>44929</c:v>
                </c:pt>
                <c:pt idx="52">
                  <c:v>44925</c:v>
                </c:pt>
                <c:pt idx="53">
                  <c:v>44924</c:v>
                </c:pt>
                <c:pt idx="54">
                  <c:v>44923</c:v>
                </c:pt>
                <c:pt idx="55">
                  <c:v>44922</c:v>
                </c:pt>
                <c:pt idx="56">
                  <c:v>44918</c:v>
                </c:pt>
                <c:pt idx="57">
                  <c:v>44917</c:v>
                </c:pt>
                <c:pt idx="58">
                  <c:v>44916</c:v>
                </c:pt>
                <c:pt idx="59">
                  <c:v>44915</c:v>
                </c:pt>
                <c:pt idx="60">
                  <c:v>44914</c:v>
                </c:pt>
                <c:pt idx="61">
                  <c:v>44911</c:v>
                </c:pt>
                <c:pt idx="62">
                  <c:v>44910</c:v>
                </c:pt>
                <c:pt idx="63">
                  <c:v>44909</c:v>
                </c:pt>
                <c:pt idx="64">
                  <c:v>44908</c:v>
                </c:pt>
                <c:pt idx="65">
                  <c:v>44907</c:v>
                </c:pt>
                <c:pt idx="66">
                  <c:v>44904</c:v>
                </c:pt>
                <c:pt idx="67">
                  <c:v>44903</c:v>
                </c:pt>
                <c:pt idx="68">
                  <c:v>44902</c:v>
                </c:pt>
                <c:pt idx="69">
                  <c:v>44901</c:v>
                </c:pt>
                <c:pt idx="70">
                  <c:v>44900</c:v>
                </c:pt>
                <c:pt idx="71">
                  <c:v>44897</c:v>
                </c:pt>
                <c:pt idx="72">
                  <c:v>44896</c:v>
                </c:pt>
                <c:pt idx="73">
                  <c:v>44895</c:v>
                </c:pt>
                <c:pt idx="74">
                  <c:v>44894</c:v>
                </c:pt>
                <c:pt idx="75">
                  <c:v>44893</c:v>
                </c:pt>
                <c:pt idx="76">
                  <c:v>44890</c:v>
                </c:pt>
                <c:pt idx="77">
                  <c:v>44888</c:v>
                </c:pt>
                <c:pt idx="78">
                  <c:v>44887</c:v>
                </c:pt>
                <c:pt idx="79">
                  <c:v>44886</c:v>
                </c:pt>
                <c:pt idx="80">
                  <c:v>44883</c:v>
                </c:pt>
                <c:pt idx="81">
                  <c:v>44882</c:v>
                </c:pt>
                <c:pt idx="82">
                  <c:v>44881</c:v>
                </c:pt>
                <c:pt idx="83">
                  <c:v>44880</c:v>
                </c:pt>
                <c:pt idx="84">
                  <c:v>44879</c:v>
                </c:pt>
                <c:pt idx="85">
                  <c:v>44876</c:v>
                </c:pt>
                <c:pt idx="86">
                  <c:v>44875</c:v>
                </c:pt>
                <c:pt idx="87">
                  <c:v>44874</c:v>
                </c:pt>
                <c:pt idx="88">
                  <c:v>44873</c:v>
                </c:pt>
                <c:pt idx="89">
                  <c:v>44872</c:v>
                </c:pt>
                <c:pt idx="90">
                  <c:v>44869</c:v>
                </c:pt>
                <c:pt idx="91">
                  <c:v>44868</c:v>
                </c:pt>
                <c:pt idx="92">
                  <c:v>44867</c:v>
                </c:pt>
                <c:pt idx="93">
                  <c:v>44866</c:v>
                </c:pt>
                <c:pt idx="94">
                  <c:v>44865</c:v>
                </c:pt>
              </c:numCache>
            </c:numRef>
          </c:cat>
          <c:val>
            <c:numRef>
              <c:f>Sheet4!$G$2:$G$96</c:f>
              <c:numCache>
                <c:formatCode>0.00%</c:formatCode>
                <c:ptCount val="95"/>
                <c:pt idx="0">
                  <c:v>-3.2199999999999999E-2</c:v>
                </c:pt>
                <c:pt idx="1">
                  <c:v>-4.7000000000000002E-3</c:v>
                </c:pt>
                <c:pt idx="2">
                  <c:v>-2.0899999999999998E-2</c:v>
                </c:pt>
                <c:pt idx="3">
                  <c:v>-4.4000000000000003E-3</c:v>
                </c:pt>
                <c:pt idx="4">
                  <c:v>-2.3699999999999999E-2</c:v>
                </c:pt>
                <c:pt idx="5">
                  <c:v>5.9999999999999995E-4</c:v>
                </c:pt>
                <c:pt idx="6">
                  <c:v>2.63E-2</c:v>
                </c:pt>
                <c:pt idx="7">
                  <c:v>5.11E-2</c:v>
                </c:pt>
                <c:pt idx="8">
                  <c:v>4.8800000000000003E-2</c:v>
                </c:pt>
                <c:pt idx="9">
                  <c:v>5.9299999999999999E-2</c:v>
                </c:pt>
                <c:pt idx="10">
                  <c:v>8.3799999999999999E-2</c:v>
                </c:pt>
                <c:pt idx="11">
                  <c:v>7.1499999999999994E-2</c:v>
                </c:pt>
                <c:pt idx="12">
                  <c:v>6.8500000000000005E-2</c:v>
                </c:pt>
                <c:pt idx="13">
                  <c:v>6.6299999999999998E-2</c:v>
                </c:pt>
                <c:pt idx="14">
                  <c:v>6.7100000000000007E-2</c:v>
                </c:pt>
                <c:pt idx="15">
                  <c:v>6.5000000000000002E-2</c:v>
                </c:pt>
                <c:pt idx="16">
                  <c:v>7.2999999999999995E-2</c:v>
                </c:pt>
                <c:pt idx="17">
                  <c:v>6.5799999999999997E-2</c:v>
                </c:pt>
                <c:pt idx="18">
                  <c:v>6.2100000000000002E-2</c:v>
                </c:pt>
                <c:pt idx="19">
                  <c:v>9.4700000000000006E-2</c:v>
                </c:pt>
                <c:pt idx="20">
                  <c:v>9.3200000000000005E-2</c:v>
                </c:pt>
                <c:pt idx="21">
                  <c:v>0.10059999999999999</c:v>
                </c:pt>
                <c:pt idx="22">
                  <c:v>8.9899999999999994E-2</c:v>
                </c:pt>
                <c:pt idx="23">
                  <c:v>9.3700000000000006E-2</c:v>
                </c:pt>
                <c:pt idx="24">
                  <c:v>8.0199999999999994E-2</c:v>
                </c:pt>
                <c:pt idx="25">
                  <c:v>7.7499999999999999E-2</c:v>
                </c:pt>
                <c:pt idx="26">
                  <c:v>9.1700000000000004E-2</c:v>
                </c:pt>
                <c:pt idx="27">
                  <c:v>0.1084</c:v>
                </c:pt>
                <c:pt idx="28">
                  <c:v>0.1008</c:v>
                </c:pt>
                <c:pt idx="29">
                  <c:v>0.1188</c:v>
                </c:pt>
                <c:pt idx="30">
                  <c:v>0.1231</c:v>
                </c:pt>
                <c:pt idx="31">
                  <c:v>9.7000000000000003E-2</c:v>
                </c:pt>
                <c:pt idx="32">
                  <c:v>8.09E-2</c:v>
                </c:pt>
                <c:pt idx="33">
                  <c:v>5.4199999999999998E-2</c:v>
                </c:pt>
                <c:pt idx="34">
                  <c:v>6.5699999999999995E-2</c:v>
                </c:pt>
                <c:pt idx="35">
                  <c:v>6.1899999999999997E-2</c:v>
                </c:pt>
                <c:pt idx="36">
                  <c:v>5.4600000000000003E-2</c:v>
                </c:pt>
                <c:pt idx="37">
                  <c:v>5.16E-2</c:v>
                </c:pt>
                <c:pt idx="38">
                  <c:v>5.57E-2</c:v>
                </c:pt>
                <c:pt idx="39">
                  <c:v>4.4200000000000003E-2</c:v>
                </c:pt>
                <c:pt idx="40">
                  <c:v>2.8299999999999999E-2</c:v>
                </c:pt>
                <c:pt idx="41">
                  <c:v>3.7100000000000001E-2</c:v>
                </c:pt>
                <c:pt idx="42">
                  <c:v>5.3699999999999998E-2</c:v>
                </c:pt>
                <c:pt idx="43">
                  <c:v>5.74E-2</c:v>
                </c:pt>
                <c:pt idx="44">
                  <c:v>5.1499999999999997E-2</c:v>
                </c:pt>
                <c:pt idx="45">
                  <c:v>3.6700000000000003E-2</c:v>
                </c:pt>
                <c:pt idx="46">
                  <c:v>2.53E-2</c:v>
                </c:pt>
                <c:pt idx="47">
                  <c:v>1.23E-2</c:v>
                </c:pt>
                <c:pt idx="48">
                  <c:v>1.2200000000000001E-2</c:v>
                </c:pt>
                <c:pt idx="49">
                  <c:v>-1.06E-2</c:v>
                </c:pt>
                <c:pt idx="50">
                  <c:v>-1.8E-3</c:v>
                </c:pt>
                <c:pt idx="51">
                  <c:v>-1.37E-2</c:v>
                </c:pt>
                <c:pt idx="52">
                  <c:v>-1.2E-2</c:v>
                </c:pt>
                <c:pt idx="53">
                  <c:v>-7.4999999999999997E-3</c:v>
                </c:pt>
                <c:pt idx="54">
                  <c:v>-2.8899999999999999E-2</c:v>
                </c:pt>
                <c:pt idx="55">
                  <c:v>-1.0200000000000001E-2</c:v>
                </c:pt>
                <c:pt idx="56">
                  <c:v>-9.2999999999999992E-3</c:v>
                </c:pt>
                <c:pt idx="57">
                  <c:v>-1.5800000000000002E-2</c:v>
                </c:pt>
                <c:pt idx="58">
                  <c:v>-3.5999999999999999E-3</c:v>
                </c:pt>
                <c:pt idx="59">
                  <c:v>-1.8800000000000001E-2</c:v>
                </c:pt>
                <c:pt idx="60">
                  <c:v>-2.1999999999999999E-2</c:v>
                </c:pt>
                <c:pt idx="61">
                  <c:v>-1.4500000000000001E-2</c:v>
                </c:pt>
                <c:pt idx="62">
                  <c:v>-5.5999999999999999E-3</c:v>
                </c:pt>
                <c:pt idx="63">
                  <c:v>1.8800000000000001E-2</c:v>
                </c:pt>
                <c:pt idx="64">
                  <c:v>2.7099999999999999E-2</c:v>
                </c:pt>
                <c:pt idx="65">
                  <c:v>2.35E-2</c:v>
                </c:pt>
                <c:pt idx="66">
                  <c:v>1.2800000000000001E-2</c:v>
                </c:pt>
                <c:pt idx="67">
                  <c:v>2.3800000000000002E-2</c:v>
                </c:pt>
                <c:pt idx="68">
                  <c:v>1.9E-2</c:v>
                </c:pt>
                <c:pt idx="69">
                  <c:v>2.3900000000000001E-2</c:v>
                </c:pt>
                <c:pt idx="70">
                  <c:v>3.3500000000000002E-2</c:v>
                </c:pt>
                <c:pt idx="71">
                  <c:v>6.3E-2</c:v>
                </c:pt>
                <c:pt idx="72">
                  <c:v>5.8799999999999998E-2</c:v>
                </c:pt>
                <c:pt idx="73">
                  <c:v>6.13E-2</c:v>
                </c:pt>
                <c:pt idx="74">
                  <c:v>3.5900000000000001E-2</c:v>
                </c:pt>
                <c:pt idx="75">
                  <c:v>3.1800000000000002E-2</c:v>
                </c:pt>
                <c:pt idx="76">
                  <c:v>5.1900000000000002E-2</c:v>
                </c:pt>
                <c:pt idx="77">
                  <c:v>4.9799999999999997E-2</c:v>
                </c:pt>
                <c:pt idx="78">
                  <c:v>4.8500000000000001E-2</c:v>
                </c:pt>
                <c:pt idx="79">
                  <c:v>3.6299999999999999E-2</c:v>
                </c:pt>
                <c:pt idx="80">
                  <c:v>3.9699999999999999E-2</c:v>
                </c:pt>
                <c:pt idx="81">
                  <c:v>3.3099999999999997E-2</c:v>
                </c:pt>
                <c:pt idx="82">
                  <c:v>3.6600000000000001E-2</c:v>
                </c:pt>
                <c:pt idx="83">
                  <c:v>5.4199999999999998E-2</c:v>
                </c:pt>
                <c:pt idx="84">
                  <c:v>0.04</c:v>
                </c:pt>
                <c:pt idx="85">
                  <c:v>5.1700000000000003E-2</c:v>
                </c:pt>
                <c:pt idx="86">
                  <c:v>4.5900000000000003E-2</c:v>
                </c:pt>
                <c:pt idx="87">
                  <c:v>-1.23E-2</c:v>
                </c:pt>
                <c:pt idx="88">
                  <c:v>1.0800000000000001E-2</c:v>
                </c:pt>
                <c:pt idx="89">
                  <c:v>9.5999999999999992E-3</c:v>
                </c:pt>
                <c:pt idx="90">
                  <c:v>-2.0000000000000001E-4</c:v>
                </c:pt>
                <c:pt idx="91">
                  <c:v>-1.54E-2</c:v>
                </c:pt>
                <c:pt idx="92">
                  <c:v>-9.9000000000000008E-3</c:v>
                </c:pt>
                <c:pt idx="93">
                  <c:v>2.5100000000000001E-2</c:v>
                </c:pt>
                <c:pt idx="94">
                  <c:v>2.0500000000000001E-2</c:v>
                </c:pt>
              </c:numCache>
            </c:numRef>
          </c:val>
          <c:smooth val="0"/>
          <c:extLst>
            <c:ext xmlns:c16="http://schemas.microsoft.com/office/drawing/2014/chart" uri="{C3380CC4-5D6E-409C-BE32-E72D297353CC}">
              <c16:uniqueId val="{00000001-0208-405B-A97E-E49090302B15}"/>
            </c:ext>
          </c:extLst>
        </c:ser>
        <c:ser>
          <c:idx val="2"/>
          <c:order val="2"/>
          <c:tx>
            <c:strRef>
              <c:f>Sheet4!$J$1</c:f>
              <c:strCache>
                <c:ptCount val="1"/>
                <c:pt idx="0">
                  <c:v>Industrials</c:v>
                </c:pt>
              </c:strCache>
            </c:strRef>
          </c:tx>
          <c:spPr>
            <a:ln w="28575" cap="rnd">
              <a:solidFill>
                <a:srgbClr val="D6A064"/>
              </a:solidFill>
              <a:round/>
            </a:ln>
            <a:effectLst/>
          </c:spPr>
          <c:marker>
            <c:symbol val="none"/>
          </c:marker>
          <c:cat>
            <c:numRef>
              <c:f>Sheet4!$A$2:$A$96</c:f>
              <c:numCache>
                <c:formatCode>m/d/yyyy</c:formatCode>
                <c:ptCount val="95"/>
                <c:pt idx="0">
                  <c:v>45002</c:v>
                </c:pt>
                <c:pt idx="1">
                  <c:v>45001</c:v>
                </c:pt>
                <c:pt idx="2">
                  <c:v>45000</c:v>
                </c:pt>
                <c:pt idx="3">
                  <c:v>44999</c:v>
                </c:pt>
                <c:pt idx="4">
                  <c:v>44998</c:v>
                </c:pt>
                <c:pt idx="5">
                  <c:v>44995</c:v>
                </c:pt>
                <c:pt idx="6">
                  <c:v>44994</c:v>
                </c:pt>
                <c:pt idx="7">
                  <c:v>44993</c:v>
                </c:pt>
                <c:pt idx="8">
                  <c:v>44992</c:v>
                </c:pt>
                <c:pt idx="9">
                  <c:v>44991</c:v>
                </c:pt>
                <c:pt idx="10">
                  <c:v>44988</c:v>
                </c:pt>
                <c:pt idx="11">
                  <c:v>44987</c:v>
                </c:pt>
                <c:pt idx="12">
                  <c:v>44986</c:v>
                </c:pt>
                <c:pt idx="13">
                  <c:v>44985</c:v>
                </c:pt>
                <c:pt idx="14">
                  <c:v>44984</c:v>
                </c:pt>
                <c:pt idx="15">
                  <c:v>44981</c:v>
                </c:pt>
                <c:pt idx="16">
                  <c:v>44980</c:v>
                </c:pt>
                <c:pt idx="17">
                  <c:v>44979</c:v>
                </c:pt>
                <c:pt idx="18">
                  <c:v>44978</c:v>
                </c:pt>
                <c:pt idx="19">
                  <c:v>44974</c:v>
                </c:pt>
                <c:pt idx="20">
                  <c:v>44973</c:v>
                </c:pt>
                <c:pt idx="21">
                  <c:v>44972</c:v>
                </c:pt>
                <c:pt idx="22">
                  <c:v>44971</c:v>
                </c:pt>
                <c:pt idx="23">
                  <c:v>44970</c:v>
                </c:pt>
                <c:pt idx="24">
                  <c:v>44967</c:v>
                </c:pt>
                <c:pt idx="25">
                  <c:v>44966</c:v>
                </c:pt>
                <c:pt idx="26">
                  <c:v>44965</c:v>
                </c:pt>
                <c:pt idx="27">
                  <c:v>44964</c:v>
                </c:pt>
                <c:pt idx="28">
                  <c:v>44963</c:v>
                </c:pt>
                <c:pt idx="29">
                  <c:v>44960</c:v>
                </c:pt>
                <c:pt idx="30">
                  <c:v>44959</c:v>
                </c:pt>
                <c:pt idx="31">
                  <c:v>44958</c:v>
                </c:pt>
                <c:pt idx="32">
                  <c:v>44957</c:v>
                </c:pt>
                <c:pt idx="33">
                  <c:v>44956</c:v>
                </c:pt>
                <c:pt idx="34">
                  <c:v>44953</c:v>
                </c:pt>
                <c:pt idx="35">
                  <c:v>44952</c:v>
                </c:pt>
                <c:pt idx="36">
                  <c:v>44951</c:v>
                </c:pt>
                <c:pt idx="37">
                  <c:v>44950</c:v>
                </c:pt>
                <c:pt idx="38">
                  <c:v>44949</c:v>
                </c:pt>
                <c:pt idx="39">
                  <c:v>44946</c:v>
                </c:pt>
                <c:pt idx="40">
                  <c:v>44945</c:v>
                </c:pt>
                <c:pt idx="41">
                  <c:v>44944</c:v>
                </c:pt>
                <c:pt idx="42">
                  <c:v>44943</c:v>
                </c:pt>
                <c:pt idx="43">
                  <c:v>44939</c:v>
                </c:pt>
                <c:pt idx="44">
                  <c:v>44938</c:v>
                </c:pt>
                <c:pt idx="45">
                  <c:v>44937</c:v>
                </c:pt>
                <c:pt idx="46">
                  <c:v>44936</c:v>
                </c:pt>
                <c:pt idx="47">
                  <c:v>44935</c:v>
                </c:pt>
                <c:pt idx="48">
                  <c:v>44932</c:v>
                </c:pt>
                <c:pt idx="49">
                  <c:v>44931</c:v>
                </c:pt>
                <c:pt idx="50">
                  <c:v>44930</c:v>
                </c:pt>
                <c:pt idx="51">
                  <c:v>44929</c:v>
                </c:pt>
                <c:pt idx="52">
                  <c:v>44925</c:v>
                </c:pt>
                <c:pt idx="53">
                  <c:v>44924</c:v>
                </c:pt>
                <c:pt idx="54">
                  <c:v>44923</c:v>
                </c:pt>
                <c:pt idx="55">
                  <c:v>44922</c:v>
                </c:pt>
                <c:pt idx="56">
                  <c:v>44918</c:v>
                </c:pt>
                <c:pt idx="57">
                  <c:v>44917</c:v>
                </c:pt>
                <c:pt idx="58">
                  <c:v>44916</c:v>
                </c:pt>
                <c:pt idx="59">
                  <c:v>44915</c:v>
                </c:pt>
                <c:pt idx="60">
                  <c:v>44914</c:v>
                </c:pt>
                <c:pt idx="61">
                  <c:v>44911</c:v>
                </c:pt>
                <c:pt idx="62">
                  <c:v>44910</c:v>
                </c:pt>
                <c:pt idx="63">
                  <c:v>44909</c:v>
                </c:pt>
                <c:pt idx="64">
                  <c:v>44908</c:v>
                </c:pt>
                <c:pt idx="65">
                  <c:v>44907</c:v>
                </c:pt>
                <c:pt idx="66">
                  <c:v>44904</c:v>
                </c:pt>
                <c:pt idx="67">
                  <c:v>44903</c:v>
                </c:pt>
                <c:pt idx="68">
                  <c:v>44902</c:v>
                </c:pt>
                <c:pt idx="69">
                  <c:v>44901</c:v>
                </c:pt>
                <c:pt idx="70">
                  <c:v>44900</c:v>
                </c:pt>
                <c:pt idx="71">
                  <c:v>44897</c:v>
                </c:pt>
                <c:pt idx="72">
                  <c:v>44896</c:v>
                </c:pt>
                <c:pt idx="73">
                  <c:v>44895</c:v>
                </c:pt>
                <c:pt idx="74">
                  <c:v>44894</c:v>
                </c:pt>
                <c:pt idx="75">
                  <c:v>44893</c:v>
                </c:pt>
                <c:pt idx="76">
                  <c:v>44890</c:v>
                </c:pt>
                <c:pt idx="77">
                  <c:v>44888</c:v>
                </c:pt>
                <c:pt idx="78">
                  <c:v>44887</c:v>
                </c:pt>
                <c:pt idx="79">
                  <c:v>44886</c:v>
                </c:pt>
                <c:pt idx="80">
                  <c:v>44883</c:v>
                </c:pt>
                <c:pt idx="81">
                  <c:v>44882</c:v>
                </c:pt>
                <c:pt idx="82">
                  <c:v>44881</c:v>
                </c:pt>
                <c:pt idx="83">
                  <c:v>44880</c:v>
                </c:pt>
                <c:pt idx="84">
                  <c:v>44879</c:v>
                </c:pt>
                <c:pt idx="85">
                  <c:v>44876</c:v>
                </c:pt>
                <c:pt idx="86">
                  <c:v>44875</c:v>
                </c:pt>
                <c:pt idx="87">
                  <c:v>44874</c:v>
                </c:pt>
                <c:pt idx="88">
                  <c:v>44873</c:v>
                </c:pt>
                <c:pt idx="89">
                  <c:v>44872</c:v>
                </c:pt>
                <c:pt idx="90">
                  <c:v>44869</c:v>
                </c:pt>
                <c:pt idx="91">
                  <c:v>44868</c:v>
                </c:pt>
                <c:pt idx="92">
                  <c:v>44867</c:v>
                </c:pt>
                <c:pt idx="93">
                  <c:v>44866</c:v>
                </c:pt>
                <c:pt idx="94">
                  <c:v>44865</c:v>
                </c:pt>
              </c:numCache>
            </c:numRef>
          </c:cat>
          <c:val>
            <c:numRef>
              <c:f>Sheet4!$J$2:$J$96</c:f>
              <c:numCache>
                <c:formatCode>0.00%</c:formatCode>
                <c:ptCount val="95"/>
                <c:pt idx="0">
                  <c:v>3.4000000000000002E-2</c:v>
                </c:pt>
                <c:pt idx="1">
                  <c:v>6.1899999999999997E-2</c:v>
                </c:pt>
                <c:pt idx="2">
                  <c:v>4.58E-2</c:v>
                </c:pt>
                <c:pt idx="3">
                  <c:v>6.9900000000000004E-2</c:v>
                </c:pt>
                <c:pt idx="4">
                  <c:v>5.16E-2</c:v>
                </c:pt>
                <c:pt idx="5">
                  <c:v>7.8799999999999995E-2</c:v>
                </c:pt>
                <c:pt idx="6">
                  <c:v>0.1084</c:v>
                </c:pt>
                <c:pt idx="7">
                  <c:v>0.1236</c:v>
                </c:pt>
                <c:pt idx="8">
                  <c:v>0.11899999999999999</c:v>
                </c:pt>
                <c:pt idx="9">
                  <c:v>0.1236</c:v>
                </c:pt>
                <c:pt idx="10">
                  <c:v>0.1542</c:v>
                </c:pt>
                <c:pt idx="11">
                  <c:v>0.1424</c:v>
                </c:pt>
                <c:pt idx="12">
                  <c:v>0.1368</c:v>
                </c:pt>
                <c:pt idx="13">
                  <c:v>0.12529999999999999</c:v>
                </c:pt>
                <c:pt idx="14">
                  <c:v>0.1258</c:v>
                </c:pt>
                <c:pt idx="15">
                  <c:v>0.12130000000000001</c:v>
                </c:pt>
                <c:pt idx="16">
                  <c:v>0.1227</c:v>
                </c:pt>
                <c:pt idx="17">
                  <c:v>0.1099</c:v>
                </c:pt>
                <c:pt idx="18">
                  <c:v>0.1042</c:v>
                </c:pt>
                <c:pt idx="19">
                  <c:v>0.14360000000000001</c:v>
                </c:pt>
                <c:pt idx="20">
                  <c:v>0.1384</c:v>
                </c:pt>
                <c:pt idx="21">
                  <c:v>0.1429</c:v>
                </c:pt>
                <c:pt idx="22">
                  <c:v>0.1323</c:v>
                </c:pt>
                <c:pt idx="23">
                  <c:v>0.13650000000000001</c:v>
                </c:pt>
                <c:pt idx="24">
                  <c:v>0.1208</c:v>
                </c:pt>
                <c:pt idx="25">
                  <c:v>0.1176</c:v>
                </c:pt>
                <c:pt idx="26">
                  <c:v>0.1384</c:v>
                </c:pt>
                <c:pt idx="27">
                  <c:v>0.1542</c:v>
                </c:pt>
                <c:pt idx="28">
                  <c:v>0.14219999999999999</c:v>
                </c:pt>
                <c:pt idx="29">
                  <c:v>0.1573</c:v>
                </c:pt>
                <c:pt idx="30">
                  <c:v>0.158</c:v>
                </c:pt>
                <c:pt idx="31">
                  <c:v>0.13189999999999999</c:v>
                </c:pt>
                <c:pt idx="32">
                  <c:v>0.1171</c:v>
                </c:pt>
                <c:pt idx="33">
                  <c:v>8.1799999999999998E-2</c:v>
                </c:pt>
                <c:pt idx="34">
                  <c:v>9.3200000000000005E-2</c:v>
                </c:pt>
                <c:pt idx="35">
                  <c:v>8.6499999999999994E-2</c:v>
                </c:pt>
                <c:pt idx="36">
                  <c:v>7.5800000000000006E-2</c:v>
                </c:pt>
                <c:pt idx="37">
                  <c:v>7.2900000000000006E-2</c:v>
                </c:pt>
                <c:pt idx="38">
                  <c:v>6.7299999999999999E-2</c:v>
                </c:pt>
                <c:pt idx="39">
                  <c:v>5.67E-2</c:v>
                </c:pt>
                <c:pt idx="40">
                  <c:v>3.9899999999999998E-2</c:v>
                </c:pt>
                <c:pt idx="41">
                  <c:v>5.6000000000000001E-2</c:v>
                </c:pt>
                <c:pt idx="42">
                  <c:v>6.9699999999999998E-2</c:v>
                </c:pt>
                <c:pt idx="43">
                  <c:v>0.08</c:v>
                </c:pt>
                <c:pt idx="44">
                  <c:v>7.4899999999999994E-2</c:v>
                </c:pt>
                <c:pt idx="45">
                  <c:v>6.0699999999999997E-2</c:v>
                </c:pt>
                <c:pt idx="46">
                  <c:v>4.7899999999999998E-2</c:v>
                </c:pt>
                <c:pt idx="47">
                  <c:v>3.2899999999999999E-2</c:v>
                </c:pt>
                <c:pt idx="48">
                  <c:v>3.2899999999999999E-2</c:v>
                </c:pt>
                <c:pt idx="49">
                  <c:v>9.2999999999999992E-3</c:v>
                </c:pt>
                <c:pt idx="50">
                  <c:v>2.0899999999999998E-2</c:v>
                </c:pt>
                <c:pt idx="51">
                  <c:v>1.52E-2</c:v>
                </c:pt>
                <c:pt idx="52">
                  <c:v>1.44E-2</c:v>
                </c:pt>
                <c:pt idx="53">
                  <c:v>2.1000000000000001E-2</c:v>
                </c:pt>
                <c:pt idx="54">
                  <c:v>-5.9999999999999995E-4</c:v>
                </c:pt>
                <c:pt idx="55">
                  <c:v>2.01E-2</c:v>
                </c:pt>
                <c:pt idx="56">
                  <c:v>1.72E-2</c:v>
                </c:pt>
                <c:pt idx="57">
                  <c:v>9.7999999999999997E-3</c:v>
                </c:pt>
                <c:pt idx="58">
                  <c:v>2.6100000000000002E-2</c:v>
                </c:pt>
                <c:pt idx="59">
                  <c:v>1.0500000000000001E-2</c:v>
                </c:pt>
                <c:pt idx="60">
                  <c:v>6.7000000000000002E-3</c:v>
                </c:pt>
                <c:pt idx="61">
                  <c:v>1.2500000000000001E-2</c:v>
                </c:pt>
                <c:pt idx="62">
                  <c:v>1.9699999999999999E-2</c:v>
                </c:pt>
                <c:pt idx="63">
                  <c:v>4.7399999999999998E-2</c:v>
                </c:pt>
                <c:pt idx="64">
                  <c:v>5.4600000000000003E-2</c:v>
                </c:pt>
                <c:pt idx="65">
                  <c:v>5.2499999999999998E-2</c:v>
                </c:pt>
                <c:pt idx="66">
                  <c:v>3.7699999999999997E-2</c:v>
                </c:pt>
                <c:pt idx="67">
                  <c:v>4.7899999999999998E-2</c:v>
                </c:pt>
                <c:pt idx="68">
                  <c:v>4.2900000000000001E-2</c:v>
                </c:pt>
                <c:pt idx="69">
                  <c:v>4.9200000000000001E-2</c:v>
                </c:pt>
                <c:pt idx="70">
                  <c:v>5.9299999999999999E-2</c:v>
                </c:pt>
                <c:pt idx="71">
                  <c:v>8.3699999999999997E-2</c:v>
                </c:pt>
                <c:pt idx="72">
                  <c:v>7.9000000000000001E-2</c:v>
                </c:pt>
                <c:pt idx="73">
                  <c:v>7.5399999999999995E-2</c:v>
                </c:pt>
                <c:pt idx="74">
                  <c:v>5.2499999999999998E-2</c:v>
                </c:pt>
                <c:pt idx="75">
                  <c:v>4.9099999999999998E-2</c:v>
                </c:pt>
                <c:pt idx="76">
                  <c:v>7.1900000000000006E-2</c:v>
                </c:pt>
                <c:pt idx="77">
                  <c:v>6.8699999999999997E-2</c:v>
                </c:pt>
                <c:pt idx="78">
                  <c:v>6.8400000000000002E-2</c:v>
                </c:pt>
                <c:pt idx="79">
                  <c:v>6.4000000000000001E-2</c:v>
                </c:pt>
                <c:pt idx="80">
                  <c:v>6.3799999999999996E-2</c:v>
                </c:pt>
                <c:pt idx="81">
                  <c:v>5.4899999999999997E-2</c:v>
                </c:pt>
                <c:pt idx="82">
                  <c:v>5.3499999999999999E-2</c:v>
                </c:pt>
                <c:pt idx="83">
                  <c:v>6.83E-2</c:v>
                </c:pt>
                <c:pt idx="84">
                  <c:v>5.45E-2</c:v>
                </c:pt>
                <c:pt idx="85">
                  <c:v>6.3299999999999995E-2</c:v>
                </c:pt>
                <c:pt idx="86">
                  <c:v>6.3799999999999996E-2</c:v>
                </c:pt>
                <c:pt idx="87">
                  <c:v>4.3E-3</c:v>
                </c:pt>
                <c:pt idx="88">
                  <c:v>2.1999999999999999E-2</c:v>
                </c:pt>
                <c:pt idx="89">
                  <c:v>0.02</c:v>
                </c:pt>
                <c:pt idx="90">
                  <c:v>6.4999999999999997E-3</c:v>
                </c:pt>
                <c:pt idx="91">
                  <c:v>-5.7999999999999996E-3</c:v>
                </c:pt>
                <c:pt idx="92">
                  <c:v>-5.1999999999999998E-3</c:v>
                </c:pt>
                <c:pt idx="93">
                  <c:v>3.73E-2</c:v>
                </c:pt>
                <c:pt idx="94">
                  <c:v>2.5999999999999999E-2</c:v>
                </c:pt>
              </c:numCache>
            </c:numRef>
          </c:val>
          <c:smooth val="0"/>
          <c:extLst>
            <c:ext xmlns:c16="http://schemas.microsoft.com/office/drawing/2014/chart" uri="{C3380CC4-5D6E-409C-BE32-E72D297353CC}">
              <c16:uniqueId val="{00000002-0208-405B-A97E-E49090302B15}"/>
            </c:ext>
          </c:extLst>
        </c:ser>
        <c:ser>
          <c:idx val="3"/>
          <c:order val="3"/>
          <c:tx>
            <c:strRef>
              <c:f>Sheet4!$M$1</c:f>
              <c:strCache>
                <c:ptCount val="1"/>
                <c:pt idx="0">
                  <c:v>Trucking</c:v>
                </c:pt>
              </c:strCache>
            </c:strRef>
          </c:tx>
          <c:spPr>
            <a:ln w="28575" cap="rnd">
              <a:solidFill>
                <a:srgbClr val="BBC7B1"/>
              </a:solidFill>
              <a:round/>
            </a:ln>
            <a:effectLst/>
          </c:spPr>
          <c:marker>
            <c:symbol val="none"/>
          </c:marker>
          <c:cat>
            <c:numRef>
              <c:f>Sheet4!$A$2:$A$96</c:f>
              <c:numCache>
                <c:formatCode>m/d/yyyy</c:formatCode>
                <c:ptCount val="95"/>
                <c:pt idx="0">
                  <c:v>45002</c:v>
                </c:pt>
                <c:pt idx="1">
                  <c:v>45001</c:v>
                </c:pt>
                <c:pt idx="2">
                  <c:v>45000</c:v>
                </c:pt>
                <c:pt idx="3">
                  <c:v>44999</c:v>
                </c:pt>
                <c:pt idx="4">
                  <c:v>44998</c:v>
                </c:pt>
                <c:pt idx="5">
                  <c:v>44995</c:v>
                </c:pt>
                <c:pt idx="6">
                  <c:v>44994</c:v>
                </c:pt>
                <c:pt idx="7">
                  <c:v>44993</c:v>
                </c:pt>
                <c:pt idx="8">
                  <c:v>44992</c:v>
                </c:pt>
                <c:pt idx="9">
                  <c:v>44991</c:v>
                </c:pt>
                <c:pt idx="10">
                  <c:v>44988</c:v>
                </c:pt>
                <c:pt idx="11">
                  <c:v>44987</c:v>
                </c:pt>
                <c:pt idx="12">
                  <c:v>44986</c:v>
                </c:pt>
                <c:pt idx="13">
                  <c:v>44985</c:v>
                </c:pt>
                <c:pt idx="14">
                  <c:v>44984</c:v>
                </c:pt>
                <c:pt idx="15">
                  <c:v>44981</c:v>
                </c:pt>
                <c:pt idx="16">
                  <c:v>44980</c:v>
                </c:pt>
                <c:pt idx="17">
                  <c:v>44979</c:v>
                </c:pt>
                <c:pt idx="18">
                  <c:v>44978</c:v>
                </c:pt>
                <c:pt idx="19">
                  <c:v>44974</c:v>
                </c:pt>
                <c:pt idx="20">
                  <c:v>44973</c:v>
                </c:pt>
                <c:pt idx="21">
                  <c:v>44972</c:v>
                </c:pt>
                <c:pt idx="22">
                  <c:v>44971</c:v>
                </c:pt>
                <c:pt idx="23">
                  <c:v>44970</c:v>
                </c:pt>
                <c:pt idx="24">
                  <c:v>44967</c:v>
                </c:pt>
                <c:pt idx="25">
                  <c:v>44966</c:v>
                </c:pt>
                <c:pt idx="26">
                  <c:v>44965</c:v>
                </c:pt>
                <c:pt idx="27">
                  <c:v>44964</c:v>
                </c:pt>
                <c:pt idx="28">
                  <c:v>44963</c:v>
                </c:pt>
                <c:pt idx="29">
                  <c:v>44960</c:v>
                </c:pt>
                <c:pt idx="30">
                  <c:v>44959</c:v>
                </c:pt>
                <c:pt idx="31">
                  <c:v>44958</c:v>
                </c:pt>
                <c:pt idx="32">
                  <c:v>44957</c:v>
                </c:pt>
                <c:pt idx="33">
                  <c:v>44956</c:v>
                </c:pt>
                <c:pt idx="34">
                  <c:v>44953</c:v>
                </c:pt>
                <c:pt idx="35">
                  <c:v>44952</c:v>
                </c:pt>
                <c:pt idx="36">
                  <c:v>44951</c:v>
                </c:pt>
                <c:pt idx="37">
                  <c:v>44950</c:v>
                </c:pt>
                <c:pt idx="38">
                  <c:v>44949</c:v>
                </c:pt>
                <c:pt idx="39">
                  <c:v>44946</c:v>
                </c:pt>
                <c:pt idx="40">
                  <c:v>44945</c:v>
                </c:pt>
                <c:pt idx="41">
                  <c:v>44944</c:v>
                </c:pt>
                <c:pt idx="42">
                  <c:v>44943</c:v>
                </c:pt>
                <c:pt idx="43">
                  <c:v>44939</c:v>
                </c:pt>
                <c:pt idx="44">
                  <c:v>44938</c:v>
                </c:pt>
                <c:pt idx="45">
                  <c:v>44937</c:v>
                </c:pt>
                <c:pt idx="46">
                  <c:v>44936</c:v>
                </c:pt>
                <c:pt idx="47">
                  <c:v>44935</c:v>
                </c:pt>
                <c:pt idx="48">
                  <c:v>44932</c:v>
                </c:pt>
                <c:pt idx="49">
                  <c:v>44931</c:v>
                </c:pt>
                <c:pt idx="50">
                  <c:v>44930</c:v>
                </c:pt>
                <c:pt idx="51">
                  <c:v>44929</c:v>
                </c:pt>
                <c:pt idx="52">
                  <c:v>44925</c:v>
                </c:pt>
                <c:pt idx="53">
                  <c:v>44924</c:v>
                </c:pt>
                <c:pt idx="54">
                  <c:v>44923</c:v>
                </c:pt>
                <c:pt idx="55">
                  <c:v>44922</c:v>
                </c:pt>
                <c:pt idx="56">
                  <c:v>44918</c:v>
                </c:pt>
                <c:pt idx="57">
                  <c:v>44917</c:v>
                </c:pt>
                <c:pt idx="58">
                  <c:v>44916</c:v>
                </c:pt>
                <c:pt idx="59">
                  <c:v>44915</c:v>
                </c:pt>
                <c:pt idx="60">
                  <c:v>44914</c:v>
                </c:pt>
                <c:pt idx="61">
                  <c:v>44911</c:v>
                </c:pt>
                <c:pt idx="62">
                  <c:v>44910</c:v>
                </c:pt>
                <c:pt idx="63">
                  <c:v>44909</c:v>
                </c:pt>
                <c:pt idx="64">
                  <c:v>44908</c:v>
                </c:pt>
                <c:pt idx="65">
                  <c:v>44907</c:v>
                </c:pt>
                <c:pt idx="66">
                  <c:v>44904</c:v>
                </c:pt>
                <c:pt idx="67">
                  <c:v>44903</c:v>
                </c:pt>
                <c:pt idx="68">
                  <c:v>44902</c:v>
                </c:pt>
                <c:pt idx="69">
                  <c:v>44901</c:v>
                </c:pt>
                <c:pt idx="70">
                  <c:v>44900</c:v>
                </c:pt>
                <c:pt idx="71">
                  <c:v>44897</c:v>
                </c:pt>
                <c:pt idx="72">
                  <c:v>44896</c:v>
                </c:pt>
                <c:pt idx="73">
                  <c:v>44895</c:v>
                </c:pt>
                <c:pt idx="74">
                  <c:v>44894</c:v>
                </c:pt>
                <c:pt idx="75">
                  <c:v>44893</c:v>
                </c:pt>
                <c:pt idx="76">
                  <c:v>44890</c:v>
                </c:pt>
                <c:pt idx="77">
                  <c:v>44888</c:v>
                </c:pt>
                <c:pt idx="78">
                  <c:v>44887</c:v>
                </c:pt>
                <c:pt idx="79">
                  <c:v>44886</c:v>
                </c:pt>
                <c:pt idx="80">
                  <c:v>44883</c:v>
                </c:pt>
                <c:pt idx="81">
                  <c:v>44882</c:v>
                </c:pt>
                <c:pt idx="82">
                  <c:v>44881</c:v>
                </c:pt>
                <c:pt idx="83">
                  <c:v>44880</c:v>
                </c:pt>
                <c:pt idx="84">
                  <c:v>44879</c:v>
                </c:pt>
                <c:pt idx="85">
                  <c:v>44876</c:v>
                </c:pt>
                <c:pt idx="86">
                  <c:v>44875</c:v>
                </c:pt>
                <c:pt idx="87">
                  <c:v>44874</c:v>
                </c:pt>
                <c:pt idx="88">
                  <c:v>44873</c:v>
                </c:pt>
                <c:pt idx="89">
                  <c:v>44872</c:v>
                </c:pt>
                <c:pt idx="90">
                  <c:v>44869</c:v>
                </c:pt>
                <c:pt idx="91">
                  <c:v>44868</c:v>
                </c:pt>
                <c:pt idx="92">
                  <c:v>44867</c:v>
                </c:pt>
                <c:pt idx="93">
                  <c:v>44866</c:v>
                </c:pt>
                <c:pt idx="94">
                  <c:v>44865</c:v>
                </c:pt>
              </c:numCache>
            </c:numRef>
          </c:cat>
          <c:val>
            <c:numRef>
              <c:f>Sheet4!$M$2:$M$96</c:f>
              <c:numCache>
                <c:formatCode>0.00%</c:formatCode>
                <c:ptCount val="95"/>
                <c:pt idx="0">
                  <c:v>0.16450000000000001</c:v>
                </c:pt>
                <c:pt idx="1">
                  <c:v>0.18809999999999999</c:v>
                </c:pt>
                <c:pt idx="2">
                  <c:v>0.16950000000000001</c:v>
                </c:pt>
                <c:pt idx="3">
                  <c:v>0.17119999999999999</c:v>
                </c:pt>
                <c:pt idx="4">
                  <c:v>0.17219999999999999</c:v>
                </c:pt>
                <c:pt idx="5">
                  <c:v>0.19359999999999999</c:v>
                </c:pt>
                <c:pt idx="6">
                  <c:v>0.21859999999999999</c:v>
                </c:pt>
                <c:pt idx="7">
                  <c:v>0.24529999999999999</c:v>
                </c:pt>
                <c:pt idx="8">
                  <c:v>0.23810000000000001</c:v>
                </c:pt>
                <c:pt idx="9">
                  <c:v>0.25540000000000002</c:v>
                </c:pt>
                <c:pt idx="10">
                  <c:v>0.2631</c:v>
                </c:pt>
                <c:pt idx="11">
                  <c:v>0.2606</c:v>
                </c:pt>
                <c:pt idx="12">
                  <c:v>0.2137</c:v>
                </c:pt>
                <c:pt idx="13">
                  <c:v>0.2122</c:v>
                </c:pt>
                <c:pt idx="14">
                  <c:v>0.22689999999999999</c:v>
                </c:pt>
                <c:pt idx="15">
                  <c:v>0.219</c:v>
                </c:pt>
                <c:pt idx="16">
                  <c:v>0.23580000000000001</c:v>
                </c:pt>
                <c:pt idx="17">
                  <c:v>0.2228</c:v>
                </c:pt>
                <c:pt idx="18">
                  <c:v>0.2276</c:v>
                </c:pt>
                <c:pt idx="19">
                  <c:v>0.26629999999999998</c:v>
                </c:pt>
                <c:pt idx="20">
                  <c:v>0.25840000000000002</c:v>
                </c:pt>
                <c:pt idx="21">
                  <c:v>0.28089999999999998</c:v>
                </c:pt>
                <c:pt idx="22">
                  <c:v>0.28870000000000001</c:v>
                </c:pt>
                <c:pt idx="23">
                  <c:v>0.2767</c:v>
                </c:pt>
                <c:pt idx="24">
                  <c:v>0.25719999999999998</c:v>
                </c:pt>
                <c:pt idx="25">
                  <c:v>0.2732</c:v>
                </c:pt>
                <c:pt idx="26">
                  <c:v>0.31340000000000001</c:v>
                </c:pt>
                <c:pt idx="27">
                  <c:v>0.31769999999999998</c:v>
                </c:pt>
                <c:pt idx="28">
                  <c:v>0.32079999999999997</c:v>
                </c:pt>
                <c:pt idx="29">
                  <c:v>0.3261</c:v>
                </c:pt>
                <c:pt idx="30">
                  <c:v>0.32590000000000002</c:v>
                </c:pt>
                <c:pt idx="31">
                  <c:v>0.31369999999999998</c:v>
                </c:pt>
                <c:pt idx="32">
                  <c:v>0.21590000000000001</c:v>
                </c:pt>
                <c:pt idx="33">
                  <c:v>0.18149999999999999</c:v>
                </c:pt>
                <c:pt idx="34">
                  <c:v>0.22289999999999999</c:v>
                </c:pt>
                <c:pt idx="35">
                  <c:v>0.18160000000000001</c:v>
                </c:pt>
                <c:pt idx="36">
                  <c:v>0.1845</c:v>
                </c:pt>
                <c:pt idx="37">
                  <c:v>0.1925</c:v>
                </c:pt>
                <c:pt idx="38">
                  <c:v>0.20100000000000001</c:v>
                </c:pt>
                <c:pt idx="39">
                  <c:v>0.17710000000000001</c:v>
                </c:pt>
                <c:pt idx="40">
                  <c:v>0.15260000000000001</c:v>
                </c:pt>
                <c:pt idx="41">
                  <c:v>0.1648</c:v>
                </c:pt>
                <c:pt idx="42">
                  <c:v>0.1431</c:v>
                </c:pt>
                <c:pt idx="43">
                  <c:v>0.14599999999999999</c:v>
                </c:pt>
                <c:pt idx="44">
                  <c:v>0.1472</c:v>
                </c:pt>
                <c:pt idx="45">
                  <c:v>0.14910000000000001</c:v>
                </c:pt>
                <c:pt idx="46">
                  <c:v>0.12189999999999999</c:v>
                </c:pt>
                <c:pt idx="47">
                  <c:v>0.1263</c:v>
                </c:pt>
                <c:pt idx="48">
                  <c:v>0.10920000000000001</c:v>
                </c:pt>
                <c:pt idx="49">
                  <c:v>4.8000000000000001E-2</c:v>
                </c:pt>
                <c:pt idx="50">
                  <c:v>7.8200000000000006E-2</c:v>
                </c:pt>
                <c:pt idx="51">
                  <c:v>5.79E-2</c:v>
                </c:pt>
                <c:pt idx="52">
                  <c:v>6.4799999999999996E-2</c:v>
                </c:pt>
                <c:pt idx="53">
                  <c:v>7.6799999999999993E-2</c:v>
                </c:pt>
                <c:pt idx="54">
                  <c:v>6.1400000000000003E-2</c:v>
                </c:pt>
                <c:pt idx="55">
                  <c:v>8.0500000000000002E-2</c:v>
                </c:pt>
                <c:pt idx="56">
                  <c:v>7.6999999999999999E-2</c:v>
                </c:pt>
                <c:pt idx="57">
                  <c:v>6.5000000000000002E-2</c:v>
                </c:pt>
                <c:pt idx="58">
                  <c:v>8.1199999999999994E-2</c:v>
                </c:pt>
                <c:pt idx="59">
                  <c:v>6.9500000000000006E-2</c:v>
                </c:pt>
                <c:pt idx="60">
                  <c:v>9.1600000000000001E-2</c:v>
                </c:pt>
                <c:pt idx="61">
                  <c:v>0.1009</c:v>
                </c:pt>
                <c:pt idx="62">
                  <c:v>0.1171</c:v>
                </c:pt>
                <c:pt idx="63">
                  <c:v>0.1547</c:v>
                </c:pt>
                <c:pt idx="64">
                  <c:v>0.13669999999999999</c:v>
                </c:pt>
                <c:pt idx="65">
                  <c:v>0.1356</c:v>
                </c:pt>
                <c:pt idx="66">
                  <c:v>9.3100000000000002E-2</c:v>
                </c:pt>
                <c:pt idx="67">
                  <c:v>8.09E-2</c:v>
                </c:pt>
                <c:pt idx="68">
                  <c:v>7.5899999999999995E-2</c:v>
                </c:pt>
                <c:pt idx="69">
                  <c:v>8.0100000000000005E-2</c:v>
                </c:pt>
                <c:pt idx="70">
                  <c:v>8.6400000000000005E-2</c:v>
                </c:pt>
                <c:pt idx="71">
                  <c:v>0.12939999999999999</c:v>
                </c:pt>
                <c:pt idx="72">
                  <c:v>0.1245</c:v>
                </c:pt>
                <c:pt idx="73">
                  <c:v>0.13100000000000001</c:v>
                </c:pt>
                <c:pt idx="74">
                  <c:v>9.6699999999999994E-2</c:v>
                </c:pt>
                <c:pt idx="75">
                  <c:v>7.9699999999999993E-2</c:v>
                </c:pt>
                <c:pt idx="76">
                  <c:v>0.1074</c:v>
                </c:pt>
                <c:pt idx="77">
                  <c:v>0.10979999999999999</c:v>
                </c:pt>
                <c:pt idx="78">
                  <c:v>9.9500000000000005E-2</c:v>
                </c:pt>
                <c:pt idx="79">
                  <c:v>0.1166</c:v>
                </c:pt>
                <c:pt idx="80">
                  <c:v>0.11269999999999999</c:v>
                </c:pt>
                <c:pt idx="81">
                  <c:v>0.1116</c:v>
                </c:pt>
                <c:pt idx="82">
                  <c:v>0.13439999999999999</c:v>
                </c:pt>
                <c:pt idx="83">
                  <c:v>0.17979999999999999</c:v>
                </c:pt>
                <c:pt idx="84">
                  <c:v>0.1643</c:v>
                </c:pt>
                <c:pt idx="85">
                  <c:v>0.16200000000000001</c:v>
                </c:pt>
                <c:pt idx="86">
                  <c:v>0.13519999999999999</c:v>
                </c:pt>
                <c:pt idx="87">
                  <c:v>5.1999999999999998E-2</c:v>
                </c:pt>
                <c:pt idx="88">
                  <c:v>8.7499999999999994E-2</c:v>
                </c:pt>
                <c:pt idx="89">
                  <c:v>6.6699999999999995E-2</c:v>
                </c:pt>
                <c:pt idx="90">
                  <c:v>3.3700000000000001E-2</c:v>
                </c:pt>
                <c:pt idx="91">
                  <c:v>2.5000000000000001E-3</c:v>
                </c:pt>
                <c:pt idx="92">
                  <c:v>-6.3E-3</c:v>
                </c:pt>
                <c:pt idx="93">
                  <c:v>3.4700000000000002E-2</c:v>
                </c:pt>
                <c:pt idx="94">
                  <c:v>3.5499999999999997E-2</c:v>
                </c:pt>
              </c:numCache>
            </c:numRef>
          </c:val>
          <c:smooth val="0"/>
          <c:extLst>
            <c:ext xmlns:c16="http://schemas.microsoft.com/office/drawing/2014/chart" uri="{C3380CC4-5D6E-409C-BE32-E72D297353CC}">
              <c16:uniqueId val="{00000003-0208-405B-A97E-E49090302B15}"/>
            </c:ext>
          </c:extLst>
        </c:ser>
        <c:dLbls>
          <c:showLegendKey val="0"/>
          <c:showVal val="0"/>
          <c:showCatName val="0"/>
          <c:showSerName val="0"/>
          <c:showPercent val="0"/>
          <c:showBubbleSize val="0"/>
        </c:dLbls>
        <c:smooth val="0"/>
        <c:axId val="22168143"/>
        <c:axId val="2084203599"/>
      </c:lineChart>
      <c:dateAx>
        <c:axId val="22168143"/>
        <c:scaling>
          <c:orientation val="minMax"/>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bg1"/>
                </a:solidFill>
                <a:latin typeface="+mn-lt"/>
                <a:ea typeface="+mn-ea"/>
                <a:cs typeface="+mn-cs"/>
              </a:defRPr>
            </a:pPr>
            <a:endParaRPr lang="en-US"/>
          </a:p>
        </c:txPr>
        <c:crossAx val="2084203599"/>
        <c:crosses val="autoZero"/>
        <c:auto val="0"/>
        <c:lblOffset val="100"/>
        <c:baseTimeUnit val="days"/>
        <c:majorUnit val="3"/>
        <c:majorTimeUnit val="months"/>
      </c:dateAx>
      <c:valAx>
        <c:axId val="2084203599"/>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2168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43625115120774E-2"/>
          <c:y val="9.2470743145936687E-2"/>
          <c:w val="0.87512135554815296"/>
          <c:h val="0.63162072256062218"/>
        </c:manualLayout>
      </c:layout>
      <c:lineChart>
        <c:grouping val="standard"/>
        <c:varyColors val="0"/>
        <c:ser>
          <c:idx val="0"/>
          <c:order val="0"/>
          <c:tx>
            <c:strRef>
              <c:f>Sheet2!$C$1</c:f>
              <c:strCache>
                <c:ptCount val="1"/>
                <c:pt idx="0">
                  <c:v>Contract Rates Y/Y</c:v>
                </c:pt>
              </c:strCache>
            </c:strRef>
          </c:tx>
          <c:spPr>
            <a:ln w="28575" cap="rnd">
              <a:solidFill>
                <a:srgbClr val="D6A064"/>
              </a:solidFill>
              <a:round/>
            </a:ln>
            <a:effectLst/>
          </c:spPr>
          <c:marker>
            <c:symbol val="none"/>
          </c:marker>
          <c:cat>
            <c:numRef>
              <c:f>Sheet2!$B$2:$B$29</c:f>
              <c:numCache>
                <c:formatCode>mmm\-yy</c:formatCode>
                <c:ptCount val="28"/>
                <c:pt idx="0">
                  <c:v>42430</c:v>
                </c:pt>
                <c:pt idx="1">
                  <c:v>42522</c:v>
                </c:pt>
                <c:pt idx="2">
                  <c:v>42614</c:v>
                </c:pt>
                <c:pt idx="3">
                  <c:v>42706</c:v>
                </c:pt>
                <c:pt idx="4">
                  <c:v>42798</c:v>
                </c:pt>
                <c:pt idx="5">
                  <c:v>42890</c:v>
                </c:pt>
                <c:pt idx="6">
                  <c:v>42982</c:v>
                </c:pt>
                <c:pt idx="7">
                  <c:v>43074</c:v>
                </c:pt>
                <c:pt idx="8">
                  <c:v>43166</c:v>
                </c:pt>
                <c:pt idx="9">
                  <c:v>43258</c:v>
                </c:pt>
                <c:pt idx="10">
                  <c:v>43350</c:v>
                </c:pt>
                <c:pt idx="11">
                  <c:v>43442</c:v>
                </c:pt>
                <c:pt idx="12">
                  <c:v>43534</c:v>
                </c:pt>
                <c:pt idx="13">
                  <c:v>43626</c:v>
                </c:pt>
                <c:pt idx="14">
                  <c:v>43718</c:v>
                </c:pt>
                <c:pt idx="15">
                  <c:v>43810</c:v>
                </c:pt>
                <c:pt idx="16">
                  <c:v>43902</c:v>
                </c:pt>
                <c:pt idx="17">
                  <c:v>43994</c:v>
                </c:pt>
                <c:pt idx="18">
                  <c:v>44086</c:v>
                </c:pt>
                <c:pt idx="19">
                  <c:v>44178</c:v>
                </c:pt>
                <c:pt idx="20">
                  <c:v>44270</c:v>
                </c:pt>
                <c:pt idx="21">
                  <c:v>44362</c:v>
                </c:pt>
                <c:pt idx="22">
                  <c:v>44454</c:v>
                </c:pt>
                <c:pt idx="23">
                  <c:v>44546</c:v>
                </c:pt>
                <c:pt idx="24">
                  <c:v>44638</c:v>
                </c:pt>
                <c:pt idx="25">
                  <c:v>44730</c:v>
                </c:pt>
                <c:pt idx="26">
                  <c:v>44822</c:v>
                </c:pt>
                <c:pt idx="27">
                  <c:v>44914</c:v>
                </c:pt>
              </c:numCache>
            </c:numRef>
          </c:cat>
          <c:val>
            <c:numRef>
              <c:f>Sheet2!$C$2:$C$29</c:f>
              <c:numCache>
                <c:formatCode>0%</c:formatCode>
                <c:ptCount val="28"/>
                <c:pt idx="0">
                  <c:v>0.01</c:v>
                </c:pt>
                <c:pt idx="1">
                  <c:v>-0.01</c:v>
                </c:pt>
                <c:pt idx="2">
                  <c:v>-0.01</c:v>
                </c:pt>
                <c:pt idx="3">
                  <c:v>0</c:v>
                </c:pt>
                <c:pt idx="4">
                  <c:v>0</c:v>
                </c:pt>
                <c:pt idx="5">
                  <c:v>5.0000000000000001E-3</c:v>
                </c:pt>
                <c:pt idx="6">
                  <c:v>0.04</c:v>
                </c:pt>
                <c:pt idx="7">
                  <c:v>4.4999999999999998E-2</c:v>
                </c:pt>
                <c:pt idx="8">
                  <c:v>0.08</c:v>
                </c:pt>
                <c:pt idx="9">
                  <c:v>0.1</c:v>
                </c:pt>
                <c:pt idx="10">
                  <c:v>9.5000000000000001E-2</c:v>
                </c:pt>
                <c:pt idx="11">
                  <c:v>7.0000000000000007E-2</c:v>
                </c:pt>
                <c:pt idx="12">
                  <c:v>0.04</c:v>
                </c:pt>
                <c:pt idx="13">
                  <c:v>1.7500000000000002E-2</c:v>
                </c:pt>
                <c:pt idx="14">
                  <c:v>-0.02</c:v>
                </c:pt>
                <c:pt idx="15">
                  <c:v>-0.04</c:v>
                </c:pt>
                <c:pt idx="16">
                  <c:v>-0.06</c:v>
                </c:pt>
                <c:pt idx="17">
                  <c:v>-5.5E-2</c:v>
                </c:pt>
                <c:pt idx="18">
                  <c:v>-0.05</c:v>
                </c:pt>
                <c:pt idx="19">
                  <c:v>0</c:v>
                </c:pt>
                <c:pt idx="20">
                  <c:v>8.5000000000000006E-2</c:v>
                </c:pt>
                <c:pt idx="21">
                  <c:v>0.14000000000000001</c:v>
                </c:pt>
                <c:pt idx="22">
                  <c:v>0.125</c:v>
                </c:pt>
                <c:pt idx="23">
                  <c:v>0.1</c:v>
                </c:pt>
                <c:pt idx="24">
                  <c:v>0.13</c:v>
                </c:pt>
                <c:pt idx="25">
                  <c:v>0.1</c:v>
                </c:pt>
                <c:pt idx="26">
                  <c:v>7.4999999999999997E-2</c:v>
                </c:pt>
                <c:pt idx="27">
                  <c:v>0.02</c:v>
                </c:pt>
              </c:numCache>
            </c:numRef>
          </c:val>
          <c:smooth val="0"/>
          <c:extLst>
            <c:ext xmlns:c16="http://schemas.microsoft.com/office/drawing/2014/chart" uri="{C3380CC4-5D6E-409C-BE32-E72D297353CC}">
              <c16:uniqueId val="{00000000-770C-46B1-B61F-4EEC1A9DAD57}"/>
            </c:ext>
          </c:extLst>
        </c:ser>
        <c:ser>
          <c:idx val="1"/>
          <c:order val="1"/>
          <c:tx>
            <c:strRef>
              <c:f>Sheet2!$D$1</c:f>
              <c:strCache>
                <c:ptCount val="1"/>
                <c:pt idx="0">
                  <c:v>Spot Rates Y/Y</c:v>
                </c:pt>
              </c:strCache>
            </c:strRef>
          </c:tx>
          <c:spPr>
            <a:ln w="28575" cap="rnd">
              <a:solidFill>
                <a:srgbClr val="00F49C"/>
              </a:solidFill>
              <a:round/>
            </a:ln>
            <a:effectLst/>
          </c:spPr>
          <c:marker>
            <c:symbol val="none"/>
          </c:marker>
          <c:cat>
            <c:numRef>
              <c:f>Sheet2!$B$2:$B$29</c:f>
              <c:numCache>
                <c:formatCode>mmm\-yy</c:formatCode>
                <c:ptCount val="28"/>
                <c:pt idx="0">
                  <c:v>42430</c:v>
                </c:pt>
                <c:pt idx="1">
                  <c:v>42522</c:v>
                </c:pt>
                <c:pt idx="2">
                  <c:v>42614</c:v>
                </c:pt>
                <c:pt idx="3">
                  <c:v>42706</c:v>
                </c:pt>
                <c:pt idx="4">
                  <c:v>42798</c:v>
                </c:pt>
                <c:pt idx="5">
                  <c:v>42890</c:v>
                </c:pt>
                <c:pt idx="6">
                  <c:v>42982</c:v>
                </c:pt>
                <c:pt idx="7">
                  <c:v>43074</c:v>
                </c:pt>
                <c:pt idx="8">
                  <c:v>43166</c:v>
                </c:pt>
                <c:pt idx="9">
                  <c:v>43258</c:v>
                </c:pt>
                <c:pt idx="10">
                  <c:v>43350</c:v>
                </c:pt>
                <c:pt idx="11">
                  <c:v>43442</c:v>
                </c:pt>
                <c:pt idx="12">
                  <c:v>43534</c:v>
                </c:pt>
                <c:pt idx="13">
                  <c:v>43626</c:v>
                </c:pt>
                <c:pt idx="14">
                  <c:v>43718</c:v>
                </c:pt>
                <c:pt idx="15">
                  <c:v>43810</c:v>
                </c:pt>
                <c:pt idx="16">
                  <c:v>43902</c:v>
                </c:pt>
                <c:pt idx="17">
                  <c:v>43994</c:v>
                </c:pt>
                <c:pt idx="18">
                  <c:v>44086</c:v>
                </c:pt>
                <c:pt idx="19">
                  <c:v>44178</c:v>
                </c:pt>
                <c:pt idx="20">
                  <c:v>44270</c:v>
                </c:pt>
                <c:pt idx="21">
                  <c:v>44362</c:v>
                </c:pt>
                <c:pt idx="22">
                  <c:v>44454</c:v>
                </c:pt>
                <c:pt idx="23">
                  <c:v>44546</c:v>
                </c:pt>
                <c:pt idx="24">
                  <c:v>44638</c:v>
                </c:pt>
                <c:pt idx="25">
                  <c:v>44730</c:v>
                </c:pt>
                <c:pt idx="26">
                  <c:v>44822</c:v>
                </c:pt>
                <c:pt idx="27">
                  <c:v>44914</c:v>
                </c:pt>
              </c:numCache>
            </c:numRef>
          </c:cat>
          <c:val>
            <c:numRef>
              <c:f>Sheet2!$D$2:$D$29</c:f>
              <c:numCache>
                <c:formatCode>0%</c:formatCode>
                <c:ptCount val="28"/>
                <c:pt idx="0">
                  <c:v>-0.12</c:v>
                </c:pt>
                <c:pt idx="1">
                  <c:v>-0.13</c:v>
                </c:pt>
                <c:pt idx="2">
                  <c:v>-0.05</c:v>
                </c:pt>
                <c:pt idx="3">
                  <c:v>0</c:v>
                </c:pt>
                <c:pt idx="4">
                  <c:v>-0.02</c:v>
                </c:pt>
                <c:pt idx="5">
                  <c:v>0.1</c:v>
                </c:pt>
                <c:pt idx="6">
                  <c:v>0.2</c:v>
                </c:pt>
                <c:pt idx="7">
                  <c:v>0.28000000000000003</c:v>
                </c:pt>
                <c:pt idx="8">
                  <c:v>0.39</c:v>
                </c:pt>
                <c:pt idx="9">
                  <c:v>0.3</c:v>
                </c:pt>
                <c:pt idx="10">
                  <c:v>0.16500000000000001</c:v>
                </c:pt>
                <c:pt idx="11">
                  <c:v>-7.0000000000000007E-2</c:v>
                </c:pt>
                <c:pt idx="12">
                  <c:v>-0.21</c:v>
                </c:pt>
                <c:pt idx="13">
                  <c:v>-0.25</c:v>
                </c:pt>
                <c:pt idx="14">
                  <c:v>-0.18</c:v>
                </c:pt>
                <c:pt idx="15">
                  <c:v>-0.08</c:v>
                </c:pt>
                <c:pt idx="16">
                  <c:v>0.06</c:v>
                </c:pt>
                <c:pt idx="17">
                  <c:v>0</c:v>
                </c:pt>
                <c:pt idx="18">
                  <c:v>0.37</c:v>
                </c:pt>
                <c:pt idx="19">
                  <c:v>0.5</c:v>
                </c:pt>
                <c:pt idx="20">
                  <c:v>0.47499999999999998</c:v>
                </c:pt>
                <c:pt idx="21">
                  <c:v>0.68</c:v>
                </c:pt>
                <c:pt idx="22">
                  <c:v>0.25</c:v>
                </c:pt>
                <c:pt idx="23">
                  <c:v>0.14000000000000001</c:v>
                </c:pt>
                <c:pt idx="24">
                  <c:v>0.125</c:v>
                </c:pt>
                <c:pt idx="25">
                  <c:v>-0.22500000000000001</c:v>
                </c:pt>
                <c:pt idx="26">
                  <c:v>-0.32500000000000001</c:v>
                </c:pt>
                <c:pt idx="27">
                  <c:v>-0.375</c:v>
                </c:pt>
              </c:numCache>
            </c:numRef>
          </c:val>
          <c:smooth val="0"/>
          <c:extLst>
            <c:ext xmlns:c16="http://schemas.microsoft.com/office/drawing/2014/chart" uri="{C3380CC4-5D6E-409C-BE32-E72D297353CC}">
              <c16:uniqueId val="{00000001-770C-46B1-B61F-4EEC1A9DAD57}"/>
            </c:ext>
          </c:extLst>
        </c:ser>
        <c:dLbls>
          <c:showLegendKey val="0"/>
          <c:showVal val="0"/>
          <c:showCatName val="0"/>
          <c:showSerName val="0"/>
          <c:showPercent val="0"/>
          <c:showBubbleSize val="0"/>
        </c:dLbls>
        <c:smooth val="0"/>
        <c:axId val="958240864"/>
        <c:axId val="962840416"/>
      </c:lineChart>
      <c:dateAx>
        <c:axId val="95824086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62840416"/>
        <c:crosses val="autoZero"/>
        <c:auto val="1"/>
        <c:lblOffset val="100"/>
        <c:baseTimeUnit val="months"/>
        <c:majorUnit val="1"/>
        <c:majorTimeUnit val="years"/>
      </c:dateAx>
      <c:valAx>
        <c:axId val="962840416"/>
        <c:scaling>
          <c:orientation val="minMax"/>
          <c:max val="0.70000000000000007"/>
          <c:min val="-0.4"/>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58240864"/>
        <c:crosses val="autoZero"/>
        <c:crossBetween val="between"/>
        <c:majorUnit val="0.15000000000000002"/>
      </c:valAx>
      <c:spPr>
        <a:noFill/>
        <a:ln>
          <a:noFill/>
        </a:ln>
        <a:effectLst/>
      </c:spPr>
    </c:plotArea>
    <c:legend>
      <c:legendPos val="b"/>
      <c:layout>
        <c:manualLayout>
          <c:xMode val="edge"/>
          <c:yMode val="edge"/>
          <c:x val="0.17675443862551063"/>
          <c:y val="0.86286598471403464"/>
          <c:w val="0.64649087208892819"/>
          <c:h val="9.728805141993598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Y/Y Class 8 Truck Sales</c:v>
          </c:tx>
          <c:spPr>
            <a:solidFill>
              <a:srgbClr val="BBC7B1"/>
            </a:solidFill>
            <a:ln>
              <a:noFill/>
            </a:ln>
            <a:effectLst/>
          </c:spPr>
          <c:invertIfNegative val="0"/>
          <c:cat>
            <c:numRef>
              <c:f>Sheet1!$A$11:$A$25</c:f>
              <c:numCache>
                <c:formatCode>mmm\-yy</c:formatCode>
                <c:ptCount val="15"/>
                <c:pt idx="0">
                  <c:v>39454</c:v>
                </c:pt>
                <c:pt idx="1">
                  <c:v>39820</c:v>
                </c:pt>
                <c:pt idx="2">
                  <c:v>40186</c:v>
                </c:pt>
                <c:pt idx="3">
                  <c:v>40552</c:v>
                </c:pt>
                <c:pt idx="4">
                  <c:v>40918</c:v>
                </c:pt>
                <c:pt idx="5">
                  <c:v>41284</c:v>
                </c:pt>
                <c:pt idx="6">
                  <c:v>41650</c:v>
                </c:pt>
                <c:pt idx="7">
                  <c:v>42016</c:v>
                </c:pt>
                <c:pt idx="8">
                  <c:v>42382</c:v>
                </c:pt>
                <c:pt idx="9">
                  <c:v>42748</c:v>
                </c:pt>
                <c:pt idx="10">
                  <c:v>43114</c:v>
                </c:pt>
                <c:pt idx="11">
                  <c:v>43480</c:v>
                </c:pt>
                <c:pt idx="12">
                  <c:v>43846</c:v>
                </c:pt>
                <c:pt idx="13">
                  <c:v>44212</c:v>
                </c:pt>
                <c:pt idx="14">
                  <c:v>44578</c:v>
                </c:pt>
              </c:numCache>
            </c:numRef>
          </c:cat>
          <c:val>
            <c:numRef>
              <c:f>Sheet1!$C$11:$C$25</c:f>
              <c:numCache>
                <c:formatCode>0.0%</c:formatCode>
                <c:ptCount val="15"/>
                <c:pt idx="0">
                  <c:v>-0.20120589548905765</c:v>
                </c:pt>
                <c:pt idx="1">
                  <c:v>-0.33240145373217778</c:v>
                </c:pt>
                <c:pt idx="2">
                  <c:v>9.2546063651591126E-2</c:v>
                </c:pt>
                <c:pt idx="3">
                  <c:v>0.40628593330778084</c:v>
                </c:pt>
                <c:pt idx="4">
                  <c:v>0.13218860724993187</c:v>
                </c:pt>
                <c:pt idx="5">
                  <c:v>1.6610495907559031E-2</c:v>
                </c:pt>
                <c:pt idx="6">
                  <c:v>0.15391901491830451</c:v>
                </c:pt>
                <c:pt idx="7">
                  <c:v>0.10568438333675334</c:v>
                </c:pt>
                <c:pt idx="8">
                  <c:v>-0.10560504825538219</c:v>
                </c:pt>
                <c:pt idx="9">
                  <c:v>3.2371861382029632E-2</c:v>
                </c:pt>
                <c:pt idx="10">
                  <c:v>0.17386934673366827</c:v>
                </c:pt>
                <c:pt idx="11">
                  <c:v>8.3904109589041154E-2</c:v>
                </c:pt>
                <c:pt idx="12">
                  <c:v>-0.22780410742496049</c:v>
                </c:pt>
                <c:pt idx="13">
                  <c:v>0.13359247135842889</c:v>
                </c:pt>
                <c:pt idx="14">
                  <c:v>3.0319436924742815E-2</c:v>
                </c:pt>
              </c:numCache>
            </c:numRef>
          </c:val>
          <c:extLst>
            <c:ext xmlns:c16="http://schemas.microsoft.com/office/drawing/2014/chart" uri="{C3380CC4-5D6E-409C-BE32-E72D297353CC}">
              <c16:uniqueId val="{00000000-CC0D-4044-9744-C88205760EF7}"/>
            </c:ext>
          </c:extLst>
        </c:ser>
        <c:dLbls>
          <c:showLegendKey val="0"/>
          <c:showVal val="0"/>
          <c:showCatName val="0"/>
          <c:showSerName val="0"/>
          <c:showPercent val="0"/>
          <c:showBubbleSize val="0"/>
        </c:dLbls>
        <c:gapWidth val="150"/>
        <c:axId val="957030944"/>
        <c:axId val="922822544"/>
      </c:barChart>
      <c:lineChart>
        <c:grouping val="standard"/>
        <c:varyColors val="0"/>
        <c:ser>
          <c:idx val="1"/>
          <c:order val="1"/>
          <c:tx>
            <c:v>Y/Y Spot Rate Change</c:v>
          </c:tx>
          <c:spPr>
            <a:ln w="28575" cap="rnd">
              <a:solidFill>
                <a:srgbClr val="00F49C"/>
              </a:solidFill>
              <a:round/>
            </a:ln>
            <a:effectLst/>
          </c:spPr>
          <c:marker>
            <c:symbol val="none"/>
          </c:marker>
          <c:cat>
            <c:numRef>
              <c:f>Sheet1!$A$11:$A$25</c:f>
              <c:numCache>
                <c:formatCode>mmm\-yy</c:formatCode>
                <c:ptCount val="15"/>
                <c:pt idx="0">
                  <c:v>39454</c:v>
                </c:pt>
                <c:pt idx="1">
                  <c:v>39820</c:v>
                </c:pt>
                <c:pt idx="2">
                  <c:v>40186</c:v>
                </c:pt>
                <c:pt idx="3">
                  <c:v>40552</c:v>
                </c:pt>
                <c:pt idx="4">
                  <c:v>40918</c:v>
                </c:pt>
                <c:pt idx="5">
                  <c:v>41284</c:v>
                </c:pt>
                <c:pt idx="6">
                  <c:v>41650</c:v>
                </c:pt>
                <c:pt idx="7">
                  <c:v>42016</c:v>
                </c:pt>
                <c:pt idx="8">
                  <c:v>42382</c:v>
                </c:pt>
                <c:pt idx="9">
                  <c:v>42748</c:v>
                </c:pt>
                <c:pt idx="10">
                  <c:v>43114</c:v>
                </c:pt>
                <c:pt idx="11">
                  <c:v>43480</c:v>
                </c:pt>
                <c:pt idx="12">
                  <c:v>43846</c:v>
                </c:pt>
                <c:pt idx="13">
                  <c:v>44212</c:v>
                </c:pt>
                <c:pt idx="14">
                  <c:v>44578</c:v>
                </c:pt>
              </c:numCache>
            </c:numRef>
          </c:cat>
          <c:val>
            <c:numRef>
              <c:f>Sheet1!$D$11:$D$25</c:f>
              <c:numCache>
                <c:formatCode>General</c:formatCode>
                <c:ptCount val="15"/>
                <c:pt idx="0">
                  <c:v>-0.05</c:v>
                </c:pt>
                <c:pt idx="1">
                  <c:v>7.0000000000000007E-2</c:v>
                </c:pt>
                <c:pt idx="2">
                  <c:v>0.125</c:v>
                </c:pt>
                <c:pt idx="3">
                  <c:v>0.22500000000000001</c:v>
                </c:pt>
                <c:pt idx="4">
                  <c:v>0</c:v>
                </c:pt>
                <c:pt idx="5">
                  <c:v>0</c:v>
                </c:pt>
                <c:pt idx="6">
                  <c:v>0.35</c:v>
                </c:pt>
                <c:pt idx="7">
                  <c:v>0.05</c:v>
                </c:pt>
                <c:pt idx="8">
                  <c:v>-0.125</c:v>
                </c:pt>
                <c:pt idx="9">
                  <c:v>-0.03</c:v>
                </c:pt>
                <c:pt idx="10">
                  <c:v>0.39</c:v>
                </c:pt>
                <c:pt idx="11">
                  <c:v>-0.22500000000000001</c:v>
                </c:pt>
                <c:pt idx="12">
                  <c:v>0.05</c:v>
                </c:pt>
                <c:pt idx="13">
                  <c:v>0.5</c:v>
                </c:pt>
                <c:pt idx="14">
                  <c:v>-0.22500000000000001</c:v>
                </c:pt>
              </c:numCache>
            </c:numRef>
          </c:val>
          <c:smooth val="0"/>
          <c:extLst>
            <c:ext xmlns:c16="http://schemas.microsoft.com/office/drawing/2014/chart" uri="{C3380CC4-5D6E-409C-BE32-E72D297353CC}">
              <c16:uniqueId val="{00000001-CC0D-4044-9744-C88205760EF7}"/>
            </c:ext>
          </c:extLst>
        </c:ser>
        <c:dLbls>
          <c:showLegendKey val="0"/>
          <c:showVal val="0"/>
          <c:showCatName val="0"/>
          <c:showSerName val="0"/>
          <c:showPercent val="0"/>
          <c:showBubbleSize val="0"/>
        </c:dLbls>
        <c:marker val="1"/>
        <c:smooth val="0"/>
        <c:axId val="957030944"/>
        <c:axId val="922822544"/>
      </c:lineChart>
      <c:dateAx>
        <c:axId val="957030944"/>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22822544"/>
        <c:crosses val="autoZero"/>
        <c:auto val="1"/>
        <c:lblOffset val="100"/>
        <c:baseTimeUnit val="years"/>
        <c:majorUnit val="2"/>
        <c:majorTimeUnit val="years"/>
      </c:dateAx>
      <c:valAx>
        <c:axId val="92282254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57030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Field2</c:v>
          </c:tx>
          <c:dPt>
            <c:idx val="0"/>
            <c:bubble3D val="0"/>
            <c:spPr>
              <a:solidFill>
                <a:srgbClr val="00F49C"/>
              </a:solidFill>
              <a:ln w="19050">
                <a:solidFill>
                  <a:schemeClr val="lt1"/>
                </a:solidFill>
              </a:ln>
              <a:effectLst/>
            </c:spPr>
            <c:extLst>
              <c:ext xmlns:c16="http://schemas.microsoft.com/office/drawing/2014/chart" uri="{C3380CC4-5D6E-409C-BE32-E72D297353CC}">
                <c16:uniqueId val="{00000001-AFD1-4BBC-A9BB-C3575A74A6BE}"/>
              </c:ext>
            </c:extLst>
          </c:dPt>
          <c:dPt>
            <c:idx val="1"/>
            <c:bubble3D val="0"/>
            <c:spPr>
              <a:solidFill>
                <a:srgbClr val="000000"/>
              </a:solidFill>
              <a:ln w="19050">
                <a:solidFill>
                  <a:schemeClr val="lt1"/>
                </a:solidFill>
              </a:ln>
              <a:effectLst/>
            </c:spPr>
            <c:extLst>
              <c:ext xmlns:c16="http://schemas.microsoft.com/office/drawing/2014/chart" uri="{C3380CC4-5D6E-409C-BE32-E72D297353CC}">
                <c16:uniqueId val="{00000003-AFD1-4BBC-A9BB-C3575A74A6BE}"/>
              </c:ext>
            </c:extLst>
          </c:dPt>
          <c:dPt>
            <c:idx val="2"/>
            <c:bubble3D val="0"/>
            <c:spPr>
              <a:solidFill>
                <a:srgbClr val="E3D081"/>
              </a:solidFill>
              <a:ln w="19050">
                <a:solidFill>
                  <a:schemeClr val="lt1"/>
                </a:solidFill>
              </a:ln>
              <a:effectLst/>
            </c:spPr>
            <c:extLst>
              <c:ext xmlns:c16="http://schemas.microsoft.com/office/drawing/2014/chart" uri="{C3380CC4-5D6E-409C-BE32-E72D297353CC}">
                <c16:uniqueId val="{00000005-AFD1-4BBC-A9BB-C3575A74A6BE}"/>
              </c:ext>
            </c:extLst>
          </c:dPt>
          <c:dPt>
            <c:idx val="3"/>
            <c:bubble3D val="0"/>
            <c:spPr>
              <a:solidFill>
                <a:srgbClr val="D6A064"/>
              </a:solidFill>
              <a:ln w="19050">
                <a:solidFill>
                  <a:schemeClr val="lt1"/>
                </a:solidFill>
              </a:ln>
              <a:effectLst/>
            </c:spPr>
            <c:extLst>
              <c:ext xmlns:c16="http://schemas.microsoft.com/office/drawing/2014/chart" uri="{C3380CC4-5D6E-409C-BE32-E72D297353CC}">
                <c16:uniqueId val="{00000007-AFD1-4BBC-A9BB-C3575A74A6BE}"/>
              </c:ext>
            </c:extLst>
          </c:dPt>
          <c:dLbls>
            <c:dLbl>
              <c:idx val="0"/>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D1-4BBC-A9BB-C3575A74A6BE}"/>
                </c:ext>
              </c:extLst>
            </c:dLbl>
            <c:dLbl>
              <c:idx val="1"/>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D1-4BBC-A9BB-C3575A74A6BE}"/>
                </c:ext>
              </c:extLst>
            </c:dLbl>
            <c:dLbl>
              <c:idx val="2"/>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D1-4BBC-A9BB-C3575A74A6BE}"/>
                </c:ext>
              </c:extLst>
            </c:dLbl>
            <c:dLbl>
              <c:idx val="3"/>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D1-4BBC-A9BB-C3575A74A6B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'[RXO FA.xlsx]Charting2'!$B$3:$B$6</c:f>
              <c:strCache>
                <c:ptCount val="4"/>
                <c:pt idx="0">
                  <c:v>Truck Brokerage</c:v>
                </c:pt>
                <c:pt idx="1">
                  <c:v>Last Mile</c:v>
                </c:pt>
                <c:pt idx="2">
                  <c:v>Managed Transportation</c:v>
                </c:pt>
                <c:pt idx="3">
                  <c:v>Freight Forwarding</c:v>
                </c:pt>
              </c:strCache>
            </c:strRef>
          </c:cat>
          <c:val>
            <c:numRef>
              <c:f>'[RXO FA.xlsx]Charting2'!$C$3:$C$6</c:f>
              <c:numCache>
                <c:formatCode>0%</c:formatCode>
                <c:ptCount val="4"/>
                <c:pt idx="0">
                  <c:v>0.57999999999999996</c:v>
                </c:pt>
                <c:pt idx="1">
                  <c:v>0.24</c:v>
                </c:pt>
                <c:pt idx="2">
                  <c:v>0.11</c:v>
                </c:pt>
                <c:pt idx="3">
                  <c:v>7.0000000000000007E-2</c:v>
                </c:pt>
              </c:numCache>
            </c:numRef>
          </c:val>
          <c:extLst>
            <c:ext xmlns:c16="http://schemas.microsoft.com/office/drawing/2014/chart" uri="{C3380CC4-5D6E-409C-BE32-E72D297353CC}">
              <c16:uniqueId val="{00000008-AFD1-4BBC-A9BB-C3575A74A6B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Sheet2!$A$13</c:f>
              <c:strCache>
                <c:ptCount val="1"/>
                <c:pt idx="0">
                  <c:v>Base Comp</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Sheet2!$B$6:$C$6</c:f>
              <c:strCache>
                <c:ptCount val="2"/>
                <c:pt idx="0">
                  <c:v>Drew Wilkerson</c:v>
                </c:pt>
                <c:pt idx="1">
                  <c:v>James Harris</c:v>
                </c:pt>
              </c:strCache>
            </c:strRef>
          </c:cat>
          <c:val>
            <c:numRef>
              <c:f>Sheet2!$B$13:$C$13</c:f>
              <c:numCache>
                <c:formatCode>0.0%</c:formatCode>
                <c:ptCount val="2"/>
                <c:pt idx="0">
                  <c:v>0.21469859620148637</c:v>
                </c:pt>
                <c:pt idx="1">
                  <c:v>0.17910447761194029</c:v>
                </c:pt>
              </c:numCache>
            </c:numRef>
          </c:val>
          <c:extLst>
            <c:ext xmlns:c16="http://schemas.microsoft.com/office/drawing/2014/chart" uri="{C3380CC4-5D6E-409C-BE32-E72D297353CC}">
              <c16:uniqueId val="{00000000-DDE1-4430-9D47-AD3D1806DF7C}"/>
            </c:ext>
          </c:extLst>
        </c:ser>
        <c:ser>
          <c:idx val="1"/>
          <c:order val="1"/>
          <c:tx>
            <c:strRef>
              <c:f>Sheet2!$A$14</c:f>
              <c:strCache>
                <c:ptCount val="1"/>
                <c:pt idx="0">
                  <c:v>Equity Performance Comp</c:v>
                </c:pt>
              </c:strCache>
            </c:strRef>
          </c:tx>
          <c:spPr>
            <a:solidFill>
              <a:srgbClr val="00F49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Sheet2!$B$6:$C$6</c:f>
              <c:strCache>
                <c:ptCount val="2"/>
                <c:pt idx="0">
                  <c:v>Drew Wilkerson</c:v>
                </c:pt>
                <c:pt idx="1">
                  <c:v>James Harris</c:v>
                </c:pt>
              </c:strCache>
            </c:strRef>
          </c:cat>
          <c:val>
            <c:numRef>
              <c:f>Sheet2!$B$14:$C$14</c:f>
              <c:numCache>
                <c:formatCode>0.0%</c:formatCode>
                <c:ptCount val="2"/>
                <c:pt idx="0">
                  <c:v>0.495458298926507</c:v>
                </c:pt>
                <c:pt idx="1">
                  <c:v>0.23880597014925373</c:v>
                </c:pt>
              </c:numCache>
            </c:numRef>
          </c:val>
          <c:extLst>
            <c:ext xmlns:c16="http://schemas.microsoft.com/office/drawing/2014/chart" uri="{C3380CC4-5D6E-409C-BE32-E72D297353CC}">
              <c16:uniqueId val="{00000001-DDE1-4430-9D47-AD3D1806DF7C}"/>
            </c:ext>
          </c:extLst>
        </c:ser>
        <c:ser>
          <c:idx val="2"/>
          <c:order val="2"/>
          <c:tx>
            <c:strRef>
              <c:f>Sheet2!$A$15</c:f>
              <c:strCache>
                <c:ptCount val="1"/>
                <c:pt idx="0">
                  <c:v>Cash Performance Comp</c:v>
                </c:pt>
              </c:strCache>
            </c:strRef>
          </c:tx>
          <c:spPr>
            <a:solidFill>
              <a:srgbClr val="BBC7B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Sheet2!$B$6:$C$6</c:f>
              <c:strCache>
                <c:ptCount val="2"/>
                <c:pt idx="0">
                  <c:v>Drew Wilkerson</c:v>
                </c:pt>
                <c:pt idx="1">
                  <c:v>James Harris</c:v>
                </c:pt>
              </c:strCache>
            </c:strRef>
          </c:cat>
          <c:val>
            <c:numRef>
              <c:f>Sheet2!$B$15:$C$15</c:f>
              <c:numCache>
                <c:formatCode>0.0%</c:formatCode>
                <c:ptCount val="2"/>
                <c:pt idx="0">
                  <c:v>0.2898431048720066</c:v>
                </c:pt>
                <c:pt idx="1">
                  <c:v>0.17910447761194029</c:v>
                </c:pt>
              </c:numCache>
            </c:numRef>
          </c:val>
          <c:extLst>
            <c:ext xmlns:c16="http://schemas.microsoft.com/office/drawing/2014/chart" uri="{C3380CC4-5D6E-409C-BE32-E72D297353CC}">
              <c16:uniqueId val="{00000002-DDE1-4430-9D47-AD3D1806DF7C}"/>
            </c:ext>
          </c:extLst>
        </c:ser>
        <c:ser>
          <c:idx val="3"/>
          <c:order val="3"/>
          <c:tx>
            <c:strRef>
              <c:f>Sheet2!$A$16</c:f>
              <c:strCache>
                <c:ptCount val="1"/>
                <c:pt idx="0">
                  <c:v>Other Performance Comp</c:v>
                </c:pt>
              </c:strCache>
            </c:strRef>
          </c:tx>
          <c:spPr>
            <a:solidFill>
              <a:srgbClr val="E3D08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DDE1-4430-9D47-AD3D1806DF7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Sheet2!$B$6:$C$6</c:f>
              <c:strCache>
                <c:ptCount val="2"/>
                <c:pt idx="0">
                  <c:v>Drew Wilkerson</c:v>
                </c:pt>
                <c:pt idx="1">
                  <c:v>James Harris</c:v>
                </c:pt>
              </c:strCache>
            </c:strRef>
          </c:cat>
          <c:val>
            <c:numRef>
              <c:f>Sheet2!$B$16:$C$16</c:f>
              <c:numCache>
                <c:formatCode>0.0%</c:formatCode>
                <c:ptCount val="2"/>
                <c:pt idx="0">
                  <c:v>0</c:v>
                </c:pt>
                <c:pt idx="1">
                  <c:v>0.40298507462686567</c:v>
                </c:pt>
              </c:numCache>
            </c:numRef>
          </c:val>
          <c:extLst>
            <c:ext xmlns:c16="http://schemas.microsoft.com/office/drawing/2014/chart" uri="{C3380CC4-5D6E-409C-BE32-E72D297353CC}">
              <c16:uniqueId val="{00000004-DDE1-4430-9D47-AD3D1806DF7C}"/>
            </c:ext>
          </c:extLst>
        </c:ser>
        <c:dLbls>
          <c:showLegendKey val="0"/>
          <c:showVal val="1"/>
          <c:showCatName val="0"/>
          <c:showSerName val="0"/>
          <c:showPercent val="0"/>
          <c:showBubbleSize val="0"/>
        </c:dLbls>
        <c:gapWidth val="150"/>
        <c:overlap val="100"/>
        <c:axId val="2085076671"/>
        <c:axId val="2085181519"/>
      </c:barChart>
      <c:catAx>
        <c:axId val="2085076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2085181519"/>
        <c:crosses val="autoZero"/>
        <c:auto val="1"/>
        <c:lblAlgn val="ctr"/>
        <c:lblOffset val="100"/>
        <c:noMultiLvlLbl val="0"/>
      </c:catAx>
      <c:valAx>
        <c:axId val="208518151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2085076671"/>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0">
          <a:solidFill>
            <a:schemeClr val="tx1">
              <a:lumMod val="95000"/>
              <a:lumOff val="5000"/>
            </a:schemeClr>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Sheet1!$B$9</c:f>
              <c:strCache>
                <c:ptCount val="1"/>
                <c:pt idx="0">
                  <c:v>S&amp;P Ann. Total Return</c:v>
                </c:pt>
              </c:strCache>
            </c:strRef>
          </c:tx>
          <c:spPr>
            <a:solidFill>
              <a:srgbClr val="BBC7B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Sheet1!$C$8:$E$8</c:f>
              <c:strCache>
                <c:ptCount val="3"/>
                <c:pt idx="0">
                  <c:v>URI</c:v>
                </c:pt>
                <c:pt idx="1">
                  <c:v>COKE</c:v>
                </c:pt>
                <c:pt idx="2">
                  <c:v>SPXC</c:v>
                </c:pt>
              </c:strCache>
            </c:strRef>
          </c:cat>
          <c:val>
            <c:numRef>
              <c:f>Sheet1!$C$9:$E$9</c:f>
              <c:numCache>
                <c:formatCode>0.0%</c:formatCode>
                <c:ptCount val="3"/>
                <c:pt idx="0">
                  <c:v>4.3366901974968286E-2</c:v>
                </c:pt>
                <c:pt idx="1">
                  <c:v>5.3801760926215803E-2</c:v>
                </c:pt>
                <c:pt idx="2">
                  <c:v>4.2800561553201444E-2</c:v>
                </c:pt>
              </c:numCache>
            </c:numRef>
          </c:val>
          <c:extLst>
            <c:ext xmlns:c16="http://schemas.microsoft.com/office/drawing/2014/chart" uri="{C3380CC4-5D6E-409C-BE32-E72D297353CC}">
              <c16:uniqueId val="{00000000-7C29-4555-9A9D-FAE24157D204}"/>
            </c:ext>
          </c:extLst>
        </c:ser>
        <c:ser>
          <c:idx val="1"/>
          <c:order val="1"/>
          <c:tx>
            <c:strRef>
              <c:f>Sheet1!$B$10</c:f>
              <c:strCache>
                <c:ptCount val="1"/>
                <c:pt idx="0">
                  <c:v>Co. Ann. Total Return</c:v>
                </c:pt>
              </c:strCache>
            </c:strRef>
          </c:tx>
          <c:spPr>
            <a:solidFill>
              <a:srgbClr val="00F49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Sheet1!$C$8:$E$8</c:f>
              <c:strCache>
                <c:ptCount val="3"/>
                <c:pt idx="0">
                  <c:v>URI</c:v>
                </c:pt>
                <c:pt idx="1">
                  <c:v>COKE</c:v>
                </c:pt>
                <c:pt idx="2">
                  <c:v>SPXC</c:v>
                </c:pt>
              </c:strCache>
            </c:strRef>
          </c:cat>
          <c:val>
            <c:numRef>
              <c:f>Sheet1!$C$10:$E$10</c:f>
              <c:numCache>
                <c:formatCode>0.0%</c:formatCode>
                <c:ptCount val="3"/>
                <c:pt idx="0">
                  <c:v>9.414692369112676E-2</c:v>
                </c:pt>
                <c:pt idx="1">
                  <c:v>9.625836816681943E-2</c:v>
                </c:pt>
                <c:pt idx="2">
                  <c:v>9.6913208241775184E-2</c:v>
                </c:pt>
              </c:numCache>
            </c:numRef>
          </c:val>
          <c:extLst>
            <c:ext xmlns:c16="http://schemas.microsoft.com/office/drawing/2014/chart" uri="{C3380CC4-5D6E-409C-BE32-E72D297353CC}">
              <c16:uniqueId val="{00000001-7C29-4555-9A9D-FAE24157D204}"/>
            </c:ext>
          </c:extLst>
        </c:ser>
        <c:dLbls>
          <c:dLblPos val="outEnd"/>
          <c:showLegendKey val="0"/>
          <c:showVal val="1"/>
          <c:showCatName val="0"/>
          <c:showSerName val="0"/>
          <c:showPercent val="0"/>
          <c:showBubbleSize val="0"/>
        </c:dLbls>
        <c:gapWidth val="219"/>
        <c:overlap val="-27"/>
        <c:axId val="2080507967"/>
        <c:axId val="2085195247"/>
      </c:barChart>
      <c:catAx>
        <c:axId val="2080507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2085195247"/>
        <c:crosses val="autoZero"/>
        <c:auto val="1"/>
        <c:lblAlgn val="ctr"/>
        <c:lblOffset val="100"/>
        <c:noMultiLvlLbl val="0"/>
      </c:catAx>
      <c:valAx>
        <c:axId val="2085195247"/>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208050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95000"/>
              <a:lumOff val="5000"/>
            </a:schemeClr>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'Fball Field'!$E$24</c:f>
              <c:strCache>
                <c:ptCount val="1"/>
                <c:pt idx="0">
                  <c:v>Low</c:v>
                </c:pt>
              </c:strCache>
            </c:strRef>
          </c:tx>
          <c:spPr>
            <a:noFill/>
            <a:ln>
              <a:noFill/>
            </a:ln>
            <a:effectLst/>
            <a:extLst>
              <a:ext uri="{909E8E84-426E-40DD-AFC4-6F175D3DCCD1}">
                <a14:hiddenFill xmlns:a14="http://schemas.microsoft.com/office/drawing/2010/main">
                  <a:solidFill>
                    <a:srgbClr val="4472C4"/>
                  </a:solidFill>
                </a14:hiddenFill>
              </a:ext>
              <a:ext uri="{91240B29-F687-4F45-9708-019B960494DF}">
                <a14:hiddenLine xmlns:a14="http://schemas.microsoft.com/office/drawing/2010/main">
                  <a:noFill/>
                </a14:hiddenLine>
              </a:ext>
            </a:ex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'Fball Field'!$D$25:$D$28</c:f>
              <c:strCache>
                <c:ptCount val="4"/>
                <c:pt idx="0">
                  <c:v>DCF - Perpetuity</c:v>
                </c:pt>
                <c:pt idx="1">
                  <c:v>DCF - Exit Multiple</c:v>
                </c:pt>
                <c:pt idx="2">
                  <c:v>Trading Comps</c:v>
                </c:pt>
                <c:pt idx="3">
                  <c:v>Implied Multiple</c:v>
                </c:pt>
              </c:strCache>
            </c:strRef>
          </c:cat>
          <c:val>
            <c:numRef>
              <c:f>'Fball Field'!$E$25:$E$28</c:f>
              <c:numCache>
                <c:formatCode>_([$$]#,##0.00_);\([$$]#,##0.00\);_(@_)</c:formatCode>
                <c:ptCount val="4"/>
                <c:pt idx="0">
                  <c:v>23.891063741980574</c:v>
                </c:pt>
                <c:pt idx="1">
                  <c:v>26.164270635347119</c:v>
                </c:pt>
                <c:pt idx="2">
                  <c:v>24.784939145032673</c:v>
                </c:pt>
                <c:pt idx="3">
                  <c:v>31.006111374391828</c:v>
                </c:pt>
              </c:numCache>
            </c:numRef>
          </c:val>
          <c:extLst>
            <c:ext xmlns:c16="http://schemas.microsoft.com/office/drawing/2014/chart" uri="{C3380CC4-5D6E-409C-BE32-E72D297353CC}">
              <c16:uniqueId val="{00000000-091D-41EA-B599-510BF3C51B05}"/>
            </c:ext>
          </c:extLst>
        </c:ser>
        <c:ser>
          <c:idx val="1"/>
          <c:order val="1"/>
          <c:tx>
            <c:strRef>
              <c:f>'Fball Field'!$G$24</c:f>
              <c:strCache>
                <c:ptCount val="1"/>
                <c:pt idx="0">
                  <c:v>Delta</c:v>
                </c:pt>
              </c:strCache>
            </c:strRef>
          </c:tx>
          <c:spPr>
            <a:solidFill>
              <a:srgbClr val="00F49C"/>
            </a:solidFill>
          </c:spPr>
          <c:invertIfNegative val="0"/>
          <c:cat>
            <c:strRef>
              <c:f>'Fball Field'!$D$25:$D$28</c:f>
              <c:strCache>
                <c:ptCount val="4"/>
                <c:pt idx="0">
                  <c:v>DCF - Perpetuity</c:v>
                </c:pt>
                <c:pt idx="1">
                  <c:v>DCF - Exit Multiple</c:v>
                </c:pt>
                <c:pt idx="2">
                  <c:v>Trading Comps</c:v>
                </c:pt>
                <c:pt idx="3">
                  <c:v>Implied Multiple</c:v>
                </c:pt>
              </c:strCache>
            </c:strRef>
          </c:cat>
          <c:val>
            <c:numRef>
              <c:f>'Fball Field'!$G$25:$G$28</c:f>
              <c:numCache>
                <c:formatCode>[$$-540A]#,##0.00;\([$$-540A]#,##0.00\)</c:formatCode>
                <c:ptCount val="4"/>
                <c:pt idx="0">
                  <c:v>4.0840582055944026</c:v>
                </c:pt>
                <c:pt idx="1">
                  <c:v>5.3580119873727448</c:v>
                </c:pt>
                <c:pt idx="2">
                  <c:v>3.9689601123739919</c:v>
                </c:pt>
                <c:pt idx="3">
                  <c:v>3.4451234860435349</c:v>
                </c:pt>
              </c:numCache>
            </c:numRef>
          </c:val>
          <c:extLst>
            <c:ext xmlns:c16="http://schemas.microsoft.com/office/drawing/2014/chart" uri="{C3380CC4-5D6E-409C-BE32-E72D297353CC}">
              <c16:uniqueId val="{00000001-091D-41EA-B599-510BF3C51B05}"/>
            </c:ext>
          </c:extLst>
        </c:ser>
        <c:ser>
          <c:idx val="2"/>
          <c:order val="2"/>
          <c:tx>
            <c:strRef>
              <c:f>'Fball Field'!$F$24</c:f>
              <c:strCache>
                <c:ptCount val="1"/>
                <c:pt idx="0">
                  <c:v>High</c:v>
                </c:pt>
              </c:strCache>
            </c:strRef>
          </c:tx>
          <c:spPr>
            <a:noFill/>
            <a:ln>
              <a:noFill/>
            </a:ln>
            <a:effectLst/>
            <a:extLst>
              <a:ext uri="{909E8E84-426E-40DD-AFC4-6F175D3DCCD1}">
                <a14:hiddenFill xmlns:a14="http://schemas.microsoft.com/office/drawing/2010/main">
                  <a:solidFill>
                    <a:srgbClr val="A5A5A5"/>
                  </a:solidFill>
                </a14:hiddenFill>
              </a:ext>
              <a:ext uri="{91240B29-F687-4F45-9708-019B960494DF}">
                <a14:hiddenLine xmlns:a14="http://schemas.microsoft.com/office/drawing/2010/main">
                  <a:noFill/>
                </a14:hiddenLine>
              </a:ext>
            </a:ex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'Fball Field'!$D$25:$D$28</c:f>
              <c:strCache>
                <c:ptCount val="4"/>
                <c:pt idx="0">
                  <c:v>DCF - Perpetuity</c:v>
                </c:pt>
                <c:pt idx="1">
                  <c:v>DCF - Exit Multiple</c:v>
                </c:pt>
                <c:pt idx="2">
                  <c:v>Trading Comps</c:v>
                </c:pt>
                <c:pt idx="3">
                  <c:v>Implied Multiple</c:v>
                </c:pt>
              </c:strCache>
            </c:strRef>
          </c:cat>
          <c:val>
            <c:numRef>
              <c:f>'Fball Field'!$F$25:$F$28</c:f>
              <c:numCache>
                <c:formatCode>_([$$]#,##0.00_);\([$$]#,##0.00\);_(@_)</c:formatCode>
                <c:ptCount val="4"/>
                <c:pt idx="0">
                  <c:v>27.975121947574976</c:v>
                </c:pt>
                <c:pt idx="1">
                  <c:v>31.522282622719864</c:v>
                </c:pt>
                <c:pt idx="2">
                  <c:v>28.753899257406665</c:v>
                </c:pt>
                <c:pt idx="3">
                  <c:v>34.451234860435363</c:v>
                </c:pt>
              </c:numCache>
            </c:numRef>
          </c:val>
          <c:extLst>
            <c:ext xmlns:c16="http://schemas.microsoft.com/office/drawing/2014/chart" uri="{C3380CC4-5D6E-409C-BE32-E72D297353CC}">
              <c16:uniqueId val="{00000002-091D-41EA-B599-510BF3C51B05}"/>
            </c:ext>
          </c:extLst>
        </c:ser>
        <c:dLbls>
          <c:showLegendKey val="0"/>
          <c:showVal val="0"/>
          <c:showCatName val="0"/>
          <c:showSerName val="0"/>
          <c:showPercent val="0"/>
          <c:showBubbleSize val="0"/>
        </c:dLbls>
        <c:gapWidth val="60"/>
        <c:overlap val="100"/>
        <c:axId val="104016848"/>
        <c:axId val="104023504"/>
      </c:barChart>
      <c:scatterChart>
        <c:scatterStyle val="lineMarker"/>
        <c:varyColors val="0"/>
        <c:ser>
          <c:idx val="3"/>
          <c:order val="3"/>
          <c:tx>
            <c:strRef>
              <c:f>'Fball Field'!$I$24</c:f>
              <c:strCache>
                <c:ptCount val="1"/>
                <c:pt idx="0">
                  <c:v>Average</c:v>
                </c:pt>
              </c:strCache>
            </c:strRef>
          </c:tx>
          <c:spPr>
            <a:ln>
              <a:solidFill>
                <a:srgbClr val="C00000"/>
              </a:solidFill>
              <a:prstDash val="sysDash"/>
            </a:ln>
          </c:spPr>
          <c:marker>
            <c:symbol val="none"/>
          </c:marker>
          <c:dLbls>
            <c:dLbl>
              <c:idx val="0"/>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91D-41EA-B599-510BF3C51B05}"/>
                </c:ext>
              </c:extLst>
            </c:dLbl>
            <c:dLbl>
              <c:idx val="1"/>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91D-41EA-B599-510BF3C51B05}"/>
                </c:ext>
              </c:extLst>
            </c:dLbl>
            <c:spPr>
              <a:noFill/>
              <a:ln>
                <a:noFill/>
              </a:ln>
              <a:effectLst/>
            </c:sp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'Fball Field'!$I$25:$I$26</c:f>
              <c:numCache>
                <c:formatCode>[$$-540A]#,##0.00;\([$$-540A]#,##0.00\)</c:formatCode>
                <c:ptCount val="2"/>
                <c:pt idx="0">
                  <c:v>#N/A</c:v>
                </c:pt>
                <c:pt idx="1">
                  <c:v>#N/A</c:v>
                </c:pt>
              </c:numCache>
            </c:numRef>
          </c:xVal>
          <c:yVal>
            <c:numLit>
              <c:formatCode>General</c:formatCode>
              <c:ptCount val="2"/>
              <c:pt idx="0">
                <c:v>0</c:v>
              </c:pt>
              <c:pt idx="1">
                <c:v>1</c:v>
              </c:pt>
            </c:numLit>
          </c:yVal>
          <c:smooth val="0"/>
          <c:extLst>
            <c:ext xmlns:c16="http://schemas.microsoft.com/office/drawing/2014/chart" uri="{C3380CC4-5D6E-409C-BE32-E72D297353CC}">
              <c16:uniqueId val="{00000005-091D-41EA-B599-510BF3C51B05}"/>
            </c:ext>
          </c:extLst>
        </c:ser>
        <c:ser>
          <c:idx val="4"/>
          <c:order val="4"/>
          <c:tx>
            <c:strRef>
              <c:f>'Fball Field'!$J$24</c:f>
              <c:strCache>
                <c:ptCount val="1"/>
                <c:pt idx="0">
                  <c:v>Median</c:v>
                </c:pt>
              </c:strCache>
            </c:strRef>
          </c:tx>
          <c:spPr>
            <a:ln w="38100">
              <a:solidFill>
                <a:srgbClr val="2C180F"/>
              </a:solidFill>
              <a:prstDash val="solid"/>
            </a:ln>
          </c:spPr>
          <c:marker>
            <c:symbol val="none"/>
          </c:marker>
          <c:dLbls>
            <c:dLbl>
              <c:idx val="0"/>
              <c:tx>
                <c:rich>
                  <a:bodyPr/>
                  <a:lstStyle/>
                  <a:p>
                    <a:fld id="{8862E96C-EE6C-46FA-8912-881F5499FE0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91D-41EA-B599-510BF3C51B05}"/>
                </c:ext>
              </c:extLst>
            </c:dLbl>
            <c:dLbl>
              <c:idx val="1"/>
              <c:tx>
                <c:rich>
                  <a:bodyPr/>
                  <a:lstStyle/>
                  <a:p>
                    <a:fld id="{766E73DD-02BD-4AC6-ADF2-6DB05599C5C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91D-41EA-B599-510BF3C51B05}"/>
                </c:ext>
              </c:extLst>
            </c:dLbl>
            <c:spPr>
              <a:noFill/>
              <a:ln>
                <a:noFill/>
              </a:ln>
              <a:effectLst/>
            </c:sp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'Fball Field'!$J$25:$J$26</c:f>
              <c:numCache>
                <c:formatCode>[$$-540A]#,##0.00;\([$$-540A]#,##0.00\)</c:formatCode>
                <c:ptCount val="2"/>
                <c:pt idx="0">
                  <c:v>28.364510602490821</c:v>
                </c:pt>
                <c:pt idx="1">
                  <c:v>28.364510602490821</c:v>
                </c:pt>
              </c:numCache>
            </c:numRef>
          </c:xVal>
          <c:yVal>
            <c:numLit>
              <c:formatCode>General</c:formatCode>
              <c:ptCount val="2"/>
              <c:pt idx="0">
                <c:v>0</c:v>
              </c:pt>
              <c:pt idx="1">
                <c:v>1</c:v>
              </c:pt>
            </c:numLit>
          </c:yVal>
          <c:smooth val="0"/>
          <c:extLst>
            <c:ext xmlns:c15="http://schemas.microsoft.com/office/drawing/2012/chart" uri="{02D57815-91ED-43cb-92C2-25804820EDAC}">
              <c15:datalabelsRange>
                <c15:f>'Fball Field'!$M$25:$M$26</c15:f>
                <c15:dlblRangeCache>
                  <c:ptCount val="2"/>
                </c15:dlblRangeCache>
              </c15:datalabelsRange>
            </c:ext>
            <c:ext xmlns:c16="http://schemas.microsoft.com/office/drawing/2014/chart" uri="{C3380CC4-5D6E-409C-BE32-E72D297353CC}">
              <c16:uniqueId val="{00000008-091D-41EA-B599-510BF3C51B05}"/>
            </c:ext>
          </c:extLst>
        </c:ser>
        <c:ser>
          <c:idx val="5"/>
          <c:order val="5"/>
          <c:tx>
            <c:strRef>
              <c:f>'Fball Field'!$K$24</c:f>
              <c:strCache>
                <c:ptCount val="1"/>
                <c:pt idx="0">
                  <c:v>Bonus</c:v>
                </c:pt>
              </c:strCache>
            </c:strRef>
          </c:tx>
          <c:spPr>
            <a:ln>
              <a:solidFill>
                <a:srgbClr val="FFC000"/>
              </a:solidFill>
              <a:prstDash val="solid"/>
            </a:ln>
          </c:spPr>
          <c:marker>
            <c:symbol val="none"/>
          </c:marker>
          <c:dLbls>
            <c:dLbl>
              <c:idx val="0"/>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91D-41EA-B599-510BF3C51B05}"/>
                </c:ext>
              </c:extLst>
            </c:dLbl>
            <c:dLbl>
              <c:idx val="1"/>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91D-41EA-B599-510BF3C51B05}"/>
                </c:ext>
              </c:extLst>
            </c:dLbl>
            <c:spPr>
              <a:noFill/>
              <a:ln>
                <a:noFill/>
              </a:ln>
              <a:effectLst/>
            </c:sp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'Fball Field'!$K$25:$K$26</c:f>
              <c:numCache>
                <c:formatCode>[$$-540A]#,##0.00;\([$$-540A]#,##0.00\)</c:formatCode>
                <c:ptCount val="2"/>
                <c:pt idx="0">
                  <c:v>#N/A</c:v>
                </c:pt>
                <c:pt idx="1">
                  <c:v>#N/A</c:v>
                </c:pt>
              </c:numCache>
            </c:numRef>
          </c:xVal>
          <c:yVal>
            <c:numLit>
              <c:formatCode>General</c:formatCode>
              <c:ptCount val="2"/>
              <c:pt idx="0">
                <c:v>0</c:v>
              </c:pt>
              <c:pt idx="1">
                <c:v>1</c:v>
              </c:pt>
            </c:numLit>
          </c:yVal>
          <c:smooth val="0"/>
          <c:extLst>
            <c:ext xmlns:c16="http://schemas.microsoft.com/office/drawing/2014/chart" uri="{C3380CC4-5D6E-409C-BE32-E72D297353CC}">
              <c16:uniqueId val="{0000000B-091D-41EA-B599-510BF3C51B05}"/>
            </c:ext>
          </c:extLst>
        </c:ser>
        <c:dLbls>
          <c:showLegendKey val="0"/>
          <c:showVal val="0"/>
          <c:showCatName val="0"/>
          <c:showSerName val="0"/>
          <c:showPercent val="0"/>
          <c:showBubbleSize val="0"/>
        </c:dLbls>
        <c:axId val="104026416"/>
        <c:axId val="104027664"/>
      </c:scatterChart>
      <c:catAx>
        <c:axId val="104016848"/>
        <c:scaling>
          <c:orientation val="maxMin"/>
        </c:scaling>
        <c:delete val="1"/>
        <c:axPos val="l"/>
        <c:numFmt formatCode="General" sourceLinked="1"/>
        <c:majorTickMark val="none"/>
        <c:minorTickMark val="none"/>
        <c:tickLblPos val="nextTo"/>
        <c:crossAx val="104023504"/>
        <c:crosses val="autoZero"/>
        <c:auto val="1"/>
        <c:lblAlgn val="ctr"/>
        <c:lblOffset val="100"/>
        <c:noMultiLvlLbl val="0"/>
      </c:catAx>
      <c:valAx>
        <c:axId val="104023504"/>
        <c:scaling>
          <c:orientation val="minMax"/>
          <c:max val="40"/>
          <c:min val="15"/>
        </c:scaling>
        <c:delete val="0"/>
        <c:axPos val="b"/>
        <c:numFmt formatCode="_([$$]#,##0.00_);\([$$]#,##0.00\);_(@_)" sourceLinked="1"/>
        <c:majorTickMark val="none"/>
        <c:minorTickMark val="none"/>
        <c:tickLblPos val="nextTo"/>
        <c:crossAx val="104016848"/>
        <c:crosses val="max"/>
        <c:crossBetween val="between"/>
        <c:majorUnit val="5"/>
      </c:valAx>
      <c:valAx>
        <c:axId val="104027664"/>
        <c:scaling>
          <c:orientation val="minMax"/>
          <c:max val="1"/>
          <c:min val="0"/>
        </c:scaling>
        <c:delete val="1"/>
        <c:axPos val="r"/>
        <c:numFmt formatCode="General" sourceLinked="1"/>
        <c:majorTickMark val="out"/>
        <c:minorTickMark val="none"/>
        <c:tickLblPos val="nextTo"/>
        <c:crossAx val="104026416"/>
        <c:crosses val="max"/>
        <c:crossBetween val="midCat"/>
      </c:valAx>
      <c:valAx>
        <c:axId val="104026416"/>
        <c:scaling>
          <c:orientation val="minMax"/>
        </c:scaling>
        <c:delete val="1"/>
        <c:axPos val="b"/>
        <c:numFmt formatCode="[$$-540A]#,##0.00;\([$$-540A]#,##0.00\)" sourceLinked="1"/>
        <c:majorTickMark val="out"/>
        <c:minorTickMark val="none"/>
        <c:tickLblPos val="nextTo"/>
        <c:crossAx val="104027664"/>
        <c:crosses val="autoZero"/>
        <c:crossBetween val="midCat"/>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round/>
    </a:ln>
    <a:effectLst/>
  </c:spPr>
  <c:txPr>
    <a:bodyPr/>
    <a:lstStyle/>
    <a:p>
      <a:pPr>
        <a:defRPr>
          <a:solidFill>
            <a:srgbClr val="000000"/>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516150265704871E-2"/>
          <c:y val="0"/>
          <c:w val="0.67173351898655376"/>
          <c:h val="0.88684787256154862"/>
        </c:manualLayout>
      </c:layout>
      <c:pieChart>
        <c:varyColors val="1"/>
        <c:ser>
          <c:idx val="0"/>
          <c:order val="0"/>
          <c:tx>
            <c:strRef>
              <c:f>'Industry Charting'!$C$68</c:f>
              <c:strCache>
                <c:ptCount val="1"/>
              </c:strCache>
            </c:strRef>
          </c:tx>
          <c:dPt>
            <c:idx val="0"/>
            <c:bubble3D val="0"/>
            <c:spPr>
              <a:solidFill>
                <a:srgbClr val="00F49C"/>
              </a:solidFill>
              <a:ln w="19050">
                <a:solidFill>
                  <a:schemeClr val="lt1"/>
                </a:solidFill>
              </a:ln>
              <a:effectLst/>
            </c:spPr>
            <c:extLst>
              <c:ext xmlns:c16="http://schemas.microsoft.com/office/drawing/2014/chart" uri="{C3380CC4-5D6E-409C-BE32-E72D297353CC}">
                <c16:uniqueId val="{00000001-6BF8-404B-94C3-E4A73956B28D}"/>
              </c:ext>
            </c:extLst>
          </c:dPt>
          <c:dPt>
            <c:idx val="1"/>
            <c:bubble3D val="0"/>
            <c:spPr>
              <a:solidFill>
                <a:srgbClr val="000000"/>
              </a:solidFill>
              <a:ln w="19050">
                <a:solidFill>
                  <a:schemeClr val="lt1"/>
                </a:solidFill>
              </a:ln>
              <a:effectLst/>
            </c:spPr>
            <c:extLst>
              <c:ext xmlns:c16="http://schemas.microsoft.com/office/drawing/2014/chart" uri="{C3380CC4-5D6E-409C-BE32-E72D297353CC}">
                <c16:uniqueId val="{00000003-6BF8-404B-94C3-E4A73956B28D}"/>
              </c:ext>
            </c:extLst>
          </c:dPt>
          <c:dPt>
            <c:idx val="2"/>
            <c:bubble3D val="0"/>
            <c:spPr>
              <a:solidFill>
                <a:srgbClr val="E3D081"/>
              </a:solidFill>
              <a:ln w="19050">
                <a:solidFill>
                  <a:schemeClr val="lt1"/>
                </a:solidFill>
              </a:ln>
              <a:effectLst/>
            </c:spPr>
            <c:extLst>
              <c:ext xmlns:c16="http://schemas.microsoft.com/office/drawing/2014/chart" uri="{C3380CC4-5D6E-409C-BE32-E72D297353CC}">
                <c16:uniqueId val="{00000005-6BF8-404B-94C3-E4A73956B28D}"/>
              </c:ext>
            </c:extLst>
          </c:dPt>
          <c:dPt>
            <c:idx val="3"/>
            <c:bubble3D val="0"/>
            <c:spPr>
              <a:solidFill>
                <a:srgbClr val="D6A064"/>
              </a:solidFill>
              <a:ln w="19050">
                <a:solidFill>
                  <a:schemeClr val="lt1"/>
                </a:solidFill>
              </a:ln>
              <a:effectLst/>
            </c:spPr>
            <c:extLst>
              <c:ext xmlns:c16="http://schemas.microsoft.com/office/drawing/2014/chart" uri="{C3380CC4-5D6E-409C-BE32-E72D297353CC}">
                <c16:uniqueId val="{00000007-6BF8-404B-94C3-E4A73956B28D}"/>
              </c:ext>
            </c:extLst>
          </c:dPt>
          <c:dPt>
            <c:idx val="4"/>
            <c:bubble3D val="0"/>
            <c:spPr>
              <a:solidFill>
                <a:srgbClr val="BBC7B1"/>
              </a:solidFill>
              <a:ln w="19050">
                <a:solidFill>
                  <a:schemeClr val="lt1"/>
                </a:solidFill>
              </a:ln>
              <a:effectLst/>
            </c:spPr>
            <c:extLst>
              <c:ext xmlns:c16="http://schemas.microsoft.com/office/drawing/2014/chart" uri="{C3380CC4-5D6E-409C-BE32-E72D297353CC}">
                <c16:uniqueId val="{00000009-6BF8-404B-94C3-E4A73956B28D}"/>
              </c:ext>
            </c:extLst>
          </c:dPt>
          <c:dPt>
            <c:idx val="5"/>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B-6BF8-404B-94C3-E4A73956B28D}"/>
              </c:ext>
            </c:extLst>
          </c:dPt>
          <c:dLbls>
            <c:dLbl>
              <c:idx val="0"/>
              <c:dLblPos val="in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BF8-404B-94C3-E4A73956B28D}"/>
                </c:ext>
              </c:extLst>
            </c:dLbl>
            <c:dLbl>
              <c:idx val="1"/>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rgbClr val="FFFFFF"/>
                      </a:solidFill>
                      <a:latin typeface="+mn-lt"/>
                      <a:ea typeface="+mn-ea"/>
                      <a:cs typeface="+mn-cs"/>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BF8-404B-94C3-E4A73956B28D}"/>
                </c:ext>
              </c:extLst>
            </c:dLbl>
            <c:dLbl>
              <c:idx val="2"/>
              <c:dLblPos val="in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BF8-404B-94C3-E4A73956B28D}"/>
                </c:ext>
              </c:extLst>
            </c:dLbl>
            <c:dLbl>
              <c:idx val="3"/>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6BF8-404B-94C3-E4A73956B28D}"/>
                </c:ext>
              </c:extLst>
            </c:dLbl>
            <c:dLbl>
              <c:idx val="4"/>
              <c:dLblPos val="in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6BF8-404B-94C3-E4A73956B28D}"/>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BF8-404B-94C3-E4A73956B2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'Industry Charting'!$B$69:$B$74</c:f>
              <c:strCache>
                <c:ptCount val="6"/>
                <c:pt idx="0">
                  <c:v>Retail / E-Commerce</c:v>
                </c:pt>
                <c:pt idx="1">
                  <c:v>Industrial / B2B Mfg.</c:v>
                </c:pt>
                <c:pt idx="2">
                  <c:v>Food / Beverage</c:v>
                </c:pt>
                <c:pt idx="3">
                  <c:v>Logistics</c:v>
                </c:pt>
                <c:pt idx="4">
                  <c:v>Automotive</c:v>
                </c:pt>
                <c:pt idx="5">
                  <c:v>Other</c:v>
                </c:pt>
              </c:strCache>
            </c:strRef>
          </c:cat>
          <c:val>
            <c:numRef>
              <c:f>'Industry Charting'!$C$69:$C$74</c:f>
              <c:numCache>
                <c:formatCode>0%</c:formatCode>
                <c:ptCount val="6"/>
                <c:pt idx="0">
                  <c:v>0.37</c:v>
                </c:pt>
                <c:pt idx="1">
                  <c:v>0.16</c:v>
                </c:pt>
                <c:pt idx="2">
                  <c:v>0.12</c:v>
                </c:pt>
                <c:pt idx="3">
                  <c:v>7.0000000000000007E-2</c:v>
                </c:pt>
                <c:pt idx="4">
                  <c:v>0.06</c:v>
                </c:pt>
                <c:pt idx="5">
                  <c:v>0.22</c:v>
                </c:pt>
              </c:numCache>
            </c:numRef>
          </c:val>
          <c:extLst>
            <c:ext xmlns:c16="http://schemas.microsoft.com/office/drawing/2014/chart" uri="{C3380CC4-5D6E-409C-BE32-E72D297353CC}">
              <c16:uniqueId val="{0000000C-6BF8-404B-94C3-E4A73956B28D}"/>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1531899263368"/>
          <c:y val="0.13196077916088486"/>
          <c:w val="0.85669784061440846"/>
          <c:h val="0.83479307864932339"/>
        </c:manualLayout>
      </c:layout>
      <c:pieChart>
        <c:varyColors val="1"/>
        <c:ser>
          <c:idx val="0"/>
          <c:order val="0"/>
          <c:spPr>
            <a:solidFill>
              <a:srgbClr val="000000"/>
            </a:solidFill>
          </c:spPr>
          <c:dPt>
            <c:idx val="0"/>
            <c:bubble3D val="0"/>
            <c:spPr>
              <a:solidFill>
                <a:srgbClr val="00F49C"/>
              </a:solidFill>
              <a:ln w="19050">
                <a:solidFill>
                  <a:schemeClr val="lt1"/>
                </a:solidFill>
              </a:ln>
              <a:effectLst/>
            </c:spPr>
            <c:extLst>
              <c:ext xmlns:c16="http://schemas.microsoft.com/office/drawing/2014/chart" uri="{C3380CC4-5D6E-409C-BE32-E72D297353CC}">
                <c16:uniqueId val="{00000001-A777-49BD-9188-53293D78323E}"/>
              </c:ext>
            </c:extLst>
          </c:dPt>
          <c:dPt>
            <c:idx val="1"/>
            <c:bubble3D val="0"/>
            <c:spPr>
              <a:solidFill>
                <a:srgbClr val="000000"/>
              </a:solidFill>
              <a:ln w="19050">
                <a:solidFill>
                  <a:schemeClr val="lt1"/>
                </a:solidFill>
              </a:ln>
              <a:effectLst/>
            </c:spPr>
            <c:extLst>
              <c:ext xmlns:c16="http://schemas.microsoft.com/office/drawing/2014/chart" uri="{C3380CC4-5D6E-409C-BE32-E72D297353CC}">
                <c16:uniqueId val="{00000003-A777-49BD-9188-53293D78323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77-49BD-9188-53293D78323E}"/>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77-49BD-9188-53293D7832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'Industry Charting'!$D$57:$D$58</c:f>
              <c:strCache>
                <c:ptCount val="2"/>
                <c:pt idx="0">
                  <c:v>RXO Network</c:v>
                </c:pt>
                <c:pt idx="1">
                  <c:v>Non-Network</c:v>
                </c:pt>
              </c:strCache>
            </c:strRef>
          </c:cat>
          <c:val>
            <c:numRef>
              <c:f>'Industry Charting'!$E$57:$E$58</c:f>
              <c:numCache>
                <c:formatCode>0.0%</c:formatCode>
                <c:ptCount val="2"/>
                <c:pt idx="0">
                  <c:v>0.32014159107767987</c:v>
                </c:pt>
                <c:pt idx="1">
                  <c:v>0.67985840892232008</c:v>
                </c:pt>
              </c:numCache>
            </c:numRef>
          </c:val>
          <c:extLst>
            <c:ext xmlns:c16="http://schemas.microsoft.com/office/drawing/2014/chart" uri="{C3380CC4-5D6E-409C-BE32-E72D297353CC}">
              <c16:uniqueId val="{00000004-A777-49BD-9188-53293D78323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30336832895888"/>
          <c:y val="2.5428331875182269E-2"/>
          <c:w val="0.85836329833770775"/>
          <c:h val="0.74276748273287785"/>
        </c:manualLayout>
      </c:layout>
      <c:barChart>
        <c:barDir val="col"/>
        <c:grouping val="clustered"/>
        <c:varyColors val="0"/>
        <c:ser>
          <c:idx val="0"/>
          <c:order val="0"/>
          <c:tx>
            <c:strRef>
              <c:f>Orbis!$C$6</c:f>
              <c:strCache>
                <c:ptCount val="1"/>
                <c:pt idx="0">
                  <c:v>Orbis Returns</c:v>
                </c:pt>
              </c:strCache>
            </c:strRef>
          </c:tx>
          <c:spPr>
            <a:solidFill>
              <a:srgbClr val="00F4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Orbis!$D$5:$H$5</c:f>
              <c:strCache>
                <c:ptCount val="5"/>
                <c:pt idx="0">
                  <c:v>Since inception</c:v>
                </c:pt>
                <c:pt idx="1">
                  <c:v>30 yrs</c:v>
                </c:pt>
                <c:pt idx="2">
                  <c:v>10 yrs</c:v>
                </c:pt>
                <c:pt idx="3">
                  <c:v>5 yrs</c:v>
                </c:pt>
                <c:pt idx="4">
                  <c:v>3 yrs</c:v>
                </c:pt>
              </c:strCache>
            </c:strRef>
          </c:cat>
          <c:val>
            <c:numRef>
              <c:f>Orbis!$D$6:$H$6</c:f>
              <c:numCache>
                <c:formatCode>0.0"%"</c:formatCode>
                <c:ptCount val="5"/>
                <c:pt idx="0">
                  <c:v>12.9</c:v>
                </c:pt>
                <c:pt idx="1">
                  <c:v>12.8</c:v>
                </c:pt>
                <c:pt idx="2">
                  <c:v>9.3000000000000007</c:v>
                </c:pt>
                <c:pt idx="3">
                  <c:v>3</c:v>
                </c:pt>
                <c:pt idx="4">
                  <c:v>9.8000000000000007</c:v>
                </c:pt>
              </c:numCache>
            </c:numRef>
          </c:val>
          <c:extLst>
            <c:ext xmlns:c16="http://schemas.microsoft.com/office/drawing/2014/chart" uri="{C3380CC4-5D6E-409C-BE32-E72D297353CC}">
              <c16:uniqueId val="{00000000-02FB-404D-9853-0D056A021384}"/>
            </c:ext>
          </c:extLst>
        </c:ser>
        <c:ser>
          <c:idx val="1"/>
          <c:order val="1"/>
          <c:tx>
            <c:strRef>
              <c:f>Orbis!$C$7</c:f>
              <c:strCache>
                <c:ptCount val="1"/>
                <c:pt idx="0">
                  <c:v>MSCI World Index</c:v>
                </c:pt>
              </c:strCache>
            </c:strRef>
          </c:tx>
          <c:spPr>
            <a:solidFill>
              <a:srgbClr val="000000"/>
            </a:solidFill>
            <a:ln>
              <a:noFill/>
            </a:ln>
            <a:effectLst/>
          </c:spPr>
          <c:invertIfNegative val="0"/>
          <c:dLbls>
            <c:dLbl>
              <c:idx val="4"/>
              <c:layout>
                <c:manualLayout>
                  <c:x val="8.73968069656860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FB-404D-9853-0D056A0213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Orbis!$D$5:$H$5</c:f>
              <c:strCache>
                <c:ptCount val="5"/>
                <c:pt idx="0">
                  <c:v>Since inception</c:v>
                </c:pt>
                <c:pt idx="1">
                  <c:v>30 yrs</c:v>
                </c:pt>
                <c:pt idx="2">
                  <c:v>10 yrs</c:v>
                </c:pt>
                <c:pt idx="3">
                  <c:v>5 yrs</c:v>
                </c:pt>
                <c:pt idx="4">
                  <c:v>3 yrs</c:v>
                </c:pt>
              </c:strCache>
            </c:strRef>
          </c:cat>
          <c:val>
            <c:numRef>
              <c:f>Orbis!$D$7:$H$7</c:f>
              <c:numCache>
                <c:formatCode>0.0"%"</c:formatCode>
                <c:ptCount val="5"/>
                <c:pt idx="0">
                  <c:v>6.7</c:v>
                </c:pt>
                <c:pt idx="1">
                  <c:v>7.6</c:v>
                </c:pt>
                <c:pt idx="2">
                  <c:v>8.8000000000000007</c:v>
                </c:pt>
                <c:pt idx="3">
                  <c:v>6.9</c:v>
                </c:pt>
                <c:pt idx="4">
                  <c:v>9.9</c:v>
                </c:pt>
              </c:numCache>
            </c:numRef>
          </c:val>
          <c:extLst>
            <c:ext xmlns:c16="http://schemas.microsoft.com/office/drawing/2014/chart" uri="{C3380CC4-5D6E-409C-BE32-E72D297353CC}">
              <c16:uniqueId val="{00000002-02FB-404D-9853-0D056A021384}"/>
            </c:ext>
          </c:extLst>
        </c:ser>
        <c:ser>
          <c:idx val="2"/>
          <c:order val="2"/>
          <c:tx>
            <c:strRef>
              <c:f>Orbis!$C$8</c:f>
              <c:strCache>
                <c:ptCount val="1"/>
                <c:pt idx="0">
                  <c:v>Avg Global Equity Fund</c:v>
                </c:pt>
              </c:strCache>
            </c:strRef>
          </c:tx>
          <c:spPr>
            <a:solidFill>
              <a:srgbClr val="BBC7B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Orbis!$D$5:$H$5</c:f>
              <c:strCache>
                <c:ptCount val="5"/>
                <c:pt idx="0">
                  <c:v>Since inception</c:v>
                </c:pt>
                <c:pt idx="1">
                  <c:v>30 yrs</c:v>
                </c:pt>
                <c:pt idx="2">
                  <c:v>10 yrs</c:v>
                </c:pt>
                <c:pt idx="3">
                  <c:v>5 yrs</c:v>
                </c:pt>
                <c:pt idx="4">
                  <c:v>3 yrs</c:v>
                </c:pt>
              </c:strCache>
            </c:strRef>
          </c:cat>
          <c:val>
            <c:numRef>
              <c:f>Orbis!$D$8:$H$8</c:f>
              <c:numCache>
                <c:formatCode>0.0"%"</c:formatCode>
                <c:ptCount val="5"/>
                <c:pt idx="0">
                  <c:v>5.6</c:v>
                </c:pt>
                <c:pt idx="1">
                  <c:v>6.1</c:v>
                </c:pt>
                <c:pt idx="2">
                  <c:v>6.2</c:v>
                </c:pt>
                <c:pt idx="3">
                  <c:v>3.9</c:v>
                </c:pt>
                <c:pt idx="4">
                  <c:v>7.2</c:v>
                </c:pt>
              </c:numCache>
            </c:numRef>
          </c:val>
          <c:extLst>
            <c:ext xmlns:c16="http://schemas.microsoft.com/office/drawing/2014/chart" uri="{C3380CC4-5D6E-409C-BE32-E72D297353CC}">
              <c16:uniqueId val="{00000003-02FB-404D-9853-0D056A021384}"/>
            </c:ext>
          </c:extLst>
        </c:ser>
        <c:dLbls>
          <c:dLblPos val="outEnd"/>
          <c:showLegendKey val="0"/>
          <c:showVal val="1"/>
          <c:showCatName val="0"/>
          <c:showSerName val="0"/>
          <c:showPercent val="0"/>
          <c:showBubbleSize val="0"/>
        </c:dLbls>
        <c:gapWidth val="70"/>
        <c:overlap val="-27"/>
        <c:axId val="1054478399"/>
        <c:axId val="1056964399"/>
      </c:barChart>
      <c:catAx>
        <c:axId val="10544783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t" anchorCtr="0"/>
          <a:lstStyle/>
          <a:p>
            <a:pPr>
              <a:defRPr sz="900" b="0" i="0" u="none" strike="noStrike" kern="1200" baseline="0">
                <a:solidFill>
                  <a:sysClr val="windowText" lastClr="000000"/>
                </a:solidFill>
                <a:latin typeface="+mn-lt"/>
                <a:ea typeface="+mn-ea"/>
                <a:cs typeface="+mn-cs"/>
              </a:defRPr>
            </a:pPr>
            <a:endParaRPr lang="en-US"/>
          </a:p>
        </c:txPr>
        <c:crossAx val="1056964399"/>
        <c:crosses val="autoZero"/>
        <c:auto val="1"/>
        <c:lblAlgn val="ctr"/>
        <c:lblOffset val="100"/>
        <c:noMultiLvlLbl val="0"/>
      </c:catAx>
      <c:valAx>
        <c:axId val="1056964399"/>
        <c:scaling>
          <c:orientation val="minMax"/>
        </c:scaling>
        <c:delete val="0"/>
        <c:axPos val="l"/>
        <c:numFmt formatCode="0.0&quot;%&quot;"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54478399"/>
        <c:crosses val="autoZero"/>
        <c:crossBetween val="between"/>
      </c:valAx>
      <c:spPr>
        <a:noFill/>
        <a:ln>
          <a:noFill/>
        </a:ln>
        <a:effectLst/>
      </c:spPr>
    </c:plotArea>
    <c:legend>
      <c:legendPos val="b"/>
      <c:layout>
        <c:manualLayout>
          <c:xMode val="edge"/>
          <c:yMode val="edge"/>
          <c:x val="9.9955331019777521E-2"/>
          <c:y val="0.89530868973926092"/>
          <c:w val="0.77754404044129311"/>
          <c:h val="0.1046913102607390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'Market Penetration'!$B$11</c:f>
              <c:strCache>
                <c:ptCount val="1"/>
                <c:pt idx="0">
                  <c:v>Brokered Truckload Market Share</c:v>
                </c:pt>
              </c:strCache>
            </c:strRef>
          </c:tx>
          <c:spPr>
            <a:ln w="28575" cap="rnd">
              <a:solidFill>
                <a:srgbClr val="00F49C"/>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Penetration'!$C$10:$M$10</c:f>
              <c:numCache>
                <c:formatCode>General</c:formatCode>
                <c:ptCount val="11"/>
                <c:pt idx="0">
                  <c:v>2021</c:v>
                </c:pt>
                <c:pt idx="1">
                  <c:v>2022</c:v>
                </c:pt>
                <c:pt idx="2">
                  <c:v>2023</c:v>
                </c:pt>
                <c:pt idx="3">
                  <c:v>2024</c:v>
                </c:pt>
                <c:pt idx="4">
                  <c:v>2025</c:v>
                </c:pt>
                <c:pt idx="5">
                  <c:v>2026</c:v>
                </c:pt>
                <c:pt idx="6">
                  <c:v>2027</c:v>
                </c:pt>
                <c:pt idx="7">
                  <c:v>2028</c:v>
                </c:pt>
                <c:pt idx="8">
                  <c:v>2029</c:v>
                </c:pt>
                <c:pt idx="9">
                  <c:v>2030</c:v>
                </c:pt>
                <c:pt idx="10">
                  <c:v>2031</c:v>
                </c:pt>
              </c:numCache>
            </c:numRef>
          </c:cat>
          <c:val>
            <c:numRef>
              <c:f>'Market Penetration'!$C$11:$M$11</c:f>
              <c:numCache>
                <c:formatCode>0.0%</c:formatCode>
                <c:ptCount val="11"/>
                <c:pt idx="0">
                  <c:v>3.5167500000000004E-2</c:v>
                </c:pt>
                <c:pt idx="1">
                  <c:v>3.5613861386138611E-2</c:v>
                </c:pt>
                <c:pt idx="2">
                  <c:v>3.6999999999999998E-2</c:v>
                </c:pt>
                <c:pt idx="3">
                  <c:v>3.6999999999999998E-2</c:v>
                </c:pt>
                <c:pt idx="4">
                  <c:v>3.6999999999999998E-2</c:v>
                </c:pt>
                <c:pt idx="5">
                  <c:v>3.6999999999999998E-2</c:v>
                </c:pt>
                <c:pt idx="6">
                  <c:v>3.6999999999999998E-2</c:v>
                </c:pt>
                <c:pt idx="7">
                  <c:v>3.6999999999999998E-2</c:v>
                </c:pt>
                <c:pt idx="8">
                  <c:v>3.6999999999999998E-2</c:v>
                </c:pt>
                <c:pt idx="9">
                  <c:v>3.6999999999999998E-2</c:v>
                </c:pt>
                <c:pt idx="10">
                  <c:v>3.6999999999999998E-2</c:v>
                </c:pt>
              </c:numCache>
            </c:numRef>
          </c:val>
          <c:smooth val="0"/>
          <c:extLst>
            <c:ext xmlns:c16="http://schemas.microsoft.com/office/drawing/2014/chart" uri="{C3380CC4-5D6E-409C-BE32-E72D297353CC}">
              <c16:uniqueId val="{00000000-B051-4A15-9D35-0444CA13B9D3}"/>
            </c:ext>
          </c:extLst>
        </c:ser>
        <c:dLbls>
          <c:dLblPos val="t"/>
          <c:showLegendKey val="0"/>
          <c:showVal val="1"/>
          <c:showCatName val="0"/>
          <c:showSerName val="0"/>
          <c:showPercent val="0"/>
          <c:showBubbleSize val="0"/>
        </c:dLbls>
        <c:smooth val="0"/>
        <c:axId val="713771007"/>
        <c:axId val="714063599"/>
      </c:lineChart>
      <c:catAx>
        <c:axId val="7137710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714063599"/>
        <c:crosses val="autoZero"/>
        <c:auto val="1"/>
        <c:lblAlgn val="ctr"/>
        <c:lblOffset val="100"/>
        <c:noMultiLvlLbl val="0"/>
      </c:catAx>
      <c:valAx>
        <c:axId val="714063599"/>
        <c:scaling>
          <c:orientation val="minMax"/>
          <c:max val="9.0000000000000024E-2"/>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71377100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lumMod val="95000"/>
              <a:lumOff val="5000"/>
            </a:schemeClr>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Charting!$B$4</c:f>
              <c:strCache>
                <c:ptCount val="1"/>
                <c:pt idx="0">
                  <c:v>Revenue</c:v>
                </c:pt>
              </c:strCache>
            </c:strRef>
          </c:tx>
          <c:spPr>
            <a:solidFill>
              <a:srgbClr val="E3D08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Charting!$G$3:$O$3</c:f>
              <c:numCache>
                <c:formatCode>yyyy\P</c:formatCode>
                <c:ptCount val="9"/>
                <c:pt idx="0">
                  <c:v>44957</c:v>
                </c:pt>
                <c:pt idx="1">
                  <c:v>45322</c:v>
                </c:pt>
                <c:pt idx="2">
                  <c:v>45688</c:v>
                </c:pt>
                <c:pt idx="3">
                  <c:v>46053</c:v>
                </c:pt>
                <c:pt idx="4">
                  <c:v>46418</c:v>
                </c:pt>
                <c:pt idx="5">
                  <c:v>46783</c:v>
                </c:pt>
                <c:pt idx="6">
                  <c:v>47149</c:v>
                </c:pt>
                <c:pt idx="7">
                  <c:v>47514</c:v>
                </c:pt>
                <c:pt idx="8">
                  <c:v>47879</c:v>
                </c:pt>
              </c:numCache>
            </c:numRef>
          </c:cat>
          <c:val>
            <c:numRef>
              <c:f>Charting!$G$4:$O$4</c:f>
              <c:numCache>
                <c:formatCode>"$"#,##0</c:formatCode>
                <c:ptCount val="9"/>
                <c:pt idx="0">
                  <c:v>4633.88</c:v>
                </c:pt>
                <c:pt idx="1">
                  <c:v>4703.3881999999994</c:v>
                </c:pt>
                <c:pt idx="2">
                  <c:v>4773.9390229999981</c:v>
                </c:pt>
                <c:pt idx="3">
                  <c:v>4845.5481083449977</c:v>
                </c:pt>
                <c:pt idx="4">
                  <c:v>4918.2313299701727</c:v>
                </c:pt>
                <c:pt idx="5">
                  <c:v>4992.0047999197241</c:v>
                </c:pt>
                <c:pt idx="6">
                  <c:v>5066.8848719185189</c:v>
                </c:pt>
                <c:pt idx="7">
                  <c:v>5142.888144997296</c:v>
                </c:pt>
                <c:pt idx="8">
                  <c:v>5220.0314671722554</c:v>
                </c:pt>
              </c:numCache>
            </c:numRef>
          </c:val>
          <c:extLst>
            <c:ext xmlns:c16="http://schemas.microsoft.com/office/drawing/2014/chart" uri="{C3380CC4-5D6E-409C-BE32-E72D297353CC}">
              <c16:uniqueId val="{00000000-BFB1-4D64-A171-550D08ACB7BB}"/>
            </c:ext>
          </c:extLst>
        </c:ser>
        <c:dLbls>
          <c:showLegendKey val="0"/>
          <c:showVal val="0"/>
          <c:showCatName val="0"/>
          <c:showSerName val="0"/>
          <c:showPercent val="0"/>
          <c:showBubbleSize val="0"/>
        </c:dLbls>
        <c:gapWidth val="70"/>
        <c:overlap val="-27"/>
        <c:axId val="944550512"/>
        <c:axId val="644663216"/>
      </c:barChart>
      <c:lineChart>
        <c:grouping val="standard"/>
        <c:varyColors val="0"/>
        <c:ser>
          <c:idx val="1"/>
          <c:order val="1"/>
          <c:tx>
            <c:strRef>
              <c:f>Charting!$B$5</c:f>
              <c:strCache>
                <c:ptCount val="1"/>
                <c:pt idx="0">
                  <c:v>Gross Margin</c:v>
                </c:pt>
              </c:strCache>
            </c:strRef>
          </c:tx>
          <c:spPr>
            <a:ln w="28575" cap="rnd">
              <a:solidFill>
                <a:srgbClr val="00F49C"/>
              </a:solidFill>
              <a:round/>
            </a:ln>
            <a:effectLst/>
          </c:spPr>
          <c:marker>
            <c:symbol val="none"/>
          </c:marker>
          <c:dLbls>
            <c:spPr>
              <a:noFill/>
              <a:ln>
                <a:noFill/>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Charting!$G$3:$O$3</c:f>
              <c:numCache>
                <c:formatCode>yyyy\P</c:formatCode>
                <c:ptCount val="9"/>
                <c:pt idx="0">
                  <c:v>44957</c:v>
                </c:pt>
                <c:pt idx="1">
                  <c:v>45322</c:v>
                </c:pt>
                <c:pt idx="2">
                  <c:v>45688</c:v>
                </c:pt>
                <c:pt idx="3">
                  <c:v>46053</c:v>
                </c:pt>
                <c:pt idx="4">
                  <c:v>46418</c:v>
                </c:pt>
                <c:pt idx="5">
                  <c:v>46783</c:v>
                </c:pt>
                <c:pt idx="6">
                  <c:v>47149</c:v>
                </c:pt>
                <c:pt idx="7">
                  <c:v>47514</c:v>
                </c:pt>
                <c:pt idx="8">
                  <c:v>47879</c:v>
                </c:pt>
              </c:numCache>
            </c:numRef>
          </c:cat>
          <c:val>
            <c:numRef>
              <c:f>Charting!$G$5:$O$5</c:f>
              <c:numCache>
                <c:formatCode>0.0%</c:formatCode>
                <c:ptCount val="9"/>
                <c:pt idx="0">
                  <c:v>0.22500000000000001</c:v>
                </c:pt>
                <c:pt idx="1">
                  <c:v>0.23145759857675469</c:v>
                </c:pt>
                <c:pt idx="2">
                  <c:v>0.23145759857675471</c:v>
                </c:pt>
                <c:pt idx="3">
                  <c:v>0.23145759857675471</c:v>
                </c:pt>
                <c:pt idx="4">
                  <c:v>0.23145759857675474</c:v>
                </c:pt>
                <c:pt idx="5">
                  <c:v>0.23145759857675471</c:v>
                </c:pt>
                <c:pt idx="6">
                  <c:v>0.23145759857675469</c:v>
                </c:pt>
                <c:pt idx="7">
                  <c:v>0.23145759857675471</c:v>
                </c:pt>
                <c:pt idx="8">
                  <c:v>0.23145759857675471</c:v>
                </c:pt>
              </c:numCache>
            </c:numRef>
          </c:val>
          <c:smooth val="0"/>
          <c:extLst>
            <c:ext xmlns:c16="http://schemas.microsoft.com/office/drawing/2014/chart" uri="{C3380CC4-5D6E-409C-BE32-E72D297353CC}">
              <c16:uniqueId val="{00000001-BFB1-4D64-A171-550D08ACB7BB}"/>
            </c:ext>
          </c:extLst>
        </c:ser>
        <c:dLbls>
          <c:showLegendKey val="0"/>
          <c:showVal val="0"/>
          <c:showCatName val="0"/>
          <c:showSerName val="0"/>
          <c:showPercent val="0"/>
          <c:showBubbleSize val="0"/>
        </c:dLbls>
        <c:marker val="1"/>
        <c:smooth val="0"/>
        <c:axId val="955281632"/>
        <c:axId val="644658896"/>
      </c:lineChart>
      <c:catAx>
        <c:axId val="944550512"/>
        <c:scaling>
          <c:orientation val="minMax"/>
        </c:scaling>
        <c:delete val="0"/>
        <c:axPos val="b"/>
        <c:numFmt formatCode="yyyy\P"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644663216"/>
        <c:crosses val="autoZero"/>
        <c:auto val="0"/>
        <c:lblAlgn val="ctr"/>
        <c:lblOffset val="100"/>
        <c:noMultiLvlLbl val="0"/>
      </c:catAx>
      <c:valAx>
        <c:axId val="644663216"/>
        <c:scaling>
          <c:orientation val="minMax"/>
          <c:min val="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44550512"/>
        <c:crosses val="autoZero"/>
        <c:crossBetween val="between"/>
      </c:valAx>
      <c:valAx>
        <c:axId val="644658896"/>
        <c:scaling>
          <c:orientation val="minMax"/>
          <c:max val="0.30000000000000004"/>
          <c:min val="0.2"/>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55281632"/>
        <c:crosses val="max"/>
        <c:crossBetween val="between"/>
      </c:valAx>
      <c:dateAx>
        <c:axId val="955281632"/>
        <c:scaling>
          <c:orientation val="minMax"/>
        </c:scaling>
        <c:delete val="1"/>
        <c:axPos val="b"/>
        <c:numFmt formatCode="yyyy\P" sourceLinked="1"/>
        <c:majorTickMark val="out"/>
        <c:minorTickMark val="none"/>
        <c:tickLblPos val="nextTo"/>
        <c:crossAx val="644658896"/>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rgbClr val="FFFFFF"/>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Charting!$B$8</c:f>
              <c:strCache>
                <c:ptCount val="1"/>
                <c:pt idx="0">
                  <c:v>EBITDA</c:v>
                </c:pt>
              </c:strCache>
            </c:strRef>
          </c:tx>
          <c:spPr>
            <a:solidFill>
              <a:srgbClr val="E3D08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Charting!$G$3:$O$3</c:f>
              <c:numCache>
                <c:formatCode>yyyy\P</c:formatCode>
                <c:ptCount val="9"/>
                <c:pt idx="0">
                  <c:v>44957</c:v>
                </c:pt>
                <c:pt idx="1">
                  <c:v>45322</c:v>
                </c:pt>
                <c:pt idx="2">
                  <c:v>45688</c:v>
                </c:pt>
                <c:pt idx="3">
                  <c:v>46053</c:v>
                </c:pt>
                <c:pt idx="4">
                  <c:v>46418</c:v>
                </c:pt>
                <c:pt idx="5">
                  <c:v>46783</c:v>
                </c:pt>
                <c:pt idx="6">
                  <c:v>47149</c:v>
                </c:pt>
                <c:pt idx="7">
                  <c:v>47514</c:v>
                </c:pt>
                <c:pt idx="8">
                  <c:v>47879</c:v>
                </c:pt>
              </c:numCache>
            </c:numRef>
          </c:cat>
          <c:val>
            <c:numRef>
              <c:f>Charting!$G$8:$O$8</c:f>
              <c:numCache>
                <c:formatCode>"$"#,##0</c:formatCode>
                <c:ptCount val="9"/>
                <c:pt idx="0">
                  <c:v>217.89723663967493</c:v>
                </c:pt>
                <c:pt idx="1">
                  <c:v>270.38032543705026</c:v>
                </c:pt>
                <c:pt idx="2">
                  <c:v>279.70180779724507</c:v>
                </c:pt>
                <c:pt idx="3">
                  <c:v>289.20407691081863</c:v>
                </c:pt>
                <c:pt idx="4">
                  <c:v>298.89019635504405</c:v>
                </c:pt>
                <c:pt idx="5">
                  <c:v>308.76327888646381</c:v>
                </c:pt>
                <c:pt idx="6">
                  <c:v>318.82648720930706</c:v>
                </c:pt>
                <c:pt idx="7">
                  <c:v>329.08303475572671</c:v>
                </c:pt>
                <c:pt idx="8">
                  <c:v>339.5361864780441</c:v>
                </c:pt>
              </c:numCache>
            </c:numRef>
          </c:val>
          <c:extLst>
            <c:ext xmlns:c16="http://schemas.microsoft.com/office/drawing/2014/chart" uri="{C3380CC4-5D6E-409C-BE32-E72D297353CC}">
              <c16:uniqueId val="{00000000-F4C2-4A56-9D36-70771FC1FD84}"/>
            </c:ext>
          </c:extLst>
        </c:ser>
        <c:dLbls>
          <c:showLegendKey val="0"/>
          <c:showVal val="0"/>
          <c:showCatName val="0"/>
          <c:showSerName val="0"/>
          <c:showPercent val="0"/>
          <c:showBubbleSize val="0"/>
        </c:dLbls>
        <c:gapWidth val="70"/>
        <c:overlap val="-27"/>
        <c:axId val="944550512"/>
        <c:axId val="644663216"/>
      </c:barChart>
      <c:lineChart>
        <c:grouping val="standard"/>
        <c:varyColors val="0"/>
        <c:ser>
          <c:idx val="1"/>
          <c:order val="1"/>
          <c:tx>
            <c:strRef>
              <c:f>Charting!$B$9</c:f>
              <c:strCache>
                <c:ptCount val="1"/>
                <c:pt idx="0">
                  <c:v>EBITDA Margin</c:v>
                </c:pt>
              </c:strCache>
            </c:strRef>
          </c:tx>
          <c:spPr>
            <a:ln w="28575" cap="rnd">
              <a:solidFill>
                <a:srgbClr val="00F49C"/>
              </a:solidFill>
              <a:round/>
            </a:ln>
            <a:effectLst/>
          </c:spPr>
          <c:marker>
            <c:symbol val="none"/>
          </c:marker>
          <c:dLbls>
            <c:spPr>
              <a:noFill/>
              <a:ln>
                <a:noFill/>
              </a:ln>
              <a:effectLst/>
            </c:spPr>
            <c:txPr>
              <a:bodyPr rot="-5400000" spcFirstLastPara="1" vertOverflow="ellipsis"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Charting!$G$3:$O$3</c:f>
              <c:numCache>
                <c:formatCode>yyyy\P</c:formatCode>
                <c:ptCount val="9"/>
                <c:pt idx="0">
                  <c:v>44957</c:v>
                </c:pt>
                <c:pt idx="1">
                  <c:v>45322</c:v>
                </c:pt>
                <c:pt idx="2">
                  <c:v>45688</c:v>
                </c:pt>
                <c:pt idx="3">
                  <c:v>46053</c:v>
                </c:pt>
                <c:pt idx="4">
                  <c:v>46418</c:v>
                </c:pt>
                <c:pt idx="5">
                  <c:v>46783</c:v>
                </c:pt>
                <c:pt idx="6">
                  <c:v>47149</c:v>
                </c:pt>
                <c:pt idx="7">
                  <c:v>47514</c:v>
                </c:pt>
                <c:pt idx="8">
                  <c:v>47879</c:v>
                </c:pt>
              </c:numCache>
            </c:numRef>
          </c:cat>
          <c:val>
            <c:numRef>
              <c:f>Charting!$G$9:$O$9</c:f>
              <c:numCache>
                <c:formatCode>0.0%</c:formatCode>
                <c:ptCount val="9"/>
                <c:pt idx="0">
                  <c:v>4.7022632575654727E-2</c:v>
                </c:pt>
                <c:pt idx="1">
                  <c:v>5.7486287318799303E-2</c:v>
                </c:pt>
                <c:pt idx="2">
                  <c:v>5.8589313028442752E-2</c:v>
                </c:pt>
                <c:pt idx="3">
                  <c:v>5.9684491918004422E-2</c:v>
                </c:pt>
                <c:pt idx="4">
                  <c:v>6.0771886538500158E-2</c:v>
                </c:pt>
                <c:pt idx="5">
                  <c:v>6.1851558895021294E-2</c:v>
                </c:pt>
                <c:pt idx="6">
                  <c:v>6.2923570451796543E-2</c:v>
                </c:pt>
                <c:pt idx="7">
                  <c:v>6.3987982137204302E-2</c:v>
                </c:pt>
                <c:pt idx="8">
                  <c:v>6.5044854348737163E-2</c:v>
                </c:pt>
              </c:numCache>
            </c:numRef>
          </c:val>
          <c:smooth val="0"/>
          <c:extLst>
            <c:ext xmlns:c16="http://schemas.microsoft.com/office/drawing/2014/chart" uri="{C3380CC4-5D6E-409C-BE32-E72D297353CC}">
              <c16:uniqueId val="{00000001-F4C2-4A56-9D36-70771FC1FD84}"/>
            </c:ext>
          </c:extLst>
        </c:ser>
        <c:dLbls>
          <c:showLegendKey val="0"/>
          <c:showVal val="0"/>
          <c:showCatName val="0"/>
          <c:showSerName val="0"/>
          <c:showPercent val="0"/>
          <c:showBubbleSize val="0"/>
        </c:dLbls>
        <c:marker val="1"/>
        <c:smooth val="0"/>
        <c:axId val="955281632"/>
        <c:axId val="644658896"/>
      </c:lineChart>
      <c:catAx>
        <c:axId val="944550512"/>
        <c:scaling>
          <c:orientation val="minMax"/>
        </c:scaling>
        <c:delete val="0"/>
        <c:axPos val="b"/>
        <c:numFmt formatCode="yyyy\P"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644663216"/>
        <c:crosses val="autoZero"/>
        <c:auto val="0"/>
        <c:lblAlgn val="ctr"/>
        <c:lblOffset val="100"/>
        <c:noMultiLvlLbl val="0"/>
      </c:catAx>
      <c:valAx>
        <c:axId val="644663216"/>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44550512"/>
        <c:crosses val="autoZero"/>
        <c:crossBetween val="between"/>
      </c:valAx>
      <c:valAx>
        <c:axId val="644658896"/>
        <c:scaling>
          <c:orientation val="minMax"/>
          <c:max val="0.30000000000000004"/>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55281632"/>
        <c:crosses val="max"/>
        <c:crossBetween val="between"/>
      </c:valAx>
      <c:dateAx>
        <c:axId val="955281632"/>
        <c:scaling>
          <c:orientation val="minMax"/>
        </c:scaling>
        <c:delete val="1"/>
        <c:axPos val="b"/>
        <c:numFmt formatCode="yyyy\P" sourceLinked="1"/>
        <c:majorTickMark val="out"/>
        <c:minorTickMark val="none"/>
        <c:tickLblPos val="nextTo"/>
        <c:crossAx val="644658896"/>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rgbClr val="FFFFFF"/>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'Market Penetration'!$B$11</c:f>
              <c:strCache>
                <c:ptCount val="1"/>
                <c:pt idx="0">
                  <c:v>Brokered Truckload Market Share</c:v>
                </c:pt>
              </c:strCache>
            </c:strRef>
          </c:tx>
          <c:spPr>
            <a:ln w="28575" cap="rnd">
              <a:solidFill>
                <a:srgbClr val="00F49C"/>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Penetration'!$C$10:$M$10</c:f>
              <c:numCache>
                <c:formatCode>General</c:formatCode>
                <c:ptCount val="11"/>
                <c:pt idx="0">
                  <c:v>2021</c:v>
                </c:pt>
                <c:pt idx="1">
                  <c:v>2022</c:v>
                </c:pt>
                <c:pt idx="2">
                  <c:v>2023</c:v>
                </c:pt>
                <c:pt idx="3">
                  <c:v>2024</c:v>
                </c:pt>
                <c:pt idx="4">
                  <c:v>2025</c:v>
                </c:pt>
                <c:pt idx="5">
                  <c:v>2026</c:v>
                </c:pt>
                <c:pt idx="6">
                  <c:v>2027</c:v>
                </c:pt>
                <c:pt idx="7">
                  <c:v>2028</c:v>
                </c:pt>
                <c:pt idx="8">
                  <c:v>2029</c:v>
                </c:pt>
                <c:pt idx="9">
                  <c:v>2030</c:v>
                </c:pt>
                <c:pt idx="10">
                  <c:v>2031</c:v>
                </c:pt>
              </c:numCache>
            </c:numRef>
          </c:cat>
          <c:val>
            <c:numRef>
              <c:f>'Market Penetration'!$C$11:$M$11</c:f>
              <c:numCache>
                <c:formatCode>0.0%</c:formatCode>
                <c:ptCount val="11"/>
                <c:pt idx="0">
                  <c:v>3.5167500000000004E-2</c:v>
                </c:pt>
                <c:pt idx="1">
                  <c:v>3.5613861386138611E-2</c:v>
                </c:pt>
                <c:pt idx="2">
                  <c:v>3.9E-2</c:v>
                </c:pt>
                <c:pt idx="3">
                  <c:v>4.2999999999999997E-2</c:v>
                </c:pt>
                <c:pt idx="4">
                  <c:v>4.7E-2</c:v>
                </c:pt>
                <c:pt idx="5">
                  <c:v>0.05</c:v>
                </c:pt>
                <c:pt idx="6">
                  <c:v>5.2999999999999999E-2</c:v>
                </c:pt>
                <c:pt idx="7">
                  <c:v>5.6000000000000001E-2</c:v>
                </c:pt>
                <c:pt idx="8">
                  <c:v>5.8999999999999997E-2</c:v>
                </c:pt>
                <c:pt idx="9">
                  <c:v>6.2E-2</c:v>
                </c:pt>
                <c:pt idx="10">
                  <c:v>6.5000000000000002E-2</c:v>
                </c:pt>
              </c:numCache>
            </c:numRef>
          </c:val>
          <c:smooth val="0"/>
          <c:extLst>
            <c:ext xmlns:c16="http://schemas.microsoft.com/office/drawing/2014/chart" uri="{C3380CC4-5D6E-409C-BE32-E72D297353CC}">
              <c16:uniqueId val="{00000000-74E2-4F65-9462-6EEF124E042F}"/>
            </c:ext>
          </c:extLst>
        </c:ser>
        <c:dLbls>
          <c:dLblPos val="t"/>
          <c:showLegendKey val="0"/>
          <c:showVal val="1"/>
          <c:showCatName val="0"/>
          <c:showSerName val="0"/>
          <c:showPercent val="0"/>
          <c:showBubbleSize val="0"/>
        </c:dLbls>
        <c:smooth val="0"/>
        <c:axId val="713771007"/>
        <c:axId val="714063599"/>
      </c:lineChart>
      <c:catAx>
        <c:axId val="7137710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714063599"/>
        <c:crosses val="autoZero"/>
        <c:auto val="1"/>
        <c:lblAlgn val="ctr"/>
        <c:lblOffset val="100"/>
        <c:noMultiLvlLbl val="0"/>
      </c:catAx>
      <c:valAx>
        <c:axId val="714063599"/>
        <c:scaling>
          <c:orientation val="minMax"/>
          <c:max val="9.0000000000000024E-2"/>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71377100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lumMod val="95000"/>
              <a:lumOff val="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'[RXO FA.xlsx]Charting'!$B$4</c:f>
              <c:strCache>
                <c:ptCount val="1"/>
                <c:pt idx="0">
                  <c:v>Revenue</c:v>
                </c:pt>
              </c:strCache>
            </c:strRef>
          </c:tx>
          <c:spPr>
            <a:solidFill>
              <a:srgbClr val="D6A0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'[RXO FA.xlsx]Charting'!$C$3:$O$3</c:f>
              <c:numCache>
                <c:formatCode>yyyy\A</c:formatCode>
                <c:ptCount val="4"/>
                <c:pt idx="0">
                  <c:v>43466</c:v>
                </c:pt>
                <c:pt idx="1">
                  <c:v>43861</c:v>
                </c:pt>
                <c:pt idx="2">
                  <c:v>44227</c:v>
                </c:pt>
                <c:pt idx="3">
                  <c:v>44592</c:v>
                </c:pt>
              </c:numCache>
              <c:extLst/>
            </c:numRef>
          </c:cat>
          <c:val>
            <c:numRef>
              <c:f>'[RXO FA.xlsx]Charting'!$C$4:$O$4</c:f>
              <c:numCache>
                <c:formatCode>"$"#,##0</c:formatCode>
                <c:ptCount val="4"/>
                <c:pt idx="0">
                  <c:v>3141</c:v>
                </c:pt>
                <c:pt idx="1">
                  <c:v>3357</c:v>
                </c:pt>
                <c:pt idx="2">
                  <c:v>4689</c:v>
                </c:pt>
                <c:pt idx="3">
                  <c:v>4796</c:v>
                </c:pt>
              </c:numCache>
              <c:extLst/>
            </c:numRef>
          </c:val>
          <c:extLst>
            <c:ext xmlns:c16="http://schemas.microsoft.com/office/drawing/2014/chart" uri="{C3380CC4-5D6E-409C-BE32-E72D297353CC}">
              <c16:uniqueId val="{00000000-96CD-4AFC-9E0C-BAAD5CBA581E}"/>
            </c:ext>
          </c:extLst>
        </c:ser>
        <c:dLbls>
          <c:showLegendKey val="0"/>
          <c:showVal val="0"/>
          <c:showCatName val="0"/>
          <c:showSerName val="0"/>
          <c:showPercent val="0"/>
          <c:showBubbleSize val="0"/>
        </c:dLbls>
        <c:gapWidth val="70"/>
        <c:overlap val="-27"/>
        <c:axId val="944550512"/>
        <c:axId val="644663216"/>
      </c:barChart>
      <c:lineChart>
        <c:grouping val="standard"/>
        <c:varyColors val="0"/>
        <c:ser>
          <c:idx val="1"/>
          <c:order val="1"/>
          <c:tx>
            <c:strRef>
              <c:f>'[RXO FA.xlsx]Charting'!$B$5</c:f>
              <c:strCache>
                <c:ptCount val="1"/>
                <c:pt idx="0">
                  <c:v>Gross Margin</c:v>
                </c:pt>
              </c:strCache>
            </c:strRef>
          </c:tx>
          <c:spPr>
            <a:ln w="28575" cap="rnd">
              <a:solidFill>
                <a:srgbClr val="00F49C"/>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'[RXO FA.xlsx]Charting'!$C$3:$O$3</c:f>
              <c:numCache>
                <c:formatCode>yyyy\A</c:formatCode>
                <c:ptCount val="4"/>
                <c:pt idx="0">
                  <c:v>43466</c:v>
                </c:pt>
                <c:pt idx="1">
                  <c:v>43861</c:v>
                </c:pt>
                <c:pt idx="2">
                  <c:v>44227</c:v>
                </c:pt>
                <c:pt idx="3">
                  <c:v>44592</c:v>
                </c:pt>
              </c:numCache>
              <c:extLst/>
            </c:numRef>
          </c:cat>
          <c:val>
            <c:numRef>
              <c:f>'[RXO FA.xlsx]Charting'!$C$5:$O$5</c:f>
              <c:numCache>
                <c:formatCode>0.0%</c:formatCode>
                <c:ptCount val="4"/>
                <c:pt idx="0">
                  <c:v>0.23145495065265839</c:v>
                </c:pt>
                <c:pt idx="1">
                  <c:v>0.23503127792672029</c:v>
                </c:pt>
                <c:pt idx="2">
                  <c:v>0.21497120921305182</c:v>
                </c:pt>
                <c:pt idx="3">
                  <c:v>0.24437030859049208</c:v>
                </c:pt>
              </c:numCache>
              <c:extLst/>
            </c:numRef>
          </c:val>
          <c:smooth val="0"/>
          <c:extLst>
            <c:ext xmlns:c16="http://schemas.microsoft.com/office/drawing/2014/chart" uri="{C3380CC4-5D6E-409C-BE32-E72D297353CC}">
              <c16:uniqueId val="{00000001-96CD-4AFC-9E0C-BAAD5CBA581E}"/>
            </c:ext>
          </c:extLst>
        </c:ser>
        <c:dLbls>
          <c:showLegendKey val="0"/>
          <c:showVal val="0"/>
          <c:showCatName val="0"/>
          <c:showSerName val="0"/>
          <c:showPercent val="0"/>
          <c:showBubbleSize val="0"/>
        </c:dLbls>
        <c:marker val="1"/>
        <c:smooth val="0"/>
        <c:axId val="955281632"/>
        <c:axId val="644658896"/>
      </c:lineChart>
      <c:catAx>
        <c:axId val="944550512"/>
        <c:scaling>
          <c:orientation val="minMax"/>
        </c:scaling>
        <c:delete val="0"/>
        <c:axPos val="b"/>
        <c:numFmt formatCode="yyyy\A"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44663216"/>
        <c:crosses val="autoZero"/>
        <c:auto val="0"/>
        <c:lblAlgn val="ctr"/>
        <c:lblOffset val="100"/>
        <c:noMultiLvlLbl val="0"/>
      </c:catAx>
      <c:valAx>
        <c:axId val="644663216"/>
        <c:scaling>
          <c:orientation val="minMax"/>
          <c:min val="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944550512"/>
        <c:crosses val="autoZero"/>
        <c:crossBetween val="between"/>
      </c:valAx>
      <c:valAx>
        <c:axId val="644658896"/>
        <c:scaling>
          <c:orientation val="minMax"/>
          <c:max val="0.30000000000000004"/>
          <c:min val="0.2"/>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55281632"/>
        <c:crosses val="max"/>
        <c:crossBetween val="between"/>
      </c:valAx>
      <c:dateAx>
        <c:axId val="955281632"/>
        <c:scaling>
          <c:orientation val="minMax"/>
        </c:scaling>
        <c:delete val="1"/>
        <c:axPos val="b"/>
        <c:numFmt formatCode="yyyy\A" sourceLinked="1"/>
        <c:majorTickMark val="out"/>
        <c:minorTickMark val="none"/>
        <c:tickLblPos val="nextTo"/>
        <c:crossAx val="644658896"/>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Charting!$B$4</c:f>
              <c:strCache>
                <c:ptCount val="1"/>
                <c:pt idx="0">
                  <c:v>Revenue</c:v>
                </c:pt>
              </c:strCache>
            </c:strRef>
          </c:tx>
          <c:spPr>
            <a:solidFill>
              <a:srgbClr val="E3D08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Charting!$G$3:$O$3</c:f>
              <c:numCache>
                <c:formatCode>yyyy\P</c:formatCode>
                <c:ptCount val="9"/>
                <c:pt idx="0">
                  <c:v>44957</c:v>
                </c:pt>
                <c:pt idx="1">
                  <c:v>45322</c:v>
                </c:pt>
                <c:pt idx="2">
                  <c:v>45688</c:v>
                </c:pt>
                <c:pt idx="3">
                  <c:v>46053</c:v>
                </c:pt>
                <c:pt idx="4">
                  <c:v>46418</c:v>
                </c:pt>
                <c:pt idx="5">
                  <c:v>46783</c:v>
                </c:pt>
                <c:pt idx="6">
                  <c:v>47149</c:v>
                </c:pt>
                <c:pt idx="7">
                  <c:v>47514</c:v>
                </c:pt>
                <c:pt idx="8">
                  <c:v>47879</c:v>
                </c:pt>
              </c:numCache>
            </c:numRef>
          </c:cat>
          <c:val>
            <c:numRef>
              <c:f>Charting!$G$4:$O$4</c:f>
              <c:numCache>
                <c:formatCode>"$"#,##0</c:formatCode>
                <c:ptCount val="9"/>
                <c:pt idx="0">
                  <c:v>4884.3600000000006</c:v>
                </c:pt>
                <c:pt idx="1">
                  <c:v>5600.7327999999998</c:v>
                </c:pt>
                <c:pt idx="2">
                  <c:v>6366.600448000002</c:v>
                </c:pt>
                <c:pt idx="3">
                  <c:v>7043.8983680000019</c:v>
                </c:pt>
                <c:pt idx="4">
                  <c:v>7765.1935608832027</c:v>
                </c:pt>
                <c:pt idx="5">
                  <c:v>8532.92213180826</c:v>
                </c:pt>
                <c:pt idx="6">
                  <c:v>9349.6446787099085</c:v>
                </c:pt>
                <c:pt idx="7">
                  <c:v>10218.052353952795</c:v>
                </c:pt>
                <c:pt idx="8">
                  <c:v>11140.973211729177</c:v>
                </c:pt>
              </c:numCache>
            </c:numRef>
          </c:val>
          <c:extLst>
            <c:ext xmlns:c16="http://schemas.microsoft.com/office/drawing/2014/chart" uri="{C3380CC4-5D6E-409C-BE32-E72D297353CC}">
              <c16:uniqueId val="{00000000-0999-4935-A976-7BFAB8AAB871}"/>
            </c:ext>
          </c:extLst>
        </c:ser>
        <c:dLbls>
          <c:showLegendKey val="0"/>
          <c:showVal val="0"/>
          <c:showCatName val="0"/>
          <c:showSerName val="0"/>
          <c:showPercent val="0"/>
          <c:showBubbleSize val="0"/>
        </c:dLbls>
        <c:gapWidth val="70"/>
        <c:overlap val="-27"/>
        <c:axId val="944550512"/>
        <c:axId val="644663216"/>
      </c:barChart>
      <c:lineChart>
        <c:grouping val="standard"/>
        <c:varyColors val="0"/>
        <c:ser>
          <c:idx val="1"/>
          <c:order val="1"/>
          <c:tx>
            <c:strRef>
              <c:f>Charting!$B$5</c:f>
              <c:strCache>
                <c:ptCount val="1"/>
                <c:pt idx="0">
                  <c:v>Gross Margin</c:v>
                </c:pt>
              </c:strCache>
            </c:strRef>
          </c:tx>
          <c:spPr>
            <a:ln w="28575" cap="rnd">
              <a:solidFill>
                <a:srgbClr val="00F49C"/>
              </a:solidFill>
              <a:round/>
            </a:ln>
            <a:effectLst/>
          </c:spPr>
          <c:marker>
            <c:symbol val="none"/>
          </c:marker>
          <c:dLbls>
            <c:spPr>
              <a:noFill/>
              <a:ln>
                <a:noFill/>
              </a:ln>
              <a:effectLst/>
            </c:spPr>
            <c:txPr>
              <a:bodyPr rot="-5400000" spcFirstLastPara="1" vertOverflow="ellipsis"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Charting!$G$3:$O$3</c:f>
              <c:numCache>
                <c:formatCode>yyyy\P</c:formatCode>
                <c:ptCount val="9"/>
                <c:pt idx="0">
                  <c:v>44957</c:v>
                </c:pt>
                <c:pt idx="1">
                  <c:v>45322</c:v>
                </c:pt>
                <c:pt idx="2">
                  <c:v>45688</c:v>
                </c:pt>
                <c:pt idx="3">
                  <c:v>46053</c:v>
                </c:pt>
                <c:pt idx="4">
                  <c:v>46418</c:v>
                </c:pt>
                <c:pt idx="5">
                  <c:v>46783</c:v>
                </c:pt>
                <c:pt idx="6">
                  <c:v>47149</c:v>
                </c:pt>
                <c:pt idx="7">
                  <c:v>47514</c:v>
                </c:pt>
                <c:pt idx="8">
                  <c:v>47879</c:v>
                </c:pt>
              </c:numCache>
            </c:numRef>
          </c:cat>
          <c:val>
            <c:numRef>
              <c:f>Charting!$G$5:$O$5</c:f>
              <c:numCache>
                <c:formatCode>0.0%</c:formatCode>
                <c:ptCount val="9"/>
                <c:pt idx="0">
                  <c:v>0.22999999999999998</c:v>
                </c:pt>
                <c:pt idx="1">
                  <c:v>0.23145759857675469</c:v>
                </c:pt>
                <c:pt idx="2">
                  <c:v>0.23608675054828979</c:v>
                </c:pt>
                <c:pt idx="3">
                  <c:v>0.23844761805377271</c:v>
                </c:pt>
                <c:pt idx="4">
                  <c:v>0.24083209423431043</c:v>
                </c:pt>
                <c:pt idx="5">
                  <c:v>0.24324041517665357</c:v>
                </c:pt>
                <c:pt idx="6">
                  <c:v>0.24567281932842008</c:v>
                </c:pt>
                <c:pt idx="7">
                  <c:v>0.2481295475217043</c:v>
                </c:pt>
                <c:pt idx="8">
                  <c:v>0.25061084299692132</c:v>
                </c:pt>
              </c:numCache>
            </c:numRef>
          </c:val>
          <c:smooth val="0"/>
          <c:extLst>
            <c:ext xmlns:c16="http://schemas.microsoft.com/office/drawing/2014/chart" uri="{C3380CC4-5D6E-409C-BE32-E72D297353CC}">
              <c16:uniqueId val="{00000001-0999-4935-A976-7BFAB8AAB871}"/>
            </c:ext>
          </c:extLst>
        </c:ser>
        <c:dLbls>
          <c:showLegendKey val="0"/>
          <c:showVal val="0"/>
          <c:showCatName val="0"/>
          <c:showSerName val="0"/>
          <c:showPercent val="0"/>
          <c:showBubbleSize val="0"/>
        </c:dLbls>
        <c:marker val="1"/>
        <c:smooth val="0"/>
        <c:axId val="955281632"/>
        <c:axId val="644658896"/>
      </c:lineChart>
      <c:catAx>
        <c:axId val="944550512"/>
        <c:scaling>
          <c:orientation val="minMax"/>
        </c:scaling>
        <c:delete val="0"/>
        <c:axPos val="b"/>
        <c:numFmt formatCode="yyyy\P"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644663216"/>
        <c:crosses val="autoZero"/>
        <c:auto val="0"/>
        <c:lblAlgn val="ctr"/>
        <c:lblOffset val="100"/>
        <c:noMultiLvlLbl val="0"/>
      </c:catAx>
      <c:valAx>
        <c:axId val="644663216"/>
        <c:scaling>
          <c:orientation val="minMax"/>
          <c:min val="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44550512"/>
        <c:crosses val="autoZero"/>
        <c:crossBetween val="between"/>
      </c:valAx>
      <c:valAx>
        <c:axId val="644658896"/>
        <c:scaling>
          <c:orientation val="minMax"/>
          <c:max val="0.30000000000000004"/>
          <c:min val="0.2"/>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55281632"/>
        <c:crosses val="max"/>
        <c:crossBetween val="between"/>
      </c:valAx>
      <c:dateAx>
        <c:axId val="955281632"/>
        <c:scaling>
          <c:orientation val="minMax"/>
        </c:scaling>
        <c:delete val="1"/>
        <c:axPos val="b"/>
        <c:numFmt formatCode="yyyy\P" sourceLinked="1"/>
        <c:majorTickMark val="out"/>
        <c:minorTickMark val="none"/>
        <c:tickLblPos val="nextTo"/>
        <c:crossAx val="644658896"/>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rgbClr val="FFFFFF"/>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Charting!$B$8</c:f>
              <c:strCache>
                <c:ptCount val="1"/>
                <c:pt idx="0">
                  <c:v>EBITDA</c:v>
                </c:pt>
              </c:strCache>
            </c:strRef>
          </c:tx>
          <c:spPr>
            <a:solidFill>
              <a:srgbClr val="E3D08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Charting!$G$3:$O$3</c:f>
              <c:numCache>
                <c:formatCode>yyyy\P</c:formatCode>
                <c:ptCount val="9"/>
                <c:pt idx="0">
                  <c:v>44957</c:v>
                </c:pt>
                <c:pt idx="1">
                  <c:v>45322</c:v>
                </c:pt>
                <c:pt idx="2">
                  <c:v>45688</c:v>
                </c:pt>
                <c:pt idx="3">
                  <c:v>46053</c:v>
                </c:pt>
                <c:pt idx="4">
                  <c:v>46418</c:v>
                </c:pt>
                <c:pt idx="5">
                  <c:v>46783</c:v>
                </c:pt>
                <c:pt idx="6">
                  <c:v>47149</c:v>
                </c:pt>
                <c:pt idx="7">
                  <c:v>47514</c:v>
                </c:pt>
                <c:pt idx="8">
                  <c:v>47879</c:v>
                </c:pt>
              </c:numCache>
            </c:numRef>
          </c:cat>
          <c:val>
            <c:numRef>
              <c:f>Charting!$G$8:$O$8</c:f>
              <c:numCache>
                <c:formatCode>"$"#,##0</c:formatCode>
                <c:ptCount val="9"/>
                <c:pt idx="0">
                  <c:v>254.09726564722484</c:v>
                </c:pt>
                <c:pt idx="1">
                  <c:v>321.96533493662332</c:v>
                </c:pt>
                <c:pt idx="2">
                  <c:v>402.48670759073144</c:v>
                </c:pt>
                <c:pt idx="3">
                  <c:v>469.64848200259593</c:v>
                </c:pt>
                <c:pt idx="4">
                  <c:v>544.70023534806501</c:v>
                </c:pt>
                <c:pt idx="5">
                  <c:v>628.31639232248381</c:v>
                </c:pt>
                <c:pt idx="6">
                  <c:v>721.2202886975623</c:v>
                </c:pt>
                <c:pt idx="7">
                  <c:v>824.18739866367264</c:v>
                </c:pt>
                <c:pt idx="8">
                  <c:v>938.04876286288447</c:v>
                </c:pt>
              </c:numCache>
            </c:numRef>
          </c:val>
          <c:extLst>
            <c:ext xmlns:c16="http://schemas.microsoft.com/office/drawing/2014/chart" uri="{C3380CC4-5D6E-409C-BE32-E72D297353CC}">
              <c16:uniqueId val="{00000000-8EEE-4AC0-8928-FF5CD5C49073}"/>
            </c:ext>
          </c:extLst>
        </c:ser>
        <c:dLbls>
          <c:showLegendKey val="0"/>
          <c:showVal val="0"/>
          <c:showCatName val="0"/>
          <c:showSerName val="0"/>
          <c:showPercent val="0"/>
          <c:showBubbleSize val="0"/>
        </c:dLbls>
        <c:gapWidth val="70"/>
        <c:overlap val="-27"/>
        <c:axId val="944550512"/>
        <c:axId val="644663216"/>
      </c:barChart>
      <c:lineChart>
        <c:grouping val="standard"/>
        <c:varyColors val="0"/>
        <c:ser>
          <c:idx val="1"/>
          <c:order val="1"/>
          <c:tx>
            <c:strRef>
              <c:f>Charting!$B$9</c:f>
              <c:strCache>
                <c:ptCount val="1"/>
                <c:pt idx="0">
                  <c:v>EBITDA Margin</c:v>
                </c:pt>
              </c:strCache>
            </c:strRef>
          </c:tx>
          <c:spPr>
            <a:ln w="28575" cap="rnd">
              <a:solidFill>
                <a:srgbClr val="00F49C"/>
              </a:solidFill>
              <a:round/>
            </a:ln>
            <a:effectLst/>
          </c:spPr>
          <c:marker>
            <c:symbol val="none"/>
          </c:marker>
          <c:dLbls>
            <c:dLbl>
              <c:idx val="0"/>
              <c:layout>
                <c:manualLayout>
                  <c:x val="-3.0809606780124999E-2"/>
                  <c:y val="6.4087772021062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EE-4AC0-8928-FF5CD5C49073}"/>
                </c:ext>
              </c:extLst>
            </c:dLbl>
            <c:spPr>
              <a:noFill/>
              <a:ln>
                <a:noFill/>
              </a:ln>
              <a:effectLst/>
            </c:spPr>
            <c:txPr>
              <a:bodyPr rot="-5400000" spcFirstLastPara="1" vertOverflow="ellipsis" wrap="square" anchor="ctr" anchorCtr="1"/>
              <a:lstStyle/>
              <a:p>
                <a:pPr>
                  <a:defRPr sz="900" b="0" i="0" u="none" strike="noStrike" kern="1200" baseline="0">
                    <a:solidFill>
                      <a:srgbClr val="2C180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Charting!$G$3:$O$3</c:f>
              <c:numCache>
                <c:formatCode>yyyy\P</c:formatCode>
                <c:ptCount val="9"/>
                <c:pt idx="0">
                  <c:v>44957</c:v>
                </c:pt>
                <c:pt idx="1">
                  <c:v>45322</c:v>
                </c:pt>
                <c:pt idx="2">
                  <c:v>45688</c:v>
                </c:pt>
                <c:pt idx="3">
                  <c:v>46053</c:v>
                </c:pt>
                <c:pt idx="4">
                  <c:v>46418</c:v>
                </c:pt>
                <c:pt idx="5">
                  <c:v>46783</c:v>
                </c:pt>
                <c:pt idx="6">
                  <c:v>47149</c:v>
                </c:pt>
                <c:pt idx="7">
                  <c:v>47514</c:v>
                </c:pt>
                <c:pt idx="8">
                  <c:v>47879</c:v>
                </c:pt>
              </c:numCache>
            </c:numRef>
          </c:cat>
          <c:val>
            <c:numRef>
              <c:f>Charting!$G$9:$O$9</c:f>
              <c:numCache>
                <c:formatCode>0.0%</c:formatCode>
                <c:ptCount val="9"/>
                <c:pt idx="0">
                  <c:v>5.2022632575654704E-2</c:v>
                </c:pt>
                <c:pt idx="1">
                  <c:v>5.7486287318799303E-2</c:v>
                </c:pt>
                <c:pt idx="2">
                  <c:v>6.3218464999977853E-2</c:v>
                </c:pt>
                <c:pt idx="3">
                  <c:v>6.6674511395022409E-2</c:v>
                </c:pt>
                <c:pt idx="4">
                  <c:v>7.0146382196055845E-2</c:v>
                </c:pt>
                <c:pt idx="5">
                  <c:v>7.3634375494920135E-2</c:v>
                </c:pt>
                <c:pt idx="6">
                  <c:v>7.7138791203461898E-2</c:v>
                </c:pt>
                <c:pt idx="7">
                  <c:v>8.0659931082153871E-2</c:v>
                </c:pt>
                <c:pt idx="8">
                  <c:v>8.4198098768903787E-2</c:v>
                </c:pt>
              </c:numCache>
            </c:numRef>
          </c:val>
          <c:smooth val="0"/>
          <c:extLst>
            <c:ext xmlns:c16="http://schemas.microsoft.com/office/drawing/2014/chart" uri="{C3380CC4-5D6E-409C-BE32-E72D297353CC}">
              <c16:uniqueId val="{00000001-8EEE-4AC0-8928-FF5CD5C49073}"/>
            </c:ext>
          </c:extLst>
        </c:ser>
        <c:dLbls>
          <c:showLegendKey val="0"/>
          <c:showVal val="0"/>
          <c:showCatName val="0"/>
          <c:showSerName val="0"/>
          <c:showPercent val="0"/>
          <c:showBubbleSize val="0"/>
        </c:dLbls>
        <c:marker val="1"/>
        <c:smooth val="0"/>
        <c:axId val="955281632"/>
        <c:axId val="644658896"/>
      </c:lineChart>
      <c:catAx>
        <c:axId val="944550512"/>
        <c:scaling>
          <c:orientation val="minMax"/>
        </c:scaling>
        <c:delete val="0"/>
        <c:axPos val="b"/>
        <c:numFmt formatCode="yyyy\P"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644663216"/>
        <c:crosses val="autoZero"/>
        <c:auto val="0"/>
        <c:lblAlgn val="ctr"/>
        <c:lblOffset val="100"/>
        <c:noMultiLvlLbl val="0"/>
      </c:catAx>
      <c:valAx>
        <c:axId val="644663216"/>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44550512"/>
        <c:crosses val="autoZero"/>
        <c:crossBetween val="between"/>
      </c:valAx>
      <c:valAx>
        <c:axId val="644658896"/>
        <c:scaling>
          <c:orientation val="minMax"/>
          <c:max val="0.30000000000000004"/>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55281632"/>
        <c:crosses val="max"/>
        <c:crossBetween val="between"/>
      </c:valAx>
      <c:dateAx>
        <c:axId val="955281632"/>
        <c:scaling>
          <c:orientation val="minMax"/>
        </c:scaling>
        <c:delete val="1"/>
        <c:axPos val="b"/>
        <c:numFmt formatCode="yyyy\P" sourceLinked="1"/>
        <c:majorTickMark val="out"/>
        <c:minorTickMark val="none"/>
        <c:tickLblPos val="nextTo"/>
        <c:crossAx val="644658896"/>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rgbClr val="FFFFFF"/>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'Rev Driver'!$B$36</c:f>
              <c:strCache>
                <c:ptCount val="1"/>
                <c:pt idx="0">
                  <c:v>Base</c:v>
                </c:pt>
              </c:strCache>
            </c:strRef>
          </c:tx>
          <c:spPr>
            <a:ln w="28575" cap="rnd">
              <a:solidFill>
                <a:srgbClr val="00F49C"/>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584-4A03-8FCF-242FAEC6A938}"/>
                </c:ext>
              </c:extLst>
            </c:dLbl>
            <c:dLbl>
              <c:idx val="1"/>
              <c:delete val="1"/>
              <c:extLst>
                <c:ext xmlns:c15="http://schemas.microsoft.com/office/drawing/2012/chart" uri="{CE6537A1-D6FC-4f65-9D91-7224C49458BB}"/>
                <c:ext xmlns:c16="http://schemas.microsoft.com/office/drawing/2014/chart" uri="{C3380CC4-5D6E-409C-BE32-E72D297353CC}">
                  <c16:uniqueId val="{00000001-2584-4A03-8FCF-242FAEC6A938}"/>
                </c:ext>
              </c:extLst>
            </c:dLbl>
            <c:dLbl>
              <c:idx val="2"/>
              <c:delete val="1"/>
              <c:extLst>
                <c:ext xmlns:c15="http://schemas.microsoft.com/office/drawing/2012/chart" uri="{CE6537A1-D6FC-4f65-9D91-7224C49458BB}"/>
                <c:ext xmlns:c16="http://schemas.microsoft.com/office/drawing/2014/chart" uri="{C3380CC4-5D6E-409C-BE32-E72D297353CC}">
                  <c16:uniqueId val="{00000002-2584-4A03-8FCF-242FAEC6A938}"/>
                </c:ext>
              </c:extLst>
            </c:dLbl>
            <c:dLbl>
              <c:idx val="3"/>
              <c:layout>
                <c:manualLayout>
                  <c:x val="-4.2430169225181863E-2"/>
                  <c:y val="3.470799849401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84-4A03-8FCF-242FAEC6A93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 Driver'!$C$35:$M$35</c:f>
              <c:numCache>
                <c:formatCode>General</c:formatCode>
                <c:ptCount val="11"/>
                <c:pt idx="0">
                  <c:v>2021</c:v>
                </c:pt>
                <c:pt idx="1">
                  <c:v>2022</c:v>
                </c:pt>
                <c:pt idx="2">
                  <c:v>2023</c:v>
                </c:pt>
                <c:pt idx="3">
                  <c:v>2024</c:v>
                </c:pt>
                <c:pt idx="4">
                  <c:v>2025</c:v>
                </c:pt>
                <c:pt idx="5">
                  <c:v>2026</c:v>
                </c:pt>
                <c:pt idx="6">
                  <c:v>2027</c:v>
                </c:pt>
                <c:pt idx="7">
                  <c:v>2028</c:v>
                </c:pt>
                <c:pt idx="8">
                  <c:v>2029</c:v>
                </c:pt>
                <c:pt idx="9">
                  <c:v>2030</c:v>
                </c:pt>
                <c:pt idx="10">
                  <c:v>2031</c:v>
                </c:pt>
              </c:numCache>
            </c:numRef>
          </c:cat>
          <c:val>
            <c:numRef>
              <c:f>'Rev Driver'!$C$36:$M$36</c:f>
              <c:numCache>
                <c:formatCode>0.0%</c:formatCode>
                <c:ptCount val="11"/>
                <c:pt idx="0">
                  <c:v>3.5167500000000004E-2</c:v>
                </c:pt>
                <c:pt idx="1">
                  <c:v>3.5613861386138611E-2</c:v>
                </c:pt>
                <c:pt idx="2">
                  <c:v>3.6999999999999998E-2</c:v>
                </c:pt>
                <c:pt idx="3">
                  <c:v>0.04</c:v>
                </c:pt>
                <c:pt idx="4">
                  <c:v>4.3499999999999997E-2</c:v>
                </c:pt>
                <c:pt idx="5">
                  <c:v>4.65E-2</c:v>
                </c:pt>
                <c:pt idx="6">
                  <c:v>4.9500000000000002E-2</c:v>
                </c:pt>
                <c:pt idx="7">
                  <c:v>5.1499999999999997E-2</c:v>
                </c:pt>
                <c:pt idx="8">
                  <c:v>5.3499999999999999E-2</c:v>
                </c:pt>
                <c:pt idx="9">
                  <c:v>5.5500000000000001E-2</c:v>
                </c:pt>
                <c:pt idx="10">
                  <c:v>5.7500000000000002E-2</c:v>
                </c:pt>
              </c:numCache>
            </c:numRef>
          </c:val>
          <c:smooth val="0"/>
          <c:extLst>
            <c:ext xmlns:c16="http://schemas.microsoft.com/office/drawing/2014/chart" uri="{C3380CC4-5D6E-409C-BE32-E72D297353CC}">
              <c16:uniqueId val="{00000004-2584-4A03-8FCF-242FAEC6A938}"/>
            </c:ext>
          </c:extLst>
        </c:ser>
        <c:ser>
          <c:idx val="1"/>
          <c:order val="1"/>
          <c:tx>
            <c:strRef>
              <c:f>'Rev Driver'!$B$37</c:f>
              <c:strCache>
                <c:ptCount val="1"/>
                <c:pt idx="0">
                  <c:v>Bull</c:v>
                </c:pt>
              </c:strCache>
            </c:strRef>
          </c:tx>
          <c:spPr>
            <a:ln w="28575" cap="rnd">
              <a:solidFill>
                <a:srgbClr val="2C180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 Driver'!$C$35:$M$35</c:f>
              <c:numCache>
                <c:formatCode>General</c:formatCode>
                <c:ptCount val="11"/>
                <c:pt idx="0">
                  <c:v>2021</c:v>
                </c:pt>
                <c:pt idx="1">
                  <c:v>2022</c:v>
                </c:pt>
                <c:pt idx="2">
                  <c:v>2023</c:v>
                </c:pt>
                <c:pt idx="3">
                  <c:v>2024</c:v>
                </c:pt>
                <c:pt idx="4">
                  <c:v>2025</c:v>
                </c:pt>
                <c:pt idx="5">
                  <c:v>2026</c:v>
                </c:pt>
                <c:pt idx="6">
                  <c:v>2027</c:v>
                </c:pt>
                <c:pt idx="7">
                  <c:v>2028</c:v>
                </c:pt>
                <c:pt idx="8">
                  <c:v>2029</c:v>
                </c:pt>
                <c:pt idx="9">
                  <c:v>2030</c:v>
                </c:pt>
                <c:pt idx="10">
                  <c:v>2031</c:v>
                </c:pt>
              </c:numCache>
            </c:numRef>
          </c:cat>
          <c:val>
            <c:numRef>
              <c:f>'Rev Driver'!$C$37:$M$37</c:f>
              <c:numCache>
                <c:formatCode>0.0%</c:formatCode>
                <c:ptCount val="11"/>
                <c:pt idx="0">
                  <c:v>3.5167500000000004E-2</c:v>
                </c:pt>
                <c:pt idx="1">
                  <c:v>3.5613861386138611E-2</c:v>
                </c:pt>
                <c:pt idx="2">
                  <c:v>3.9E-2</c:v>
                </c:pt>
                <c:pt idx="3">
                  <c:v>4.2999999999999997E-2</c:v>
                </c:pt>
                <c:pt idx="4">
                  <c:v>4.7E-2</c:v>
                </c:pt>
                <c:pt idx="5">
                  <c:v>0.05</c:v>
                </c:pt>
                <c:pt idx="6">
                  <c:v>5.2999999999999999E-2</c:v>
                </c:pt>
                <c:pt idx="7">
                  <c:v>5.6000000000000001E-2</c:v>
                </c:pt>
                <c:pt idx="8">
                  <c:v>5.8999999999999997E-2</c:v>
                </c:pt>
                <c:pt idx="9">
                  <c:v>6.2E-2</c:v>
                </c:pt>
                <c:pt idx="10">
                  <c:v>6.5000000000000002E-2</c:v>
                </c:pt>
              </c:numCache>
            </c:numRef>
          </c:val>
          <c:smooth val="0"/>
          <c:extLst>
            <c:ext xmlns:c16="http://schemas.microsoft.com/office/drawing/2014/chart" uri="{C3380CC4-5D6E-409C-BE32-E72D297353CC}">
              <c16:uniqueId val="{00000005-2584-4A03-8FCF-242FAEC6A938}"/>
            </c:ext>
          </c:extLst>
        </c:ser>
        <c:ser>
          <c:idx val="2"/>
          <c:order val="2"/>
          <c:tx>
            <c:strRef>
              <c:f>'Rev Driver'!$B$38</c:f>
              <c:strCache>
                <c:ptCount val="1"/>
                <c:pt idx="0">
                  <c:v>Bear</c:v>
                </c:pt>
              </c:strCache>
            </c:strRef>
          </c:tx>
          <c:spPr>
            <a:ln w="28575" cap="rnd">
              <a:solidFill>
                <a:srgbClr val="E3D08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2584-4A03-8FCF-242FAEC6A938}"/>
                </c:ext>
              </c:extLst>
            </c:dLbl>
            <c:dLbl>
              <c:idx val="1"/>
              <c:delete val="1"/>
              <c:extLst>
                <c:ext xmlns:c15="http://schemas.microsoft.com/office/drawing/2012/chart" uri="{CE6537A1-D6FC-4f65-9D91-7224C49458BB}"/>
                <c:ext xmlns:c16="http://schemas.microsoft.com/office/drawing/2014/chart" uri="{C3380CC4-5D6E-409C-BE32-E72D297353CC}">
                  <c16:uniqueId val="{00000007-2584-4A03-8FCF-242FAEC6A93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 Driver'!$C$35:$M$35</c:f>
              <c:numCache>
                <c:formatCode>General</c:formatCode>
                <c:ptCount val="11"/>
                <c:pt idx="0">
                  <c:v>2021</c:v>
                </c:pt>
                <c:pt idx="1">
                  <c:v>2022</c:v>
                </c:pt>
                <c:pt idx="2">
                  <c:v>2023</c:v>
                </c:pt>
                <c:pt idx="3">
                  <c:v>2024</c:v>
                </c:pt>
                <c:pt idx="4">
                  <c:v>2025</c:v>
                </c:pt>
                <c:pt idx="5">
                  <c:v>2026</c:v>
                </c:pt>
                <c:pt idx="6">
                  <c:v>2027</c:v>
                </c:pt>
                <c:pt idx="7">
                  <c:v>2028</c:v>
                </c:pt>
                <c:pt idx="8">
                  <c:v>2029</c:v>
                </c:pt>
                <c:pt idx="9">
                  <c:v>2030</c:v>
                </c:pt>
                <c:pt idx="10">
                  <c:v>2031</c:v>
                </c:pt>
              </c:numCache>
            </c:numRef>
          </c:cat>
          <c:val>
            <c:numRef>
              <c:f>'Rev Driver'!$C$38:$M$38</c:f>
              <c:numCache>
                <c:formatCode>0.0%</c:formatCode>
                <c:ptCount val="11"/>
                <c:pt idx="0">
                  <c:v>3.5167500000000004E-2</c:v>
                </c:pt>
                <c:pt idx="1">
                  <c:v>3.5613861386138611E-2</c:v>
                </c:pt>
                <c:pt idx="2">
                  <c:v>3.6999999999999998E-2</c:v>
                </c:pt>
                <c:pt idx="3">
                  <c:v>3.6999999999999998E-2</c:v>
                </c:pt>
                <c:pt idx="4">
                  <c:v>3.6999999999999998E-2</c:v>
                </c:pt>
                <c:pt idx="5">
                  <c:v>3.6999999999999998E-2</c:v>
                </c:pt>
                <c:pt idx="6">
                  <c:v>3.6999999999999998E-2</c:v>
                </c:pt>
                <c:pt idx="7">
                  <c:v>3.6999999999999998E-2</c:v>
                </c:pt>
                <c:pt idx="8">
                  <c:v>3.6999999999999998E-2</c:v>
                </c:pt>
                <c:pt idx="9">
                  <c:v>3.6999999999999998E-2</c:v>
                </c:pt>
                <c:pt idx="10">
                  <c:v>3.6999999999999998E-2</c:v>
                </c:pt>
              </c:numCache>
            </c:numRef>
          </c:val>
          <c:smooth val="0"/>
          <c:extLst>
            <c:ext xmlns:c16="http://schemas.microsoft.com/office/drawing/2014/chart" uri="{C3380CC4-5D6E-409C-BE32-E72D297353CC}">
              <c16:uniqueId val="{00000008-2584-4A03-8FCF-242FAEC6A938}"/>
            </c:ext>
          </c:extLst>
        </c:ser>
        <c:dLbls>
          <c:dLblPos val="t"/>
          <c:showLegendKey val="0"/>
          <c:showVal val="1"/>
          <c:showCatName val="0"/>
          <c:showSerName val="0"/>
          <c:showPercent val="0"/>
          <c:showBubbleSize val="0"/>
        </c:dLbls>
        <c:smooth val="0"/>
        <c:axId val="1846566183"/>
        <c:axId val="1216386375"/>
      </c:lineChart>
      <c:catAx>
        <c:axId val="1846566183"/>
        <c:scaling>
          <c:orientation val="minMax"/>
        </c:scaling>
        <c:delete val="0"/>
        <c:axPos val="b"/>
        <c:numFmt formatCode="General" sourceLinked="1"/>
        <c:majorTickMark val="none"/>
        <c:minorTickMark val="none"/>
        <c:tickLblPos val="nextTo"/>
        <c:spPr>
          <a:noFill/>
          <a:ln w="9525" cap="flat" cmpd="sng" algn="ctr">
            <a:solidFill>
              <a:srgbClr val="000000"/>
            </a:solidFill>
            <a:prstDash val="solid"/>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16386375"/>
        <c:crosses val="autoZero"/>
        <c:auto val="1"/>
        <c:lblAlgn val="ctr"/>
        <c:lblOffset val="100"/>
        <c:noMultiLvlLbl val="0"/>
      </c:catAx>
      <c:valAx>
        <c:axId val="1216386375"/>
        <c:scaling>
          <c:orientation val="minMax"/>
          <c:max val="7.0000000000000007E-2"/>
          <c:min val="3.0000000000000006E-2"/>
        </c:scaling>
        <c:delete val="0"/>
        <c:axPos val="l"/>
        <c:numFmt formatCode="0.0%" sourceLinked="1"/>
        <c:majorTickMark val="none"/>
        <c:minorTickMark val="none"/>
        <c:tickLblPos val="nextTo"/>
        <c:spPr>
          <a:noFill/>
          <a:ln>
            <a:solidFill>
              <a:srgbClr val="000000"/>
            </a:solidFill>
            <a:prstDash val="soli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846566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000">
          <a:solidFill>
            <a:srgbClr val="000000"/>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C180F"/>
            </a:solidFill>
            <a:ln>
              <a:noFill/>
            </a:ln>
            <a:effectLst/>
          </c:spPr>
          <c:invertIfNegative val="0"/>
          <c:dPt>
            <c:idx val="3"/>
            <c:invertIfNegative val="0"/>
            <c:bubble3D val="0"/>
            <c:spPr>
              <a:solidFill>
                <a:srgbClr val="00F49C"/>
              </a:solidFill>
              <a:ln>
                <a:noFill/>
              </a:ln>
              <a:effectLst/>
            </c:spPr>
            <c:extLst>
              <c:ext xmlns:c16="http://schemas.microsoft.com/office/drawing/2014/chart" uri="{C3380CC4-5D6E-409C-BE32-E72D297353CC}">
                <c16:uniqueId val="{00000001-9168-4835-8DE7-0E54B369A1F0}"/>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Charting2!$E$53:$M$53</c:f>
              <c:strCache>
                <c:ptCount val="9"/>
                <c:pt idx="0">
                  <c:v>CHRW</c:v>
                </c:pt>
                <c:pt idx="1">
                  <c:v>UPS SCS</c:v>
                </c:pt>
                <c:pt idx="2">
                  <c:v>TQL</c:v>
                </c:pt>
                <c:pt idx="3">
                  <c:v>RXO</c:v>
                </c:pt>
                <c:pt idx="4">
                  <c:v>MODE</c:v>
                </c:pt>
                <c:pt idx="5">
                  <c:v>Landstar</c:v>
                </c:pt>
                <c:pt idx="6">
                  <c:v>ECHO</c:v>
                </c:pt>
                <c:pt idx="7">
                  <c:v>JBHT 360</c:v>
                </c:pt>
                <c:pt idx="8">
                  <c:v>GlobalTranz</c:v>
                </c:pt>
              </c:strCache>
            </c:strRef>
          </c:cat>
          <c:val>
            <c:numRef>
              <c:f>Charting2!$E$54:$M$54</c:f>
              <c:numCache>
                <c:formatCode>0.0%</c:formatCode>
                <c:ptCount val="9"/>
                <c:pt idx="0">
                  <c:v>0.128</c:v>
                </c:pt>
                <c:pt idx="1">
                  <c:v>5.0999999999999997E-2</c:v>
                </c:pt>
                <c:pt idx="2">
                  <c:v>4.8000000000000001E-2</c:v>
                </c:pt>
                <c:pt idx="3">
                  <c:v>3.5999999999999997E-2</c:v>
                </c:pt>
                <c:pt idx="4">
                  <c:v>2.3E-2</c:v>
                </c:pt>
                <c:pt idx="5">
                  <c:v>2.1999999999999999E-2</c:v>
                </c:pt>
                <c:pt idx="6">
                  <c:v>2.1999999999999999E-2</c:v>
                </c:pt>
                <c:pt idx="7">
                  <c:v>1.9E-2</c:v>
                </c:pt>
                <c:pt idx="8">
                  <c:v>1.7999999999999999E-2</c:v>
                </c:pt>
              </c:numCache>
            </c:numRef>
          </c:val>
          <c:extLst>
            <c:ext xmlns:c16="http://schemas.microsoft.com/office/drawing/2014/chart" uri="{C3380CC4-5D6E-409C-BE32-E72D297353CC}">
              <c16:uniqueId val="{00000000-9168-4835-8DE7-0E54B369A1F0}"/>
            </c:ext>
          </c:extLst>
        </c:ser>
        <c:dLbls>
          <c:dLblPos val="outEnd"/>
          <c:showLegendKey val="0"/>
          <c:showVal val="1"/>
          <c:showCatName val="0"/>
          <c:showSerName val="0"/>
          <c:showPercent val="0"/>
          <c:showBubbleSize val="0"/>
        </c:dLbls>
        <c:gapWidth val="70"/>
        <c:overlap val="-27"/>
        <c:axId val="1276675504"/>
        <c:axId val="1995766992"/>
      </c:barChart>
      <c:catAx>
        <c:axId val="1276675504"/>
        <c:scaling>
          <c:orientation val="minMax"/>
        </c:scaling>
        <c:delete val="0"/>
        <c:axPos val="b"/>
        <c:numFmt formatCode="General" sourceLinked="1"/>
        <c:majorTickMark val="none"/>
        <c:minorTickMark val="none"/>
        <c:tickLblPos val="nextTo"/>
        <c:spPr>
          <a:noFill/>
          <a:ln w="9525" cap="flat" cmpd="sng" algn="ctr">
            <a:solidFill>
              <a:srgbClr val="2C180F"/>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1995766992"/>
        <c:crosses val="autoZero"/>
        <c:auto val="1"/>
        <c:lblAlgn val="ctr"/>
        <c:lblOffset val="100"/>
        <c:noMultiLvlLbl val="0"/>
      </c:catAx>
      <c:valAx>
        <c:axId val="1995766992"/>
        <c:scaling>
          <c:orientation val="minMax"/>
        </c:scaling>
        <c:delete val="0"/>
        <c:axPos val="l"/>
        <c:numFmt formatCode="0.0%" sourceLinked="1"/>
        <c:majorTickMark val="none"/>
        <c:minorTickMark val="none"/>
        <c:tickLblPos val="nextTo"/>
        <c:spPr>
          <a:noFill/>
          <a:ln>
            <a:solidFill>
              <a:srgbClr val="2C180F"/>
            </a:solid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12766755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lumMod val="95000"/>
              <a:lumOff val="5000"/>
            </a:schemeClr>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Financials!$B$173</c:f>
              <c:strCache>
                <c:ptCount val="1"/>
                <c:pt idx="0">
                  <c:v>ROIC</c:v>
                </c:pt>
              </c:strCache>
            </c:strRef>
          </c:tx>
          <c:spPr>
            <a:ln w="28575" cap="rnd">
              <a:solidFill>
                <a:schemeClr val="tx1"/>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96-4808-8081-9E5388671F3E}"/>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96-4808-8081-9E5388671F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Charting!$D$3:$O$3</c:f>
              <c:numCache>
                <c:formatCode>yyyy\A</c:formatCode>
                <c:ptCount val="12"/>
                <c:pt idx="0">
                  <c:v>43861</c:v>
                </c:pt>
                <c:pt idx="1">
                  <c:v>44227</c:v>
                </c:pt>
                <c:pt idx="2">
                  <c:v>44592</c:v>
                </c:pt>
                <c:pt idx="3" formatCode="yyyy\P">
                  <c:v>44957</c:v>
                </c:pt>
                <c:pt idx="4" formatCode="yyyy\P">
                  <c:v>45322</c:v>
                </c:pt>
                <c:pt idx="5" formatCode="yyyy\P">
                  <c:v>45688</c:v>
                </c:pt>
                <c:pt idx="6" formatCode="yyyy\P">
                  <c:v>46053</c:v>
                </c:pt>
                <c:pt idx="7" formatCode="yyyy\P">
                  <c:v>46418</c:v>
                </c:pt>
                <c:pt idx="8" formatCode="yyyy\P">
                  <c:v>46783</c:v>
                </c:pt>
                <c:pt idx="9" formatCode="yyyy\P">
                  <c:v>47149</c:v>
                </c:pt>
                <c:pt idx="10" formatCode="yyyy\P">
                  <c:v>47514</c:v>
                </c:pt>
                <c:pt idx="11" formatCode="yyyy\P">
                  <c:v>47879</c:v>
                </c:pt>
              </c:numCache>
            </c:numRef>
          </c:cat>
          <c:val>
            <c:numRef>
              <c:f>Financials!$D$173:$L$173</c:f>
              <c:numCache>
                <c:formatCode>0.00%</c:formatCode>
                <c:ptCount val="9"/>
                <c:pt idx="0">
                  <c:v>5.4114791676030387E-2</c:v>
                </c:pt>
                <c:pt idx="1">
                  <c:v>0.14127135659030879</c:v>
                </c:pt>
                <c:pt idx="2">
                  <c:v>0.16785525020819139</c:v>
                </c:pt>
                <c:pt idx="3">
                  <c:v>0.10387376056901355</c:v>
                </c:pt>
                <c:pt idx="4">
                  <c:v>0.15053563185353763</c:v>
                </c:pt>
                <c:pt idx="5">
                  <c:v>0.17964994483079588</c:v>
                </c:pt>
                <c:pt idx="6">
                  <c:v>0.20850161106181153</c:v>
                </c:pt>
                <c:pt idx="7">
                  <c:v>0.23872658827121457</c:v>
                </c:pt>
                <c:pt idx="8">
                  <c:v>0.26665148590297599</c:v>
                </c:pt>
              </c:numCache>
            </c:numRef>
          </c:val>
          <c:smooth val="0"/>
          <c:extLst>
            <c:ext xmlns:c16="http://schemas.microsoft.com/office/drawing/2014/chart" uri="{C3380CC4-5D6E-409C-BE32-E72D297353CC}">
              <c16:uniqueId val="{00000000-478D-4DF5-B028-765C0EEAF980}"/>
            </c:ext>
          </c:extLst>
        </c:ser>
        <c:dLbls>
          <c:showLegendKey val="0"/>
          <c:showVal val="0"/>
          <c:showCatName val="0"/>
          <c:showSerName val="0"/>
          <c:showPercent val="0"/>
          <c:showBubbleSize val="0"/>
        </c:dLbls>
        <c:smooth val="0"/>
        <c:axId val="944550512"/>
        <c:axId val="644663216"/>
      </c:lineChart>
      <c:catAx>
        <c:axId val="944550512"/>
        <c:scaling>
          <c:orientation val="minMax"/>
        </c:scaling>
        <c:delete val="0"/>
        <c:axPos val="b"/>
        <c:numFmt formatCode="yyyy\A"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644663216"/>
        <c:crosses val="autoZero"/>
        <c:auto val="0"/>
        <c:lblAlgn val="ctr"/>
        <c:lblOffset val="100"/>
        <c:noMultiLvlLbl val="0"/>
      </c:catAx>
      <c:valAx>
        <c:axId val="64466321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944550512"/>
        <c:crosses val="autoZero"/>
        <c:crossBetween val="between"/>
      </c:valAx>
      <c:spPr>
        <a:noFill/>
        <a:ln>
          <a:solidFill>
            <a:srgbClr val="2C180F"/>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chemeClr val="tx1">
              <a:lumMod val="95000"/>
              <a:lumOff val="5000"/>
            </a:schemeClr>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Y/Y Class 8 Truck Sales</c:v>
          </c:tx>
          <c:spPr>
            <a:solidFill>
              <a:srgbClr val="BBC7B1"/>
            </a:solidFill>
            <a:ln>
              <a:noFill/>
            </a:ln>
            <a:effectLst/>
          </c:spPr>
          <c:invertIfNegative val="0"/>
          <c:cat>
            <c:numRef>
              <c:f>Sheet1!$A$11:$A$25</c:f>
              <c:numCache>
                <c:formatCode>mmm\-yy</c:formatCode>
                <c:ptCount val="15"/>
                <c:pt idx="0">
                  <c:v>39454</c:v>
                </c:pt>
                <c:pt idx="1">
                  <c:v>39820</c:v>
                </c:pt>
                <c:pt idx="2">
                  <c:v>40186</c:v>
                </c:pt>
                <c:pt idx="3">
                  <c:v>40552</c:v>
                </c:pt>
                <c:pt idx="4">
                  <c:v>40918</c:v>
                </c:pt>
                <c:pt idx="5">
                  <c:v>41284</c:v>
                </c:pt>
                <c:pt idx="6">
                  <c:v>41650</c:v>
                </c:pt>
                <c:pt idx="7">
                  <c:v>42016</c:v>
                </c:pt>
                <c:pt idx="8">
                  <c:v>42382</c:v>
                </c:pt>
                <c:pt idx="9">
                  <c:v>42748</c:v>
                </c:pt>
                <c:pt idx="10">
                  <c:v>43114</c:v>
                </c:pt>
                <c:pt idx="11">
                  <c:v>43480</c:v>
                </c:pt>
                <c:pt idx="12">
                  <c:v>43846</c:v>
                </c:pt>
                <c:pt idx="13">
                  <c:v>44212</c:v>
                </c:pt>
                <c:pt idx="14">
                  <c:v>44578</c:v>
                </c:pt>
              </c:numCache>
            </c:numRef>
          </c:cat>
          <c:val>
            <c:numRef>
              <c:f>Sheet1!$C$11:$C$25</c:f>
              <c:numCache>
                <c:formatCode>0.0%</c:formatCode>
                <c:ptCount val="15"/>
                <c:pt idx="0">
                  <c:v>-0.20120589548905765</c:v>
                </c:pt>
                <c:pt idx="1">
                  <c:v>-0.33240145373217778</c:v>
                </c:pt>
                <c:pt idx="2">
                  <c:v>9.2546063651591126E-2</c:v>
                </c:pt>
                <c:pt idx="3">
                  <c:v>0.40628593330778084</c:v>
                </c:pt>
                <c:pt idx="4">
                  <c:v>0.13218860724993187</c:v>
                </c:pt>
                <c:pt idx="5">
                  <c:v>1.6610495907559031E-2</c:v>
                </c:pt>
                <c:pt idx="6">
                  <c:v>0.15391901491830451</c:v>
                </c:pt>
                <c:pt idx="7">
                  <c:v>0.10568438333675334</c:v>
                </c:pt>
                <c:pt idx="8">
                  <c:v>-0.10560504825538219</c:v>
                </c:pt>
                <c:pt idx="9">
                  <c:v>3.2371861382029632E-2</c:v>
                </c:pt>
                <c:pt idx="10">
                  <c:v>0.17386934673366827</c:v>
                </c:pt>
                <c:pt idx="11">
                  <c:v>8.3904109589041154E-2</c:v>
                </c:pt>
                <c:pt idx="12">
                  <c:v>-0.22780410742496049</c:v>
                </c:pt>
                <c:pt idx="13">
                  <c:v>0.13359247135842889</c:v>
                </c:pt>
                <c:pt idx="14">
                  <c:v>3.0319436924742815E-2</c:v>
                </c:pt>
              </c:numCache>
            </c:numRef>
          </c:val>
          <c:extLst>
            <c:ext xmlns:c16="http://schemas.microsoft.com/office/drawing/2014/chart" uri="{C3380CC4-5D6E-409C-BE32-E72D297353CC}">
              <c16:uniqueId val="{00000000-B814-436A-85BC-A1D9BB03BEEA}"/>
            </c:ext>
          </c:extLst>
        </c:ser>
        <c:dLbls>
          <c:showLegendKey val="0"/>
          <c:showVal val="0"/>
          <c:showCatName val="0"/>
          <c:showSerName val="0"/>
          <c:showPercent val="0"/>
          <c:showBubbleSize val="0"/>
        </c:dLbls>
        <c:gapWidth val="150"/>
        <c:axId val="957030944"/>
        <c:axId val="922822544"/>
      </c:barChart>
      <c:lineChart>
        <c:grouping val="standard"/>
        <c:varyColors val="0"/>
        <c:ser>
          <c:idx val="1"/>
          <c:order val="1"/>
          <c:tx>
            <c:v>Y/Y Spot Rate Change</c:v>
          </c:tx>
          <c:spPr>
            <a:ln w="28575" cap="rnd">
              <a:solidFill>
                <a:srgbClr val="00F49C"/>
              </a:solidFill>
              <a:round/>
            </a:ln>
            <a:effectLst/>
          </c:spPr>
          <c:marker>
            <c:symbol val="none"/>
          </c:marker>
          <c:cat>
            <c:numRef>
              <c:f>Sheet1!$A$11:$A$25</c:f>
              <c:numCache>
                <c:formatCode>mmm\-yy</c:formatCode>
                <c:ptCount val="15"/>
                <c:pt idx="0">
                  <c:v>39454</c:v>
                </c:pt>
                <c:pt idx="1">
                  <c:v>39820</c:v>
                </c:pt>
                <c:pt idx="2">
                  <c:v>40186</c:v>
                </c:pt>
                <c:pt idx="3">
                  <c:v>40552</c:v>
                </c:pt>
                <c:pt idx="4">
                  <c:v>40918</c:v>
                </c:pt>
                <c:pt idx="5">
                  <c:v>41284</c:v>
                </c:pt>
                <c:pt idx="6">
                  <c:v>41650</c:v>
                </c:pt>
                <c:pt idx="7">
                  <c:v>42016</c:v>
                </c:pt>
                <c:pt idx="8">
                  <c:v>42382</c:v>
                </c:pt>
                <c:pt idx="9">
                  <c:v>42748</c:v>
                </c:pt>
                <c:pt idx="10">
                  <c:v>43114</c:v>
                </c:pt>
                <c:pt idx="11">
                  <c:v>43480</c:v>
                </c:pt>
                <c:pt idx="12">
                  <c:v>43846</c:v>
                </c:pt>
                <c:pt idx="13">
                  <c:v>44212</c:v>
                </c:pt>
                <c:pt idx="14">
                  <c:v>44578</c:v>
                </c:pt>
              </c:numCache>
            </c:numRef>
          </c:cat>
          <c:val>
            <c:numRef>
              <c:f>Sheet1!$D$11:$D$25</c:f>
              <c:numCache>
                <c:formatCode>General</c:formatCode>
                <c:ptCount val="15"/>
                <c:pt idx="0">
                  <c:v>-0.05</c:v>
                </c:pt>
                <c:pt idx="1">
                  <c:v>7.0000000000000007E-2</c:v>
                </c:pt>
                <c:pt idx="2">
                  <c:v>0.125</c:v>
                </c:pt>
                <c:pt idx="3">
                  <c:v>0.22500000000000001</c:v>
                </c:pt>
                <c:pt idx="4">
                  <c:v>0</c:v>
                </c:pt>
                <c:pt idx="5">
                  <c:v>0</c:v>
                </c:pt>
                <c:pt idx="6">
                  <c:v>0.35</c:v>
                </c:pt>
                <c:pt idx="7">
                  <c:v>0.05</c:v>
                </c:pt>
                <c:pt idx="8">
                  <c:v>-0.125</c:v>
                </c:pt>
                <c:pt idx="9">
                  <c:v>-0.03</c:v>
                </c:pt>
                <c:pt idx="10">
                  <c:v>0.39</c:v>
                </c:pt>
                <c:pt idx="11">
                  <c:v>-0.22500000000000001</c:v>
                </c:pt>
                <c:pt idx="12">
                  <c:v>0.05</c:v>
                </c:pt>
                <c:pt idx="13">
                  <c:v>0.5</c:v>
                </c:pt>
                <c:pt idx="14">
                  <c:v>-0.22500000000000001</c:v>
                </c:pt>
              </c:numCache>
            </c:numRef>
          </c:val>
          <c:smooth val="0"/>
          <c:extLst>
            <c:ext xmlns:c16="http://schemas.microsoft.com/office/drawing/2014/chart" uri="{C3380CC4-5D6E-409C-BE32-E72D297353CC}">
              <c16:uniqueId val="{00000001-B814-436A-85BC-A1D9BB03BEEA}"/>
            </c:ext>
          </c:extLst>
        </c:ser>
        <c:dLbls>
          <c:showLegendKey val="0"/>
          <c:showVal val="0"/>
          <c:showCatName val="0"/>
          <c:showSerName val="0"/>
          <c:showPercent val="0"/>
          <c:showBubbleSize val="0"/>
        </c:dLbls>
        <c:marker val="1"/>
        <c:smooth val="0"/>
        <c:axId val="957030944"/>
        <c:axId val="922822544"/>
      </c:lineChart>
      <c:dateAx>
        <c:axId val="957030944"/>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22822544"/>
        <c:crosses val="autoZero"/>
        <c:auto val="1"/>
        <c:lblOffset val="100"/>
        <c:baseTimeUnit val="years"/>
        <c:majorUnit val="2"/>
        <c:majorTimeUnit val="years"/>
      </c:dateAx>
      <c:valAx>
        <c:axId val="92282254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57030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tx1">
                  <a:lumMod val="95000"/>
                  <a:lumOff val="5000"/>
                </a:schemeClr>
              </a:solidFill>
              <a:ln>
                <a:noFill/>
              </a:ln>
              <a:effectLst/>
            </c:spPr>
            <c:extLst>
              <c:ext xmlns:c16="http://schemas.microsoft.com/office/drawing/2014/chart" uri="{C3380CC4-5D6E-409C-BE32-E72D297353CC}">
                <c16:uniqueId val="{00000006-F596-4B32-8936-3DF135D964A4}"/>
              </c:ext>
            </c:extLst>
          </c:dPt>
          <c:dPt>
            <c:idx val="1"/>
            <c:invertIfNegative val="0"/>
            <c:bubble3D val="0"/>
            <c:spPr>
              <a:solidFill>
                <a:schemeClr val="tx1">
                  <a:lumMod val="95000"/>
                  <a:lumOff val="5000"/>
                </a:schemeClr>
              </a:solidFill>
              <a:ln>
                <a:noFill/>
              </a:ln>
              <a:effectLst/>
            </c:spPr>
            <c:extLst>
              <c:ext xmlns:c16="http://schemas.microsoft.com/office/drawing/2014/chart" uri="{C3380CC4-5D6E-409C-BE32-E72D297353CC}">
                <c16:uniqueId val="{00000005-F596-4B32-8936-3DF135D964A4}"/>
              </c:ext>
            </c:extLst>
          </c:dPt>
          <c:dPt>
            <c:idx val="2"/>
            <c:invertIfNegative val="0"/>
            <c:bubble3D val="0"/>
            <c:spPr>
              <a:solidFill>
                <a:schemeClr val="tx1">
                  <a:lumMod val="95000"/>
                  <a:lumOff val="5000"/>
                </a:schemeClr>
              </a:solidFill>
              <a:ln>
                <a:noFill/>
              </a:ln>
              <a:effectLst/>
            </c:spPr>
            <c:extLst>
              <c:ext xmlns:c16="http://schemas.microsoft.com/office/drawing/2014/chart" uri="{C3380CC4-5D6E-409C-BE32-E72D297353CC}">
                <c16:uniqueId val="{00000004-F596-4B32-8936-3DF135D964A4}"/>
              </c:ext>
            </c:extLst>
          </c:dPt>
          <c:dPt>
            <c:idx val="3"/>
            <c:invertIfNegative val="0"/>
            <c:bubble3D val="0"/>
            <c:spPr>
              <a:solidFill>
                <a:srgbClr val="00F49C"/>
              </a:solidFill>
              <a:ln>
                <a:noFill/>
              </a:ln>
              <a:effectLst/>
            </c:spPr>
            <c:extLst>
              <c:ext xmlns:c16="http://schemas.microsoft.com/office/drawing/2014/chart" uri="{C3380CC4-5D6E-409C-BE32-E72D297353CC}">
                <c16:uniqueId val="{00000001-F596-4B32-8936-3DF135D964A4}"/>
              </c:ext>
            </c:extLst>
          </c:dPt>
          <c:dPt>
            <c:idx val="4"/>
            <c:invertIfNegative val="0"/>
            <c:bubble3D val="0"/>
            <c:spPr>
              <a:solidFill>
                <a:schemeClr val="tx1">
                  <a:lumMod val="95000"/>
                  <a:lumOff val="5000"/>
                </a:schemeClr>
              </a:solidFill>
              <a:ln>
                <a:noFill/>
              </a:ln>
              <a:effectLst/>
            </c:spPr>
            <c:extLst>
              <c:ext xmlns:c16="http://schemas.microsoft.com/office/drawing/2014/chart" uri="{C3380CC4-5D6E-409C-BE32-E72D297353CC}">
                <c16:uniqueId val="{00000003-F596-4B32-8936-3DF135D964A4}"/>
              </c:ext>
            </c:extLst>
          </c:dPt>
          <c:dPt>
            <c:idx val="5"/>
            <c:invertIfNegative val="0"/>
            <c:bubble3D val="0"/>
            <c:spPr>
              <a:solidFill>
                <a:schemeClr val="tx1">
                  <a:lumMod val="95000"/>
                  <a:lumOff val="5000"/>
                </a:schemeClr>
              </a:solidFill>
              <a:ln>
                <a:noFill/>
              </a:ln>
              <a:effectLst/>
            </c:spPr>
            <c:extLst>
              <c:ext xmlns:c16="http://schemas.microsoft.com/office/drawing/2014/chart" uri="{C3380CC4-5D6E-409C-BE32-E72D297353CC}">
                <c16:uniqueId val="{00000002-F596-4B32-8936-3DF135D964A4}"/>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 Comparison'!$B$9:$B$14</c:f>
              <c:strCache>
                <c:ptCount val="6"/>
                <c:pt idx="0">
                  <c:v>Navisphere</c:v>
                </c:pt>
                <c:pt idx="1">
                  <c:v>Amazon Freight</c:v>
                </c:pt>
                <c:pt idx="2">
                  <c:v>JB 360</c:v>
                </c:pt>
                <c:pt idx="3">
                  <c:v>RXO Connect</c:v>
                </c:pt>
                <c:pt idx="4">
                  <c:v>Uber Freight</c:v>
                </c:pt>
                <c:pt idx="5">
                  <c:v>Convoy</c:v>
                </c:pt>
              </c:strCache>
            </c:strRef>
          </c:cat>
          <c:val>
            <c:numRef>
              <c:f>'Tech Comparison'!$C$9:$C$14</c:f>
              <c:numCache>
                <c:formatCode>##\ "years"</c:formatCode>
                <c:ptCount val="6"/>
                <c:pt idx="0">
                  <c:v>4</c:v>
                </c:pt>
                <c:pt idx="1">
                  <c:v>4</c:v>
                </c:pt>
                <c:pt idx="2">
                  <c:v>5</c:v>
                </c:pt>
                <c:pt idx="3">
                  <c:v>5</c:v>
                </c:pt>
                <c:pt idx="4">
                  <c:v>6</c:v>
                </c:pt>
                <c:pt idx="5">
                  <c:v>7</c:v>
                </c:pt>
              </c:numCache>
            </c:numRef>
          </c:val>
          <c:extLst>
            <c:ext xmlns:c16="http://schemas.microsoft.com/office/drawing/2014/chart" uri="{C3380CC4-5D6E-409C-BE32-E72D297353CC}">
              <c16:uniqueId val="{00000000-F596-4B32-8936-3DF135D964A4}"/>
            </c:ext>
          </c:extLst>
        </c:ser>
        <c:dLbls>
          <c:showLegendKey val="0"/>
          <c:showVal val="0"/>
          <c:showCatName val="0"/>
          <c:showSerName val="0"/>
          <c:showPercent val="0"/>
          <c:showBubbleSize val="0"/>
        </c:dLbls>
        <c:gapWidth val="70"/>
        <c:axId val="1201886367"/>
        <c:axId val="1197116623"/>
      </c:barChart>
      <c:catAx>
        <c:axId val="12018863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1197116623"/>
        <c:crosses val="autoZero"/>
        <c:auto val="1"/>
        <c:lblAlgn val="ctr"/>
        <c:lblOffset val="100"/>
        <c:noMultiLvlLbl val="0"/>
      </c:catAx>
      <c:valAx>
        <c:axId val="1197116623"/>
        <c:scaling>
          <c:orientation val="minMax"/>
        </c:scaling>
        <c:delete val="1"/>
        <c:axPos val="b"/>
        <c:numFmt formatCode="##\ &quot;years&quot;" sourceLinked="1"/>
        <c:majorTickMark val="none"/>
        <c:minorTickMark val="none"/>
        <c:tickLblPos val="nextTo"/>
        <c:crossAx val="120188636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lumMod val="95000"/>
              <a:lumOff val="5000"/>
            </a:schemeClr>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2C180F"/>
              </a:solidFill>
              <a:ln>
                <a:noFill/>
              </a:ln>
              <a:effectLst/>
            </c:spPr>
            <c:extLst>
              <c:ext xmlns:c16="http://schemas.microsoft.com/office/drawing/2014/chart" uri="{C3380CC4-5D6E-409C-BE32-E72D297353CC}">
                <c16:uniqueId val="{00000005-9B02-40C4-9608-1C0EC9555C51}"/>
              </c:ext>
            </c:extLst>
          </c:dPt>
          <c:dPt>
            <c:idx val="2"/>
            <c:invertIfNegative val="0"/>
            <c:bubble3D val="0"/>
            <c:spPr>
              <a:solidFill>
                <a:srgbClr val="2C180F"/>
              </a:solidFill>
              <a:ln>
                <a:noFill/>
              </a:ln>
              <a:effectLst/>
            </c:spPr>
            <c:extLst>
              <c:ext xmlns:c16="http://schemas.microsoft.com/office/drawing/2014/chart" uri="{C3380CC4-5D6E-409C-BE32-E72D297353CC}">
                <c16:uniqueId val="{00000004-9B02-40C4-9608-1C0EC9555C51}"/>
              </c:ext>
            </c:extLst>
          </c:dPt>
          <c:dPt>
            <c:idx val="3"/>
            <c:invertIfNegative val="0"/>
            <c:bubble3D val="0"/>
            <c:spPr>
              <a:solidFill>
                <a:srgbClr val="2C180F"/>
              </a:solidFill>
              <a:ln>
                <a:noFill/>
              </a:ln>
              <a:effectLst/>
            </c:spPr>
            <c:extLst>
              <c:ext xmlns:c16="http://schemas.microsoft.com/office/drawing/2014/chart" uri="{C3380CC4-5D6E-409C-BE32-E72D297353CC}">
                <c16:uniqueId val="{00000003-9B02-40C4-9608-1C0EC9555C51}"/>
              </c:ext>
            </c:extLst>
          </c:dPt>
          <c:dPt>
            <c:idx val="4"/>
            <c:invertIfNegative val="0"/>
            <c:bubble3D val="0"/>
            <c:spPr>
              <a:solidFill>
                <a:srgbClr val="2C180F"/>
              </a:solidFill>
              <a:ln>
                <a:noFill/>
              </a:ln>
              <a:effectLst/>
            </c:spPr>
            <c:extLst>
              <c:ext xmlns:c16="http://schemas.microsoft.com/office/drawing/2014/chart" uri="{C3380CC4-5D6E-409C-BE32-E72D297353CC}">
                <c16:uniqueId val="{00000002-9B02-40C4-9608-1C0EC9555C51}"/>
              </c:ext>
            </c:extLst>
          </c:dPt>
          <c:dPt>
            <c:idx val="5"/>
            <c:invertIfNegative val="0"/>
            <c:bubble3D val="0"/>
            <c:spPr>
              <a:solidFill>
                <a:srgbClr val="00F49C"/>
              </a:solidFill>
              <a:ln>
                <a:noFill/>
              </a:ln>
              <a:effectLst/>
            </c:spPr>
            <c:extLst>
              <c:ext xmlns:c16="http://schemas.microsoft.com/office/drawing/2014/chart" uri="{C3380CC4-5D6E-409C-BE32-E72D297353CC}">
                <c16:uniqueId val="{00000001-9B02-40C4-9608-1C0EC9555C5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 Comparison'!$B$25:$B$30</c:f>
              <c:strCache>
                <c:ptCount val="6"/>
                <c:pt idx="0">
                  <c:v>Amazon Freight</c:v>
                </c:pt>
                <c:pt idx="1">
                  <c:v>Navisphere</c:v>
                </c:pt>
                <c:pt idx="2">
                  <c:v>Convoy</c:v>
                </c:pt>
                <c:pt idx="3">
                  <c:v>Uber Freight</c:v>
                </c:pt>
                <c:pt idx="4">
                  <c:v>JB 360</c:v>
                </c:pt>
                <c:pt idx="5">
                  <c:v>RXO Connect</c:v>
                </c:pt>
              </c:strCache>
            </c:strRef>
          </c:cat>
          <c:val>
            <c:numRef>
              <c:f>'Tech Comparison'!$C$25:$C$30</c:f>
              <c:numCache>
                <c:formatCode>###"K"</c:formatCode>
                <c:ptCount val="6"/>
                <c:pt idx="0" formatCode="General">
                  <c:v>0</c:v>
                </c:pt>
                <c:pt idx="1">
                  <c:v>0.54</c:v>
                </c:pt>
                <c:pt idx="2">
                  <c:v>3.5</c:v>
                </c:pt>
                <c:pt idx="3">
                  <c:v>7</c:v>
                </c:pt>
                <c:pt idx="4">
                  <c:v>8.8000000000000007</c:v>
                </c:pt>
                <c:pt idx="5">
                  <c:v>13</c:v>
                </c:pt>
              </c:numCache>
            </c:numRef>
          </c:val>
          <c:extLst>
            <c:ext xmlns:c16="http://schemas.microsoft.com/office/drawing/2014/chart" uri="{C3380CC4-5D6E-409C-BE32-E72D297353CC}">
              <c16:uniqueId val="{00000000-9B02-40C4-9608-1C0EC9555C51}"/>
            </c:ext>
          </c:extLst>
        </c:ser>
        <c:dLbls>
          <c:dLblPos val="outEnd"/>
          <c:showLegendKey val="0"/>
          <c:showVal val="1"/>
          <c:showCatName val="0"/>
          <c:showSerName val="0"/>
          <c:showPercent val="0"/>
          <c:showBubbleSize val="0"/>
        </c:dLbls>
        <c:gapWidth val="70"/>
        <c:axId val="1271266127"/>
        <c:axId val="1324785087"/>
      </c:barChart>
      <c:catAx>
        <c:axId val="127126612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1324785087"/>
        <c:crosses val="autoZero"/>
        <c:auto val="1"/>
        <c:lblAlgn val="ctr"/>
        <c:lblOffset val="100"/>
        <c:noMultiLvlLbl val="0"/>
      </c:catAx>
      <c:valAx>
        <c:axId val="1324785087"/>
        <c:scaling>
          <c:orientation val="minMax"/>
        </c:scaling>
        <c:delete val="1"/>
        <c:axPos val="b"/>
        <c:numFmt formatCode="General" sourceLinked="1"/>
        <c:majorTickMark val="none"/>
        <c:minorTickMark val="none"/>
        <c:tickLblPos val="nextTo"/>
        <c:crossAx val="127126612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lumMod val="95000"/>
              <a:lumOff val="5000"/>
            </a:schemeClr>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'Tech Comparison'!$O$8</c:f>
              <c:strCache>
                <c:ptCount val="1"/>
              </c:strCache>
            </c:strRef>
          </c:tx>
          <c:spPr>
            <a:solidFill>
              <a:schemeClr val="accent1"/>
            </a:solidFill>
            <a:ln>
              <a:noFill/>
            </a:ln>
            <a:effectLst/>
          </c:spPr>
          <c:invertIfNegative val="0"/>
          <c:dPt>
            <c:idx val="1"/>
            <c:invertIfNegative val="0"/>
            <c:bubble3D val="0"/>
            <c:spPr>
              <a:solidFill>
                <a:srgbClr val="FFFFFF"/>
              </a:solidFill>
              <a:ln>
                <a:noFill/>
              </a:ln>
              <a:effectLst/>
            </c:spPr>
            <c:extLst>
              <c:ext xmlns:c16="http://schemas.microsoft.com/office/drawing/2014/chart" uri="{C3380CC4-5D6E-409C-BE32-E72D297353CC}">
                <c16:uniqueId val="{00000005-FCDF-40A1-B386-C9612A319D55}"/>
              </c:ext>
            </c:extLst>
          </c:dPt>
          <c:dPt>
            <c:idx val="2"/>
            <c:invertIfNegative val="0"/>
            <c:bubble3D val="0"/>
            <c:spPr>
              <a:solidFill>
                <a:srgbClr val="FFFFFF"/>
              </a:solidFill>
              <a:ln>
                <a:noFill/>
              </a:ln>
              <a:effectLst/>
            </c:spPr>
            <c:extLst>
              <c:ext xmlns:c16="http://schemas.microsoft.com/office/drawing/2014/chart" uri="{C3380CC4-5D6E-409C-BE32-E72D297353CC}">
                <c16:uniqueId val="{00000004-FCDF-40A1-B386-C9612A319D55}"/>
              </c:ext>
            </c:extLst>
          </c:dPt>
          <c:dPt>
            <c:idx val="3"/>
            <c:invertIfNegative val="0"/>
            <c:bubble3D val="0"/>
            <c:spPr>
              <a:solidFill>
                <a:srgbClr val="FFFFFF"/>
              </a:solidFill>
              <a:ln>
                <a:noFill/>
              </a:ln>
              <a:effectLst/>
            </c:spPr>
            <c:extLst>
              <c:ext xmlns:c16="http://schemas.microsoft.com/office/drawing/2014/chart" uri="{C3380CC4-5D6E-409C-BE32-E72D297353CC}">
                <c16:uniqueId val="{00000003-FCDF-40A1-B386-C9612A319D55}"/>
              </c:ext>
            </c:extLst>
          </c:dPt>
          <c:dPt>
            <c:idx val="4"/>
            <c:invertIfNegative val="0"/>
            <c:bubble3D val="0"/>
            <c:spPr>
              <a:solidFill>
                <a:srgbClr val="FFFFFF"/>
              </a:solidFill>
              <a:ln>
                <a:noFill/>
              </a:ln>
              <a:effectLst/>
            </c:spPr>
            <c:extLst>
              <c:ext xmlns:c16="http://schemas.microsoft.com/office/drawing/2014/chart" uri="{C3380CC4-5D6E-409C-BE32-E72D297353CC}">
                <c16:uniqueId val="{00000002-FCDF-40A1-B386-C9612A319D55}"/>
              </c:ext>
            </c:extLst>
          </c:dPt>
          <c:dPt>
            <c:idx val="5"/>
            <c:invertIfNegative val="0"/>
            <c:bubble3D val="0"/>
            <c:spPr>
              <a:solidFill>
                <a:srgbClr val="00F49C"/>
              </a:solidFill>
              <a:ln>
                <a:noFill/>
              </a:ln>
              <a:effectLst/>
            </c:spPr>
            <c:extLst>
              <c:ext xmlns:c16="http://schemas.microsoft.com/office/drawing/2014/chart" uri="{C3380CC4-5D6E-409C-BE32-E72D297353CC}">
                <c16:uniqueId val="{00000001-FCDF-40A1-B386-C9612A319D55}"/>
              </c:ext>
            </c:extLst>
          </c:dPt>
          <c:dLbls>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 Comparison'!$N$9:$N$14</c:f>
              <c:strCache>
                <c:ptCount val="6"/>
                <c:pt idx="0">
                  <c:v>JB 360</c:v>
                </c:pt>
                <c:pt idx="1">
                  <c:v>Uber Freight</c:v>
                </c:pt>
                <c:pt idx="2">
                  <c:v>Amazon Freight</c:v>
                </c:pt>
                <c:pt idx="3">
                  <c:v>Convoy</c:v>
                </c:pt>
                <c:pt idx="4">
                  <c:v>Navisphere</c:v>
                </c:pt>
                <c:pt idx="5">
                  <c:v>RXO Connect</c:v>
                </c:pt>
              </c:strCache>
            </c:strRef>
          </c:cat>
          <c:val>
            <c:numRef>
              <c:f>'Tech Comparison'!$O$9:$O$14</c:f>
              <c:numCache>
                <c:formatCode>###"K"</c:formatCode>
                <c:ptCount val="6"/>
                <c:pt idx="1">
                  <c:v>15</c:v>
                </c:pt>
                <c:pt idx="2">
                  <c:v>50</c:v>
                </c:pt>
                <c:pt idx="3">
                  <c:v>80</c:v>
                </c:pt>
                <c:pt idx="4">
                  <c:v>96</c:v>
                </c:pt>
                <c:pt idx="5">
                  <c:v>123</c:v>
                </c:pt>
              </c:numCache>
            </c:numRef>
          </c:val>
          <c:extLst>
            <c:ext xmlns:c16="http://schemas.microsoft.com/office/drawing/2014/chart" uri="{C3380CC4-5D6E-409C-BE32-E72D297353CC}">
              <c16:uniqueId val="{00000000-FCDF-40A1-B386-C9612A319D55}"/>
            </c:ext>
          </c:extLst>
        </c:ser>
        <c:dLbls>
          <c:dLblPos val="outEnd"/>
          <c:showLegendKey val="0"/>
          <c:showVal val="1"/>
          <c:showCatName val="0"/>
          <c:showSerName val="0"/>
          <c:showPercent val="0"/>
          <c:showBubbleSize val="0"/>
        </c:dLbls>
        <c:gapWidth val="70"/>
        <c:axId val="1337149295"/>
        <c:axId val="1329281535"/>
      </c:barChart>
      <c:catAx>
        <c:axId val="1337149295"/>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1329281535"/>
        <c:crosses val="autoZero"/>
        <c:auto val="1"/>
        <c:lblAlgn val="ctr"/>
        <c:lblOffset val="100"/>
        <c:noMultiLvlLbl val="0"/>
      </c:catAx>
      <c:valAx>
        <c:axId val="1329281535"/>
        <c:scaling>
          <c:orientation val="minMax"/>
        </c:scaling>
        <c:delete val="1"/>
        <c:axPos val="b"/>
        <c:numFmt formatCode="###&quot;K&quot;" sourceLinked="1"/>
        <c:majorTickMark val="none"/>
        <c:minorTickMark val="none"/>
        <c:tickLblPos val="nextTo"/>
        <c:crossAx val="13371492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rgbClr val="FFFFFF"/>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6-2F6C-4ADB-BBFD-1D20B60D3739}"/>
              </c:ext>
            </c:extLst>
          </c:dPt>
          <c:dPt>
            <c:idx val="1"/>
            <c:invertIfNegative val="0"/>
            <c:bubble3D val="0"/>
            <c:spPr>
              <a:solidFill>
                <a:schemeClr val="bg1"/>
              </a:solidFill>
              <a:ln>
                <a:noFill/>
              </a:ln>
              <a:effectLst/>
            </c:spPr>
            <c:extLst>
              <c:ext xmlns:c16="http://schemas.microsoft.com/office/drawing/2014/chart" uri="{C3380CC4-5D6E-409C-BE32-E72D297353CC}">
                <c16:uniqueId val="{00000005-2F6C-4ADB-BBFD-1D20B60D3739}"/>
              </c:ext>
            </c:extLst>
          </c:dPt>
          <c:dPt>
            <c:idx val="2"/>
            <c:invertIfNegative val="0"/>
            <c:bubble3D val="0"/>
            <c:spPr>
              <a:solidFill>
                <a:schemeClr val="bg1"/>
              </a:solidFill>
              <a:ln>
                <a:noFill/>
              </a:ln>
              <a:effectLst/>
            </c:spPr>
            <c:extLst>
              <c:ext xmlns:c16="http://schemas.microsoft.com/office/drawing/2014/chart" uri="{C3380CC4-5D6E-409C-BE32-E72D297353CC}">
                <c16:uniqueId val="{00000004-2F6C-4ADB-BBFD-1D20B60D3739}"/>
              </c:ext>
            </c:extLst>
          </c:dPt>
          <c:dPt>
            <c:idx val="3"/>
            <c:invertIfNegative val="0"/>
            <c:bubble3D val="0"/>
            <c:spPr>
              <a:solidFill>
                <a:schemeClr val="bg1"/>
              </a:solidFill>
              <a:ln>
                <a:noFill/>
              </a:ln>
              <a:effectLst/>
            </c:spPr>
            <c:extLst>
              <c:ext xmlns:c16="http://schemas.microsoft.com/office/drawing/2014/chart" uri="{C3380CC4-5D6E-409C-BE32-E72D297353CC}">
                <c16:uniqueId val="{00000003-2F6C-4ADB-BBFD-1D20B60D3739}"/>
              </c:ext>
            </c:extLst>
          </c:dPt>
          <c:dPt>
            <c:idx val="4"/>
            <c:invertIfNegative val="0"/>
            <c:bubble3D val="0"/>
            <c:spPr>
              <a:solidFill>
                <a:schemeClr val="bg1"/>
              </a:solidFill>
              <a:ln>
                <a:noFill/>
              </a:ln>
              <a:effectLst/>
            </c:spPr>
            <c:extLst>
              <c:ext xmlns:c16="http://schemas.microsoft.com/office/drawing/2014/chart" uri="{C3380CC4-5D6E-409C-BE32-E72D297353CC}">
                <c16:uniqueId val="{00000002-2F6C-4ADB-BBFD-1D20B60D3739}"/>
              </c:ext>
            </c:extLst>
          </c:dPt>
          <c:dPt>
            <c:idx val="5"/>
            <c:invertIfNegative val="0"/>
            <c:bubble3D val="0"/>
            <c:spPr>
              <a:solidFill>
                <a:srgbClr val="00F49C"/>
              </a:solidFill>
              <a:ln>
                <a:noFill/>
              </a:ln>
              <a:effectLst/>
            </c:spPr>
            <c:extLst>
              <c:ext xmlns:c16="http://schemas.microsoft.com/office/drawing/2014/chart" uri="{C3380CC4-5D6E-409C-BE32-E72D297353CC}">
                <c16:uniqueId val="{00000001-2F6C-4ADB-BBFD-1D20B60D3739}"/>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 Comparison'!$N$25:$N$30</c:f>
              <c:strCache>
                <c:ptCount val="6"/>
                <c:pt idx="0">
                  <c:v>JB 360</c:v>
                </c:pt>
                <c:pt idx="1">
                  <c:v>Navisphere</c:v>
                </c:pt>
                <c:pt idx="2">
                  <c:v>Convoy</c:v>
                </c:pt>
                <c:pt idx="3">
                  <c:v>Uber Freight</c:v>
                </c:pt>
                <c:pt idx="4">
                  <c:v>Amazon Freight</c:v>
                </c:pt>
                <c:pt idx="5">
                  <c:v>RXO Connect</c:v>
                </c:pt>
              </c:strCache>
            </c:strRef>
          </c:cat>
          <c:val>
            <c:numRef>
              <c:f>'Tech Comparison'!$O$25:$O$30</c:f>
              <c:numCache>
                <c:formatCode>General</c:formatCode>
                <c:ptCount val="6"/>
                <c:pt idx="0">
                  <c:v>4.5</c:v>
                </c:pt>
                <c:pt idx="1">
                  <c:v>4.5</c:v>
                </c:pt>
                <c:pt idx="2">
                  <c:v>4.7</c:v>
                </c:pt>
                <c:pt idx="3">
                  <c:v>4.7</c:v>
                </c:pt>
                <c:pt idx="4">
                  <c:v>4.7</c:v>
                </c:pt>
                <c:pt idx="5">
                  <c:v>4.8</c:v>
                </c:pt>
              </c:numCache>
            </c:numRef>
          </c:val>
          <c:extLst>
            <c:ext xmlns:c16="http://schemas.microsoft.com/office/drawing/2014/chart" uri="{C3380CC4-5D6E-409C-BE32-E72D297353CC}">
              <c16:uniqueId val="{00000000-2F6C-4ADB-BBFD-1D20B60D3739}"/>
            </c:ext>
          </c:extLst>
        </c:ser>
        <c:dLbls>
          <c:dLblPos val="outEnd"/>
          <c:showLegendKey val="0"/>
          <c:showVal val="1"/>
          <c:showCatName val="0"/>
          <c:showSerName val="0"/>
          <c:showPercent val="0"/>
          <c:showBubbleSize val="0"/>
        </c:dLbls>
        <c:gapWidth val="70"/>
        <c:axId val="1337108095"/>
        <c:axId val="1205724495"/>
      </c:barChart>
      <c:catAx>
        <c:axId val="1337108095"/>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05724495"/>
        <c:crosses val="autoZero"/>
        <c:auto val="1"/>
        <c:lblAlgn val="ctr"/>
        <c:lblOffset val="100"/>
        <c:noMultiLvlLbl val="0"/>
      </c:catAx>
      <c:valAx>
        <c:axId val="1205724495"/>
        <c:scaling>
          <c:orientation val="minMax"/>
        </c:scaling>
        <c:delete val="1"/>
        <c:axPos val="b"/>
        <c:numFmt formatCode="General" sourceLinked="1"/>
        <c:majorTickMark val="none"/>
        <c:minorTickMark val="none"/>
        <c:tickLblPos val="nextTo"/>
        <c:crossAx val="13371080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F49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Charting2!$B$18:$B$19</c:f>
              <c:strCache>
                <c:ptCount val="2"/>
                <c:pt idx="0">
                  <c:v>Q3 2022</c:v>
                </c:pt>
                <c:pt idx="1">
                  <c:v>Q4 2022</c:v>
                </c:pt>
              </c:strCache>
            </c:strRef>
          </c:cat>
          <c:val>
            <c:numRef>
              <c:f>Charting2!$C$18:$C$19</c:f>
              <c:numCache>
                <c:formatCode>###\K</c:formatCode>
                <c:ptCount val="2"/>
                <c:pt idx="0">
                  <c:v>847</c:v>
                </c:pt>
                <c:pt idx="1">
                  <c:v>920</c:v>
                </c:pt>
              </c:numCache>
            </c:numRef>
          </c:val>
          <c:extLst>
            <c:ext xmlns:c16="http://schemas.microsoft.com/office/drawing/2014/chart" uri="{C3380CC4-5D6E-409C-BE32-E72D297353CC}">
              <c16:uniqueId val="{00000000-EBF1-4BD4-88C0-C48FAA15EAB9}"/>
            </c:ext>
          </c:extLst>
        </c:ser>
        <c:dLbls>
          <c:showLegendKey val="0"/>
          <c:showVal val="0"/>
          <c:showCatName val="0"/>
          <c:showSerName val="0"/>
          <c:showPercent val="0"/>
          <c:showBubbleSize val="0"/>
        </c:dLbls>
        <c:gapWidth val="70"/>
        <c:overlap val="-27"/>
        <c:axId val="79903519"/>
        <c:axId val="2010836191"/>
      </c:barChart>
      <c:catAx>
        <c:axId val="79903519"/>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10836191"/>
        <c:crosses val="autoZero"/>
        <c:auto val="1"/>
        <c:lblAlgn val="ctr"/>
        <c:lblOffset val="100"/>
        <c:noMultiLvlLbl val="0"/>
      </c:catAx>
      <c:valAx>
        <c:axId val="2010836191"/>
        <c:scaling>
          <c:orientation val="minMax"/>
          <c:min val="0"/>
        </c:scaling>
        <c:delete val="0"/>
        <c:axPos val="l"/>
        <c:numFmt formatCode="###\K"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9903519"/>
        <c:crosses val="autoZero"/>
        <c:crossBetween val="between"/>
        <c:majorUnit val="200"/>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FF"/>
            </a:solidFill>
            <a:ln>
              <a:noFill/>
            </a:ln>
            <a:effectLst/>
          </c:spPr>
          <c:invertIfNegative val="0"/>
          <c:dPt>
            <c:idx val="22"/>
            <c:invertIfNegative val="0"/>
            <c:bubble3D val="0"/>
            <c:spPr>
              <a:solidFill>
                <a:srgbClr val="E3D081"/>
              </a:solidFill>
              <a:ln>
                <a:noFill/>
              </a:ln>
              <a:effectLst/>
            </c:spPr>
            <c:extLst>
              <c:ext xmlns:c16="http://schemas.microsoft.com/office/drawing/2014/chart" uri="{C3380CC4-5D6E-409C-BE32-E72D297353CC}">
                <c16:uniqueId val="{00000004-3D15-4FCA-B4EF-47591F83554C}"/>
              </c:ext>
            </c:extLst>
          </c:dPt>
          <c:dPt>
            <c:idx val="23"/>
            <c:invertIfNegative val="0"/>
            <c:bubble3D val="0"/>
            <c:spPr>
              <a:solidFill>
                <a:srgbClr val="00F49C"/>
              </a:solidFill>
              <a:ln>
                <a:noFill/>
              </a:ln>
              <a:effectLst/>
            </c:spPr>
            <c:extLst>
              <c:ext xmlns:c16="http://schemas.microsoft.com/office/drawing/2014/chart" uri="{C3380CC4-5D6E-409C-BE32-E72D297353CC}">
                <c16:uniqueId val="{00000005-3D15-4FCA-B4EF-47591F83554C}"/>
              </c:ext>
            </c:extLst>
          </c:dPt>
          <c:dPt>
            <c:idx val="24"/>
            <c:invertIfNegative val="0"/>
            <c:bubble3D val="0"/>
            <c:spPr>
              <a:solidFill>
                <a:srgbClr val="00F49C"/>
              </a:solidFill>
              <a:ln>
                <a:noFill/>
              </a:ln>
              <a:effectLst/>
            </c:spPr>
            <c:extLst>
              <c:ext xmlns:c16="http://schemas.microsoft.com/office/drawing/2014/chart" uri="{C3380CC4-5D6E-409C-BE32-E72D297353CC}">
                <c16:uniqueId val="{00000006-3D15-4FCA-B4EF-47591F83554C}"/>
              </c:ext>
            </c:extLst>
          </c:dPt>
          <c:dPt>
            <c:idx val="25"/>
            <c:invertIfNegative val="0"/>
            <c:bubble3D val="0"/>
            <c:spPr>
              <a:solidFill>
                <a:srgbClr val="00F49C"/>
              </a:solidFill>
              <a:ln>
                <a:noFill/>
              </a:ln>
              <a:effectLst/>
            </c:spPr>
            <c:extLst>
              <c:ext xmlns:c16="http://schemas.microsoft.com/office/drawing/2014/chart" uri="{C3380CC4-5D6E-409C-BE32-E72D297353CC}">
                <c16:uniqueId val="{00000007-3D15-4FCA-B4EF-47591F83554C}"/>
              </c:ext>
            </c:extLst>
          </c:dPt>
          <c:dPt>
            <c:idx val="26"/>
            <c:invertIfNegative val="0"/>
            <c:bubble3D val="0"/>
            <c:spPr>
              <a:solidFill>
                <a:srgbClr val="00F49C"/>
              </a:solidFill>
              <a:ln>
                <a:noFill/>
              </a:ln>
              <a:effectLst/>
            </c:spPr>
            <c:extLst>
              <c:ext xmlns:c16="http://schemas.microsoft.com/office/drawing/2014/chart" uri="{C3380CC4-5D6E-409C-BE32-E72D297353CC}">
                <c16:uniqueId val="{00000002-3D15-4FCA-B4EF-47591F83554C}"/>
              </c:ext>
            </c:extLst>
          </c:dPt>
          <c:dLbls>
            <c:dLbl>
              <c:idx val="1"/>
              <c:delete val="1"/>
              <c:extLst>
                <c:ext xmlns:c15="http://schemas.microsoft.com/office/drawing/2012/chart" uri="{CE6537A1-D6FC-4f65-9D91-7224C49458BB}"/>
                <c:ext xmlns:c16="http://schemas.microsoft.com/office/drawing/2014/chart" uri="{C3380CC4-5D6E-409C-BE32-E72D297353CC}">
                  <c16:uniqueId val="{00000008-3D15-4FCA-B4EF-47591F83554C}"/>
                </c:ext>
              </c:extLst>
            </c:dLbl>
            <c:dLbl>
              <c:idx val="3"/>
              <c:delete val="1"/>
              <c:extLst>
                <c:ext xmlns:c15="http://schemas.microsoft.com/office/drawing/2012/chart" uri="{CE6537A1-D6FC-4f65-9D91-7224C49458BB}"/>
                <c:ext xmlns:c16="http://schemas.microsoft.com/office/drawing/2014/chart" uri="{C3380CC4-5D6E-409C-BE32-E72D297353CC}">
                  <c16:uniqueId val="{00000009-3D15-4FCA-B4EF-47591F83554C}"/>
                </c:ext>
              </c:extLst>
            </c:dLbl>
            <c:dLbl>
              <c:idx val="5"/>
              <c:delete val="1"/>
              <c:extLst>
                <c:ext xmlns:c15="http://schemas.microsoft.com/office/drawing/2012/chart" uri="{CE6537A1-D6FC-4f65-9D91-7224C49458BB}"/>
                <c:ext xmlns:c16="http://schemas.microsoft.com/office/drawing/2014/chart" uri="{C3380CC4-5D6E-409C-BE32-E72D297353CC}">
                  <c16:uniqueId val="{0000000A-3D15-4FCA-B4EF-47591F83554C}"/>
                </c:ext>
              </c:extLst>
            </c:dLbl>
            <c:dLbl>
              <c:idx val="7"/>
              <c:delete val="1"/>
              <c:extLst>
                <c:ext xmlns:c15="http://schemas.microsoft.com/office/drawing/2012/chart" uri="{CE6537A1-D6FC-4f65-9D91-7224C49458BB}"/>
                <c:ext xmlns:c16="http://schemas.microsoft.com/office/drawing/2014/chart" uri="{C3380CC4-5D6E-409C-BE32-E72D297353CC}">
                  <c16:uniqueId val="{0000000B-3D15-4FCA-B4EF-47591F83554C}"/>
                </c:ext>
              </c:extLst>
            </c:dLbl>
            <c:dLbl>
              <c:idx val="9"/>
              <c:delete val="1"/>
              <c:extLst>
                <c:ext xmlns:c15="http://schemas.microsoft.com/office/drawing/2012/chart" uri="{CE6537A1-D6FC-4f65-9D91-7224C49458BB}"/>
                <c:ext xmlns:c16="http://schemas.microsoft.com/office/drawing/2014/chart" uri="{C3380CC4-5D6E-409C-BE32-E72D297353CC}">
                  <c16:uniqueId val="{0000000C-3D15-4FCA-B4EF-47591F83554C}"/>
                </c:ext>
              </c:extLst>
            </c:dLbl>
            <c:dLbl>
              <c:idx val="11"/>
              <c:delete val="1"/>
              <c:extLst>
                <c:ext xmlns:c15="http://schemas.microsoft.com/office/drawing/2012/chart" uri="{CE6537A1-D6FC-4f65-9D91-7224C49458BB}"/>
                <c:ext xmlns:c16="http://schemas.microsoft.com/office/drawing/2014/chart" uri="{C3380CC4-5D6E-409C-BE32-E72D297353CC}">
                  <c16:uniqueId val="{0000000D-3D15-4FCA-B4EF-47591F83554C}"/>
                </c:ext>
              </c:extLst>
            </c:dLbl>
            <c:dLbl>
              <c:idx val="13"/>
              <c:delete val="1"/>
              <c:extLst>
                <c:ext xmlns:c15="http://schemas.microsoft.com/office/drawing/2012/chart" uri="{CE6537A1-D6FC-4f65-9D91-7224C49458BB}"/>
                <c:ext xmlns:c16="http://schemas.microsoft.com/office/drawing/2014/chart" uri="{C3380CC4-5D6E-409C-BE32-E72D297353CC}">
                  <c16:uniqueId val="{0000000E-3D15-4FCA-B4EF-47591F83554C}"/>
                </c:ext>
              </c:extLst>
            </c:dLbl>
            <c:dLbl>
              <c:idx val="15"/>
              <c:delete val="1"/>
              <c:extLst>
                <c:ext xmlns:c15="http://schemas.microsoft.com/office/drawing/2012/chart" uri="{CE6537A1-D6FC-4f65-9D91-7224C49458BB}"/>
                <c:ext xmlns:c16="http://schemas.microsoft.com/office/drawing/2014/chart" uri="{C3380CC4-5D6E-409C-BE32-E72D297353CC}">
                  <c16:uniqueId val="{0000000F-3D15-4FCA-B4EF-47591F83554C}"/>
                </c:ext>
              </c:extLst>
            </c:dLbl>
            <c:dLbl>
              <c:idx val="17"/>
              <c:delete val="1"/>
              <c:extLst>
                <c:ext xmlns:c15="http://schemas.microsoft.com/office/drawing/2012/chart" uri="{CE6537A1-D6FC-4f65-9D91-7224C49458BB}"/>
                <c:ext xmlns:c16="http://schemas.microsoft.com/office/drawing/2014/chart" uri="{C3380CC4-5D6E-409C-BE32-E72D297353CC}">
                  <c16:uniqueId val="{00000010-3D15-4FCA-B4EF-47591F83554C}"/>
                </c:ext>
              </c:extLst>
            </c:dLbl>
            <c:dLbl>
              <c:idx val="19"/>
              <c:delete val="1"/>
              <c:extLst>
                <c:ext xmlns:c15="http://schemas.microsoft.com/office/drawing/2012/chart" uri="{CE6537A1-D6FC-4f65-9D91-7224C49458BB}"/>
                <c:ext xmlns:c16="http://schemas.microsoft.com/office/drawing/2014/chart" uri="{C3380CC4-5D6E-409C-BE32-E72D297353CC}">
                  <c16:uniqueId val="{00000011-3D15-4FCA-B4EF-47591F83554C}"/>
                </c:ext>
              </c:extLst>
            </c:dLbl>
            <c:dLbl>
              <c:idx val="21"/>
              <c:delete val="1"/>
              <c:extLst>
                <c:ext xmlns:c15="http://schemas.microsoft.com/office/drawing/2012/chart" uri="{CE6537A1-D6FC-4f65-9D91-7224C49458BB}"/>
                <c:ext xmlns:c16="http://schemas.microsoft.com/office/drawing/2014/chart" uri="{C3380CC4-5D6E-409C-BE32-E72D297353CC}">
                  <c16:uniqueId val="{00000001-3D15-4FCA-B4EF-47591F83554C}"/>
                </c:ext>
              </c:extLst>
            </c:dLbl>
            <c:dLbl>
              <c:idx val="23"/>
              <c:delete val="1"/>
              <c:extLst>
                <c:ext xmlns:c15="http://schemas.microsoft.com/office/drawing/2012/chart" uri="{CE6537A1-D6FC-4f65-9D91-7224C49458BB}"/>
                <c:ext xmlns:c16="http://schemas.microsoft.com/office/drawing/2014/chart" uri="{C3380CC4-5D6E-409C-BE32-E72D297353CC}">
                  <c16:uniqueId val="{00000005-3D15-4FCA-B4EF-47591F83554C}"/>
                </c:ext>
              </c:extLst>
            </c:dLbl>
            <c:dLbl>
              <c:idx val="25"/>
              <c:delete val="1"/>
              <c:extLst>
                <c:ext xmlns:c15="http://schemas.microsoft.com/office/drawing/2012/chart" uri="{CE6537A1-D6FC-4f65-9D91-7224C49458BB}"/>
                <c:ext xmlns:c16="http://schemas.microsoft.com/office/drawing/2014/chart" uri="{C3380CC4-5D6E-409C-BE32-E72D297353CC}">
                  <c16:uniqueId val="{00000007-3D15-4FCA-B4EF-47591F83554C}"/>
                </c:ext>
              </c:extLst>
            </c:dLbl>
            <c:numFmt formatCode="0.0%" sourceLinked="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'Industry Charting'!$B$24:$B$50</c:f>
              <c:numCache>
                <c:formatCode>General</c:formatCod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formatCode="0000&quot;E&quot;">
                  <c:v>2023</c:v>
                </c:pt>
                <c:pt idx="24" formatCode="0000&quot;E&quot;">
                  <c:v>2024</c:v>
                </c:pt>
                <c:pt idx="25" formatCode="0000&quot;E&quot;">
                  <c:v>2025</c:v>
                </c:pt>
                <c:pt idx="26" formatCode="0000&quot;E&quot;">
                  <c:v>2026</c:v>
                </c:pt>
              </c:numCache>
            </c:numRef>
          </c:cat>
          <c:val>
            <c:numRef>
              <c:f>'Industry Charting'!$C$24:$C$50</c:f>
              <c:numCache>
                <c:formatCode>0%</c:formatCode>
                <c:ptCount val="27"/>
                <c:pt idx="0" formatCode="0.00%">
                  <c:v>6.5000000000000002E-2</c:v>
                </c:pt>
                <c:pt idx="1">
                  <c:v>0.06</c:v>
                </c:pt>
                <c:pt idx="2">
                  <c:v>7.0000000000000007E-2</c:v>
                </c:pt>
                <c:pt idx="3">
                  <c:v>0.08</c:v>
                </c:pt>
                <c:pt idx="4">
                  <c:v>0.1</c:v>
                </c:pt>
                <c:pt idx="5" formatCode="0.00%">
                  <c:v>9.7500000000000003E-2</c:v>
                </c:pt>
                <c:pt idx="6" formatCode="0.00%">
                  <c:v>9.5000000000000001E-2</c:v>
                </c:pt>
                <c:pt idx="7">
                  <c:v>0.11</c:v>
                </c:pt>
                <c:pt idx="8">
                  <c:v>0.12</c:v>
                </c:pt>
                <c:pt idx="9">
                  <c:v>0.11899999999999999</c:v>
                </c:pt>
                <c:pt idx="10">
                  <c:v>0.13</c:v>
                </c:pt>
                <c:pt idx="11">
                  <c:v>0.13100000000000001</c:v>
                </c:pt>
                <c:pt idx="12" formatCode="0.00%">
                  <c:v>0.1275</c:v>
                </c:pt>
                <c:pt idx="13">
                  <c:v>0.14000000000000001</c:v>
                </c:pt>
                <c:pt idx="14" formatCode="0.00%">
                  <c:v>0.13900000000000001</c:v>
                </c:pt>
                <c:pt idx="15">
                  <c:v>0.15</c:v>
                </c:pt>
                <c:pt idx="16" formatCode="0.00%">
                  <c:v>0.161</c:v>
                </c:pt>
                <c:pt idx="17" formatCode="0.00%">
                  <c:v>0.17899999999999999</c:v>
                </c:pt>
                <c:pt idx="18">
                  <c:v>0.19</c:v>
                </c:pt>
                <c:pt idx="19" formatCode="0.00%">
                  <c:v>0.189</c:v>
                </c:pt>
                <c:pt idx="20">
                  <c:v>0.21</c:v>
                </c:pt>
                <c:pt idx="21">
                  <c:v>0.22</c:v>
                </c:pt>
                <c:pt idx="22">
                  <c:v>0.24</c:v>
                </c:pt>
                <c:pt idx="23" formatCode="0.00%">
                  <c:v>0.249</c:v>
                </c:pt>
                <c:pt idx="24" formatCode="0.00%">
                  <c:v>0.2475</c:v>
                </c:pt>
                <c:pt idx="25">
                  <c:v>0.26</c:v>
                </c:pt>
                <c:pt idx="26" formatCode="0.00%">
                  <c:v>0.27500000000000002</c:v>
                </c:pt>
              </c:numCache>
            </c:numRef>
          </c:val>
          <c:extLst>
            <c:ext xmlns:c16="http://schemas.microsoft.com/office/drawing/2014/chart" uri="{C3380CC4-5D6E-409C-BE32-E72D297353CC}">
              <c16:uniqueId val="{00000003-3D15-4FCA-B4EF-47591F83554C}"/>
            </c:ext>
          </c:extLst>
        </c:ser>
        <c:dLbls>
          <c:dLblPos val="outEnd"/>
          <c:showLegendKey val="0"/>
          <c:showVal val="1"/>
          <c:showCatName val="0"/>
          <c:showSerName val="0"/>
          <c:showPercent val="0"/>
          <c:showBubbleSize val="0"/>
        </c:dLbls>
        <c:gapWidth val="70"/>
        <c:overlap val="-27"/>
        <c:axId val="962379808"/>
        <c:axId val="963401440"/>
      </c:barChart>
      <c:catAx>
        <c:axId val="96237980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63401440"/>
        <c:crosses val="autoZero"/>
        <c:auto val="1"/>
        <c:lblAlgn val="ctr"/>
        <c:lblOffset val="100"/>
        <c:tickLblSkip val="5"/>
        <c:noMultiLvlLbl val="0"/>
      </c:catAx>
      <c:valAx>
        <c:axId val="963401440"/>
        <c:scaling>
          <c:orientation val="minMax"/>
        </c:scaling>
        <c:delete val="0"/>
        <c:axPos val="l"/>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623798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rgbClr val="FFFFFF"/>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3939190986941"/>
          <c:y val="0"/>
          <c:w val="0.71665072824496934"/>
          <c:h val="1"/>
        </c:manualLayout>
      </c:layout>
      <c:pieChart>
        <c:varyColors val="1"/>
        <c:ser>
          <c:idx val="0"/>
          <c:order val="0"/>
          <c:dPt>
            <c:idx val="0"/>
            <c:bubble3D val="0"/>
            <c:spPr>
              <a:solidFill>
                <a:srgbClr val="000000"/>
              </a:solidFill>
              <a:ln w="19050">
                <a:solidFill>
                  <a:schemeClr val="lt1"/>
                </a:solidFill>
              </a:ln>
              <a:effectLst/>
            </c:spPr>
            <c:extLst>
              <c:ext xmlns:c16="http://schemas.microsoft.com/office/drawing/2014/chart" uri="{C3380CC4-5D6E-409C-BE32-E72D297353CC}">
                <c16:uniqueId val="{00000001-603B-488A-996E-C7BE27AAC920}"/>
              </c:ext>
            </c:extLst>
          </c:dPt>
          <c:dPt>
            <c:idx val="1"/>
            <c:bubble3D val="0"/>
            <c:spPr>
              <a:solidFill>
                <a:srgbClr val="00F49C"/>
              </a:solidFill>
              <a:ln w="19050">
                <a:solidFill>
                  <a:schemeClr val="lt1"/>
                </a:solidFill>
              </a:ln>
              <a:effectLst/>
            </c:spPr>
            <c:extLst>
              <c:ext xmlns:c16="http://schemas.microsoft.com/office/drawing/2014/chart" uri="{C3380CC4-5D6E-409C-BE32-E72D297353CC}">
                <c16:uniqueId val="{00000003-603B-488A-996E-C7BE27AAC92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603B-488A-996E-C7BE27AAC920}"/>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603B-488A-996E-C7BE27AAC9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'Industry Charting'!$B$58:$B$59</c:f>
              <c:strCache>
                <c:ptCount val="2"/>
                <c:pt idx="0">
                  <c:v>Private Carriers</c:v>
                </c:pt>
                <c:pt idx="1">
                  <c:v>For-Hire Carriers</c:v>
                </c:pt>
              </c:strCache>
            </c:strRef>
          </c:cat>
          <c:val>
            <c:numRef>
              <c:f>'Industry Charting'!$C$58:$C$59</c:f>
              <c:numCache>
                <c:formatCode>0.0%</c:formatCode>
                <c:ptCount val="2"/>
                <c:pt idx="0">
                  <c:v>0.65160922343962957</c:v>
                </c:pt>
                <c:pt idx="1">
                  <c:v>0.34839077656037049</c:v>
                </c:pt>
              </c:numCache>
            </c:numRef>
          </c:val>
          <c:extLst>
            <c:ext xmlns:c16="http://schemas.microsoft.com/office/drawing/2014/chart" uri="{C3380CC4-5D6E-409C-BE32-E72D297353CC}">
              <c16:uniqueId val="{00000004-603B-488A-996E-C7BE27AAC92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50867143493727E-2"/>
          <c:y val="4.3538832245681891E-2"/>
          <c:w val="0.92994394650136813"/>
          <c:h val="0.74034495688039004"/>
        </c:manualLayout>
      </c:layout>
      <c:lineChart>
        <c:grouping val="standard"/>
        <c:varyColors val="0"/>
        <c:ser>
          <c:idx val="0"/>
          <c:order val="0"/>
          <c:tx>
            <c:strRef>
              <c:f>'Pane 1'!$B$36</c:f>
              <c:strCache>
                <c:ptCount val="1"/>
                <c:pt idx="0">
                  <c:v>JBHT</c:v>
                </c:pt>
              </c:strCache>
            </c:strRef>
          </c:tx>
          <c:spPr>
            <a:ln w="3175">
              <a:solidFill>
                <a:srgbClr val="FF9900"/>
              </a:solidFill>
              <a:prstDash val="solid"/>
            </a:ln>
          </c:spPr>
          <c:marker>
            <c:symbol val="none"/>
          </c:marker>
          <c:cat>
            <c:strRef>
              <c:f>'Pane 1'!$A$37:$A$43</c:f>
              <c:strCache>
                <c:ptCount val="7"/>
                <c:pt idx="0">
                  <c:v>Q1 2021</c:v>
                </c:pt>
                <c:pt idx="1">
                  <c:v>Q2 2021</c:v>
                </c:pt>
                <c:pt idx="2">
                  <c:v>Q3 2021</c:v>
                </c:pt>
                <c:pt idx="3">
                  <c:v>Q4 2021</c:v>
                </c:pt>
                <c:pt idx="4">
                  <c:v>Q1 2022</c:v>
                </c:pt>
                <c:pt idx="5">
                  <c:v>Q2 2022</c:v>
                </c:pt>
                <c:pt idx="6">
                  <c:v>Q3 2022</c:v>
                </c:pt>
              </c:strCache>
            </c:strRef>
          </c:cat>
          <c:val>
            <c:numRef>
              <c:f>'Pane 1'!$B$37:$B$43</c:f>
              <c:numCache>
                <c:formatCode>0.00\%</c:formatCode>
                <c:ptCount val="7"/>
                <c:pt idx="0">
                  <c:v>16.700800000000001</c:v>
                </c:pt>
                <c:pt idx="1">
                  <c:v>16.8003</c:v>
                </c:pt>
                <c:pt idx="2">
                  <c:v>16.385300000000001</c:v>
                </c:pt>
                <c:pt idx="3">
                  <c:v>16.478899999999999</c:v>
                </c:pt>
                <c:pt idx="4">
                  <c:v>16.623100000000001</c:v>
                </c:pt>
                <c:pt idx="5" formatCode="General">
                  <c:v>#N/A</c:v>
                </c:pt>
                <c:pt idx="6">
                  <c:v>16.590499999999999</c:v>
                </c:pt>
              </c:numCache>
            </c:numRef>
          </c:val>
          <c:smooth val="0"/>
          <c:extLst>
            <c:ext xmlns:c16="http://schemas.microsoft.com/office/drawing/2014/chart" uri="{C3380CC4-5D6E-409C-BE32-E72D297353CC}">
              <c16:uniqueId val="{00000000-EE02-472D-AB4B-76480F789ACB}"/>
            </c:ext>
          </c:extLst>
        </c:ser>
        <c:ser>
          <c:idx val="1"/>
          <c:order val="1"/>
          <c:tx>
            <c:strRef>
              <c:f>'Pane 1'!$C$36</c:f>
              <c:strCache>
                <c:ptCount val="1"/>
                <c:pt idx="0">
                  <c:v>EXPD</c:v>
                </c:pt>
              </c:strCache>
            </c:strRef>
          </c:tx>
          <c:spPr>
            <a:ln w="3175">
              <a:solidFill>
                <a:srgbClr val="9999FF"/>
              </a:solidFill>
              <a:prstDash val="solid"/>
            </a:ln>
          </c:spPr>
          <c:marker>
            <c:symbol val="none"/>
          </c:marker>
          <c:cat>
            <c:strRef>
              <c:f>'Pane 1'!$A$37:$A$43</c:f>
              <c:strCache>
                <c:ptCount val="7"/>
                <c:pt idx="0">
                  <c:v>Q1 2021</c:v>
                </c:pt>
                <c:pt idx="1">
                  <c:v>Q2 2021</c:v>
                </c:pt>
                <c:pt idx="2">
                  <c:v>Q3 2021</c:v>
                </c:pt>
                <c:pt idx="3">
                  <c:v>Q4 2021</c:v>
                </c:pt>
                <c:pt idx="4">
                  <c:v>Q1 2022</c:v>
                </c:pt>
                <c:pt idx="5">
                  <c:v>Q2 2022</c:v>
                </c:pt>
                <c:pt idx="6">
                  <c:v>Q3 2022</c:v>
                </c:pt>
              </c:strCache>
            </c:strRef>
          </c:cat>
          <c:val>
            <c:numRef>
              <c:f>'Pane 1'!$C$37:$C$43</c:f>
              <c:numCache>
                <c:formatCode>0.00\%</c:formatCode>
                <c:ptCount val="7"/>
                <c:pt idx="0">
                  <c:v>12.726100000000001</c:v>
                </c:pt>
                <c:pt idx="1">
                  <c:v>13.1935</c:v>
                </c:pt>
                <c:pt idx="2">
                  <c:v>13.298500000000001</c:v>
                </c:pt>
                <c:pt idx="3">
                  <c:v>13.207000000000001</c:v>
                </c:pt>
                <c:pt idx="4">
                  <c:v>13.4155</c:v>
                </c:pt>
                <c:pt idx="5" formatCode="General">
                  <c:v>#N/A</c:v>
                </c:pt>
                <c:pt idx="6">
                  <c:v>13.124000000000001</c:v>
                </c:pt>
              </c:numCache>
            </c:numRef>
          </c:val>
          <c:smooth val="0"/>
          <c:extLst>
            <c:ext xmlns:c16="http://schemas.microsoft.com/office/drawing/2014/chart" uri="{C3380CC4-5D6E-409C-BE32-E72D297353CC}">
              <c16:uniqueId val="{00000001-EE02-472D-AB4B-76480F789ACB}"/>
            </c:ext>
          </c:extLst>
        </c:ser>
        <c:ser>
          <c:idx val="2"/>
          <c:order val="2"/>
          <c:tx>
            <c:strRef>
              <c:f>'Pane 1'!$D$36</c:f>
              <c:strCache>
                <c:ptCount val="1"/>
                <c:pt idx="0">
                  <c:v>CHRW</c:v>
                </c:pt>
              </c:strCache>
            </c:strRef>
          </c:tx>
          <c:spPr>
            <a:ln w="3175">
              <a:solidFill>
                <a:srgbClr val="993366"/>
              </a:solidFill>
              <a:prstDash val="solid"/>
            </a:ln>
          </c:spPr>
          <c:marker>
            <c:symbol val="none"/>
          </c:marker>
          <c:cat>
            <c:strRef>
              <c:f>'Pane 1'!$A$37:$A$43</c:f>
              <c:strCache>
                <c:ptCount val="7"/>
                <c:pt idx="0">
                  <c:v>Q1 2021</c:v>
                </c:pt>
                <c:pt idx="1">
                  <c:v>Q2 2021</c:v>
                </c:pt>
                <c:pt idx="2">
                  <c:v>Q3 2021</c:v>
                </c:pt>
                <c:pt idx="3">
                  <c:v>Q4 2021</c:v>
                </c:pt>
                <c:pt idx="4">
                  <c:v>Q1 2022</c:v>
                </c:pt>
                <c:pt idx="5">
                  <c:v>Q2 2022</c:v>
                </c:pt>
                <c:pt idx="6">
                  <c:v>Q3 2022</c:v>
                </c:pt>
              </c:strCache>
            </c:strRef>
          </c:cat>
          <c:val>
            <c:numRef>
              <c:f>'Pane 1'!$D$37:$D$43</c:f>
              <c:numCache>
                <c:formatCode>0.00\%</c:formatCode>
                <c:ptCount val="7"/>
                <c:pt idx="0">
                  <c:v>7.2152000000000003</c:v>
                </c:pt>
                <c:pt idx="1">
                  <c:v>7.3997000000000002</c:v>
                </c:pt>
                <c:pt idx="2">
                  <c:v>7.0404999999999998</c:v>
                </c:pt>
                <c:pt idx="3">
                  <c:v>7.1085000000000003</c:v>
                </c:pt>
                <c:pt idx="4">
                  <c:v>6.9623999999999997</c:v>
                </c:pt>
                <c:pt idx="5" formatCode="General">
                  <c:v>#N/A</c:v>
                </c:pt>
                <c:pt idx="6">
                  <c:v>7.0069999999999997</c:v>
                </c:pt>
              </c:numCache>
            </c:numRef>
          </c:val>
          <c:smooth val="0"/>
          <c:extLst>
            <c:ext xmlns:c16="http://schemas.microsoft.com/office/drawing/2014/chart" uri="{C3380CC4-5D6E-409C-BE32-E72D297353CC}">
              <c16:uniqueId val="{00000002-EE02-472D-AB4B-76480F789ACB}"/>
            </c:ext>
          </c:extLst>
        </c:ser>
        <c:ser>
          <c:idx val="3"/>
          <c:order val="3"/>
          <c:tx>
            <c:strRef>
              <c:f>'Pane 1'!$E$36</c:f>
              <c:strCache>
                <c:ptCount val="1"/>
                <c:pt idx="0">
                  <c:v>RXO</c:v>
                </c:pt>
              </c:strCache>
            </c:strRef>
          </c:tx>
          <c:spPr>
            <a:ln w="19050">
              <a:solidFill>
                <a:srgbClr val="00F49C"/>
              </a:solidFill>
              <a:prstDash val="solid"/>
            </a:ln>
          </c:spPr>
          <c:marker>
            <c:symbol val="none"/>
          </c:marker>
          <c:cat>
            <c:strRef>
              <c:f>'Pane 1'!$A$37:$A$43</c:f>
              <c:strCache>
                <c:ptCount val="7"/>
                <c:pt idx="0">
                  <c:v>Q1 2021</c:v>
                </c:pt>
                <c:pt idx="1">
                  <c:v>Q2 2021</c:v>
                </c:pt>
                <c:pt idx="2">
                  <c:v>Q3 2021</c:v>
                </c:pt>
                <c:pt idx="3">
                  <c:v>Q4 2021</c:v>
                </c:pt>
                <c:pt idx="4">
                  <c:v>Q1 2022</c:v>
                </c:pt>
                <c:pt idx="5">
                  <c:v>Q2 2022</c:v>
                </c:pt>
                <c:pt idx="6">
                  <c:v>Q3 2022</c:v>
                </c:pt>
              </c:strCache>
            </c:strRef>
          </c:cat>
          <c:val>
            <c:numRef>
              <c:f>'Pane 1'!$E$37:$E$43</c:f>
              <c:numCache>
                <c:formatCode>General</c:formatCode>
                <c:ptCount val="7"/>
                <c:pt idx="0" formatCode="0.00\%">
                  <c:v>18.319900000000001</c:v>
                </c:pt>
                <c:pt idx="1">
                  <c:v>#N/A</c:v>
                </c:pt>
                <c:pt idx="2">
                  <c:v>#N/A</c:v>
                </c:pt>
                <c:pt idx="3">
                  <c:v>#N/A</c:v>
                </c:pt>
                <c:pt idx="4" formatCode="0.00\%">
                  <c:v>17.4024</c:v>
                </c:pt>
                <c:pt idx="5">
                  <c:v>#N/A</c:v>
                </c:pt>
                <c:pt idx="6" formatCode="0.00\%">
                  <c:v>17.139299999999999</c:v>
                </c:pt>
              </c:numCache>
            </c:numRef>
          </c:val>
          <c:smooth val="0"/>
          <c:extLst>
            <c:ext xmlns:c16="http://schemas.microsoft.com/office/drawing/2014/chart" uri="{C3380CC4-5D6E-409C-BE32-E72D297353CC}">
              <c16:uniqueId val="{00000003-EE02-472D-AB4B-76480F789ACB}"/>
            </c:ext>
          </c:extLst>
        </c:ser>
        <c:ser>
          <c:idx val="4"/>
          <c:order val="4"/>
          <c:tx>
            <c:strRef>
              <c:f>'Pane 1'!$F$36</c:f>
              <c:strCache>
                <c:ptCount val="1"/>
                <c:pt idx="0">
                  <c:v>RLGT</c:v>
                </c:pt>
              </c:strCache>
            </c:strRef>
          </c:tx>
          <c:spPr>
            <a:ln w="3175">
              <a:solidFill>
                <a:srgbClr val="339966"/>
              </a:solidFill>
              <a:prstDash val="solid"/>
            </a:ln>
          </c:spPr>
          <c:marker>
            <c:symbol val="none"/>
          </c:marker>
          <c:cat>
            <c:strRef>
              <c:f>'Pane 1'!$A$37:$A$43</c:f>
              <c:strCache>
                <c:ptCount val="7"/>
                <c:pt idx="0">
                  <c:v>Q1 2021</c:v>
                </c:pt>
                <c:pt idx="1">
                  <c:v>Q2 2021</c:v>
                </c:pt>
                <c:pt idx="2">
                  <c:v>Q3 2021</c:v>
                </c:pt>
                <c:pt idx="3">
                  <c:v>Q4 2021</c:v>
                </c:pt>
                <c:pt idx="4">
                  <c:v>Q1 2022</c:v>
                </c:pt>
                <c:pt idx="5">
                  <c:v>Q2 2022</c:v>
                </c:pt>
                <c:pt idx="6">
                  <c:v>Q3 2022</c:v>
                </c:pt>
              </c:strCache>
            </c:strRef>
          </c:cat>
          <c:val>
            <c:numRef>
              <c:f>'Pane 1'!$F$37:$F$43</c:f>
              <c:numCache>
                <c:formatCode>General</c:formatCode>
                <c:ptCount val="7"/>
                <c:pt idx="0">
                  <c:v>#N/A</c:v>
                </c:pt>
                <c:pt idx="1">
                  <c:v>#N/A</c:v>
                </c:pt>
                <c:pt idx="2" formatCode="0.00\%">
                  <c:v>17.114599999999999</c:v>
                </c:pt>
                <c:pt idx="3" formatCode="0.00\%">
                  <c:v>17.010100000000001</c:v>
                </c:pt>
                <c:pt idx="4" formatCode="0.00\%">
                  <c:v>18.4542</c:v>
                </c:pt>
                <c:pt idx="5" formatCode="0.00\%">
                  <c:v>17.502600000000001</c:v>
                </c:pt>
                <c:pt idx="6" formatCode="0.00\%">
                  <c:v>16.240400000000001</c:v>
                </c:pt>
              </c:numCache>
            </c:numRef>
          </c:val>
          <c:smooth val="0"/>
          <c:extLst>
            <c:ext xmlns:c16="http://schemas.microsoft.com/office/drawing/2014/chart" uri="{C3380CC4-5D6E-409C-BE32-E72D297353CC}">
              <c16:uniqueId val="{00000004-EE02-472D-AB4B-76480F789ACB}"/>
            </c:ext>
          </c:extLst>
        </c:ser>
        <c:ser>
          <c:idx val="5"/>
          <c:order val="5"/>
          <c:tx>
            <c:strRef>
              <c:f>'Pane 1'!$G$36</c:f>
              <c:strCache>
                <c:ptCount val="1"/>
                <c:pt idx="0">
                  <c:v>GXO</c:v>
                </c:pt>
              </c:strCache>
            </c:strRef>
          </c:tx>
          <c:spPr>
            <a:ln w="3175">
              <a:solidFill>
                <a:srgbClr val="660066"/>
              </a:solidFill>
              <a:prstDash val="solid"/>
            </a:ln>
          </c:spPr>
          <c:marker>
            <c:symbol val="none"/>
          </c:marker>
          <c:cat>
            <c:strRef>
              <c:f>'Pane 1'!$A$37:$A$43</c:f>
              <c:strCache>
                <c:ptCount val="7"/>
                <c:pt idx="0">
                  <c:v>Q1 2021</c:v>
                </c:pt>
                <c:pt idx="1">
                  <c:v>Q2 2021</c:v>
                </c:pt>
                <c:pt idx="2">
                  <c:v>Q3 2021</c:v>
                </c:pt>
                <c:pt idx="3">
                  <c:v>Q4 2021</c:v>
                </c:pt>
                <c:pt idx="4">
                  <c:v>Q1 2022</c:v>
                </c:pt>
                <c:pt idx="5">
                  <c:v>Q2 2022</c:v>
                </c:pt>
                <c:pt idx="6">
                  <c:v>Q3 2022</c:v>
                </c:pt>
              </c:strCache>
            </c:strRef>
          </c:cat>
          <c:val>
            <c:numRef>
              <c:f>'Pane 1'!$G$37:$G$43</c:f>
              <c:numCache>
                <c:formatCode>0.00\%</c:formatCode>
                <c:ptCount val="7"/>
                <c:pt idx="0">
                  <c:v>16.561699999999998</c:v>
                </c:pt>
                <c:pt idx="1">
                  <c:v>16.588100000000001</c:v>
                </c:pt>
                <c:pt idx="2">
                  <c:v>16.997399999999999</c:v>
                </c:pt>
                <c:pt idx="3">
                  <c:v>16.590499999999999</c:v>
                </c:pt>
                <c:pt idx="4">
                  <c:v>16.410499999999999</c:v>
                </c:pt>
                <c:pt idx="5" formatCode="General">
                  <c:v>#N/A</c:v>
                </c:pt>
                <c:pt idx="6">
                  <c:v>16.290600000000001</c:v>
                </c:pt>
              </c:numCache>
            </c:numRef>
          </c:val>
          <c:smooth val="0"/>
          <c:extLst>
            <c:ext xmlns:c16="http://schemas.microsoft.com/office/drawing/2014/chart" uri="{C3380CC4-5D6E-409C-BE32-E72D297353CC}">
              <c16:uniqueId val="{00000005-EE02-472D-AB4B-76480F789ACB}"/>
            </c:ext>
          </c:extLst>
        </c:ser>
        <c:dLbls>
          <c:showLegendKey val="0"/>
          <c:showVal val="0"/>
          <c:showCatName val="0"/>
          <c:showSerName val="0"/>
          <c:showPercent val="0"/>
          <c:showBubbleSize val="0"/>
        </c:dLbls>
        <c:smooth val="0"/>
        <c:axId val="150378079"/>
        <c:axId val="1"/>
      </c:lineChart>
      <c:catAx>
        <c:axId val="150378079"/>
        <c:scaling>
          <c:orientation val="minMax"/>
        </c:scaling>
        <c:delete val="0"/>
        <c:axPos val="b"/>
        <c:numFmt formatCode="General" sourceLinked="1"/>
        <c:majorTickMark val="none"/>
        <c:minorTickMark val="none"/>
        <c:tickLblPos val="low"/>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1"/>
        <c:crosses val="autoZero"/>
        <c:auto val="0"/>
        <c:lblAlgn val="ctr"/>
        <c:lblOffset val="100"/>
        <c:tickLblSkip val="2"/>
        <c:tickMarkSkip val="1"/>
        <c:noMultiLvlLbl val="0"/>
      </c:catAx>
      <c:valAx>
        <c:axId val="1"/>
        <c:scaling>
          <c:orientation val="minMax"/>
          <c:max val="20"/>
          <c:min val="5"/>
        </c:scaling>
        <c:delete val="0"/>
        <c:axPos val="l"/>
        <c:numFmt formatCode="0.00\%" sourceLinked="1"/>
        <c:majorTickMark val="none"/>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150378079"/>
        <c:crosses val="autoZero"/>
        <c:crossBetween val="between"/>
        <c:majorUnit val="5"/>
      </c:valAx>
      <c:spPr>
        <a:noFill/>
        <a:ln w="25400">
          <a:noFill/>
        </a:ln>
      </c:spPr>
    </c:plotArea>
    <c:legend>
      <c:legendPos val="r"/>
      <c:layout>
        <c:manualLayout>
          <c:xMode val="edge"/>
          <c:yMode val="edge"/>
          <c:x val="0.22445656726419833"/>
          <c:y val="0.88397029639587754"/>
          <c:w val="0.55509042087824123"/>
          <c:h val="8.4960416533299193E-2"/>
        </c:manualLayout>
      </c:layout>
      <c:overlay val="0"/>
      <c:txPr>
        <a:bodyPr/>
        <a:lstStyle/>
        <a:p>
          <a:pPr>
            <a:defRPr sz="895" b="0" i="0" u="none" strike="noStrike" baseline="0">
              <a:solidFill>
                <a:srgbClr val="000000"/>
              </a:solidFill>
              <a:latin typeface="Arial"/>
              <a:ea typeface="Arial"/>
              <a:cs typeface="Arial"/>
            </a:defRPr>
          </a:pPr>
          <a:endParaRPr lang="en-US"/>
        </a:p>
      </c:txPr>
    </c:legend>
    <c:plotVisOnly val="1"/>
    <c:dispBlanksAs val="gap"/>
    <c:showDLblsOverMax val="0"/>
  </c:chart>
  <c:spPr>
    <a:noFill/>
    <a:ln w="6350">
      <a:noFill/>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'Industry Charting'!$C$3</c:f>
              <c:strCache>
                <c:ptCount val="1"/>
                <c:pt idx="0">
                  <c:v>Truck Brokerage Industry Revenue</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'Industry Charting'!$B$4:$B$5</c:f>
              <c:numCache>
                <c:formatCode>General</c:formatCode>
                <c:ptCount val="2"/>
                <c:pt idx="0">
                  <c:v>2013</c:v>
                </c:pt>
                <c:pt idx="1">
                  <c:v>2021</c:v>
                </c:pt>
              </c:numCache>
            </c:numRef>
          </c:cat>
          <c:val>
            <c:numRef>
              <c:f>'Industry Charting'!$C$4:$C$5</c:f>
              <c:numCache>
                <c:formatCode>"$"0.0"B"</c:formatCode>
                <c:ptCount val="2"/>
                <c:pt idx="0">
                  <c:v>42</c:v>
                </c:pt>
                <c:pt idx="1">
                  <c:v>88</c:v>
                </c:pt>
              </c:numCache>
            </c:numRef>
          </c:val>
          <c:extLst>
            <c:ext xmlns:c16="http://schemas.microsoft.com/office/drawing/2014/chart" uri="{C3380CC4-5D6E-409C-BE32-E72D297353CC}">
              <c16:uniqueId val="{00000000-0AE6-499E-B45A-2D8F5358BEDB}"/>
            </c:ext>
          </c:extLst>
        </c:ser>
        <c:dLbls>
          <c:showLegendKey val="0"/>
          <c:showVal val="1"/>
          <c:showCatName val="0"/>
          <c:showSerName val="0"/>
          <c:showPercent val="0"/>
          <c:showBubbleSize val="0"/>
        </c:dLbls>
        <c:gapWidth val="70"/>
        <c:axId val="798595104"/>
        <c:axId val="698247648"/>
      </c:barChart>
      <c:barChart>
        <c:barDir val="col"/>
        <c:grouping val="clustered"/>
        <c:varyColors val="0"/>
        <c:ser>
          <c:idx val="1"/>
          <c:order val="1"/>
          <c:tx>
            <c:strRef>
              <c:f>'Industry Charting'!$D$3</c:f>
              <c:strCache>
                <c:ptCount val="1"/>
                <c:pt idx="0">
                  <c:v>RXO Truck Brokerage Revenue</c:v>
                </c:pt>
              </c:strCache>
            </c:strRef>
          </c:tx>
          <c:spPr>
            <a:solidFill>
              <a:srgbClr val="00F49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'Industry Charting'!$B$4:$B$5</c:f>
              <c:numCache>
                <c:formatCode>General</c:formatCode>
                <c:ptCount val="2"/>
                <c:pt idx="0">
                  <c:v>2013</c:v>
                </c:pt>
                <c:pt idx="1">
                  <c:v>2021</c:v>
                </c:pt>
              </c:numCache>
            </c:numRef>
          </c:cat>
          <c:val>
            <c:numRef>
              <c:f>'Industry Charting'!$D$4:$D$5</c:f>
              <c:numCache>
                <c:formatCode>"$"0.0"B"</c:formatCode>
                <c:ptCount val="2"/>
                <c:pt idx="0">
                  <c:v>0.39700000000000002</c:v>
                </c:pt>
                <c:pt idx="1">
                  <c:v>2.7490000000000001</c:v>
                </c:pt>
              </c:numCache>
            </c:numRef>
          </c:val>
          <c:extLst>
            <c:ext xmlns:c16="http://schemas.microsoft.com/office/drawing/2014/chart" uri="{C3380CC4-5D6E-409C-BE32-E72D297353CC}">
              <c16:uniqueId val="{00000001-0AE6-499E-B45A-2D8F5358BEDB}"/>
            </c:ext>
          </c:extLst>
        </c:ser>
        <c:dLbls>
          <c:showLegendKey val="0"/>
          <c:showVal val="1"/>
          <c:showCatName val="0"/>
          <c:showSerName val="0"/>
          <c:showPercent val="0"/>
          <c:showBubbleSize val="0"/>
        </c:dLbls>
        <c:gapWidth val="70"/>
        <c:axId val="806480704"/>
        <c:axId val="698249568"/>
      </c:barChart>
      <c:catAx>
        <c:axId val="7985951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698247648"/>
        <c:crosses val="autoZero"/>
        <c:auto val="1"/>
        <c:lblAlgn val="ctr"/>
        <c:lblOffset val="100"/>
        <c:noMultiLvlLbl val="0"/>
      </c:catAx>
      <c:valAx>
        <c:axId val="698247648"/>
        <c:scaling>
          <c:orientation val="minMax"/>
          <c:max val="100"/>
        </c:scaling>
        <c:delete val="0"/>
        <c:axPos val="l"/>
        <c:numFmt formatCode="&quot;$&quot;0\ &quot;B&quo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798595104"/>
        <c:crosses val="autoZero"/>
        <c:crossBetween val="between"/>
        <c:majorUnit val="20"/>
      </c:valAx>
      <c:valAx>
        <c:axId val="698249568"/>
        <c:scaling>
          <c:orientation val="minMax"/>
          <c:max val="10"/>
        </c:scaling>
        <c:delete val="0"/>
        <c:axPos val="r"/>
        <c:numFmt formatCode="&quot;$&quot;0\ &quot;B&quot;"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806480704"/>
        <c:crosses val="max"/>
        <c:crossBetween val="between"/>
        <c:majorUnit val="2"/>
      </c:valAx>
      <c:catAx>
        <c:axId val="806480704"/>
        <c:scaling>
          <c:orientation val="minMax"/>
        </c:scaling>
        <c:delete val="1"/>
        <c:axPos val="b"/>
        <c:numFmt formatCode="General" sourceLinked="1"/>
        <c:majorTickMark val="out"/>
        <c:minorTickMark val="none"/>
        <c:tickLblPos val="nextTo"/>
        <c:crossAx val="6982495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000">
          <a:solidFill>
            <a:schemeClr val="tx1">
              <a:lumMod val="95000"/>
              <a:lumOff val="5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Charting!$B$4</c:f>
              <c:strCache>
                <c:ptCount val="1"/>
                <c:pt idx="0">
                  <c:v>Revenue</c:v>
                </c:pt>
              </c:strCache>
            </c:strRef>
          </c:tx>
          <c:spPr>
            <a:solidFill>
              <a:srgbClr val="E3D08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Charting!$G$3:$O$3</c:f>
              <c:numCache>
                <c:formatCode>yyyy\P</c:formatCode>
                <c:ptCount val="9"/>
                <c:pt idx="0">
                  <c:v>44957</c:v>
                </c:pt>
                <c:pt idx="1">
                  <c:v>45322</c:v>
                </c:pt>
                <c:pt idx="2">
                  <c:v>45688</c:v>
                </c:pt>
                <c:pt idx="3">
                  <c:v>46053</c:v>
                </c:pt>
                <c:pt idx="4">
                  <c:v>46418</c:v>
                </c:pt>
                <c:pt idx="5">
                  <c:v>46783</c:v>
                </c:pt>
                <c:pt idx="6">
                  <c:v>47149</c:v>
                </c:pt>
                <c:pt idx="7">
                  <c:v>47514</c:v>
                </c:pt>
                <c:pt idx="8">
                  <c:v>47879</c:v>
                </c:pt>
              </c:numCache>
            </c:numRef>
          </c:cat>
          <c:val>
            <c:numRef>
              <c:f>Charting!$G$4:$O$4</c:f>
              <c:numCache>
                <c:formatCode>"$"#,##0</c:formatCode>
                <c:ptCount val="9"/>
                <c:pt idx="0">
                  <c:v>4633.88</c:v>
                </c:pt>
                <c:pt idx="1">
                  <c:v>5209.9840000000013</c:v>
                </c:pt>
                <c:pt idx="2">
                  <c:v>5892.4919040000013</c:v>
                </c:pt>
                <c:pt idx="3">
                  <c:v>6550.8254822400013</c:v>
                </c:pt>
                <c:pt idx="4">
                  <c:v>7252.3977596928025</c:v>
                </c:pt>
                <c:pt idx="5">
                  <c:v>7847.240889073666</c:v>
                </c:pt>
                <c:pt idx="6">
                  <c:v>8478.0676323894913</c:v>
                </c:pt>
                <c:pt idx="7">
                  <c:v>9146.8049297480666</c:v>
                </c:pt>
                <c:pt idx="8">
                  <c:v>9855.4763026835026</c:v>
                </c:pt>
              </c:numCache>
            </c:numRef>
          </c:val>
          <c:extLst>
            <c:ext xmlns:c16="http://schemas.microsoft.com/office/drawing/2014/chart" uri="{C3380CC4-5D6E-409C-BE32-E72D297353CC}">
              <c16:uniqueId val="{00000000-08EB-41B3-ABF3-8F85C010DA7E}"/>
            </c:ext>
          </c:extLst>
        </c:ser>
        <c:dLbls>
          <c:showLegendKey val="0"/>
          <c:showVal val="0"/>
          <c:showCatName val="0"/>
          <c:showSerName val="0"/>
          <c:showPercent val="0"/>
          <c:showBubbleSize val="0"/>
        </c:dLbls>
        <c:gapWidth val="70"/>
        <c:overlap val="-27"/>
        <c:axId val="944550512"/>
        <c:axId val="644663216"/>
      </c:barChart>
      <c:lineChart>
        <c:grouping val="standard"/>
        <c:varyColors val="0"/>
        <c:ser>
          <c:idx val="1"/>
          <c:order val="1"/>
          <c:tx>
            <c:strRef>
              <c:f>Charting!$B$5</c:f>
              <c:strCache>
                <c:ptCount val="1"/>
                <c:pt idx="0">
                  <c:v>Gross Margin</c:v>
                </c:pt>
              </c:strCache>
            </c:strRef>
          </c:tx>
          <c:spPr>
            <a:ln w="28575" cap="rnd">
              <a:solidFill>
                <a:srgbClr val="00F49C"/>
              </a:solidFill>
              <a:round/>
            </a:ln>
            <a:effectLst/>
          </c:spPr>
          <c:marker>
            <c:symbol val="none"/>
          </c:marker>
          <c:dLbls>
            <c:spPr>
              <a:noFill/>
              <a:ln>
                <a:noFill/>
              </a:ln>
              <a:effectLst/>
            </c:spPr>
            <c:txPr>
              <a:bodyPr rot="-5400000" spcFirstLastPara="1" vertOverflow="ellipsis"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Charting!$G$3:$O$3</c:f>
              <c:numCache>
                <c:formatCode>yyyy\P</c:formatCode>
                <c:ptCount val="9"/>
                <c:pt idx="0">
                  <c:v>44957</c:v>
                </c:pt>
                <c:pt idx="1">
                  <c:v>45322</c:v>
                </c:pt>
                <c:pt idx="2">
                  <c:v>45688</c:v>
                </c:pt>
                <c:pt idx="3">
                  <c:v>46053</c:v>
                </c:pt>
                <c:pt idx="4">
                  <c:v>46418</c:v>
                </c:pt>
                <c:pt idx="5">
                  <c:v>46783</c:v>
                </c:pt>
                <c:pt idx="6">
                  <c:v>47149</c:v>
                </c:pt>
                <c:pt idx="7">
                  <c:v>47514</c:v>
                </c:pt>
                <c:pt idx="8">
                  <c:v>47879</c:v>
                </c:pt>
              </c:numCache>
            </c:numRef>
          </c:cat>
          <c:val>
            <c:numRef>
              <c:f>Charting!$G$5:$O$5</c:f>
              <c:numCache>
                <c:formatCode>0.0%</c:formatCode>
                <c:ptCount val="9"/>
                <c:pt idx="0">
                  <c:v>0.22500000000000001</c:v>
                </c:pt>
                <c:pt idx="1">
                  <c:v>0.23145759857675474</c:v>
                </c:pt>
                <c:pt idx="2">
                  <c:v>0.23377217456252225</c:v>
                </c:pt>
                <c:pt idx="3">
                  <c:v>0.23610989630814747</c:v>
                </c:pt>
                <c:pt idx="4">
                  <c:v>0.23847099527122895</c:v>
                </c:pt>
                <c:pt idx="5">
                  <c:v>0.24085570522394123</c:v>
                </c:pt>
                <c:pt idx="6">
                  <c:v>0.24326426227618062</c:v>
                </c:pt>
                <c:pt idx="7">
                  <c:v>0.24569690489894247</c:v>
                </c:pt>
                <c:pt idx="8">
                  <c:v>0.2481538739479319</c:v>
                </c:pt>
              </c:numCache>
            </c:numRef>
          </c:val>
          <c:smooth val="0"/>
          <c:extLst>
            <c:ext xmlns:c16="http://schemas.microsoft.com/office/drawing/2014/chart" uri="{C3380CC4-5D6E-409C-BE32-E72D297353CC}">
              <c16:uniqueId val="{00000001-08EB-41B3-ABF3-8F85C010DA7E}"/>
            </c:ext>
          </c:extLst>
        </c:ser>
        <c:dLbls>
          <c:showLegendKey val="0"/>
          <c:showVal val="0"/>
          <c:showCatName val="0"/>
          <c:showSerName val="0"/>
          <c:showPercent val="0"/>
          <c:showBubbleSize val="0"/>
        </c:dLbls>
        <c:marker val="1"/>
        <c:smooth val="0"/>
        <c:axId val="955281632"/>
        <c:axId val="644658896"/>
      </c:lineChart>
      <c:catAx>
        <c:axId val="944550512"/>
        <c:scaling>
          <c:orientation val="minMax"/>
        </c:scaling>
        <c:delete val="0"/>
        <c:axPos val="b"/>
        <c:numFmt formatCode="yyyy\P"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644663216"/>
        <c:crosses val="autoZero"/>
        <c:auto val="0"/>
        <c:lblAlgn val="ctr"/>
        <c:lblOffset val="100"/>
        <c:noMultiLvlLbl val="0"/>
      </c:catAx>
      <c:valAx>
        <c:axId val="644663216"/>
        <c:scaling>
          <c:orientation val="minMax"/>
          <c:min val="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44550512"/>
        <c:crosses val="autoZero"/>
        <c:crossBetween val="between"/>
      </c:valAx>
      <c:valAx>
        <c:axId val="644658896"/>
        <c:scaling>
          <c:orientation val="minMax"/>
          <c:max val="0.30000000000000004"/>
          <c:min val="0.2"/>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955281632"/>
        <c:crosses val="max"/>
        <c:crossBetween val="between"/>
      </c:valAx>
      <c:dateAx>
        <c:axId val="955281632"/>
        <c:scaling>
          <c:orientation val="minMax"/>
        </c:scaling>
        <c:delete val="1"/>
        <c:axPos val="b"/>
        <c:numFmt formatCode="yyyy\P" sourceLinked="1"/>
        <c:majorTickMark val="out"/>
        <c:minorTickMark val="none"/>
        <c:tickLblPos val="nextTo"/>
        <c:crossAx val="644658896"/>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rgbClr val="FFFFFF"/>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98C64-355B-45CC-B2C0-5282CDE757F9}" type="datetimeFigureOut">
              <a:rPr lang="en-US" smtClean="0"/>
              <a:t>4/17/2023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B2C1F-BDCE-467A-B62E-F980D5541661}" type="slidenum">
              <a:rPr lang="en-US" smtClean="0"/>
              <a:t>‹#›</a:t>
            </a:fld>
            <a:endParaRPr lang="en-US"/>
          </a:p>
        </p:txBody>
      </p:sp>
    </p:spTree>
    <p:extLst>
      <p:ext uri="{BB962C8B-B14F-4D97-AF65-F5344CB8AC3E}">
        <p14:creationId xmlns:p14="http://schemas.microsoft.com/office/powerpoint/2010/main" val="329080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5ABFC6-2C28-457E-8A78-5501875EFCAC}" type="datetime1">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1E385-3388-4CA8-8F43-A8BFBF917809}" type="slidenum">
              <a:rPr lang="en-US" smtClean="0"/>
              <a:t>‹#›</a:t>
            </a:fld>
            <a:endParaRPr lang="en-US"/>
          </a:p>
        </p:txBody>
      </p:sp>
      <p:sp>
        <p:nvSpPr>
          <p:cNvPr id="7" name="Rectangle 6">
            <a:extLst>
              <a:ext uri="{FF2B5EF4-FFF2-40B4-BE49-F238E27FC236}">
                <a16:creationId xmlns:a16="http://schemas.microsoft.com/office/drawing/2014/main" id="{7C4C11A5-6167-3A39-46C8-EBDA887C2B5E}"/>
              </a:ext>
            </a:extLst>
          </p:cNvPr>
          <p:cNvSpPr/>
          <p:nvPr userDrawn="1"/>
        </p:nvSpPr>
        <p:spPr>
          <a:xfrm>
            <a:off x="-1092200" y="561975"/>
            <a:ext cx="558800" cy="5905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95C9D38-3ADE-79DD-7255-0501D4A98AC0}"/>
              </a:ext>
            </a:extLst>
          </p:cNvPr>
          <p:cNvSpPr txBox="1"/>
          <p:nvPr userDrawn="1"/>
        </p:nvSpPr>
        <p:spPr>
          <a:xfrm>
            <a:off x="-1092200" y="626417"/>
            <a:ext cx="558800" cy="461665"/>
          </a:xfrm>
          <a:prstGeom prst="rect">
            <a:avLst/>
          </a:prstGeom>
          <a:noFill/>
        </p:spPr>
        <p:txBody>
          <a:bodyPr wrap="square" rtlCol="0">
            <a:spAutoFit/>
          </a:bodyPr>
          <a:lstStyle/>
          <a:p>
            <a:r>
              <a:rPr lang="en-US" sz="800"/>
              <a:t>R: 0</a:t>
            </a:r>
          </a:p>
          <a:p>
            <a:r>
              <a:rPr lang="en-US" sz="800"/>
              <a:t>G: 244</a:t>
            </a:r>
          </a:p>
          <a:p>
            <a:r>
              <a:rPr lang="en-US" sz="800"/>
              <a:t>B: 156</a:t>
            </a:r>
          </a:p>
        </p:txBody>
      </p:sp>
      <p:sp>
        <p:nvSpPr>
          <p:cNvPr id="9" name="Rectangle 8">
            <a:extLst>
              <a:ext uri="{FF2B5EF4-FFF2-40B4-BE49-F238E27FC236}">
                <a16:creationId xmlns:a16="http://schemas.microsoft.com/office/drawing/2014/main" id="{3F82514C-366E-47C5-07A7-7001B819DAC7}"/>
              </a:ext>
            </a:extLst>
          </p:cNvPr>
          <p:cNvSpPr/>
          <p:nvPr userDrawn="1"/>
        </p:nvSpPr>
        <p:spPr>
          <a:xfrm>
            <a:off x="-1092200" y="1285875"/>
            <a:ext cx="558800" cy="590550"/>
          </a:xfrm>
          <a:prstGeom prst="rect">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3832AC7-5BB3-D2FC-8332-008761AB3833}"/>
              </a:ext>
            </a:extLst>
          </p:cNvPr>
          <p:cNvSpPr txBox="1"/>
          <p:nvPr userDrawn="1"/>
        </p:nvSpPr>
        <p:spPr>
          <a:xfrm>
            <a:off x="-1104900" y="1350317"/>
            <a:ext cx="558800" cy="461665"/>
          </a:xfrm>
          <a:prstGeom prst="rect">
            <a:avLst/>
          </a:prstGeom>
          <a:noFill/>
        </p:spPr>
        <p:txBody>
          <a:bodyPr wrap="square" rtlCol="0">
            <a:spAutoFit/>
          </a:bodyPr>
          <a:lstStyle/>
          <a:p>
            <a:r>
              <a:rPr lang="en-US" sz="800"/>
              <a:t>R: 227</a:t>
            </a:r>
          </a:p>
          <a:p>
            <a:r>
              <a:rPr lang="en-US" sz="800"/>
              <a:t>G: 208</a:t>
            </a:r>
          </a:p>
          <a:p>
            <a:r>
              <a:rPr lang="en-US" sz="800"/>
              <a:t>B: 129</a:t>
            </a:r>
          </a:p>
        </p:txBody>
      </p:sp>
      <p:sp>
        <p:nvSpPr>
          <p:cNvPr id="11" name="Rectangle 10">
            <a:extLst>
              <a:ext uri="{FF2B5EF4-FFF2-40B4-BE49-F238E27FC236}">
                <a16:creationId xmlns:a16="http://schemas.microsoft.com/office/drawing/2014/main" id="{91FBBC7D-CDBA-C53A-4579-923061219857}"/>
              </a:ext>
            </a:extLst>
          </p:cNvPr>
          <p:cNvSpPr/>
          <p:nvPr userDrawn="1"/>
        </p:nvSpPr>
        <p:spPr>
          <a:xfrm>
            <a:off x="-1079500" y="2009774"/>
            <a:ext cx="558800" cy="590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55441D-A84D-E546-B433-CDF9BFDB9E30}"/>
              </a:ext>
            </a:extLst>
          </p:cNvPr>
          <p:cNvSpPr txBox="1"/>
          <p:nvPr userDrawn="1"/>
        </p:nvSpPr>
        <p:spPr>
          <a:xfrm>
            <a:off x="-1092200" y="2074216"/>
            <a:ext cx="558800" cy="461665"/>
          </a:xfrm>
          <a:prstGeom prst="rect">
            <a:avLst/>
          </a:prstGeom>
          <a:noFill/>
        </p:spPr>
        <p:txBody>
          <a:bodyPr wrap="square" rtlCol="0">
            <a:spAutoFit/>
          </a:bodyPr>
          <a:lstStyle/>
          <a:p>
            <a:r>
              <a:rPr lang="en-US" sz="800">
                <a:solidFill>
                  <a:schemeClr val="bg1"/>
                </a:solidFill>
              </a:rPr>
              <a:t>R: 0</a:t>
            </a:r>
          </a:p>
          <a:p>
            <a:r>
              <a:rPr lang="en-US" sz="800">
                <a:solidFill>
                  <a:schemeClr val="bg1"/>
                </a:solidFill>
              </a:rPr>
              <a:t>G: 0</a:t>
            </a:r>
          </a:p>
          <a:p>
            <a:r>
              <a:rPr lang="en-US" sz="800">
                <a:solidFill>
                  <a:schemeClr val="bg1"/>
                </a:solidFill>
              </a:rPr>
              <a:t>B: 0</a:t>
            </a:r>
          </a:p>
        </p:txBody>
      </p:sp>
      <p:sp>
        <p:nvSpPr>
          <p:cNvPr id="13" name="Rectangle 12">
            <a:extLst>
              <a:ext uri="{FF2B5EF4-FFF2-40B4-BE49-F238E27FC236}">
                <a16:creationId xmlns:a16="http://schemas.microsoft.com/office/drawing/2014/main" id="{23C441CB-40DD-55BA-76A6-8D4D297E45F5}"/>
              </a:ext>
            </a:extLst>
          </p:cNvPr>
          <p:cNvSpPr/>
          <p:nvPr userDrawn="1"/>
        </p:nvSpPr>
        <p:spPr>
          <a:xfrm>
            <a:off x="-1066800" y="2733672"/>
            <a:ext cx="558800" cy="590550"/>
          </a:xfrm>
          <a:prstGeom prst="rect">
            <a:avLst/>
          </a:prstGeom>
          <a:solidFill>
            <a:srgbClr val="D6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1B2199-D8D4-39C2-6CBC-38BB96809755}"/>
              </a:ext>
            </a:extLst>
          </p:cNvPr>
          <p:cNvSpPr txBox="1"/>
          <p:nvPr userDrawn="1"/>
        </p:nvSpPr>
        <p:spPr>
          <a:xfrm>
            <a:off x="-1079500" y="2798114"/>
            <a:ext cx="558800" cy="461665"/>
          </a:xfrm>
          <a:prstGeom prst="rect">
            <a:avLst/>
          </a:prstGeom>
          <a:noFill/>
        </p:spPr>
        <p:txBody>
          <a:bodyPr wrap="square" rtlCol="0">
            <a:spAutoFit/>
          </a:bodyPr>
          <a:lstStyle/>
          <a:p>
            <a:r>
              <a:rPr lang="en-US" sz="800"/>
              <a:t>R: 214</a:t>
            </a:r>
          </a:p>
          <a:p>
            <a:r>
              <a:rPr lang="en-US" sz="800"/>
              <a:t>G: 160</a:t>
            </a:r>
          </a:p>
          <a:p>
            <a:r>
              <a:rPr lang="en-US" sz="800"/>
              <a:t>B: 100</a:t>
            </a:r>
          </a:p>
        </p:txBody>
      </p:sp>
      <p:sp>
        <p:nvSpPr>
          <p:cNvPr id="15" name="Rectangle 14">
            <a:extLst>
              <a:ext uri="{FF2B5EF4-FFF2-40B4-BE49-F238E27FC236}">
                <a16:creationId xmlns:a16="http://schemas.microsoft.com/office/drawing/2014/main" id="{7DABE6C9-6674-33B2-9E24-228C219C47E5}"/>
              </a:ext>
            </a:extLst>
          </p:cNvPr>
          <p:cNvSpPr/>
          <p:nvPr userDrawn="1"/>
        </p:nvSpPr>
        <p:spPr>
          <a:xfrm>
            <a:off x="-1054100" y="3457569"/>
            <a:ext cx="558800" cy="590550"/>
          </a:xfrm>
          <a:prstGeom prst="rect">
            <a:avLst/>
          </a:prstGeom>
          <a:solidFill>
            <a:srgbClr val="BB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CEE7258-3E98-B3CB-0A0C-703AB10D6A04}"/>
              </a:ext>
            </a:extLst>
          </p:cNvPr>
          <p:cNvSpPr txBox="1"/>
          <p:nvPr userDrawn="1"/>
        </p:nvSpPr>
        <p:spPr>
          <a:xfrm>
            <a:off x="-1066800" y="3522011"/>
            <a:ext cx="558800" cy="461665"/>
          </a:xfrm>
          <a:prstGeom prst="rect">
            <a:avLst/>
          </a:prstGeom>
          <a:noFill/>
        </p:spPr>
        <p:txBody>
          <a:bodyPr wrap="square" rtlCol="0">
            <a:spAutoFit/>
          </a:bodyPr>
          <a:lstStyle/>
          <a:p>
            <a:r>
              <a:rPr lang="en-US" sz="800"/>
              <a:t>R: 187</a:t>
            </a:r>
          </a:p>
          <a:p>
            <a:r>
              <a:rPr lang="en-US" sz="800"/>
              <a:t>G: 199</a:t>
            </a:r>
          </a:p>
          <a:p>
            <a:r>
              <a:rPr lang="en-US" sz="800"/>
              <a:t>B: 177</a:t>
            </a:r>
          </a:p>
        </p:txBody>
      </p:sp>
    </p:spTree>
    <p:extLst>
      <p:ext uri="{BB962C8B-B14F-4D97-AF65-F5344CB8AC3E}">
        <p14:creationId xmlns:p14="http://schemas.microsoft.com/office/powerpoint/2010/main" val="366472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7DDF9B-56B1-4C03-91A4-FBEF80BB970F}" type="datetime1">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1E385-3388-4CA8-8F43-A8BFBF917809}" type="slidenum">
              <a:rPr lang="en-US" smtClean="0"/>
              <a:t>‹#›</a:t>
            </a:fld>
            <a:endParaRPr lang="en-US"/>
          </a:p>
        </p:txBody>
      </p:sp>
      <p:sp>
        <p:nvSpPr>
          <p:cNvPr id="8" name="Rectangle 7">
            <a:extLst>
              <a:ext uri="{FF2B5EF4-FFF2-40B4-BE49-F238E27FC236}">
                <a16:creationId xmlns:a16="http://schemas.microsoft.com/office/drawing/2014/main" id="{E6DFFF0C-2DB8-C664-CE1E-431B9E63C184}"/>
              </a:ext>
            </a:extLst>
          </p:cNvPr>
          <p:cNvSpPr/>
          <p:nvPr userDrawn="1"/>
        </p:nvSpPr>
        <p:spPr>
          <a:xfrm>
            <a:off x="-1092200" y="561975"/>
            <a:ext cx="558800" cy="5905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0A285A-C621-5CB7-4A23-FA47374A1989}"/>
              </a:ext>
            </a:extLst>
          </p:cNvPr>
          <p:cNvSpPr txBox="1"/>
          <p:nvPr userDrawn="1"/>
        </p:nvSpPr>
        <p:spPr>
          <a:xfrm>
            <a:off x="-1092200" y="626417"/>
            <a:ext cx="558800" cy="461665"/>
          </a:xfrm>
          <a:prstGeom prst="rect">
            <a:avLst/>
          </a:prstGeom>
          <a:noFill/>
        </p:spPr>
        <p:txBody>
          <a:bodyPr wrap="square" rtlCol="0">
            <a:spAutoFit/>
          </a:bodyPr>
          <a:lstStyle/>
          <a:p>
            <a:r>
              <a:rPr lang="en-US" sz="800"/>
              <a:t>R: 0</a:t>
            </a:r>
          </a:p>
          <a:p>
            <a:r>
              <a:rPr lang="en-US" sz="800"/>
              <a:t>G: 244</a:t>
            </a:r>
          </a:p>
          <a:p>
            <a:r>
              <a:rPr lang="en-US" sz="800"/>
              <a:t>B: 156</a:t>
            </a:r>
          </a:p>
        </p:txBody>
      </p:sp>
      <p:sp>
        <p:nvSpPr>
          <p:cNvPr id="10" name="Rectangle 9">
            <a:extLst>
              <a:ext uri="{FF2B5EF4-FFF2-40B4-BE49-F238E27FC236}">
                <a16:creationId xmlns:a16="http://schemas.microsoft.com/office/drawing/2014/main" id="{4301916F-8173-3BA4-FAD8-B9CAC757E9CB}"/>
              </a:ext>
            </a:extLst>
          </p:cNvPr>
          <p:cNvSpPr/>
          <p:nvPr userDrawn="1"/>
        </p:nvSpPr>
        <p:spPr>
          <a:xfrm>
            <a:off x="-1092200" y="1285875"/>
            <a:ext cx="558800" cy="590550"/>
          </a:xfrm>
          <a:prstGeom prst="rect">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58CC6AC-C905-8F1F-CE73-2EF9FB0BF26B}"/>
              </a:ext>
            </a:extLst>
          </p:cNvPr>
          <p:cNvSpPr txBox="1"/>
          <p:nvPr userDrawn="1"/>
        </p:nvSpPr>
        <p:spPr>
          <a:xfrm>
            <a:off x="-1104900" y="1350317"/>
            <a:ext cx="558800" cy="461665"/>
          </a:xfrm>
          <a:prstGeom prst="rect">
            <a:avLst/>
          </a:prstGeom>
          <a:noFill/>
        </p:spPr>
        <p:txBody>
          <a:bodyPr wrap="square" rtlCol="0">
            <a:spAutoFit/>
          </a:bodyPr>
          <a:lstStyle/>
          <a:p>
            <a:r>
              <a:rPr lang="en-US" sz="800"/>
              <a:t>R: 227</a:t>
            </a:r>
          </a:p>
          <a:p>
            <a:r>
              <a:rPr lang="en-US" sz="800"/>
              <a:t>G: 208</a:t>
            </a:r>
          </a:p>
          <a:p>
            <a:r>
              <a:rPr lang="en-US" sz="800"/>
              <a:t>B: 129</a:t>
            </a:r>
          </a:p>
        </p:txBody>
      </p:sp>
      <p:sp>
        <p:nvSpPr>
          <p:cNvPr id="12" name="Rectangle 11">
            <a:extLst>
              <a:ext uri="{FF2B5EF4-FFF2-40B4-BE49-F238E27FC236}">
                <a16:creationId xmlns:a16="http://schemas.microsoft.com/office/drawing/2014/main" id="{E88B5563-D620-6EC6-A4DA-01D370DE593C}"/>
              </a:ext>
            </a:extLst>
          </p:cNvPr>
          <p:cNvSpPr/>
          <p:nvPr userDrawn="1"/>
        </p:nvSpPr>
        <p:spPr>
          <a:xfrm>
            <a:off x="-1079500" y="2009774"/>
            <a:ext cx="558800" cy="590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55A608-A346-AA57-64B7-ADBFE2C4A093}"/>
              </a:ext>
            </a:extLst>
          </p:cNvPr>
          <p:cNvSpPr txBox="1"/>
          <p:nvPr userDrawn="1"/>
        </p:nvSpPr>
        <p:spPr>
          <a:xfrm>
            <a:off x="-1092200" y="2074216"/>
            <a:ext cx="558800" cy="461665"/>
          </a:xfrm>
          <a:prstGeom prst="rect">
            <a:avLst/>
          </a:prstGeom>
          <a:noFill/>
        </p:spPr>
        <p:txBody>
          <a:bodyPr wrap="square" rtlCol="0">
            <a:spAutoFit/>
          </a:bodyPr>
          <a:lstStyle/>
          <a:p>
            <a:r>
              <a:rPr lang="en-US" sz="800">
                <a:solidFill>
                  <a:schemeClr val="bg1"/>
                </a:solidFill>
              </a:rPr>
              <a:t>R: 0</a:t>
            </a:r>
          </a:p>
          <a:p>
            <a:r>
              <a:rPr lang="en-US" sz="800">
                <a:solidFill>
                  <a:schemeClr val="bg1"/>
                </a:solidFill>
              </a:rPr>
              <a:t>G: 0</a:t>
            </a:r>
          </a:p>
          <a:p>
            <a:r>
              <a:rPr lang="en-US" sz="800">
                <a:solidFill>
                  <a:schemeClr val="bg1"/>
                </a:solidFill>
              </a:rPr>
              <a:t>B: 0</a:t>
            </a:r>
          </a:p>
        </p:txBody>
      </p:sp>
      <p:sp>
        <p:nvSpPr>
          <p:cNvPr id="14" name="Rectangle 13">
            <a:extLst>
              <a:ext uri="{FF2B5EF4-FFF2-40B4-BE49-F238E27FC236}">
                <a16:creationId xmlns:a16="http://schemas.microsoft.com/office/drawing/2014/main" id="{BD5F6718-8EC6-99F6-5793-9AA1FB97B32C}"/>
              </a:ext>
            </a:extLst>
          </p:cNvPr>
          <p:cNvSpPr/>
          <p:nvPr userDrawn="1"/>
        </p:nvSpPr>
        <p:spPr>
          <a:xfrm>
            <a:off x="-1066800" y="2733672"/>
            <a:ext cx="558800" cy="590550"/>
          </a:xfrm>
          <a:prstGeom prst="rect">
            <a:avLst/>
          </a:prstGeom>
          <a:solidFill>
            <a:srgbClr val="D6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0AE776-F178-3EEE-D22F-E021F5921946}"/>
              </a:ext>
            </a:extLst>
          </p:cNvPr>
          <p:cNvSpPr txBox="1"/>
          <p:nvPr userDrawn="1"/>
        </p:nvSpPr>
        <p:spPr>
          <a:xfrm>
            <a:off x="-1079500" y="2798114"/>
            <a:ext cx="558800" cy="461665"/>
          </a:xfrm>
          <a:prstGeom prst="rect">
            <a:avLst/>
          </a:prstGeom>
          <a:noFill/>
        </p:spPr>
        <p:txBody>
          <a:bodyPr wrap="square" rtlCol="0">
            <a:spAutoFit/>
          </a:bodyPr>
          <a:lstStyle/>
          <a:p>
            <a:r>
              <a:rPr lang="en-US" sz="800"/>
              <a:t>R: 214</a:t>
            </a:r>
          </a:p>
          <a:p>
            <a:r>
              <a:rPr lang="en-US" sz="800"/>
              <a:t>G: 160</a:t>
            </a:r>
          </a:p>
          <a:p>
            <a:r>
              <a:rPr lang="en-US" sz="800"/>
              <a:t>B: 100</a:t>
            </a:r>
          </a:p>
        </p:txBody>
      </p:sp>
      <p:sp>
        <p:nvSpPr>
          <p:cNvPr id="16" name="Rectangle 15">
            <a:extLst>
              <a:ext uri="{FF2B5EF4-FFF2-40B4-BE49-F238E27FC236}">
                <a16:creationId xmlns:a16="http://schemas.microsoft.com/office/drawing/2014/main" id="{36546E14-6145-65AD-1054-20E7A4A7452A}"/>
              </a:ext>
            </a:extLst>
          </p:cNvPr>
          <p:cNvSpPr/>
          <p:nvPr userDrawn="1"/>
        </p:nvSpPr>
        <p:spPr>
          <a:xfrm>
            <a:off x="-1054100" y="3457569"/>
            <a:ext cx="558800" cy="590550"/>
          </a:xfrm>
          <a:prstGeom prst="rect">
            <a:avLst/>
          </a:prstGeom>
          <a:solidFill>
            <a:srgbClr val="BB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80B3C9-CB9B-78A2-E784-674207E139DA}"/>
              </a:ext>
            </a:extLst>
          </p:cNvPr>
          <p:cNvSpPr txBox="1"/>
          <p:nvPr userDrawn="1"/>
        </p:nvSpPr>
        <p:spPr>
          <a:xfrm>
            <a:off x="-1066800" y="3522011"/>
            <a:ext cx="558800" cy="461665"/>
          </a:xfrm>
          <a:prstGeom prst="rect">
            <a:avLst/>
          </a:prstGeom>
          <a:noFill/>
        </p:spPr>
        <p:txBody>
          <a:bodyPr wrap="square" rtlCol="0">
            <a:spAutoFit/>
          </a:bodyPr>
          <a:lstStyle/>
          <a:p>
            <a:r>
              <a:rPr lang="en-US" sz="800"/>
              <a:t>R: 187</a:t>
            </a:r>
          </a:p>
          <a:p>
            <a:r>
              <a:rPr lang="en-US" sz="800"/>
              <a:t>G: 199</a:t>
            </a:r>
          </a:p>
          <a:p>
            <a:r>
              <a:rPr lang="en-US" sz="800"/>
              <a:t>B: 177</a:t>
            </a:r>
          </a:p>
        </p:txBody>
      </p:sp>
    </p:spTree>
    <p:extLst>
      <p:ext uri="{BB962C8B-B14F-4D97-AF65-F5344CB8AC3E}">
        <p14:creationId xmlns:p14="http://schemas.microsoft.com/office/powerpoint/2010/main" val="233033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0B578-E4EE-4FC3-85BA-C48657B114CE}" type="datetime1">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1E385-3388-4CA8-8F43-A8BFBF917809}" type="slidenum">
              <a:rPr lang="en-US" smtClean="0"/>
              <a:t>‹#›</a:t>
            </a:fld>
            <a:endParaRPr lang="en-US"/>
          </a:p>
        </p:txBody>
      </p:sp>
      <p:sp>
        <p:nvSpPr>
          <p:cNvPr id="7" name="Rectangle 6">
            <a:extLst>
              <a:ext uri="{FF2B5EF4-FFF2-40B4-BE49-F238E27FC236}">
                <a16:creationId xmlns:a16="http://schemas.microsoft.com/office/drawing/2014/main" id="{E608D68A-708C-1B73-6974-765FAC50349E}"/>
              </a:ext>
            </a:extLst>
          </p:cNvPr>
          <p:cNvSpPr/>
          <p:nvPr userDrawn="1"/>
        </p:nvSpPr>
        <p:spPr>
          <a:xfrm>
            <a:off x="-1092200" y="561975"/>
            <a:ext cx="558800" cy="5905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B5D854D-CFE0-54F7-2249-2A6CA1EDA86B}"/>
              </a:ext>
            </a:extLst>
          </p:cNvPr>
          <p:cNvSpPr txBox="1"/>
          <p:nvPr userDrawn="1"/>
        </p:nvSpPr>
        <p:spPr>
          <a:xfrm>
            <a:off x="-1092200" y="626417"/>
            <a:ext cx="558800" cy="461665"/>
          </a:xfrm>
          <a:prstGeom prst="rect">
            <a:avLst/>
          </a:prstGeom>
          <a:noFill/>
        </p:spPr>
        <p:txBody>
          <a:bodyPr wrap="square" rtlCol="0">
            <a:spAutoFit/>
          </a:bodyPr>
          <a:lstStyle/>
          <a:p>
            <a:r>
              <a:rPr lang="en-US" sz="800"/>
              <a:t>R: 0</a:t>
            </a:r>
          </a:p>
          <a:p>
            <a:r>
              <a:rPr lang="en-US" sz="800"/>
              <a:t>G: 244</a:t>
            </a:r>
          </a:p>
          <a:p>
            <a:r>
              <a:rPr lang="en-US" sz="800"/>
              <a:t>B: 156</a:t>
            </a:r>
          </a:p>
        </p:txBody>
      </p:sp>
      <p:sp>
        <p:nvSpPr>
          <p:cNvPr id="9" name="Rectangle 8">
            <a:extLst>
              <a:ext uri="{FF2B5EF4-FFF2-40B4-BE49-F238E27FC236}">
                <a16:creationId xmlns:a16="http://schemas.microsoft.com/office/drawing/2014/main" id="{7347C334-8125-A4A3-BC37-B1784369142E}"/>
              </a:ext>
            </a:extLst>
          </p:cNvPr>
          <p:cNvSpPr/>
          <p:nvPr userDrawn="1"/>
        </p:nvSpPr>
        <p:spPr>
          <a:xfrm>
            <a:off x="-1092200" y="1285875"/>
            <a:ext cx="558800" cy="590550"/>
          </a:xfrm>
          <a:prstGeom prst="rect">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BDEFC22-E664-C3B9-060B-2653A4C02898}"/>
              </a:ext>
            </a:extLst>
          </p:cNvPr>
          <p:cNvSpPr txBox="1"/>
          <p:nvPr userDrawn="1"/>
        </p:nvSpPr>
        <p:spPr>
          <a:xfrm>
            <a:off x="-1104900" y="1350317"/>
            <a:ext cx="558800" cy="461665"/>
          </a:xfrm>
          <a:prstGeom prst="rect">
            <a:avLst/>
          </a:prstGeom>
          <a:noFill/>
        </p:spPr>
        <p:txBody>
          <a:bodyPr wrap="square" rtlCol="0">
            <a:spAutoFit/>
          </a:bodyPr>
          <a:lstStyle/>
          <a:p>
            <a:r>
              <a:rPr lang="en-US" sz="800"/>
              <a:t>R: 227</a:t>
            </a:r>
          </a:p>
          <a:p>
            <a:r>
              <a:rPr lang="en-US" sz="800"/>
              <a:t>G: 208</a:t>
            </a:r>
          </a:p>
          <a:p>
            <a:r>
              <a:rPr lang="en-US" sz="800"/>
              <a:t>B: 129</a:t>
            </a:r>
          </a:p>
        </p:txBody>
      </p:sp>
      <p:sp>
        <p:nvSpPr>
          <p:cNvPr id="11" name="Rectangle 10">
            <a:extLst>
              <a:ext uri="{FF2B5EF4-FFF2-40B4-BE49-F238E27FC236}">
                <a16:creationId xmlns:a16="http://schemas.microsoft.com/office/drawing/2014/main" id="{4B11BEA7-5CA2-2C45-E326-0AE8F4CDCE3D}"/>
              </a:ext>
            </a:extLst>
          </p:cNvPr>
          <p:cNvSpPr/>
          <p:nvPr userDrawn="1"/>
        </p:nvSpPr>
        <p:spPr>
          <a:xfrm>
            <a:off x="-1079500" y="2009774"/>
            <a:ext cx="558800" cy="590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3064215-5D1E-7D23-92C5-CFBFBDDE5A82}"/>
              </a:ext>
            </a:extLst>
          </p:cNvPr>
          <p:cNvSpPr txBox="1"/>
          <p:nvPr userDrawn="1"/>
        </p:nvSpPr>
        <p:spPr>
          <a:xfrm>
            <a:off x="-1092200" y="2074216"/>
            <a:ext cx="558800" cy="461665"/>
          </a:xfrm>
          <a:prstGeom prst="rect">
            <a:avLst/>
          </a:prstGeom>
          <a:noFill/>
        </p:spPr>
        <p:txBody>
          <a:bodyPr wrap="square" rtlCol="0">
            <a:spAutoFit/>
          </a:bodyPr>
          <a:lstStyle/>
          <a:p>
            <a:r>
              <a:rPr lang="en-US" sz="800">
                <a:solidFill>
                  <a:schemeClr val="bg1"/>
                </a:solidFill>
              </a:rPr>
              <a:t>R: 0</a:t>
            </a:r>
          </a:p>
          <a:p>
            <a:r>
              <a:rPr lang="en-US" sz="800">
                <a:solidFill>
                  <a:schemeClr val="bg1"/>
                </a:solidFill>
              </a:rPr>
              <a:t>G: 0</a:t>
            </a:r>
          </a:p>
          <a:p>
            <a:r>
              <a:rPr lang="en-US" sz="800">
                <a:solidFill>
                  <a:schemeClr val="bg1"/>
                </a:solidFill>
              </a:rPr>
              <a:t>B: 0</a:t>
            </a:r>
          </a:p>
        </p:txBody>
      </p:sp>
      <p:sp>
        <p:nvSpPr>
          <p:cNvPr id="13" name="Rectangle 12">
            <a:extLst>
              <a:ext uri="{FF2B5EF4-FFF2-40B4-BE49-F238E27FC236}">
                <a16:creationId xmlns:a16="http://schemas.microsoft.com/office/drawing/2014/main" id="{59A16EE4-8271-5005-A0ED-0A593B608579}"/>
              </a:ext>
            </a:extLst>
          </p:cNvPr>
          <p:cNvSpPr/>
          <p:nvPr userDrawn="1"/>
        </p:nvSpPr>
        <p:spPr>
          <a:xfrm>
            <a:off x="-1066800" y="2733672"/>
            <a:ext cx="558800" cy="590550"/>
          </a:xfrm>
          <a:prstGeom prst="rect">
            <a:avLst/>
          </a:prstGeom>
          <a:solidFill>
            <a:srgbClr val="D6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AFE7A20-0DD0-FAA8-95AA-854CEB59DB5C}"/>
              </a:ext>
            </a:extLst>
          </p:cNvPr>
          <p:cNvSpPr txBox="1"/>
          <p:nvPr userDrawn="1"/>
        </p:nvSpPr>
        <p:spPr>
          <a:xfrm>
            <a:off x="-1079500" y="2798114"/>
            <a:ext cx="558800" cy="461665"/>
          </a:xfrm>
          <a:prstGeom prst="rect">
            <a:avLst/>
          </a:prstGeom>
          <a:noFill/>
        </p:spPr>
        <p:txBody>
          <a:bodyPr wrap="square" rtlCol="0">
            <a:spAutoFit/>
          </a:bodyPr>
          <a:lstStyle/>
          <a:p>
            <a:r>
              <a:rPr lang="en-US" sz="800"/>
              <a:t>R: 214</a:t>
            </a:r>
          </a:p>
          <a:p>
            <a:r>
              <a:rPr lang="en-US" sz="800"/>
              <a:t>G: 160</a:t>
            </a:r>
          </a:p>
          <a:p>
            <a:r>
              <a:rPr lang="en-US" sz="800"/>
              <a:t>B: 100</a:t>
            </a:r>
          </a:p>
        </p:txBody>
      </p:sp>
      <p:sp>
        <p:nvSpPr>
          <p:cNvPr id="15" name="Rectangle 14">
            <a:extLst>
              <a:ext uri="{FF2B5EF4-FFF2-40B4-BE49-F238E27FC236}">
                <a16:creationId xmlns:a16="http://schemas.microsoft.com/office/drawing/2014/main" id="{161C827A-A367-B863-BB9E-767AF3C65F5F}"/>
              </a:ext>
            </a:extLst>
          </p:cNvPr>
          <p:cNvSpPr/>
          <p:nvPr userDrawn="1"/>
        </p:nvSpPr>
        <p:spPr>
          <a:xfrm>
            <a:off x="-1054100" y="3457569"/>
            <a:ext cx="558800" cy="590550"/>
          </a:xfrm>
          <a:prstGeom prst="rect">
            <a:avLst/>
          </a:prstGeom>
          <a:solidFill>
            <a:srgbClr val="BB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DABBD64-6C31-08E9-5465-63B08897538F}"/>
              </a:ext>
            </a:extLst>
          </p:cNvPr>
          <p:cNvSpPr txBox="1"/>
          <p:nvPr userDrawn="1"/>
        </p:nvSpPr>
        <p:spPr>
          <a:xfrm>
            <a:off x="-1066800" y="3522011"/>
            <a:ext cx="558800" cy="461665"/>
          </a:xfrm>
          <a:prstGeom prst="rect">
            <a:avLst/>
          </a:prstGeom>
          <a:noFill/>
        </p:spPr>
        <p:txBody>
          <a:bodyPr wrap="square" rtlCol="0">
            <a:spAutoFit/>
          </a:bodyPr>
          <a:lstStyle/>
          <a:p>
            <a:r>
              <a:rPr lang="en-US" sz="800"/>
              <a:t>R: 187</a:t>
            </a:r>
          </a:p>
          <a:p>
            <a:r>
              <a:rPr lang="en-US" sz="800"/>
              <a:t>G: 199</a:t>
            </a:r>
          </a:p>
          <a:p>
            <a:r>
              <a:rPr lang="en-US" sz="800"/>
              <a:t>B: 177</a:t>
            </a:r>
          </a:p>
        </p:txBody>
      </p:sp>
    </p:spTree>
    <p:extLst>
      <p:ext uri="{BB962C8B-B14F-4D97-AF65-F5344CB8AC3E}">
        <p14:creationId xmlns:p14="http://schemas.microsoft.com/office/powerpoint/2010/main" val="4148532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9126-FD8C-4F73-9AB4-0D52CB76FAD5}" type="datetime1">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1E385-3388-4CA8-8F43-A8BFBF917809}" type="slidenum">
              <a:rPr lang="en-US" smtClean="0"/>
              <a:t>‹#›</a:t>
            </a:fld>
            <a:endParaRPr lang="en-US"/>
          </a:p>
        </p:txBody>
      </p:sp>
    </p:spTree>
    <p:extLst>
      <p:ext uri="{BB962C8B-B14F-4D97-AF65-F5344CB8AC3E}">
        <p14:creationId xmlns:p14="http://schemas.microsoft.com/office/powerpoint/2010/main" val="308294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F9572A-857C-4F21-B4F7-2B10AA4B959F}" type="datetime1">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1E385-3388-4CA8-8F43-A8BFBF917809}" type="slidenum">
              <a:rPr lang="en-US" smtClean="0"/>
              <a:t>‹#›</a:t>
            </a:fld>
            <a:endParaRPr lang="en-US"/>
          </a:p>
        </p:txBody>
      </p:sp>
      <p:sp>
        <p:nvSpPr>
          <p:cNvPr id="7" name="Rectangle 6">
            <a:extLst>
              <a:ext uri="{FF2B5EF4-FFF2-40B4-BE49-F238E27FC236}">
                <a16:creationId xmlns:a16="http://schemas.microsoft.com/office/drawing/2014/main" id="{18142B86-5897-ED70-C470-7392A86D2B6E}"/>
              </a:ext>
            </a:extLst>
          </p:cNvPr>
          <p:cNvSpPr/>
          <p:nvPr userDrawn="1"/>
        </p:nvSpPr>
        <p:spPr>
          <a:xfrm>
            <a:off x="-1092200" y="561975"/>
            <a:ext cx="558800" cy="5905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8B184A-00C8-E40B-EDF0-77BECFBA8826}"/>
              </a:ext>
            </a:extLst>
          </p:cNvPr>
          <p:cNvSpPr txBox="1"/>
          <p:nvPr userDrawn="1"/>
        </p:nvSpPr>
        <p:spPr>
          <a:xfrm>
            <a:off x="-1092200" y="626417"/>
            <a:ext cx="558800" cy="461665"/>
          </a:xfrm>
          <a:prstGeom prst="rect">
            <a:avLst/>
          </a:prstGeom>
          <a:noFill/>
        </p:spPr>
        <p:txBody>
          <a:bodyPr wrap="square" rtlCol="0">
            <a:spAutoFit/>
          </a:bodyPr>
          <a:lstStyle/>
          <a:p>
            <a:r>
              <a:rPr lang="en-US" sz="800"/>
              <a:t>R: 0</a:t>
            </a:r>
          </a:p>
          <a:p>
            <a:r>
              <a:rPr lang="en-US" sz="800"/>
              <a:t>G: 244</a:t>
            </a:r>
          </a:p>
          <a:p>
            <a:r>
              <a:rPr lang="en-US" sz="800"/>
              <a:t>B: 156</a:t>
            </a:r>
          </a:p>
        </p:txBody>
      </p:sp>
      <p:sp>
        <p:nvSpPr>
          <p:cNvPr id="9" name="Rectangle 8">
            <a:extLst>
              <a:ext uri="{FF2B5EF4-FFF2-40B4-BE49-F238E27FC236}">
                <a16:creationId xmlns:a16="http://schemas.microsoft.com/office/drawing/2014/main" id="{2DAFFCB4-1271-079C-6EBC-EB4BBF6AF943}"/>
              </a:ext>
            </a:extLst>
          </p:cNvPr>
          <p:cNvSpPr/>
          <p:nvPr userDrawn="1"/>
        </p:nvSpPr>
        <p:spPr>
          <a:xfrm>
            <a:off x="-1092200" y="1285875"/>
            <a:ext cx="558800" cy="590550"/>
          </a:xfrm>
          <a:prstGeom prst="rect">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8668C72-FC13-C472-A2C9-FA51B2C243C0}"/>
              </a:ext>
            </a:extLst>
          </p:cNvPr>
          <p:cNvSpPr txBox="1"/>
          <p:nvPr userDrawn="1"/>
        </p:nvSpPr>
        <p:spPr>
          <a:xfrm>
            <a:off x="-1104900" y="1350317"/>
            <a:ext cx="558800" cy="461665"/>
          </a:xfrm>
          <a:prstGeom prst="rect">
            <a:avLst/>
          </a:prstGeom>
          <a:noFill/>
        </p:spPr>
        <p:txBody>
          <a:bodyPr wrap="square" rtlCol="0">
            <a:spAutoFit/>
          </a:bodyPr>
          <a:lstStyle/>
          <a:p>
            <a:r>
              <a:rPr lang="en-US" sz="800"/>
              <a:t>R: 227</a:t>
            </a:r>
          </a:p>
          <a:p>
            <a:r>
              <a:rPr lang="en-US" sz="800"/>
              <a:t>G: 208</a:t>
            </a:r>
          </a:p>
          <a:p>
            <a:r>
              <a:rPr lang="en-US" sz="800"/>
              <a:t>B: 129</a:t>
            </a:r>
          </a:p>
        </p:txBody>
      </p:sp>
      <p:sp>
        <p:nvSpPr>
          <p:cNvPr id="11" name="Rectangle 10">
            <a:extLst>
              <a:ext uri="{FF2B5EF4-FFF2-40B4-BE49-F238E27FC236}">
                <a16:creationId xmlns:a16="http://schemas.microsoft.com/office/drawing/2014/main" id="{B4192014-4A6B-BD63-E73F-A30A9F55A2DA}"/>
              </a:ext>
            </a:extLst>
          </p:cNvPr>
          <p:cNvSpPr/>
          <p:nvPr userDrawn="1"/>
        </p:nvSpPr>
        <p:spPr>
          <a:xfrm>
            <a:off x="-1079500" y="2009774"/>
            <a:ext cx="558800" cy="590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49CBCFD-D1C8-959A-AA1A-56CE0EDD93FA}"/>
              </a:ext>
            </a:extLst>
          </p:cNvPr>
          <p:cNvSpPr txBox="1"/>
          <p:nvPr userDrawn="1"/>
        </p:nvSpPr>
        <p:spPr>
          <a:xfrm>
            <a:off x="-1092200" y="2074216"/>
            <a:ext cx="558800" cy="461665"/>
          </a:xfrm>
          <a:prstGeom prst="rect">
            <a:avLst/>
          </a:prstGeom>
          <a:noFill/>
        </p:spPr>
        <p:txBody>
          <a:bodyPr wrap="square" rtlCol="0">
            <a:spAutoFit/>
          </a:bodyPr>
          <a:lstStyle/>
          <a:p>
            <a:r>
              <a:rPr lang="en-US" sz="800">
                <a:solidFill>
                  <a:schemeClr val="bg1"/>
                </a:solidFill>
              </a:rPr>
              <a:t>R: 0</a:t>
            </a:r>
          </a:p>
          <a:p>
            <a:r>
              <a:rPr lang="en-US" sz="800">
                <a:solidFill>
                  <a:schemeClr val="bg1"/>
                </a:solidFill>
              </a:rPr>
              <a:t>G: 0</a:t>
            </a:r>
          </a:p>
          <a:p>
            <a:r>
              <a:rPr lang="en-US" sz="800">
                <a:solidFill>
                  <a:schemeClr val="bg1"/>
                </a:solidFill>
              </a:rPr>
              <a:t>B: 0</a:t>
            </a:r>
          </a:p>
        </p:txBody>
      </p:sp>
      <p:sp>
        <p:nvSpPr>
          <p:cNvPr id="13" name="Rectangle 12">
            <a:extLst>
              <a:ext uri="{FF2B5EF4-FFF2-40B4-BE49-F238E27FC236}">
                <a16:creationId xmlns:a16="http://schemas.microsoft.com/office/drawing/2014/main" id="{86AAE7C2-A875-5B79-FE03-32BCBE4164D0}"/>
              </a:ext>
            </a:extLst>
          </p:cNvPr>
          <p:cNvSpPr/>
          <p:nvPr userDrawn="1"/>
        </p:nvSpPr>
        <p:spPr>
          <a:xfrm>
            <a:off x="-1066800" y="2733672"/>
            <a:ext cx="558800" cy="590550"/>
          </a:xfrm>
          <a:prstGeom prst="rect">
            <a:avLst/>
          </a:prstGeom>
          <a:solidFill>
            <a:srgbClr val="D6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8267009-4A80-BFB0-5684-4C588E61787D}"/>
              </a:ext>
            </a:extLst>
          </p:cNvPr>
          <p:cNvSpPr txBox="1"/>
          <p:nvPr userDrawn="1"/>
        </p:nvSpPr>
        <p:spPr>
          <a:xfrm>
            <a:off x="-1079500" y="2798114"/>
            <a:ext cx="558800" cy="461665"/>
          </a:xfrm>
          <a:prstGeom prst="rect">
            <a:avLst/>
          </a:prstGeom>
          <a:noFill/>
        </p:spPr>
        <p:txBody>
          <a:bodyPr wrap="square" rtlCol="0">
            <a:spAutoFit/>
          </a:bodyPr>
          <a:lstStyle/>
          <a:p>
            <a:r>
              <a:rPr lang="en-US" sz="800"/>
              <a:t>R: 214</a:t>
            </a:r>
          </a:p>
          <a:p>
            <a:r>
              <a:rPr lang="en-US" sz="800"/>
              <a:t>G: 160</a:t>
            </a:r>
          </a:p>
          <a:p>
            <a:r>
              <a:rPr lang="en-US" sz="800"/>
              <a:t>B: 100</a:t>
            </a:r>
          </a:p>
        </p:txBody>
      </p:sp>
      <p:sp>
        <p:nvSpPr>
          <p:cNvPr id="15" name="Rectangle 14">
            <a:extLst>
              <a:ext uri="{FF2B5EF4-FFF2-40B4-BE49-F238E27FC236}">
                <a16:creationId xmlns:a16="http://schemas.microsoft.com/office/drawing/2014/main" id="{C07AB20D-7BF4-6AE7-12C9-E8D81C595292}"/>
              </a:ext>
            </a:extLst>
          </p:cNvPr>
          <p:cNvSpPr/>
          <p:nvPr userDrawn="1"/>
        </p:nvSpPr>
        <p:spPr>
          <a:xfrm>
            <a:off x="-1054100" y="3457569"/>
            <a:ext cx="558800" cy="590550"/>
          </a:xfrm>
          <a:prstGeom prst="rect">
            <a:avLst/>
          </a:prstGeom>
          <a:solidFill>
            <a:srgbClr val="BB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E0B537B-B937-6EC3-395C-79FCB5A5F870}"/>
              </a:ext>
            </a:extLst>
          </p:cNvPr>
          <p:cNvSpPr txBox="1"/>
          <p:nvPr userDrawn="1"/>
        </p:nvSpPr>
        <p:spPr>
          <a:xfrm>
            <a:off x="-1066800" y="3522011"/>
            <a:ext cx="558800" cy="461665"/>
          </a:xfrm>
          <a:prstGeom prst="rect">
            <a:avLst/>
          </a:prstGeom>
          <a:noFill/>
        </p:spPr>
        <p:txBody>
          <a:bodyPr wrap="square" rtlCol="0">
            <a:spAutoFit/>
          </a:bodyPr>
          <a:lstStyle/>
          <a:p>
            <a:r>
              <a:rPr lang="en-US" sz="800"/>
              <a:t>R: 187</a:t>
            </a:r>
          </a:p>
          <a:p>
            <a:r>
              <a:rPr lang="en-US" sz="800"/>
              <a:t>G: 199</a:t>
            </a:r>
          </a:p>
          <a:p>
            <a:r>
              <a:rPr lang="en-US" sz="800"/>
              <a:t>B: 177</a:t>
            </a:r>
          </a:p>
        </p:txBody>
      </p:sp>
    </p:spTree>
    <p:extLst>
      <p:ext uri="{BB962C8B-B14F-4D97-AF65-F5344CB8AC3E}">
        <p14:creationId xmlns:p14="http://schemas.microsoft.com/office/powerpoint/2010/main" val="408191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59FFBD-5386-4010-9986-A3A32A8D73F5}" type="datetime1">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1E385-3388-4CA8-8F43-A8BFBF917809}" type="slidenum">
              <a:rPr lang="en-US" smtClean="0"/>
              <a:t>‹#›</a:t>
            </a:fld>
            <a:endParaRPr lang="en-US"/>
          </a:p>
        </p:txBody>
      </p:sp>
      <p:sp>
        <p:nvSpPr>
          <p:cNvPr id="7" name="Rectangle 6">
            <a:extLst>
              <a:ext uri="{FF2B5EF4-FFF2-40B4-BE49-F238E27FC236}">
                <a16:creationId xmlns:a16="http://schemas.microsoft.com/office/drawing/2014/main" id="{1D07E9F5-7C0E-D4FD-EA9A-148B71919470}"/>
              </a:ext>
            </a:extLst>
          </p:cNvPr>
          <p:cNvSpPr/>
          <p:nvPr userDrawn="1"/>
        </p:nvSpPr>
        <p:spPr>
          <a:xfrm>
            <a:off x="-1092200" y="561975"/>
            <a:ext cx="558800" cy="5905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0958EF-C1EA-51D4-0F53-BA6E197BC020}"/>
              </a:ext>
            </a:extLst>
          </p:cNvPr>
          <p:cNvSpPr txBox="1"/>
          <p:nvPr userDrawn="1"/>
        </p:nvSpPr>
        <p:spPr>
          <a:xfrm>
            <a:off x="-1092200" y="626417"/>
            <a:ext cx="558800" cy="461665"/>
          </a:xfrm>
          <a:prstGeom prst="rect">
            <a:avLst/>
          </a:prstGeom>
          <a:noFill/>
        </p:spPr>
        <p:txBody>
          <a:bodyPr wrap="square" rtlCol="0">
            <a:spAutoFit/>
          </a:bodyPr>
          <a:lstStyle/>
          <a:p>
            <a:r>
              <a:rPr lang="en-US" sz="800"/>
              <a:t>R: 0</a:t>
            </a:r>
          </a:p>
          <a:p>
            <a:r>
              <a:rPr lang="en-US" sz="800"/>
              <a:t>G: 244</a:t>
            </a:r>
          </a:p>
          <a:p>
            <a:r>
              <a:rPr lang="en-US" sz="800"/>
              <a:t>B: 156</a:t>
            </a:r>
          </a:p>
        </p:txBody>
      </p:sp>
      <p:sp>
        <p:nvSpPr>
          <p:cNvPr id="9" name="Rectangle 8">
            <a:extLst>
              <a:ext uri="{FF2B5EF4-FFF2-40B4-BE49-F238E27FC236}">
                <a16:creationId xmlns:a16="http://schemas.microsoft.com/office/drawing/2014/main" id="{BFA7F4DD-AB98-B319-DE5F-A4EEA17B2C1C}"/>
              </a:ext>
            </a:extLst>
          </p:cNvPr>
          <p:cNvSpPr/>
          <p:nvPr userDrawn="1"/>
        </p:nvSpPr>
        <p:spPr>
          <a:xfrm>
            <a:off x="-1092200" y="1285875"/>
            <a:ext cx="558800" cy="590550"/>
          </a:xfrm>
          <a:prstGeom prst="rect">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EA3AC71-CE56-3404-6139-64695E54C9C8}"/>
              </a:ext>
            </a:extLst>
          </p:cNvPr>
          <p:cNvSpPr txBox="1"/>
          <p:nvPr userDrawn="1"/>
        </p:nvSpPr>
        <p:spPr>
          <a:xfrm>
            <a:off x="-1104900" y="1350317"/>
            <a:ext cx="558800" cy="461665"/>
          </a:xfrm>
          <a:prstGeom prst="rect">
            <a:avLst/>
          </a:prstGeom>
          <a:noFill/>
        </p:spPr>
        <p:txBody>
          <a:bodyPr wrap="square" rtlCol="0">
            <a:spAutoFit/>
          </a:bodyPr>
          <a:lstStyle/>
          <a:p>
            <a:r>
              <a:rPr lang="en-US" sz="800"/>
              <a:t>R: 227</a:t>
            </a:r>
          </a:p>
          <a:p>
            <a:r>
              <a:rPr lang="en-US" sz="800"/>
              <a:t>G: 208</a:t>
            </a:r>
          </a:p>
          <a:p>
            <a:r>
              <a:rPr lang="en-US" sz="800"/>
              <a:t>B: 129</a:t>
            </a:r>
          </a:p>
        </p:txBody>
      </p:sp>
      <p:sp>
        <p:nvSpPr>
          <p:cNvPr id="11" name="Rectangle 10">
            <a:extLst>
              <a:ext uri="{FF2B5EF4-FFF2-40B4-BE49-F238E27FC236}">
                <a16:creationId xmlns:a16="http://schemas.microsoft.com/office/drawing/2014/main" id="{9A86401A-2987-3EB4-AFD6-98FA3063358C}"/>
              </a:ext>
            </a:extLst>
          </p:cNvPr>
          <p:cNvSpPr/>
          <p:nvPr userDrawn="1"/>
        </p:nvSpPr>
        <p:spPr>
          <a:xfrm>
            <a:off x="-1079500" y="2009774"/>
            <a:ext cx="558800" cy="590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C01B651-2CD1-992E-26E0-6D7D9829945A}"/>
              </a:ext>
            </a:extLst>
          </p:cNvPr>
          <p:cNvSpPr txBox="1"/>
          <p:nvPr userDrawn="1"/>
        </p:nvSpPr>
        <p:spPr>
          <a:xfrm>
            <a:off x="-1092200" y="2074216"/>
            <a:ext cx="558800" cy="461665"/>
          </a:xfrm>
          <a:prstGeom prst="rect">
            <a:avLst/>
          </a:prstGeom>
          <a:noFill/>
        </p:spPr>
        <p:txBody>
          <a:bodyPr wrap="square" rtlCol="0">
            <a:spAutoFit/>
          </a:bodyPr>
          <a:lstStyle/>
          <a:p>
            <a:r>
              <a:rPr lang="en-US" sz="800">
                <a:solidFill>
                  <a:schemeClr val="bg1"/>
                </a:solidFill>
              </a:rPr>
              <a:t>R: 0</a:t>
            </a:r>
          </a:p>
          <a:p>
            <a:r>
              <a:rPr lang="en-US" sz="800">
                <a:solidFill>
                  <a:schemeClr val="bg1"/>
                </a:solidFill>
              </a:rPr>
              <a:t>G: 0</a:t>
            </a:r>
          </a:p>
          <a:p>
            <a:r>
              <a:rPr lang="en-US" sz="800">
                <a:solidFill>
                  <a:schemeClr val="bg1"/>
                </a:solidFill>
              </a:rPr>
              <a:t>B: 0</a:t>
            </a:r>
          </a:p>
        </p:txBody>
      </p:sp>
      <p:sp>
        <p:nvSpPr>
          <p:cNvPr id="13" name="Rectangle 12">
            <a:extLst>
              <a:ext uri="{FF2B5EF4-FFF2-40B4-BE49-F238E27FC236}">
                <a16:creationId xmlns:a16="http://schemas.microsoft.com/office/drawing/2014/main" id="{D111CF99-6ACE-C4A0-0F79-09F59474FE56}"/>
              </a:ext>
            </a:extLst>
          </p:cNvPr>
          <p:cNvSpPr/>
          <p:nvPr userDrawn="1"/>
        </p:nvSpPr>
        <p:spPr>
          <a:xfrm>
            <a:off x="-1066800" y="2733672"/>
            <a:ext cx="558800" cy="590550"/>
          </a:xfrm>
          <a:prstGeom prst="rect">
            <a:avLst/>
          </a:prstGeom>
          <a:solidFill>
            <a:srgbClr val="D6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A80846D-E395-1668-057B-1C451CB39FFC}"/>
              </a:ext>
            </a:extLst>
          </p:cNvPr>
          <p:cNvSpPr txBox="1"/>
          <p:nvPr userDrawn="1"/>
        </p:nvSpPr>
        <p:spPr>
          <a:xfrm>
            <a:off x="-1079500" y="2798114"/>
            <a:ext cx="558800" cy="461665"/>
          </a:xfrm>
          <a:prstGeom prst="rect">
            <a:avLst/>
          </a:prstGeom>
          <a:noFill/>
        </p:spPr>
        <p:txBody>
          <a:bodyPr wrap="square" rtlCol="0">
            <a:spAutoFit/>
          </a:bodyPr>
          <a:lstStyle/>
          <a:p>
            <a:r>
              <a:rPr lang="en-US" sz="800"/>
              <a:t>R: 214</a:t>
            </a:r>
          </a:p>
          <a:p>
            <a:r>
              <a:rPr lang="en-US" sz="800"/>
              <a:t>G: 160</a:t>
            </a:r>
          </a:p>
          <a:p>
            <a:r>
              <a:rPr lang="en-US" sz="800"/>
              <a:t>B: 100</a:t>
            </a:r>
          </a:p>
        </p:txBody>
      </p:sp>
      <p:sp>
        <p:nvSpPr>
          <p:cNvPr id="15" name="Rectangle 14">
            <a:extLst>
              <a:ext uri="{FF2B5EF4-FFF2-40B4-BE49-F238E27FC236}">
                <a16:creationId xmlns:a16="http://schemas.microsoft.com/office/drawing/2014/main" id="{5A8CD108-5356-E0C9-CF88-F0F58D71752B}"/>
              </a:ext>
            </a:extLst>
          </p:cNvPr>
          <p:cNvSpPr/>
          <p:nvPr userDrawn="1"/>
        </p:nvSpPr>
        <p:spPr>
          <a:xfrm>
            <a:off x="-1054100" y="3457569"/>
            <a:ext cx="558800" cy="590550"/>
          </a:xfrm>
          <a:prstGeom prst="rect">
            <a:avLst/>
          </a:prstGeom>
          <a:solidFill>
            <a:srgbClr val="BB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2EF3A74-0CAC-B706-FE66-E7D92A6A7F90}"/>
              </a:ext>
            </a:extLst>
          </p:cNvPr>
          <p:cNvSpPr txBox="1"/>
          <p:nvPr userDrawn="1"/>
        </p:nvSpPr>
        <p:spPr>
          <a:xfrm>
            <a:off x="-1066800" y="3522011"/>
            <a:ext cx="558800" cy="461665"/>
          </a:xfrm>
          <a:prstGeom prst="rect">
            <a:avLst/>
          </a:prstGeom>
          <a:noFill/>
        </p:spPr>
        <p:txBody>
          <a:bodyPr wrap="square" rtlCol="0">
            <a:spAutoFit/>
          </a:bodyPr>
          <a:lstStyle/>
          <a:p>
            <a:r>
              <a:rPr lang="en-US" sz="800"/>
              <a:t>R: 187</a:t>
            </a:r>
          </a:p>
          <a:p>
            <a:r>
              <a:rPr lang="en-US" sz="800"/>
              <a:t>G: 199</a:t>
            </a:r>
          </a:p>
          <a:p>
            <a:r>
              <a:rPr lang="en-US" sz="800"/>
              <a:t>B: 177</a:t>
            </a:r>
          </a:p>
        </p:txBody>
      </p:sp>
    </p:spTree>
    <p:extLst>
      <p:ext uri="{BB962C8B-B14F-4D97-AF65-F5344CB8AC3E}">
        <p14:creationId xmlns:p14="http://schemas.microsoft.com/office/powerpoint/2010/main" val="53577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023E4-6E28-4E50-8097-4DFA2AB49FBD}" type="datetime1">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1E385-3388-4CA8-8F43-A8BFBF917809}" type="slidenum">
              <a:rPr lang="en-US" smtClean="0"/>
              <a:t>‹#›</a:t>
            </a:fld>
            <a:endParaRPr lang="en-US"/>
          </a:p>
        </p:txBody>
      </p:sp>
      <p:sp>
        <p:nvSpPr>
          <p:cNvPr id="8" name="Rectangle 7">
            <a:extLst>
              <a:ext uri="{FF2B5EF4-FFF2-40B4-BE49-F238E27FC236}">
                <a16:creationId xmlns:a16="http://schemas.microsoft.com/office/drawing/2014/main" id="{8D4283CB-11C9-F194-B6F6-D08C0FF9BEC0}"/>
              </a:ext>
            </a:extLst>
          </p:cNvPr>
          <p:cNvSpPr/>
          <p:nvPr userDrawn="1"/>
        </p:nvSpPr>
        <p:spPr>
          <a:xfrm>
            <a:off x="-1092200" y="561975"/>
            <a:ext cx="558800" cy="5905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465FC7-62F6-6B0D-1F57-AA7B15245870}"/>
              </a:ext>
            </a:extLst>
          </p:cNvPr>
          <p:cNvSpPr txBox="1"/>
          <p:nvPr userDrawn="1"/>
        </p:nvSpPr>
        <p:spPr>
          <a:xfrm>
            <a:off x="-1092200" y="626417"/>
            <a:ext cx="558800" cy="461665"/>
          </a:xfrm>
          <a:prstGeom prst="rect">
            <a:avLst/>
          </a:prstGeom>
          <a:noFill/>
        </p:spPr>
        <p:txBody>
          <a:bodyPr wrap="square" rtlCol="0">
            <a:spAutoFit/>
          </a:bodyPr>
          <a:lstStyle/>
          <a:p>
            <a:r>
              <a:rPr lang="en-US" sz="800"/>
              <a:t>R: 0</a:t>
            </a:r>
          </a:p>
          <a:p>
            <a:r>
              <a:rPr lang="en-US" sz="800"/>
              <a:t>G: 244</a:t>
            </a:r>
          </a:p>
          <a:p>
            <a:r>
              <a:rPr lang="en-US" sz="800"/>
              <a:t>B: 156</a:t>
            </a:r>
          </a:p>
        </p:txBody>
      </p:sp>
      <p:sp>
        <p:nvSpPr>
          <p:cNvPr id="10" name="Rectangle 9">
            <a:extLst>
              <a:ext uri="{FF2B5EF4-FFF2-40B4-BE49-F238E27FC236}">
                <a16:creationId xmlns:a16="http://schemas.microsoft.com/office/drawing/2014/main" id="{163B3ABD-9E9E-F485-9440-71338BDFC851}"/>
              </a:ext>
            </a:extLst>
          </p:cNvPr>
          <p:cNvSpPr/>
          <p:nvPr userDrawn="1"/>
        </p:nvSpPr>
        <p:spPr>
          <a:xfrm>
            <a:off x="-1092200" y="1285875"/>
            <a:ext cx="558800" cy="590550"/>
          </a:xfrm>
          <a:prstGeom prst="rect">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0B552CD-9AF3-3772-F28C-45B6413BE75C}"/>
              </a:ext>
            </a:extLst>
          </p:cNvPr>
          <p:cNvSpPr txBox="1"/>
          <p:nvPr userDrawn="1"/>
        </p:nvSpPr>
        <p:spPr>
          <a:xfrm>
            <a:off x="-1104900" y="1350317"/>
            <a:ext cx="558800" cy="461665"/>
          </a:xfrm>
          <a:prstGeom prst="rect">
            <a:avLst/>
          </a:prstGeom>
          <a:noFill/>
        </p:spPr>
        <p:txBody>
          <a:bodyPr wrap="square" rtlCol="0">
            <a:spAutoFit/>
          </a:bodyPr>
          <a:lstStyle/>
          <a:p>
            <a:r>
              <a:rPr lang="en-US" sz="800"/>
              <a:t>R: 227</a:t>
            </a:r>
          </a:p>
          <a:p>
            <a:r>
              <a:rPr lang="en-US" sz="800"/>
              <a:t>G: 208</a:t>
            </a:r>
          </a:p>
          <a:p>
            <a:r>
              <a:rPr lang="en-US" sz="800"/>
              <a:t>B: 129</a:t>
            </a:r>
          </a:p>
        </p:txBody>
      </p:sp>
      <p:sp>
        <p:nvSpPr>
          <p:cNvPr id="12" name="Rectangle 11">
            <a:extLst>
              <a:ext uri="{FF2B5EF4-FFF2-40B4-BE49-F238E27FC236}">
                <a16:creationId xmlns:a16="http://schemas.microsoft.com/office/drawing/2014/main" id="{B15D0D17-8900-0388-5941-39C5A6C22E46}"/>
              </a:ext>
            </a:extLst>
          </p:cNvPr>
          <p:cNvSpPr/>
          <p:nvPr userDrawn="1"/>
        </p:nvSpPr>
        <p:spPr>
          <a:xfrm>
            <a:off x="-1079500" y="2009774"/>
            <a:ext cx="558800" cy="590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8411E69-E34E-4C79-AF82-6950D0A825A2}"/>
              </a:ext>
            </a:extLst>
          </p:cNvPr>
          <p:cNvSpPr txBox="1"/>
          <p:nvPr userDrawn="1"/>
        </p:nvSpPr>
        <p:spPr>
          <a:xfrm>
            <a:off x="-1092200" y="2074216"/>
            <a:ext cx="558800" cy="461665"/>
          </a:xfrm>
          <a:prstGeom prst="rect">
            <a:avLst/>
          </a:prstGeom>
          <a:noFill/>
        </p:spPr>
        <p:txBody>
          <a:bodyPr wrap="square" rtlCol="0">
            <a:spAutoFit/>
          </a:bodyPr>
          <a:lstStyle/>
          <a:p>
            <a:r>
              <a:rPr lang="en-US" sz="800">
                <a:solidFill>
                  <a:schemeClr val="bg1"/>
                </a:solidFill>
              </a:rPr>
              <a:t>R: 0</a:t>
            </a:r>
          </a:p>
          <a:p>
            <a:r>
              <a:rPr lang="en-US" sz="800">
                <a:solidFill>
                  <a:schemeClr val="bg1"/>
                </a:solidFill>
              </a:rPr>
              <a:t>G: 0</a:t>
            </a:r>
          </a:p>
          <a:p>
            <a:r>
              <a:rPr lang="en-US" sz="800">
                <a:solidFill>
                  <a:schemeClr val="bg1"/>
                </a:solidFill>
              </a:rPr>
              <a:t>B: 0</a:t>
            </a:r>
          </a:p>
        </p:txBody>
      </p:sp>
      <p:sp>
        <p:nvSpPr>
          <p:cNvPr id="14" name="Rectangle 13">
            <a:extLst>
              <a:ext uri="{FF2B5EF4-FFF2-40B4-BE49-F238E27FC236}">
                <a16:creationId xmlns:a16="http://schemas.microsoft.com/office/drawing/2014/main" id="{7FA0A8A7-3029-895F-0456-BC4B78A72E76}"/>
              </a:ext>
            </a:extLst>
          </p:cNvPr>
          <p:cNvSpPr/>
          <p:nvPr userDrawn="1"/>
        </p:nvSpPr>
        <p:spPr>
          <a:xfrm>
            <a:off x="-1066800" y="2733672"/>
            <a:ext cx="558800" cy="590550"/>
          </a:xfrm>
          <a:prstGeom prst="rect">
            <a:avLst/>
          </a:prstGeom>
          <a:solidFill>
            <a:srgbClr val="D6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A70EA9-1A12-511F-2C50-4C97F35EC2AE}"/>
              </a:ext>
            </a:extLst>
          </p:cNvPr>
          <p:cNvSpPr txBox="1"/>
          <p:nvPr userDrawn="1"/>
        </p:nvSpPr>
        <p:spPr>
          <a:xfrm>
            <a:off x="-1079500" y="2798114"/>
            <a:ext cx="558800" cy="461665"/>
          </a:xfrm>
          <a:prstGeom prst="rect">
            <a:avLst/>
          </a:prstGeom>
          <a:noFill/>
        </p:spPr>
        <p:txBody>
          <a:bodyPr wrap="square" rtlCol="0">
            <a:spAutoFit/>
          </a:bodyPr>
          <a:lstStyle/>
          <a:p>
            <a:r>
              <a:rPr lang="en-US" sz="800"/>
              <a:t>R: 214</a:t>
            </a:r>
          </a:p>
          <a:p>
            <a:r>
              <a:rPr lang="en-US" sz="800"/>
              <a:t>G: 160</a:t>
            </a:r>
          </a:p>
          <a:p>
            <a:r>
              <a:rPr lang="en-US" sz="800"/>
              <a:t>B: 100</a:t>
            </a:r>
          </a:p>
        </p:txBody>
      </p:sp>
      <p:sp>
        <p:nvSpPr>
          <p:cNvPr id="16" name="Rectangle 15">
            <a:extLst>
              <a:ext uri="{FF2B5EF4-FFF2-40B4-BE49-F238E27FC236}">
                <a16:creationId xmlns:a16="http://schemas.microsoft.com/office/drawing/2014/main" id="{630984ED-53D2-9B60-8007-CFF05D960BD3}"/>
              </a:ext>
            </a:extLst>
          </p:cNvPr>
          <p:cNvSpPr/>
          <p:nvPr userDrawn="1"/>
        </p:nvSpPr>
        <p:spPr>
          <a:xfrm>
            <a:off x="-1054100" y="3457569"/>
            <a:ext cx="558800" cy="590550"/>
          </a:xfrm>
          <a:prstGeom prst="rect">
            <a:avLst/>
          </a:prstGeom>
          <a:solidFill>
            <a:srgbClr val="BB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B094017-CF30-7374-B645-1AF76069209F}"/>
              </a:ext>
            </a:extLst>
          </p:cNvPr>
          <p:cNvSpPr txBox="1"/>
          <p:nvPr userDrawn="1"/>
        </p:nvSpPr>
        <p:spPr>
          <a:xfrm>
            <a:off x="-1066800" y="3522011"/>
            <a:ext cx="558800" cy="461665"/>
          </a:xfrm>
          <a:prstGeom prst="rect">
            <a:avLst/>
          </a:prstGeom>
          <a:noFill/>
        </p:spPr>
        <p:txBody>
          <a:bodyPr wrap="square" rtlCol="0">
            <a:spAutoFit/>
          </a:bodyPr>
          <a:lstStyle/>
          <a:p>
            <a:r>
              <a:rPr lang="en-US" sz="800"/>
              <a:t>R: 187</a:t>
            </a:r>
          </a:p>
          <a:p>
            <a:r>
              <a:rPr lang="en-US" sz="800"/>
              <a:t>G: 199</a:t>
            </a:r>
          </a:p>
          <a:p>
            <a:r>
              <a:rPr lang="en-US" sz="800"/>
              <a:t>B: 177</a:t>
            </a:r>
          </a:p>
        </p:txBody>
      </p:sp>
    </p:spTree>
    <p:extLst>
      <p:ext uri="{BB962C8B-B14F-4D97-AF65-F5344CB8AC3E}">
        <p14:creationId xmlns:p14="http://schemas.microsoft.com/office/powerpoint/2010/main" val="424912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197633-FD23-414E-9103-BCDB58FC5A22}" type="datetime1">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1E385-3388-4CA8-8F43-A8BFBF917809}" type="slidenum">
              <a:rPr lang="en-US" smtClean="0"/>
              <a:t>‹#›</a:t>
            </a:fld>
            <a:endParaRPr lang="en-US"/>
          </a:p>
        </p:txBody>
      </p:sp>
      <p:sp>
        <p:nvSpPr>
          <p:cNvPr id="10" name="Rectangle 9">
            <a:extLst>
              <a:ext uri="{FF2B5EF4-FFF2-40B4-BE49-F238E27FC236}">
                <a16:creationId xmlns:a16="http://schemas.microsoft.com/office/drawing/2014/main" id="{9F8D82E1-C62C-017B-099B-91B39E6C8154}"/>
              </a:ext>
            </a:extLst>
          </p:cNvPr>
          <p:cNvSpPr/>
          <p:nvPr userDrawn="1"/>
        </p:nvSpPr>
        <p:spPr>
          <a:xfrm>
            <a:off x="-1092200" y="561975"/>
            <a:ext cx="558800" cy="5905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1F8947C-28BC-9582-E72D-CD6B4B21ECA7}"/>
              </a:ext>
            </a:extLst>
          </p:cNvPr>
          <p:cNvSpPr txBox="1"/>
          <p:nvPr userDrawn="1"/>
        </p:nvSpPr>
        <p:spPr>
          <a:xfrm>
            <a:off x="-1092200" y="626417"/>
            <a:ext cx="558800" cy="461665"/>
          </a:xfrm>
          <a:prstGeom prst="rect">
            <a:avLst/>
          </a:prstGeom>
          <a:noFill/>
        </p:spPr>
        <p:txBody>
          <a:bodyPr wrap="square" rtlCol="0">
            <a:spAutoFit/>
          </a:bodyPr>
          <a:lstStyle/>
          <a:p>
            <a:r>
              <a:rPr lang="en-US" sz="800"/>
              <a:t>R: 0</a:t>
            </a:r>
          </a:p>
          <a:p>
            <a:r>
              <a:rPr lang="en-US" sz="800"/>
              <a:t>G: 244</a:t>
            </a:r>
          </a:p>
          <a:p>
            <a:r>
              <a:rPr lang="en-US" sz="800"/>
              <a:t>B: 156</a:t>
            </a:r>
          </a:p>
        </p:txBody>
      </p:sp>
      <p:sp>
        <p:nvSpPr>
          <p:cNvPr id="12" name="Rectangle 11">
            <a:extLst>
              <a:ext uri="{FF2B5EF4-FFF2-40B4-BE49-F238E27FC236}">
                <a16:creationId xmlns:a16="http://schemas.microsoft.com/office/drawing/2014/main" id="{E40B0052-7796-D4C1-84C5-DC5B670175AF}"/>
              </a:ext>
            </a:extLst>
          </p:cNvPr>
          <p:cNvSpPr/>
          <p:nvPr userDrawn="1"/>
        </p:nvSpPr>
        <p:spPr>
          <a:xfrm>
            <a:off x="-1092200" y="1285875"/>
            <a:ext cx="558800" cy="590550"/>
          </a:xfrm>
          <a:prstGeom prst="rect">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9D0A143-818D-64A2-B844-361B8B5083DE}"/>
              </a:ext>
            </a:extLst>
          </p:cNvPr>
          <p:cNvSpPr txBox="1"/>
          <p:nvPr userDrawn="1"/>
        </p:nvSpPr>
        <p:spPr>
          <a:xfrm>
            <a:off x="-1104900" y="1350317"/>
            <a:ext cx="558800" cy="461665"/>
          </a:xfrm>
          <a:prstGeom prst="rect">
            <a:avLst/>
          </a:prstGeom>
          <a:noFill/>
        </p:spPr>
        <p:txBody>
          <a:bodyPr wrap="square" rtlCol="0">
            <a:spAutoFit/>
          </a:bodyPr>
          <a:lstStyle/>
          <a:p>
            <a:r>
              <a:rPr lang="en-US" sz="800"/>
              <a:t>R: 227</a:t>
            </a:r>
          </a:p>
          <a:p>
            <a:r>
              <a:rPr lang="en-US" sz="800"/>
              <a:t>G: 208</a:t>
            </a:r>
          </a:p>
          <a:p>
            <a:r>
              <a:rPr lang="en-US" sz="800"/>
              <a:t>B: 129</a:t>
            </a:r>
          </a:p>
        </p:txBody>
      </p:sp>
      <p:sp>
        <p:nvSpPr>
          <p:cNvPr id="14" name="Rectangle 13">
            <a:extLst>
              <a:ext uri="{FF2B5EF4-FFF2-40B4-BE49-F238E27FC236}">
                <a16:creationId xmlns:a16="http://schemas.microsoft.com/office/drawing/2014/main" id="{2A6180B8-063F-7902-7380-FB0118F3EC79}"/>
              </a:ext>
            </a:extLst>
          </p:cNvPr>
          <p:cNvSpPr/>
          <p:nvPr userDrawn="1"/>
        </p:nvSpPr>
        <p:spPr>
          <a:xfrm>
            <a:off x="-1079500" y="2009774"/>
            <a:ext cx="558800" cy="590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2813C56-3CBE-1E11-1ED7-0A760C9B537A}"/>
              </a:ext>
            </a:extLst>
          </p:cNvPr>
          <p:cNvSpPr txBox="1"/>
          <p:nvPr userDrawn="1"/>
        </p:nvSpPr>
        <p:spPr>
          <a:xfrm>
            <a:off x="-1092200" y="2074216"/>
            <a:ext cx="558800" cy="461665"/>
          </a:xfrm>
          <a:prstGeom prst="rect">
            <a:avLst/>
          </a:prstGeom>
          <a:noFill/>
        </p:spPr>
        <p:txBody>
          <a:bodyPr wrap="square" rtlCol="0">
            <a:spAutoFit/>
          </a:bodyPr>
          <a:lstStyle/>
          <a:p>
            <a:r>
              <a:rPr lang="en-US" sz="800">
                <a:solidFill>
                  <a:schemeClr val="bg1"/>
                </a:solidFill>
              </a:rPr>
              <a:t>R: 0</a:t>
            </a:r>
          </a:p>
          <a:p>
            <a:r>
              <a:rPr lang="en-US" sz="800">
                <a:solidFill>
                  <a:schemeClr val="bg1"/>
                </a:solidFill>
              </a:rPr>
              <a:t>G: 0</a:t>
            </a:r>
          </a:p>
          <a:p>
            <a:r>
              <a:rPr lang="en-US" sz="800">
                <a:solidFill>
                  <a:schemeClr val="bg1"/>
                </a:solidFill>
              </a:rPr>
              <a:t>B: 0</a:t>
            </a:r>
          </a:p>
        </p:txBody>
      </p:sp>
      <p:sp>
        <p:nvSpPr>
          <p:cNvPr id="16" name="Rectangle 15">
            <a:extLst>
              <a:ext uri="{FF2B5EF4-FFF2-40B4-BE49-F238E27FC236}">
                <a16:creationId xmlns:a16="http://schemas.microsoft.com/office/drawing/2014/main" id="{CC61F34F-C6C9-1E1C-4C1B-2E3BAD388FAB}"/>
              </a:ext>
            </a:extLst>
          </p:cNvPr>
          <p:cNvSpPr/>
          <p:nvPr userDrawn="1"/>
        </p:nvSpPr>
        <p:spPr>
          <a:xfrm>
            <a:off x="-1066800" y="2733672"/>
            <a:ext cx="558800" cy="590550"/>
          </a:xfrm>
          <a:prstGeom prst="rect">
            <a:avLst/>
          </a:prstGeom>
          <a:solidFill>
            <a:srgbClr val="D6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5485414-1040-2A17-2097-336F8E0ED91C}"/>
              </a:ext>
            </a:extLst>
          </p:cNvPr>
          <p:cNvSpPr txBox="1"/>
          <p:nvPr userDrawn="1"/>
        </p:nvSpPr>
        <p:spPr>
          <a:xfrm>
            <a:off x="-1079500" y="2798114"/>
            <a:ext cx="558800" cy="461665"/>
          </a:xfrm>
          <a:prstGeom prst="rect">
            <a:avLst/>
          </a:prstGeom>
          <a:noFill/>
        </p:spPr>
        <p:txBody>
          <a:bodyPr wrap="square" rtlCol="0">
            <a:spAutoFit/>
          </a:bodyPr>
          <a:lstStyle/>
          <a:p>
            <a:r>
              <a:rPr lang="en-US" sz="800"/>
              <a:t>R: 214</a:t>
            </a:r>
          </a:p>
          <a:p>
            <a:r>
              <a:rPr lang="en-US" sz="800"/>
              <a:t>G: 160</a:t>
            </a:r>
          </a:p>
          <a:p>
            <a:r>
              <a:rPr lang="en-US" sz="800"/>
              <a:t>B: 100</a:t>
            </a:r>
          </a:p>
        </p:txBody>
      </p:sp>
      <p:sp>
        <p:nvSpPr>
          <p:cNvPr id="18" name="Rectangle 17">
            <a:extLst>
              <a:ext uri="{FF2B5EF4-FFF2-40B4-BE49-F238E27FC236}">
                <a16:creationId xmlns:a16="http://schemas.microsoft.com/office/drawing/2014/main" id="{535DFC9E-C877-CB7B-201B-BE57D3D325CC}"/>
              </a:ext>
            </a:extLst>
          </p:cNvPr>
          <p:cNvSpPr/>
          <p:nvPr userDrawn="1"/>
        </p:nvSpPr>
        <p:spPr>
          <a:xfrm>
            <a:off x="-1054100" y="3457569"/>
            <a:ext cx="558800" cy="590550"/>
          </a:xfrm>
          <a:prstGeom prst="rect">
            <a:avLst/>
          </a:prstGeom>
          <a:solidFill>
            <a:srgbClr val="BB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2D05972-0961-928E-074E-4F297ED87425}"/>
              </a:ext>
            </a:extLst>
          </p:cNvPr>
          <p:cNvSpPr txBox="1"/>
          <p:nvPr userDrawn="1"/>
        </p:nvSpPr>
        <p:spPr>
          <a:xfrm>
            <a:off x="-1066800" y="3522011"/>
            <a:ext cx="558800" cy="461665"/>
          </a:xfrm>
          <a:prstGeom prst="rect">
            <a:avLst/>
          </a:prstGeom>
          <a:noFill/>
        </p:spPr>
        <p:txBody>
          <a:bodyPr wrap="square" rtlCol="0">
            <a:spAutoFit/>
          </a:bodyPr>
          <a:lstStyle/>
          <a:p>
            <a:r>
              <a:rPr lang="en-US" sz="800"/>
              <a:t>R: 187</a:t>
            </a:r>
          </a:p>
          <a:p>
            <a:r>
              <a:rPr lang="en-US" sz="800"/>
              <a:t>G: 199</a:t>
            </a:r>
          </a:p>
          <a:p>
            <a:r>
              <a:rPr lang="en-US" sz="800"/>
              <a:t>B: 177</a:t>
            </a:r>
          </a:p>
        </p:txBody>
      </p:sp>
    </p:spTree>
    <p:extLst>
      <p:ext uri="{BB962C8B-B14F-4D97-AF65-F5344CB8AC3E}">
        <p14:creationId xmlns:p14="http://schemas.microsoft.com/office/powerpoint/2010/main" val="86845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9CD9A-4853-485E-AB45-FBF0C2393FC7}" type="datetime1">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1E385-3388-4CA8-8F43-A8BFBF917809}" type="slidenum">
              <a:rPr lang="en-US" smtClean="0"/>
              <a:t>‹#›</a:t>
            </a:fld>
            <a:endParaRPr lang="en-US"/>
          </a:p>
        </p:txBody>
      </p:sp>
      <p:sp>
        <p:nvSpPr>
          <p:cNvPr id="6" name="Rectangle 5">
            <a:extLst>
              <a:ext uri="{FF2B5EF4-FFF2-40B4-BE49-F238E27FC236}">
                <a16:creationId xmlns:a16="http://schemas.microsoft.com/office/drawing/2014/main" id="{E01F7E77-8AC6-546C-9E6E-45FEB8A31E63}"/>
              </a:ext>
            </a:extLst>
          </p:cNvPr>
          <p:cNvSpPr/>
          <p:nvPr userDrawn="1"/>
        </p:nvSpPr>
        <p:spPr>
          <a:xfrm>
            <a:off x="-1092200" y="561975"/>
            <a:ext cx="558800" cy="5905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3DF589-2E10-B1AE-9A92-DBF6A72A9EE9}"/>
              </a:ext>
            </a:extLst>
          </p:cNvPr>
          <p:cNvSpPr txBox="1"/>
          <p:nvPr userDrawn="1"/>
        </p:nvSpPr>
        <p:spPr>
          <a:xfrm>
            <a:off x="-1092200" y="626417"/>
            <a:ext cx="558800" cy="461665"/>
          </a:xfrm>
          <a:prstGeom prst="rect">
            <a:avLst/>
          </a:prstGeom>
          <a:noFill/>
        </p:spPr>
        <p:txBody>
          <a:bodyPr wrap="square" rtlCol="0">
            <a:spAutoFit/>
          </a:bodyPr>
          <a:lstStyle/>
          <a:p>
            <a:r>
              <a:rPr lang="en-US" sz="800"/>
              <a:t>R: 0</a:t>
            </a:r>
          </a:p>
          <a:p>
            <a:r>
              <a:rPr lang="en-US" sz="800"/>
              <a:t>G: 244</a:t>
            </a:r>
          </a:p>
          <a:p>
            <a:r>
              <a:rPr lang="en-US" sz="800"/>
              <a:t>B: 156</a:t>
            </a:r>
          </a:p>
        </p:txBody>
      </p:sp>
      <p:sp>
        <p:nvSpPr>
          <p:cNvPr id="8" name="Rectangle 7">
            <a:extLst>
              <a:ext uri="{FF2B5EF4-FFF2-40B4-BE49-F238E27FC236}">
                <a16:creationId xmlns:a16="http://schemas.microsoft.com/office/drawing/2014/main" id="{D2476B61-6AEA-0B96-FCE4-96A1C8568B3F}"/>
              </a:ext>
            </a:extLst>
          </p:cNvPr>
          <p:cNvSpPr/>
          <p:nvPr userDrawn="1"/>
        </p:nvSpPr>
        <p:spPr>
          <a:xfrm>
            <a:off x="-1092200" y="1285875"/>
            <a:ext cx="558800" cy="590550"/>
          </a:xfrm>
          <a:prstGeom prst="rect">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7F73098-02E5-0EB3-F15E-0BD8A6EA2A39}"/>
              </a:ext>
            </a:extLst>
          </p:cNvPr>
          <p:cNvSpPr txBox="1"/>
          <p:nvPr userDrawn="1"/>
        </p:nvSpPr>
        <p:spPr>
          <a:xfrm>
            <a:off x="-1104900" y="1350317"/>
            <a:ext cx="558800" cy="461665"/>
          </a:xfrm>
          <a:prstGeom prst="rect">
            <a:avLst/>
          </a:prstGeom>
          <a:noFill/>
        </p:spPr>
        <p:txBody>
          <a:bodyPr wrap="square" rtlCol="0">
            <a:spAutoFit/>
          </a:bodyPr>
          <a:lstStyle/>
          <a:p>
            <a:r>
              <a:rPr lang="en-US" sz="800"/>
              <a:t>R: 227</a:t>
            </a:r>
          </a:p>
          <a:p>
            <a:r>
              <a:rPr lang="en-US" sz="800"/>
              <a:t>G: 208</a:t>
            </a:r>
          </a:p>
          <a:p>
            <a:r>
              <a:rPr lang="en-US" sz="800"/>
              <a:t>B: 129</a:t>
            </a:r>
          </a:p>
        </p:txBody>
      </p:sp>
      <p:sp>
        <p:nvSpPr>
          <p:cNvPr id="10" name="Rectangle 9">
            <a:extLst>
              <a:ext uri="{FF2B5EF4-FFF2-40B4-BE49-F238E27FC236}">
                <a16:creationId xmlns:a16="http://schemas.microsoft.com/office/drawing/2014/main" id="{D9E8C18D-697D-B707-70D9-8ACB27606A2C}"/>
              </a:ext>
            </a:extLst>
          </p:cNvPr>
          <p:cNvSpPr/>
          <p:nvPr userDrawn="1"/>
        </p:nvSpPr>
        <p:spPr>
          <a:xfrm>
            <a:off x="-1079500" y="2009774"/>
            <a:ext cx="558800" cy="590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C2F3D7D-CB82-DDAD-8BCF-2BBB274E46F1}"/>
              </a:ext>
            </a:extLst>
          </p:cNvPr>
          <p:cNvSpPr txBox="1"/>
          <p:nvPr userDrawn="1"/>
        </p:nvSpPr>
        <p:spPr>
          <a:xfrm>
            <a:off x="-1092200" y="2074216"/>
            <a:ext cx="558800" cy="461665"/>
          </a:xfrm>
          <a:prstGeom prst="rect">
            <a:avLst/>
          </a:prstGeom>
          <a:noFill/>
        </p:spPr>
        <p:txBody>
          <a:bodyPr wrap="square" rtlCol="0">
            <a:spAutoFit/>
          </a:bodyPr>
          <a:lstStyle/>
          <a:p>
            <a:r>
              <a:rPr lang="en-US" sz="800">
                <a:solidFill>
                  <a:schemeClr val="bg1"/>
                </a:solidFill>
              </a:rPr>
              <a:t>R: 0</a:t>
            </a:r>
          </a:p>
          <a:p>
            <a:r>
              <a:rPr lang="en-US" sz="800">
                <a:solidFill>
                  <a:schemeClr val="bg1"/>
                </a:solidFill>
              </a:rPr>
              <a:t>G: 0</a:t>
            </a:r>
          </a:p>
          <a:p>
            <a:r>
              <a:rPr lang="en-US" sz="800">
                <a:solidFill>
                  <a:schemeClr val="bg1"/>
                </a:solidFill>
              </a:rPr>
              <a:t>B: 0</a:t>
            </a:r>
          </a:p>
        </p:txBody>
      </p:sp>
      <p:sp>
        <p:nvSpPr>
          <p:cNvPr id="12" name="Rectangle 11">
            <a:extLst>
              <a:ext uri="{FF2B5EF4-FFF2-40B4-BE49-F238E27FC236}">
                <a16:creationId xmlns:a16="http://schemas.microsoft.com/office/drawing/2014/main" id="{50F102F1-73A1-A60D-54C5-BD0964792E55}"/>
              </a:ext>
            </a:extLst>
          </p:cNvPr>
          <p:cNvSpPr/>
          <p:nvPr userDrawn="1"/>
        </p:nvSpPr>
        <p:spPr>
          <a:xfrm>
            <a:off x="-1066800" y="2733672"/>
            <a:ext cx="558800" cy="590550"/>
          </a:xfrm>
          <a:prstGeom prst="rect">
            <a:avLst/>
          </a:prstGeom>
          <a:solidFill>
            <a:srgbClr val="D6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D5926BC-C5A1-CCE2-74BE-6BD5A4ED9B10}"/>
              </a:ext>
            </a:extLst>
          </p:cNvPr>
          <p:cNvSpPr txBox="1"/>
          <p:nvPr userDrawn="1"/>
        </p:nvSpPr>
        <p:spPr>
          <a:xfrm>
            <a:off x="-1079500" y="2798114"/>
            <a:ext cx="558800" cy="461665"/>
          </a:xfrm>
          <a:prstGeom prst="rect">
            <a:avLst/>
          </a:prstGeom>
          <a:noFill/>
        </p:spPr>
        <p:txBody>
          <a:bodyPr wrap="square" rtlCol="0">
            <a:spAutoFit/>
          </a:bodyPr>
          <a:lstStyle/>
          <a:p>
            <a:r>
              <a:rPr lang="en-US" sz="800"/>
              <a:t>R: 214</a:t>
            </a:r>
          </a:p>
          <a:p>
            <a:r>
              <a:rPr lang="en-US" sz="800"/>
              <a:t>G: 160</a:t>
            </a:r>
          </a:p>
          <a:p>
            <a:r>
              <a:rPr lang="en-US" sz="800"/>
              <a:t>B: 100</a:t>
            </a:r>
          </a:p>
        </p:txBody>
      </p:sp>
      <p:sp>
        <p:nvSpPr>
          <p:cNvPr id="14" name="Rectangle 13">
            <a:extLst>
              <a:ext uri="{FF2B5EF4-FFF2-40B4-BE49-F238E27FC236}">
                <a16:creationId xmlns:a16="http://schemas.microsoft.com/office/drawing/2014/main" id="{9F877D5D-4231-87DA-1487-FB8B06AC9672}"/>
              </a:ext>
            </a:extLst>
          </p:cNvPr>
          <p:cNvSpPr/>
          <p:nvPr userDrawn="1"/>
        </p:nvSpPr>
        <p:spPr>
          <a:xfrm>
            <a:off x="-1054100" y="3457569"/>
            <a:ext cx="558800" cy="590550"/>
          </a:xfrm>
          <a:prstGeom prst="rect">
            <a:avLst/>
          </a:prstGeom>
          <a:solidFill>
            <a:srgbClr val="BB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CB55941-FC12-67A1-5710-8096FCE19916}"/>
              </a:ext>
            </a:extLst>
          </p:cNvPr>
          <p:cNvSpPr txBox="1"/>
          <p:nvPr userDrawn="1"/>
        </p:nvSpPr>
        <p:spPr>
          <a:xfrm>
            <a:off x="-1066800" y="3522011"/>
            <a:ext cx="558800" cy="461665"/>
          </a:xfrm>
          <a:prstGeom prst="rect">
            <a:avLst/>
          </a:prstGeom>
          <a:noFill/>
        </p:spPr>
        <p:txBody>
          <a:bodyPr wrap="square" rtlCol="0">
            <a:spAutoFit/>
          </a:bodyPr>
          <a:lstStyle/>
          <a:p>
            <a:r>
              <a:rPr lang="en-US" sz="800"/>
              <a:t>R: 187</a:t>
            </a:r>
          </a:p>
          <a:p>
            <a:r>
              <a:rPr lang="en-US" sz="800"/>
              <a:t>G: 199</a:t>
            </a:r>
          </a:p>
          <a:p>
            <a:r>
              <a:rPr lang="en-US" sz="800"/>
              <a:t>B: 177</a:t>
            </a:r>
          </a:p>
        </p:txBody>
      </p:sp>
    </p:spTree>
    <p:extLst>
      <p:ext uri="{BB962C8B-B14F-4D97-AF65-F5344CB8AC3E}">
        <p14:creationId xmlns:p14="http://schemas.microsoft.com/office/powerpoint/2010/main" val="308367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43300" y="6356351"/>
            <a:ext cx="2057400" cy="365125"/>
          </a:xfrm>
        </p:spPr>
        <p:txBody>
          <a:bodyPr/>
          <a:lstStyle/>
          <a:p>
            <a:fld id="{0FF43541-3FCB-4D36-B3B2-2443BD137F34}" type="datetime1">
              <a:rPr lang="en-US" smtClean="0"/>
              <a:t>4/17/2023</a:t>
            </a:fld>
            <a:endParaRPr lang="en-US"/>
          </a:p>
        </p:txBody>
      </p:sp>
      <p:sp>
        <p:nvSpPr>
          <p:cNvPr id="3" name="Footer Placeholder 2"/>
          <p:cNvSpPr>
            <a:spLocks noGrp="1"/>
          </p:cNvSpPr>
          <p:nvPr>
            <p:ph type="ftr" sz="quarter" idx="11"/>
          </p:nvPr>
        </p:nvSpPr>
        <p:spPr>
          <a:xfrm>
            <a:off x="3028950" y="6356351"/>
            <a:ext cx="3086100" cy="365125"/>
          </a:xfrm>
        </p:spPr>
        <p:txBody>
          <a:bodyPr/>
          <a:lstStyle/>
          <a:p>
            <a:endParaRPr lang="en-US"/>
          </a:p>
        </p:txBody>
      </p:sp>
      <p:sp>
        <p:nvSpPr>
          <p:cNvPr id="4" name="Slide Number Placeholder 3"/>
          <p:cNvSpPr>
            <a:spLocks noGrp="1"/>
          </p:cNvSpPr>
          <p:nvPr>
            <p:ph type="sldNum" sz="quarter" idx="12"/>
          </p:nvPr>
        </p:nvSpPr>
        <p:spPr>
          <a:xfrm>
            <a:off x="3543300" y="6356351"/>
            <a:ext cx="2057400" cy="365125"/>
          </a:xfrm>
        </p:spPr>
        <p:txBody>
          <a:bodyPr/>
          <a:lstStyle/>
          <a:p>
            <a:fld id="{44D1E385-3388-4CA8-8F43-A8BFBF917809}" type="slidenum">
              <a:rPr lang="en-US" smtClean="0"/>
              <a:t>‹#›</a:t>
            </a:fld>
            <a:endParaRPr lang="en-US"/>
          </a:p>
        </p:txBody>
      </p:sp>
      <p:sp>
        <p:nvSpPr>
          <p:cNvPr id="5" name="Rectangle 4">
            <a:extLst>
              <a:ext uri="{FF2B5EF4-FFF2-40B4-BE49-F238E27FC236}">
                <a16:creationId xmlns:a16="http://schemas.microsoft.com/office/drawing/2014/main" id="{E7E625A6-61B5-CD54-920B-2C7B96F4D2EF}"/>
              </a:ext>
            </a:extLst>
          </p:cNvPr>
          <p:cNvSpPr/>
          <p:nvPr userDrawn="1"/>
        </p:nvSpPr>
        <p:spPr>
          <a:xfrm>
            <a:off x="-1092200" y="561975"/>
            <a:ext cx="558800" cy="5905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2919A81-E40A-986B-FB60-752B27BCA4D0}"/>
              </a:ext>
            </a:extLst>
          </p:cNvPr>
          <p:cNvSpPr txBox="1"/>
          <p:nvPr userDrawn="1"/>
        </p:nvSpPr>
        <p:spPr>
          <a:xfrm>
            <a:off x="-1092200" y="626417"/>
            <a:ext cx="558800" cy="461665"/>
          </a:xfrm>
          <a:prstGeom prst="rect">
            <a:avLst/>
          </a:prstGeom>
          <a:noFill/>
        </p:spPr>
        <p:txBody>
          <a:bodyPr wrap="square" rtlCol="0">
            <a:spAutoFit/>
          </a:bodyPr>
          <a:lstStyle/>
          <a:p>
            <a:r>
              <a:rPr lang="en-US" sz="800"/>
              <a:t>R: 0</a:t>
            </a:r>
          </a:p>
          <a:p>
            <a:r>
              <a:rPr lang="en-US" sz="800"/>
              <a:t>G: 244</a:t>
            </a:r>
          </a:p>
          <a:p>
            <a:r>
              <a:rPr lang="en-US" sz="800"/>
              <a:t>B: 156</a:t>
            </a:r>
          </a:p>
        </p:txBody>
      </p:sp>
      <p:sp>
        <p:nvSpPr>
          <p:cNvPr id="7" name="Rectangle 6">
            <a:extLst>
              <a:ext uri="{FF2B5EF4-FFF2-40B4-BE49-F238E27FC236}">
                <a16:creationId xmlns:a16="http://schemas.microsoft.com/office/drawing/2014/main" id="{C9BBD394-6C31-7561-D20A-DF687A91085D}"/>
              </a:ext>
            </a:extLst>
          </p:cNvPr>
          <p:cNvSpPr/>
          <p:nvPr userDrawn="1"/>
        </p:nvSpPr>
        <p:spPr>
          <a:xfrm>
            <a:off x="-1092200" y="1285875"/>
            <a:ext cx="558800" cy="590550"/>
          </a:xfrm>
          <a:prstGeom prst="rect">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4CD9C5-34B3-4E5A-A079-597B4196B1DB}"/>
              </a:ext>
            </a:extLst>
          </p:cNvPr>
          <p:cNvSpPr txBox="1"/>
          <p:nvPr userDrawn="1"/>
        </p:nvSpPr>
        <p:spPr>
          <a:xfrm>
            <a:off x="-1104900" y="1350317"/>
            <a:ext cx="558800" cy="461665"/>
          </a:xfrm>
          <a:prstGeom prst="rect">
            <a:avLst/>
          </a:prstGeom>
          <a:noFill/>
        </p:spPr>
        <p:txBody>
          <a:bodyPr wrap="square" rtlCol="0">
            <a:spAutoFit/>
          </a:bodyPr>
          <a:lstStyle/>
          <a:p>
            <a:r>
              <a:rPr lang="en-US" sz="800"/>
              <a:t>R: 227</a:t>
            </a:r>
          </a:p>
          <a:p>
            <a:r>
              <a:rPr lang="en-US" sz="800"/>
              <a:t>G: 208</a:t>
            </a:r>
          </a:p>
          <a:p>
            <a:r>
              <a:rPr lang="en-US" sz="800"/>
              <a:t>B: 129</a:t>
            </a:r>
          </a:p>
        </p:txBody>
      </p:sp>
      <p:sp>
        <p:nvSpPr>
          <p:cNvPr id="11" name="Rectangle 10">
            <a:extLst>
              <a:ext uri="{FF2B5EF4-FFF2-40B4-BE49-F238E27FC236}">
                <a16:creationId xmlns:a16="http://schemas.microsoft.com/office/drawing/2014/main" id="{7EA2B6EA-3B06-E1BC-4A49-33C6D2A9B0F8}"/>
              </a:ext>
            </a:extLst>
          </p:cNvPr>
          <p:cNvSpPr/>
          <p:nvPr userDrawn="1"/>
        </p:nvSpPr>
        <p:spPr>
          <a:xfrm>
            <a:off x="-1079500" y="2009774"/>
            <a:ext cx="558800" cy="590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B4A37F-2651-92EE-5EC2-F74855241DAC}"/>
              </a:ext>
            </a:extLst>
          </p:cNvPr>
          <p:cNvSpPr txBox="1"/>
          <p:nvPr userDrawn="1"/>
        </p:nvSpPr>
        <p:spPr>
          <a:xfrm>
            <a:off x="-1092200" y="2074216"/>
            <a:ext cx="558800" cy="461665"/>
          </a:xfrm>
          <a:prstGeom prst="rect">
            <a:avLst/>
          </a:prstGeom>
          <a:noFill/>
        </p:spPr>
        <p:txBody>
          <a:bodyPr wrap="square" rtlCol="0">
            <a:spAutoFit/>
          </a:bodyPr>
          <a:lstStyle/>
          <a:p>
            <a:r>
              <a:rPr lang="en-US" sz="800">
                <a:solidFill>
                  <a:schemeClr val="bg1"/>
                </a:solidFill>
              </a:rPr>
              <a:t>R: 0</a:t>
            </a:r>
          </a:p>
          <a:p>
            <a:r>
              <a:rPr lang="en-US" sz="800">
                <a:solidFill>
                  <a:schemeClr val="bg1"/>
                </a:solidFill>
              </a:rPr>
              <a:t>G: 0</a:t>
            </a:r>
          </a:p>
          <a:p>
            <a:r>
              <a:rPr lang="en-US" sz="800">
                <a:solidFill>
                  <a:schemeClr val="bg1"/>
                </a:solidFill>
              </a:rPr>
              <a:t>B: 0</a:t>
            </a:r>
          </a:p>
        </p:txBody>
      </p:sp>
      <p:sp>
        <p:nvSpPr>
          <p:cNvPr id="14" name="Rectangle 13">
            <a:extLst>
              <a:ext uri="{FF2B5EF4-FFF2-40B4-BE49-F238E27FC236}">
                <a16:creationId xmlns:a16="http://schemas.microsoft.com/office/drawing/2014/main" id="{50C34038-4AF1-6071-4168-27D7E661B7C0}"/>
              </a:ext>
            </a:extLst>
          </p:cNvPr>
          <p:cNvSpPr/>
          <p:nvPr userDrawn="1"/>
        </p:nvSpPr>
        <p:spPr>
          <a:xfrm>
            <a:off x="-1066800" y="2733672"/>
            <a:ext cx="558800" cy="590550"/>
          </a:xfrm>
          <a:prstGeom prst="rect">
            <a:avLst/>
          </a:prstGeom>
          <a:solidFill>
            <a:srgbClr val="D6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166128B-210E-16B8-03F0-F2415F5F2EBA}"/>
              </a:ext>
            </a:extLst>
          </p:cNvPr>
          <p:cNvSpPr txBox="1"/>
          <p:nvPr userDrawn="1"/>
        </p:nvSpPr>
        <p:spPr>
          <a:xfrm>
            <a:off x="-1079500" y="2798114"/>
            <a:ext cx="558800" cy="461665"/>
          </a:xfrm>
          <a:prstGeom prst="rect">
            <a:avLst/>
          </a:prstGeom>
          <a:noFill/>
        </p:spPr>
        <p:txBody>
          <a:bodyPr wrap="square" rtlCol="0">
            <a:spAutoFit/>
          </a:bodyPr>
          <a:lstStyle/>
          <a:p>
            <a:r>
              <a:rPr lang="en-US" sz="800"/>
              <a:t>R: 214</a:t>
            </a:r>
          </a:p>
          <a:p>
            <a:r>
              <a:rPr lang="en-US" sz="800"/>
              <a:t>G: 160</a:t>
            </a:r>
          </a:p>
          <a:p>
            <a:r>
              <a:rPr lang="en-US" sz="800"/>
              <a:t>B: 100</a:t>
            </a:r>
          </a:p>
        </p:txBody>
      </p:sp>
      <p:sp>
        <p:nvSpPr>
          <p:cNvPr id="17" name="Rectangle 16">
            <a:extLst>
              <a:ext uri="{FF2B5EF4-FFF2-40B4-BE49-F238E27FC236}">
                <a16:creationId xmlns:a16="http://schemas.microsoft.com/office/drawing/2014/main" id="{D66CA966-988A-94B7-9D02-55865A96BD56}"/>
              </a:ext>
            </a:extLst>
          </p:cNvPr>
          <p:cNvSpPr/>
          <p:nvPr userDrawn="1"/>
        </p:nvSpPr>
        <p:spPr>
          <a:xfrm>
            <a:off x="-1054100" y="3457569"/>
            <a:ext cx="558800" cy="590550"/>
          </a:xfrm>
          <a:prstGeom prst="rect">
            <a:avLst/>
          </a:prstGeom>
          <a:solidFill>
            <a:srgbClr val="BB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49673FD-2FC9-7C9B-D4AC-51A3B3938440}"/>
              </a:ext>
            </a:extLst>
          </p:cNvPr>
          <p:cNvSpPr txBox="1"/>
          <p:nvPr userDrawn="1"/>
        </p:nvSpPr>
        <p:spPr>
          <a:xfrm>
            <a:off x="-1066800" y="3522011"/>
            <a:ext cx="558800" cy="461665"/>
          </a:xfrm>
          <a:prstGeom prst="rect">
            <a:avLst/>
          </a:prstGeom>
          <a:noFill/>
        </p:spPr>
        <p:txBody>
          <a:bodyPr wrap="square" rtlCol="0">
            <a:spAutoFit/>
          </a:bodyPr>
          <a:lstStyle/>
          <a:p>
            <a:r>
              <a:rPr lang="en-US" sz="800"/>
              <a:t>R: 187</a:t>
            </a:r>
          </a:p>
          <a:p>
            <a:r>
              <a:rPr lang="en-US" sz="800"/>
              <a:t>G: 199</a:t>
            </a:r>
          </a:p>
          <a:p>
            <a:r>
              <a:rPr lang="en-US" sz="800"/>
              <a:t>B: 177</a:t>
            </a:r>
          </a:p>
        </p:txBody>
      </p:sp>
    </p:spTree>
    <p:extLst>
      <p:ext uri="{BB962C8B-B14F-4D97-AF65-F5344CB8AC3E}">
        <p14:creationId xmlns:p14="http://schemas.microsoft.com/office/powerpoint/2010/main" val="107461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7AF340-E355-4F78-0160-0E661EA53681}"/>
              </a:ext>
            </a:extLst>
          </p:cNvPr>
          <p:cNvSpPr/>
          <p:nvPr userDrawn="1"/>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4B17687-01F3-63A2-3C29-37AFFC5D5D3A}"/>
              </a:ext>
            </a:extLst>
          </p:cNvPr>
          <p:cNvCxnSpPr>
            <a:cxnSpLocks/>
          </p:cNvCxnSpPr>
          <p:nvPr userDrawn="1"/>
        </p:nvCxnSpPr>
        <p:spPr>
          <a:xfrm flipV="1">
            <a:off x="263297" y="1062098"/>
            <a:ext cx="8604250" cy="4445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DA2A166-DC43-7122-C818-CA6E2C212A1E}"/>
              </a:ext>
            </a:extLst>
          </p:cNvPr>
          <p:cNvCxnSpPr>
            <a:cxnSpLocks/>
          </p:cNvCxnSpPr>
          <p:nvPr userDrawn="1"/>
        </p:nvCxnSpPr>
        <p:spPr>
          <a:xfrm flipV="1">
            <a:off x="285750" y="6248400"/>
            <a:ext cx="8604250" cy="4445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47AA538-3A60-0872-854F-27C2202785D4}"/>
              </a:ext>
            </a:extLst>
          </p:cNvPr>
          <p:cNvPicPr>
            <a:picLocks noChangeAspect="1"/>
          </p:cNvPicPr>
          <p:nvPr userDrawn="1"/>
        </p:nvPicPr>
        <p:blipFill>
          <a:blip r:embed="rId2"/>
          <a:stretch>
            <a:fillRect/>
          </a:stretch>
        </p:blipFill>
        <p:spPr>
          <a:xfrm>
            <a:off x="285750" y="6432040"/>
            <a:ext cx="774304" cy="271462"/>
          </a:xfrm>
          <a:prstGeom prst="rect">
            <a:avLst/>
          </a:prstGeom>
        </p:spPr>
      </p:pic>
      <p:sp>
        <p:nvSpPr>
          <p:cNvPr id="10" name="Slide Number Placeholder 13">
            <a:extLst>
              <a:ext uri="{FF2B5EF4-FFF2-40B4-BE49-F238E27FC236}">
                <a16:creationId xmlns:a16="http://schemas.microsoft.com/office/drawing/2014/main" id="{F821870C-2603-84A9-8B1E-E91A86B5159B}"/>
              </a:ext>
            </a:extLst>
          </p:cNvPr>
          <p:cNvSpPr txBox="1">
            <a:spLocks/>
          </p:cNvSpPr>
          <p:nvPr userDrawn="1"/>
        </p:nvSpPr>
        <p:spPr>
          <a:xfrm>
            <a:off x="4572000" y="6400800"/>
            <a:ext cx="274320"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D1E385-3388-4CA8-8F43-A8BFBF917809}" type="slidenum">
              <a:rPr lang="en-US" smtClean="0">
                <a:solidFill>
                  <a:srgbClr val="2C180F"/>
                </a:solidFill>
              </a:rPr>
              <a:pPr/>
              <a:t>‹#›</a:t>
            </a:fld>
            <a:endParaRPr lang="en-US">
              <a:solidFill>
                <a:srgbClr val="2C180F"/>
              </a:solidFill>
            </a:endParaRPr>
          </a:p>
        </p:txBody>
      </p:sp>
      <p:sp>
        <p:nvSpPr>
          <p:cNvPr id="11" name="TextBox 10">
            <a:extLst>
              <a:ext uri="{FF2B5EF4-FFF2-40B4-BE49-F238E27FC236}">
                <a16:creationId xmlns:a16="http://schemas.microsoft.com/office/drawing/2014/main" id="{DDDDEAB2-CA2F-748F-879A-DA2278BFE9F5}"/>
              </a:ext>
            </a:extLst>
          </p:cNvPr>
          <p:cNvSpPr txBox="1"/>
          <p:nvPr userDrawn="1"/>
        </p:nvSpPr>
        <p:spPr>
          <a:xfrm>
            <a:off x="592955" y="484502"/>
            <a:ext cx="2644523" cy="461665"/>
          </a:xfrm>
          <a:prstGeom prst="rect">
            <a:avLst/>
          </a:prstGeom>
          <a:noFill/>
        </p:spPr>
        <p:txBody>
          <a:bodyPr wrap="square" rtlCol="0">
            <a:spAutoFit/>
          </a:bodyPr>
          <a:lstStyle/>
          <a:p>
            <a:r>
              <a:rPr lang="en-US" sz="2400">
                <a:solidFill>
                  <a:srgbClr val="000000"/>
                </a:solidFill>
                <a:latin typeface="Grandview" panose="020B0502040204020203" pitchFamily="34" charset="0"/>
              </a:rPr>
              <a:t>Topic 1</a:t>
            </a:r>
          </a:p>
        </p:txBody>
      </p:sp>
      <p:cxnSp>
        <p:nvCxnSpPr>
          <p:cNvPr id="12" name="Straight Connector 11">
            <a:extLst>
              <a:ext uri="{FF2B5EF4-FFF2-40B4-BE49-F238E27FC236}">
                <a16:creationId xmlns:a16="http://schemas.microsoft.com/office/drawing/2014/main" id="{98ABC1BE-963D-5F93-88F3-9B42F33CCCE6}"/>
              </a:ext>
            </a:extLst>
          </p:cNvPr>
          <p:cNvCxnSpPr>
            <a:cxnSpLocks/>
          </p:cNvCxnSpPr>
          <p:nvPr userDrawn="1"/>
        </p:nvCxnSpPr>
        <p:spPr>
          <a:xfrm flipV="1">
            <a:off x="263297" y="1017155"/>
            <a:ext cx="8604250" cy="4445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B7B2E1-76A8-9249-1E2D-B3790005526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5200" t="30133" r="24800" b="51877"/>
          <a:stretch/>
        </p:blipFill>
        <p:spPr bwMode="auto">
          <a:xfrm>
            <a:off x="7859715" y="6384174"/>
            <a:ext cx="1087435" cy="3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638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421965-3B96-4465-B0C1-8E999F611B8D}" type="datetime1">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1E385-3388-4CA8-8F43-A8BFBF917809}" type="slidenum">
              <a:rPr lang="en-US" smtClean="0"/>
              <a:t>‹#›</a:t>
            </a:fld>
            <a:endParaRPr lang="en-US"/>
          </a:p>
        </p:txBody>
      </p:sp>
      <p:sp>
        <p:nvSpPr>
          <p:cNvPr id="8" name="Rectangle 7">
            <a:extLst>
              <a:ext uri="{FF2B5EF4-FFF2-40B4-BE49-F238E27FC236}">
                <a16:creationId xmlns:a16="http://schemas.microsoft.com/office/drawing/2014/main" id="{C28F5E61-E17C-A792-5095-C0DA1A1F63FD}"/>
              </a:ext>
            </a:extLst>
          </p:cNvPr>
          <p:cNvSpPr/>
          <p:nvPr userDrawn="1"/>
        </p:nvSpPr>
        <p:spPr>
          <a:xfrm>
            <a:off x="-1092200" y="561975"/>
            <a:ext cx="558800" cy="5905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E55A26-18A9-F595-973A-961ED4A1815A}"/>
              </a:ext>
            </a:extLst>
          </p:cNvPr>
          <p:cNvSpPr txBox="1"/>
          <p:nvPr userDrawn="1"/>
        </p:nvSpPr>
        <p:spPr>
          <a:xfrm>
            <a:off x="-1092200" y="626417"/>
            <a:ext cx="558800" cy="461665"/>
          </a:xfrm>
          <a:prstGeom prst="rect">
            <a:avLst/>
          </a:prstGeom>
          <a:noFill/>
        </p:spPr>
        <p:txBody>
          <a:bodyPr wrap="square" rtlCol="0">
            <a:spAutoFit/>
          </a:bodyPr>
          <a:lstStyle/>
          <a:p>
            <a:r>
              <a:rPr lang="en-US" sz="800"/>
              <a:t>R: 0</a:t>
            </a:r>
          </a:p>
          <a:p>
            <a:r>
              <a:rPr lang="en-US" sz="800"/>
              <a:t>G: 244</a:t>
            </a:r>
          </a:p>
          <a:p>
            <a:r>
              <a:rPr lang="en-US" sz="800"/>
              <a:t>B: 156</a:t>
            </a:r>
          </a:p>
        </p:txBody>
      </p:sp>
      <p:sp>
        <p:nvSpPr>
          <p:cNvPr id="10" name="Rectangle 9">
            <a:extLst>
              <a:ext uri="{FF2B5EF4-FFF2-40B4-BE49-F238E27FC236}">
                <a16:creationId xmlns:a16="http://schemas.microsoft.com/office/drawing/2014/main" id="{40E211A2-77A2-E984-4E08-0E966B6E2F1A}"/>
              </a:ext>
            </a:extLst>
          </p:cNvPr>
          <p:cNvSpPr/>
          <p:nvPr userDrawn="1"/>
        </p:nvSpPr>
        <p:spPr>
          <a:xfrm>
            <a:off x="-1092200" y="1285875"/>
            <a:ext cx="558800" cy="590550"/>
          </a:xfrm>
          <a:prstGeom prst="rect">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9AD5D6E-0606-4FD1-6120-D155CA9545E5}"/>
              </a:ext>
            </a:extLst>
          </p:cNvPr>
          <p:cNvSpPr txBox="1"/>
          <p:nvPr userDrawn="1"/>
        </p:nvSpPr>
        <p:spPr>
          <a:xfrm>
            <a:off x="-1104900" y="1350317"/>
            <a:ext cx="558800" cy="461665"/>
          </a:xfrm>
          <a:prstGeom prst="rect">
            <a:avLst/>
          </a:prstGeom>
          <a:noFill/>
        </p:spPr>
        <p:txBody>
          <a:bodyPr wrap="square" rtlCol="0">
            <a:spAutoFit/>
          </a:bodyPr>
          <a:lstStyle/>
          <a:p>
            <a:r>
              <a:rPr lang="en-US" sz="800"/>
              <a:t>R: 227</a:t>
            </a:r>
          </a:p>
          <a:p>
            <a:r>
              <a:rPr lang="en-US" sz="800"/>
              <a:t>G: 208</a:t>
            </a:r>
          </a:p>
          <a:p>
            <a:r>
              <a:rPr lang="en-US" sz="800"/>
              <a:t>B: 129</a:t>
            </a:r>
          </a:p>
        </p:txBody>
      </p:sp>
      <p:sp>
        <p:nvSpPr>
          <p:cNvPr id="12" name="Rectangle 11">
            <a:extLst>
              <a:ext uri="{FF2B5EF4-FFF2-40B4-BE49-F238E27FC236}">
                <a16:creationId xmlns:a16="http://schemas.microsoft.com/office/drawing/2014/main" id="{EECB5E0C-89FA-9757-577A-18189DDACB2E}"/>
              </a:ext>
            </a:extLst>
          </p:cNvPr>
          <p:cNvSpPr/>
          <p:nvPr userDrawn="1"/>
        </p:nvSpPr>
        <p:spPr>
          <a:xfrm>
            <a:off x="-1079500" y="2009774"/>
            <a:ext cx="558800" cy="590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2909AA1-7E56-18C9-FBA6-5AC4A1CF49B9}"/>
              </a:ext>
            </a:extLst>
          </p:cNvPr>
          <p:cNvSpPr txBox="1"/>
          <p:nvPr userDrawn="1"/>
        </p:nvSpPr>
        <p:spPr>
          <a:xfrm>
            <a:off x="-1092200" y="2074216"/>
            <a:ext cx="558800" cy="461665"/>
          </a:xfrm>
          <a:prstGeom prst="rect">
            <a:avLst/>
          </a:prstGeom>
          <a:noFill/>
        </p:spPr>
        <p:txBody>
          <a:bodyPr wrap="square" rtlCol="0">
            <a:spAutoFit/>
          </a:bodyPr>
          <a:lstStyle/>
          <a:p>
            <a:r>
              <a:rPr lang="en-US" sz="800">
                <a:solidFill>
                  <a:schemeClr val="bg1"/>
                </a:solidFill>
              </a:rPr>
              <a:t>R: 0</a:t>
            </a:r>
          </a:p>
          <a:p>
            <a:r>
              <a:rPr lang="en-US" sz="800">
                <a:solidFill>
                  <a:schemeClr val="bg1"/>
                </a:solidFill>
              </a:rPr>
              <a:t>G: 0</a:t>
            </a:r>
          </a:p>
          <a:p>
            <a:r>
              <a:rPr lang="en-US" sz="800">
                <a:solidFill>
                  <a:schemeClr val="bg1"/>
                </a:solidFill>
              </a:rPr>
              <a:t>B: 0</a:t>
            </a:r>
          </a:p>
        </p:txBody>
      </p:sp>
      <p:sp>
        <p:nvSpPr>
          <p:cNvPr id="14" name="Rectangle 13">
            <a:extLst>
              <a:ext uri="{FF2B5EF4-FFF2-40B4-BE49-F238E27FC236}">
                <a16:creationId xmlns:a16="http://schemas.microsoft.com/office/drawing/2014/main" id="{F80FB4B0-F380-1FC9-3C0A-E77E861B12F2}"/>
              </a:ext>
            </a:extLst>
          </p:cNvPr>
          <p:cNvSpPr/>
          <p:nvPr userDrawn="1"/>
        </p:nvSpPr>
        <p:spPr>
          <a:xfrm>
            <a:off x="-1066800" y="2733672"/>
            <a:ext cx="558800" cy="590550"/>
          </a:xfrm>
          <a:prstGeom prst="rect">
            <a:avLst/>
          </a:prstGeom>
          <a:solidFill>
            <a:srgbClr val="D6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F6987B-4E82-0272-4CCC-25AD44B71FA8}"/>
              </a:ext>
            </a:extLst>
          </p:cNvPr>
          <p:cNvSpPr txBox="1"/>
          <p:nvPr userDrawn="1"/>
        </p:nvSpPr>
        <p:spPr>
          <a:xfrm>
            <a:off x="-1079500" y="2798114"/>
            <a:ext cx="558800" cy="461665"/>
          </a:xfrm>
          <a:prstGeom prst="rect">
            <a:avLst/>
          </a:prstGeom>
          <a:noFill/>
        </p:spPr>
        <p:txBody>
          <a:bodyPr wrap="square" rtlCol="0">
            <a:spAutoFit/>
          </a:bodyPr>
          <a:lstStyle/>
          <a:p>
            <a:r>
              <a:rPr lang="en-US" sz="800"/>
              <a:t>R: 214</a:t>
            </a:r>
          </a:p>
          <a:p>
            <a:r>
              <a:rPr lang="en-US" sz="800"/>
              <a:t>G: 160</a:t>
            </a:r>
          </a:p>
          <a:p>
            <a:r>
              <a:rPr lang="en-US" sz="800"/>
              <a:t>B: 100</a:t>
            </a:r>
          </a:p>
        </p:txBody>
      </p:sp>
      <p:sp>
        <p:nvSpPr>
          <p:cNvPr id="16" name="Rectangle 15">
            <a:extLst>
              <a:ext uri="{FF2B5EF4-FFF2-40B4-BE49-F238E27FC236}">
                <a16:creationId xmlns:a16="http://schemas.microsoft.com/office/drawing/2014/main" id="{DB4EACB3-495F-5DFE-4C64-830D473DC5A4}"/>
              </a:ext>
            </a:extLst>
          </p:cNvPr>
          <p:cNvSpPr/>
          <p:nvPr userDrawn="1"/>
        </p:nvSpPr>
        <p:spPr>
          <a:xfrm>
            <a:off x="-1054100" y="3457569"/>
            <a:ext cx="558800" cy="590550"/>
          </a:xfrm>
          <a:prstGeom prst="rect">
            <a:avLst/>
          </a:prstGeom>
          <a:solidFill>
            <a:srgbClr val="BB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AFD9D6D-A7B1-2897-40E9-E32283E9C9FC}"/>
              </a:ext>
            </a:extLst>
          </p:cNvPr>
          <p:cNvSpPr txBox="1"/>
          <p:nvPr userDrawn="1"/>
        </p:nvSpPr>
        <p:spPr>
          <a:xfrm>
            <a:off x="-1066800" y="3522011"/>
            <a:ext cx="558800" cy="461665"/>
          </a:xfrm>
          <a:prstGeom prst="rect">
            <a:avLst/>
          </a:prstGeom>
          <a:noFill/>
        </p:spPr>
        <p:txBody>
          <a:bodyPr wrap="square" rtlCol="0">
            <a:spAutoFit/>
          </a:bodyPr>
          <a:lstStyle/>
          <a:p>
            <a:r>
              <a:rPr lang="en-US" sz="800"/>
              <a:t>R: 187</a:t>
            </a:r>
          </a:p>
          <a:p>
            <a:r>
              <a:rPr lang="en-US" sz="800"/>
              <a:t>G: 199</a:t>
            </a:r>
          </a:p>
          <a:p>
            <a:r>
              <a:rPr lang="en-US" sz="800"/>
              <a:t>B: 177</a:t>
            </a:r>
          </a:p>
        </p:txBody>
      </p:sp>
    </p:spTree>
    <p:extLst>
      <p:ext uri="{BB962C8B-B14F-4D97-AF65-F5344CB8AC3E}">
        <p14:creationId xmlns:p14="http://schemas.microsoft.com/office/powerpoint/2010/main" val="19487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BC913-B11A-48FB-8EA5-DB8DFF62BF8E}" type="datetime1">
              <a:rPr lang="en-US" smtClean="0"/>
              <a:t>4/17/2023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E385-3388-4CA8-8F43-A8BFBF917809}" type="slidenum">
              <a:rPr lang="en-US" smtClean="0"/>
              <a:t>‹#›</a:t>
            </a:fld>
            <a:endParaRPr lang="en-US"/>
          </a:p>
        </p:txBody>
      </p:sp>
      <p:sp>
        <p:nvSpPr>
          <p:cNvPr id="7" name="Rectangle 6">
            <a:extLst>
              <a:ext uri="{FF2B5EF4-FFF2-40B4-BE49-F238E27FC236}">
                <a16:creationId xmlns:a16="http://schemas.microsoft.com/office/drawing/2014/main" id="{5F15A42D-8EF0-A052-6484-A3765D5EC019}"/>
              </a:ext>
            </a:extLst>
          </p:cNvPr>
          <p:cNvSpPr/>
          <p:nvPr userDrawn="1"/>
        </p:nvSpPr>
        <p:spPr>
          <a:xfrm>
            <a:off x="-1092200" y="561975"/>
            <a:ext cx="558800" cy="5905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F3A137-E581-1BDA-8A20-2FA72E08C71E}"/>
              </a:ext>
            </a:extLst>
          </p:cNvPr>
          <p:cNvSpPr txBox="1"/>
          <p:nvPr userDrawn="1"/>
        </p:nvSpPr>
        <p:spPr>
          <a:xfrm>
            <a:off x="-1092200" y="626417"/>
            <a:ext cx="558800" cy="461665"/>
          </a:xfrm>
          <a:prstGeom prst="rect">
            <a:avLst/>
          </a:prstGeom>
          <a:noFill/>
        </p:spPr>
        <p:txBody>
          <a:bodyPr wrap="square" rtlCol="0">
            <a:spAutoFit/>
          </a:bodyPr>
          <a:lstStyle/>
          <a:p>
            <a:r>
              <a:rPr lang="en-US" sz="800"/>
              <a:t>R: 0</a:t>
            </a:r>
          </a:p>
          <a:p>
            <a:r>
              <a:rPr lang="en-US" sz="800"/>
              <a:t>G: 244</a:t>
            </a:r>
          </a:p>
          <a:p>
            <a:r>
              <a:rPr lang="en-US" sz="800"/>
              <a:t>B: 156</a:t>
            </a:r>
          </a:p>
        </p:txBody>
      </p:sp>
      <p:sp>
        <p:nvSpPr>
          <p:cNvPr id="9" name="Rectangle 8">
            <a:extLst>
              <a:ext uri="{FF2B5EF4-FFF2-40B4-BE49-F238E27FC236}">
                <a16:creationId xmlns:a16="http://schemas.microsoft.com/office/drawing/2014/main" id="{E3A7C3C8-EB81-9284-70A3-5ECB4BE5AC1D}"/>
              </a:ext>
            </a:extLst>
          </p:cNvPr>
          <p:cNvSpPr/>
          <p:nvPr userDrawn="1"/>
        </p:nvSpPr>
        <p:spPr>
          <a:xfrm>
            <a:off x="-1092200" y="1285875"/>
            <a:ext cx="558800" cy="590550"/>
          </a:xfrm>
          <a:prstGeom prst="rect">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B90AB4B-32FA-9CA6-E031-552E35560664}"/>
              </a:ext>
            </a:extLst>
          </p:cNvPr>
          <p:cNvSpPr txBox="1"/>
          <p:nvPr userDrawn="1"/>
        </p:nvSpPr>
        <p:spPr>
          <a:xfrm>
            <a:off x="-1104900" y="1350317"/>
            <a:ext cx="558800" cy="461665"/>
          </a:xfrm>
          <a:prstGeom prst="rect">
            <a:avLst/>
          </a:prstGeom>
          <a:noFill/>
        </p:spPr>
        <p:txBody>
          <a:bodyPr wrap="square" rtlCol="0">
            <a:spAutoFit/>
          </a:bodyPr>
          <a:lstStyle/>
          <a:p>
            <a:r>
              <a:rPr lang="en-US" sz="800"/>
              <a:t>R: 227</a:t>
            </a:r>
          </a:p>
          <a:p>
            <a:r>
              <a:rPr lang="en-US" sz="800"/>
              <a:t>G: 208</a:t>
            </a:r>
          </a:p>
          <a:p>
            <a:r>
              <a:rPr lang="en-US" sz="800"/>
              <a:t>B: 129</a:t>
            </a:r>
          </a:p>
        </p:txBody>
      </p:sp>
      <p:sp>
        <p:nvSpPr>
          <p:cNvPr id="11" name="Rectangle 10">
            <a:extLst>
              <a:ext uri="{FF2B5EF4-FFF2-40B4-BE49-F238E27FC236}">
                <a16:creationId xmlns:a16="http://schemas.microsoft.com/office/drawing/2014/main" id="{4A262BE0-3B3F-9F30-989D-53FB63551EA1}"/>
              </a:ext>
            </a:extLst>
          </p:cNvPr>
          <p:cNvSpPr/>
          <p:nvPr userDrawn="1"/>
        </p:nvSpPr>
        <p:spPr>
          <a:xfrm>
            <a:off x="-1079500" y="2009774"/>
            <a:ext cx="558800" cy="590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9FFDEA-218D-287A-34C2-95DEBEFB25C9}"/>
              </a:ext>
            </a:extLst>
          </p:cNvPr>
          <p:cNvSpPr txBox="1"/>
          <p:nvPr userDrawn="1"/>
        </p:nvSpPr>
        <p:spPr>
          <a:xfrm>
            <a:off x="-1092200" y="2074216"/>
            <a:ext cx="558800" cy="461665"/>
          </a:xfrm>
          <a:prstGeom prst="rect">
            <a:avLst/>
          </a:prstGeom>
          <a:noFill/>
        </p:spPr>
        <p:txBody>
          <a:bodyPr wrap="square" rtlCol="0">
            <a:spAutoFit/>
          </a:bodyPr>
          <a:lstStyle/>
          <a:p>
            <a:r>
              <a:rPr lang="en-US" sz="800">
                <a:solidFill>
                  <a:schemeClr val="bg1"/>
                </a:solidFill>
              </a:rPr>
              <a:t>R: 0</a:t>
            </a:r>
          </a:p>
          <a:p>
            <a:r>
              <a:rPr lang="en-US" sz="800">
                <a:solidFill>
                  <a:schemeClr val="bg1"/>
                </a:solidFill>
              </a:rPr>
              <a:t>G: 0</a:t>
            </a:r>
          </a:p>
          <a:p>
            <a:r>
              <a:rPr lang="en-US" sz="800">
                <a:solidFill>
                  <a:schemeClr val="bg1"/>
                </a:solidFill>
              </a:rPr>
              <a:t>B: 0</a:t>
            </a:r>
          </a:p>
        </p:txBody>
      </p:sp>
      <p:sp>
        <p:nvSpPr>
          <p:cNvPr id="13" name="Rectangle 12">
            <a:extLst>
              <a:ext uri="{FF2B5EF4-FFF2-40B4-BE49-F238E27FC236}">
                <a16:creationId xmlns:a16="http://schemas.microsoft.com/office/drawing/2014/main" id="{05F4200C-1781-C305-B91A-0CBF2FE4914D}"/>
              </a:ext>
            </a:extLst>
          </p:cNvPr>
          <p:cNvSpPr/>
          <p:nvPr userDrawn="1"/>
        </p:nvSpPr>
        <p:spPr>
          <a:xfrm>
            <a:off x="-1066800" y="2733672"/>
            <a:ext cx="558800" cy="590550"/>
          </a:xfrm>
          <a:prstGeom prst="rect">
            <a:avLst/>
          </a:prstGeom>
          <a:solidFill>
            <a:srgbClr val="D6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C559AE-C580-F423-CB63-DB2A34FEE0BC}"/>
              </a:ext>
            </a:extLst>
          </p:cNvPr>
          <p:cNvSpPr txBox="1"/>
          <p:nvPr userDrawn="1"/>
        </p:nvSpPr>
        <p:spPr>
          <a:xfrm>
            <a:off x="-1079500" y="2798114"/>
            <a:ext cx="558800" cy="461665"/>
          </a:xfrm>
          <a:prstGeom prst="rect">
            <a:avLst/>
          </a:prstGeom>
          <a:noFill/>
        </p:spPr>
        <p:txBody>
          <a:bodyPr wrap="square" rtlCol="0">
            <a:spAutoFit/>
          </a:bodyPr>
          <a:lstStyle/>
          <a:p>
            <a:r>
              <a:rPr lang="en-US" sz="800"/>
              <a:t>R: 214</a:t>
            </a:r>
          </a:p>
          <a:p>
            <a:r>
              <a:rPr lang="en-US" sz="800"/>
              <a:t>G: 160</a:t>
            </a:r>
          </a:p>
          <a:p>
            <a:r>
              <a:rPr lang="en-US" sz="800"/>
              <a:t>B: 100</a:t>
            </a:r>
          </a:p>
        </p:txBody>
      </p:sp>
      <p:sp>
        <p:nvSpPr>
          <p:cNvPr id="15" name="Rectangle 14">
            <a:extLst>
              <a:ext uri="{FF2B5EF4-FFF2-40B4-BE49-F238E27FC236}">
                <a16:creationId xmlns:a16="http://schemas.microsoft.com/office/drawing/2014/main" id="{1B32D5DB-737A-F5EF-7389-5625B9FA4498}"/>
              </a:ext>
            </a:extLst>
          </p:cNvPr>
          <p:cNvSpPr/>
          <p:nvPr userDrawn="1"/>
        </p:nvSpPr>
        <p:spPr>
          <a:xfrm>
            <a:off x="-1054100" y="3457569"/>
            <a:ext cx="558800" cy="590550"/>
          </a:xfrm>
          <a:prstGeom prst="rect">
            <a:avLst/>
          </a:prstGeom>
          <a:solidFill>
            <a:srgbClr val="BB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E7F98C8-6E38-7212-1902-A8D64551519E}"/>
              </a:ext>
            </a:extLst>
          </p:cNvPr>
          <p:cNvSpPr txBox="1"/>
          <p:nvPr userDrawn="1"/>
        </p:nvSpPr>
        <p:spPr>
          <a:xfrm>
            <a:off x="-1066800" y="3522011"/>
            <a:ext cx="558800" cy="461665"/>
          </a:xfrm>
          <a:prstGeom prst="rect">
            <a:avLst/>
          </a:prstGeom>
          <a:noFill/>
        </p:spPr>
        <p:txBody>
          <a:bodyPr wrap="square" rtlCol="0">
            <a:spAutoFit/>
          </a:bodyPr>
          <a:lstStyle/>
          <a:p>
            <a:r>
              <a:rPr lang="en-US" sz="800"/>
              <a:t>R: 187</a:t>
            </a:r>
          </a:p>
          <a:p>
            <a:r>
              <a:rPr lang="en-US" sz="800"/>
              <a:t>G: 199</a:t>
            </a:r>
          </a:p>
          <a:p>
            <a:r>
              <a:rPr lang="en-US" sz="800"/>
              <a:t>B: 177</a:t>
            </a:r>
          </a:p>
        </p:txBody>
      </p:sp>
    </p:spTree>
    <p:extLst>
      <p:ext uri="{BB962C8B-B14F-4D97-AF65-F5344CB8AC3E}">
        <p14:creationId xmlns:p14="http://schemas.microsoft.com/office/powerpoint/2010/main" val="3157791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chart" Target="../charts/chart2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chart" Target="../charts/char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1.svg"/><Relationship Id="rId7" Type="http://schemas.openxmlformats.org/officeDocument/2006/relationships/image" Target="../media/image39.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25.xml"/><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28.xml"/><Relationship Id="rId4" Type="http://schemas.openxmlformats.org/officeDocument/2006/relationships/chart" Target="../charts/chart27.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31.xml"/><Relationship Id="rId4" Type="http://schemas.openxmlformats.org/officeDocument/2006/relationships/chart" Target="../charts/chart30.xml"/></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66CC8-4622-2B8D-8655-AA320ACA580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8455139-FF78-99D0-808C-BEF5DD513627}"/>
              </a:ext>
            </a:extLst>
          </p:cNvPr>
          <p:cNvSpPr>
            <a:spLocks noGrp="1"/>
          </p:cNvSpPr>
          <p:nvPr>
            <p:ph type="subTitle" idx="1"/>
          </p:nvPr>
        </p:nvSpPr>
        <p:spPr/>
        <p:txBody>
          <a:bodyPr/>
          <a:lstStyle/>
          <a:p>
            <a:endParaRPr lang="en-US"/>
          </a:p>
        </p:txBody>
      </p:sp>
      <p:pic>
        <p:nvPicPr>
          <p:cNvPr id="1026" name="Picture 2" descr="Mack Anthem For Sale, Anthem Dealer | TEC Equipment">
            <a:extLst>
              <a:ext uri="{FF2B5EF4-FFF2-40B4-BE49-F238E27FC236}">
                <a16:creationId xmlns:a16="http://schemas.microsoft.com/office/drawing/2014/main" id="{66F3E9D8-B570-BDFE-6643-14506623736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60350" y="-6350"/>
            <a:ext cx="9664700" cy="68643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346CA70-DEE8-126D-4806-E3F0BB13AE13}"/>
              </a:ext>
            </a:extLst>
          </p:cNvPr>
          <p:cNvSpPr/>
          <p:nvPr/>
        </p:nvSpPr>
        <p:spPr>
          <a:xfrm>
            <a:off x="-260350" y="5899573"/>
            <a:ext cx="9664700" cy="931329"/>
          </a:xfrm>
          <a:prstGeom prst="rect">
            <a:avLst/>
          </a:prstGeom>
          <a:solidFill>
            <a:srgbClr val="00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F1D65F6-8C37-DD73-4A11-8484957008E9}"/>
              </a:ext>
            </a:extLst>
          </p:cNvPr>
          <p:cNvSpPr/>
          <p:nvPr/>
        </p:nvSpPr>
        <p:spPr>
          <a:xfrm>
            <a:off x="4013200" y="4152900"/>
            <a:ext cx="1143000" cy="190500"/>
          </a:xfrm>
          <a:prstGeom prst="rect">
            <a:avLst/>
          </a:prstGeom>
          <a:solidFill>
            <a:srgbClr val="0A0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odoni MT" panose="02070603080606020203" pitchFamily="18" charset="0"/>
              </a:rPr>
              <a:t>R  X  O</a:t>
            </a:r>
          </a:p>
        </p:txBody>
      </p:sp>
      <p:sp>
        <p:nvSpPr>
          <p:cNvPr id="10" name="Rectangle 9">
            <a:extLst>
              <a:ext uri="{FF2B5EF4-FFF2-40B4-BE49-F238E27FC236}">
                <a16:creationId xmlns:a16="http://schemas.microsoft.com/office/drawing/2014/main" id="{09158489-D8C4-25D7-07C7-E2F2ADD3E26F}"/>
              </a:ext>
            </a:extLst>
          </p:cNvPr>
          <p:cNvSpPr/>
          <p:nvPr/>
        </p:nvSpPr>
        <p:spPr>
          <a:xfrm>
            <a:off x="-260350" y="-6350"/>
            <a:ext cx="9664700" cy="930589"/>
          </a:xfrm>
          <a:prstGeom prst="rect">
            <a:avLst/>
          </a:prstGeom>
          <a:solidFill>
            <a:srgbClr val="00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0055B20-6455-20FF-D6AE-D46E1B3D32A5}"/>
              </a:ext>
            </a:extLst>
          </p:cNvPr>
          <p:cNvSpPr txBox="1"/>
          <p:nvPr/>
        </p:nvSpPr>
        <p:spPr>
          <a:xfrm>
            <a:off x="459267" y="73520"/>
            <a:ext cx="8250866" cy="769441"/>
          </a:xfrm>
          <a:prstGeom prst="rect">
            <a:avLst/>
          </a:prstGeom>
          <a:noFill/>
        </p:spPr>
        <p:txBody>
          <a:bodyPr wrap="square" rtlCol="0">
            <a:spAutoFit/>
          </a:bodyPr>
          <a:lstStyle/>
          <a:p>
            <a:pPr algn="ctr"/>
            <a:r>
              <a:rPr lang="en-US" sz="4400" b="1">
                <a:solidFill>
                  <a:schemeClr val="bg1"/>
                </a:solidFill>
                <a:latin typeface="Grandview" panose="020B0502040204020203" pitchFamily="34" charset="0"/>
              </a:rPr>
              <a:t>RXO: Built for the Long Haul</a:t>
            </a:r>
          </a:p>
        </p:txBody>
      </p:sp>
      <p:sp>
        <p:nvSpPr>
          <p:cNvPr id="6" name="TextBox 5">
            <a:extLst>
              <a:ext uri="{FF2B5EF4-FFF2-40B4-BE49-F238E27FC236}">
                <a16:creationId xmlns:a16="http://schemas.microsoft.com/office/drawing/2014/main" id="{93464859-5C8F-E318-3AA7-1911445EB68B}"/>
              </a:ext>
            </a:extLst>
          </p:cNvPr>
          <p:cNvSpPr txBox="1"/>
          <p:nvPr/>
        </p:nvSpPr>
        <p:spPr>
          <a:xfrm>
            <a:off x="2393950" y="6034606"/>
            <a:ext cx="4356100" cy="646331"/>
          </a:xfrm>
          <a:prstGeom prst="rect">
            <a:avLst/>
          </a:prstGeom>
          <a:noFill/>
        </p:spPr>
        <p:txBody>
          <a:bodyPr wrap="square" rtlCol="0">
            <a:spAutoFit/>
          </a:bodyPr>
          <a:lstStyle/>
          <a:p>
            <a:pPr algn="ctr"/>
            <a:r>
              <a:rPr lang="en-US">
                <a:solidFill>
                  <a:schemeClr val="bg2"/>
                </a:solidFill>
                <a:latin typeface="Grandview" panose="020B0502040204020203" pitchFamily="34" charset="0"/>
              </a:rPr>
              <a:t>University of Kentucky Stock Pitch 2023</a:t>
            </a:r>
          </a:p>
          <a:p>
            <a:pPr algn="ctr"/>
            <a:r>
              <a:rPr lang="en-US">
                <a:solidFill>
                  <a:schemeClr val="bg2"/>
                </a:solidFill>
                <a:latin typeface="Grandview" panose="020B0502040204020203" pitchFamily="34" charset="0"/>
              </a:rPr>
              <a:t>Jake Keys &amp; Trevor Payne</a:t>
            </a:r>
          </a:p>
        </p:txBody>
      </p:sp>
      <p:sp>
        <p:nvSpPr>
          <p:cNvPr id="7" name="Slide Number Placeholder 6">
            <a:extLst>
              <a:ext uri="{FF2B5EF4-FFF2-40B4-BE49-F238E27FC236}">
                <a16:creationId xmlns:a16="http://schemas.microsoft.com/office/drawing/2014/main" id="{E6FEE1C8-1302-3FB1-3C0B-A249FD1035B5}"/>
              </a:ext>
            </a:extLst>
          </p:cNvPr>
          <p:cNvSpPr>
            <a:spLocks noGrp="1"/>
          </p:cNvSpPr>
          <p:nvPr>
            <p:ph type="sldNum" sz="quarter" idx="12"/>
          </p:nvPr>
        </p:nvSpPr>
        <p:spPr/>
        <p:txBody>
          <a:bodyPr/>
          <a:lstStyle/>
          <a:p>
            <a:fld id="{44D1E385-3388-4CA8-8F43-A8BFBF917809}" type="slidenum">
              <a:rPr lang="en-US" smtClean="0"/>
              <a:t>1</a:t>
            </a:fld>
            <a:endParaRPr lang="en-US"/>
          </a:p>
        </p:txBody>
      </p:sp>
    </p:spTree>
    <p:extLst>
      <p:ext uri="{BB962C8B-B14F-4D97-AF65-F5344CB8AC3E}">
        <p14:creationId xmlns:p14="http://schemas.microsoft.com/office/powerpoint/2010/main" val="17907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500283" y="6400800"/>
            <a:ext cx="346037" cy="310178"/>
          </a:xfrm>
        </p:spPr>
        <p:txBody>
          <a:bodyPr/>
          <a:lstStyle/>
          <a:p>
            <a:fld id="{44D1E385-3388-4CA8-8F43-A8BFBF917809}" type="slidenum">
              <a:rPr lang="en-US" smtClean="0">
                <a:solidFill>
                  <a:srgbClr val="2C180F"/>
                </a:solidFill>
              </a:rPr>
              <a:t>10</a:t>
            </a:fld>
            <a:endParaRPr lang="en-US">
              <a:solidFill>
                <a:srgbClr val="2C180F"/>
              </a:solidFill>
            </a:endParaRP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51105"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D9A53E-E035-468C-B6D0-AFA044B9B106}"/>
              </a:ext>
            </a:extLst>
          </p:cNvPr>
          <p:cNvCxnSpPr>
            <a:cxnSpLocks/>
          </p:cNvCxnSpPr>
          <p:nvPr/>
        </p:nvCxnSpPr>
        <p:spPr>
          <a:xfrm flipV="1">
            <a:off x="251105" y="3481572"/>
            <a:ext cx="8604250" cy="4445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91029F-C59D-48EC-A9B9-7FE529EDCC7A}"/>
              </a:ext>
            </a:extLst>
          </p:cNvPr>
          <p:cNvCxnSpPr>
            <a:cxnSpLocks/>
          </p:cNvCxnSpPr>
          <p:nvPr/>
        </p:nvCxnSpPr>
        <p:spPr>
          <a:xfrm>
            <a:off x="4572000" y="1264191"/>
            <a:ext cx="0" cy="4707586"/>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3805371470"/>
              </p:ext>
            </p:extLst>
          </p:nvPr>
        </p:nvGraphicFramePr>
        <p:xfrm>
          <a:off x="4584193" y="1413557"/>
          <a:ext cx="41148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0000000-0008-0000-0600-000006000000}"/>
              </a:ext>
            </a:extLst>
          </p:cNvPr>
          <p:cNvGraphicFramePr>
            <a:graphicFrameLocks/>
          </p:cNvGraphicFramePr>
          <p:nvPr>
            <p:extLst>
              <p:ext uri="{D42A27DB-BD31-4B8C-83A1-F6EECF244321}">
                <p14:modId xmlns:p14="http://schemas.microsoft.com/office/powerpoint/2010/main" val="201521418"/>
              </p:ext>
            </p:extLst>
          </p:nvPr>
        </p:nvGraphicFramePr>
        <p:xfrm>
          <a:off x="256925" y="3917341"/>
          <a:ext cx="41148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00000000-0008-0000-0600-000007000000}"/>
              </a:ext>
            </a:extLst>
          </p:cNvPr>
          <p:cNvGraphicFramePr>
            <a:graphicFrameLocks/>
          </p:cNvGraphicFramePr>
          <p:nvPr>
            <p:extLst>
              <p:ext uri="{D42A27DB-BD31-4B8C-83A1-F6EECF244321}">
                <p14:modId xmlns:p14="http://schemas.microsoft.com/office/powerpoint/2010/main" val="3208267516"/>
              </p:ext>
            </p:extLst>
          </p:nvPr>
        </p:nvGraphicFramePr>
        <p:xfrm>
          <a:off x="4584193" y="3917341"/>
          <a:ext cx="4114800" cy="2286000"/>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6">
            <a:extLst>
              <a:ext uri="{FF2B5EF4-FFF2-40B4-BE49-F238E27FC236}">
                <a16:creationId xmlns:a16="http://schemas.microsoft.com/office/drawing/2014/main" id="{09A64F66-B53C-47BB-9DAC-B7698588A8FD}"/>
              </a:ext>
            </a:extLst>
          </p:cNvPr>
          <p:cNvSpPr/>
          <p:nvPr/>
        </p:nvSpPr>
        <p:spPr>
          <a:xfrm>
            <a:off x="1569280" y="3450469"/>
            <a:ext cx="1499055" cy="700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u="sng">
                <a:solidFill>
                  <a:srgbClr val="000000"/>
                </a:solidFill>
                <a:latin typeface="Grandview" panose="020B0502040204020203"/>
              </a:rPr>
              <a:t>EV / EBITDA</a:t>
            </a:r>
          </a:p>
        </p:txBody>
      </p:sp>
      <p:sp>
        <p:nvSpPr>
          <p:cNvPr id="20" name="Rectangle 19">
            <a:extLst>
              <a:ext uri="{FF2B5EF4-FFF2-40B4-BE49-F238E27FC236}">
                <a16:creationId xmlns:a16="http://schemas.microsoft.com/office/drawing/2014/main" id="{BDFD0F29-584E-4DD6-BCBC-B0AD0DDE84DF}"/>
              </a:ext>
            </a:extLst>
          </p:cNvPr>
          <p:cNvSpPr/>
          <p:nvPr/>
        </p:nvSpPr>
        <p:spPr>
          <a:xfrm>
            <a:off x="5941380" y="3454951"/>
            <a:ext cx="1588517" cy="691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u="sng">
                <a:solidFill>
                  <a:srgbClr val="000000"/>
                </a:solidFill>
                <a:latin typeface="Grandview" panose="020B0502040204020203"/>
              </a:rPr>
              <a:t>EV / Revenue</a:t>
            </a:r>
          </a:p>
        </p:txBody>
      </p:sp>
      <p:sp>
        <p:nvSpPr>
          <p:cNvPr id="23" name="Rectangle 22">
            <a:extLst>
              <a:ext uri="{FF2B5EF4-FFF2-40B4-BE49-F238E27FC236}">
                <a16:creationId xmlns:a16="http://schemas.microsoft.com/office/drawing/2014/main" id="{A50B07C3-6A75-465B-9307-276515868DD8}"/>
              </a:ext>
            </a:extLst>
          </p:cNvPr>
          <p:cNvSpPr/>
          <p:nvPr/>
        </p:nvSpPr>
        <p:spPr>
          <a:xfrm>
            <a:off x="5941371" y="992245"/>
            <a:ext cx="1400444" cy="691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u="sng">
                <a:solidFill>
                  <a:srgbClr val="000000"/>
                </a:solidFill>
                <a:latin typeface="Grandview" panose="020B0502040204020203"/>
              </a:rPr>
              <a:t>P / EPS*</a:t>
            </a:r>
          </a:p>
        </p:txBody>
      </p:sp>
      <p:sp>
        <p:nvSpPr>
          <p:cNvPr id="3" name="TextBox 2">
            <a:extLst>
              <a:ext uri="{FF2B5EF4-FFF2-40B4-BE49-F238E27FC236}">
                <a16:creationId xmlns:a16="http://schemas.microsoft.com/office/drawing/2014/main" id="{AEAFAC12-B8BD-43F4-9991-E494E3E71967}"/>
              </a:ext>
            </a:extLst>
          </p:cNvPr>
          <p:cNvSpPr txBox="1"/>
          <p:nvPr/>
        </p:nvSpPr>
        <p:spPr>
          <a:xfrm>
            <a:off x="6899010" y="6292850"/>
            <a:ext cx="1968537" cy="461665"/>
          </a:xfrm>
          <a:prstGeom prst="rect">
            <a:avLst/>
          </a:prstGeom>
          <a:noFill/>
        </p:spPr>
        <p:txBody>
          <a:bodyPr wrap="square" lIns="91440" tIns="45720" rIns="91440" bIns="45720" rtlCol="0" anchor="t">
            <a:spAutoFit/>
          </a:bodyPr>
          <a:lstStyle/>
          <a:p>
            <a:r>
              <a:rPr lang="en-US" sz="800"/>
              <a:t>*EPS adjusted for one-time expenses</a:t>
            </a:r>
          </a:p>
          <a:p>
            <a:r>
              <a:rPr lang="en-US" sz="800"/>
              <a:t>*Data via Capital IQ</a:t>
            </a:r>
          </a:p>
          <a:p>
            <a:endParaRPr lang="en-US" sz="800"/>
          </a:p>
        </p:txBody>
      </p:sp>
      <p:sp>
        <p:nvSpPr>
          <p:cNvPr id="22" name="Rectangle 21">
            <a:extLst>
              <a:ext uri="{FF2B5EF4-FFF2-40B4-BE49-F238E27FC236}">
                <a16:creationId xmlns:a16="http://schemas.microsoft.com/office/drawing/2014/main" id="{56A020F7-A3B4-D9DE-03EB-103285DEC436}"/>
              </a:ext>
            </a:extLst>
          </p:cNvPr>
          <p:cNvSpPr/>
          <p:nvPr/>
        </p:nvSpPr>
        <p:spPr>
          <a:xfrm>
            <a:off x="4709154" y="1163543"/>
            <a:ext cx="4097043"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P / EPS*</a:t>
            </a:r>
            <a:endParaRPr lang="en-US">
              <a:latin typeface="Grandview"/>
              <a:cs typeface="Posterama"/>
            </a:endParaRPr>
          </a:p>
        </p:txBody>
      </p:sp>
      <p:sp>
        <p:nvSpPr>
          <p:cNvPr id="24" name="Rectangle 23">
            <a:extLst>
              <a:ext uri="{FF2B5EF4-FFF2-40B4-BE49-F238E27FC236}">
                <a16:creationId xmlns:a16="http://schemas.microsoft.com/office/drawing/2014/main" id="{88BB93A8-F04E-5BB4-9F26-A83E2738931D}"/>
              </a:ext>
            </a:extLst>
          </p:cNvPr>
          <p:cNvSpPr/>
          <p:nvPr/>
        </p:nvSpPr>
        <p:spPr>
          <a:xfrm>
            <a:off x="343342" y="3619872"/>
            <a:ext cx="4097043"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EV / EBITDA</a:t>
            </a:r>
          </a:p>
        </p:txBody>
      </p:sp>
      <p:sp>
        <p:nvSpPr>
          <p:cNvPr id="25" name="Rectangle 24">
            <a:extLst>
              <a:ext uri="{FF2B5EF4-FFF2-40B4-BE49-F238E27FC236}">
                <a16:creationId xmlns:a16="http://schemas.microsoft.com/office/drawing/2014/main" id="{069336ED-1F16-EBAE-251C-B924F0142729}"/>
              </a:ext>
            </a:extLst>
          </p:cNvPr>
          <p:cNvSpPr/>
          <p:nvPr/>
        </p:nvSpPr>
        <p:spPr>
          <a:xfrm>
            <a:off x="4709153" y="3619872"/>
            <a:ext cx="4097043"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EV / REVENUE</a:t>
            </a:r>
            <a:endParaRPr lang="en-US"/>
          </a:p>
        </p:txBody>
      </p:sp>
      <p:sp>
        <p:nvSpPr>
          <p:cNvPr id="26" name="TextBox 25">
            <a:extLst>
              <a:ext uri="{FF2B5EF4-FFF2-40B4-BE49-F238E27FC236}">
                <a16:creationId xmlns:a16="http://schemas.microsoft.com/office/drawing/2014/main" id="{45C83309-1C50-4EE8-9ADB-5720988C7F09}"/>
              </a:ext>
            </a:extLst>
          </p:cNvPr>
          <p:cNvSpPr txBox="1"/>
          <p:nvPr/>
        </p:nvSpPr>
        <p:spPr>
          <a:xfrm>
            <a:off x="575303" y="466497"/>
            <a:ext cx="4665733" cy="461665"/>
          </a:xfrm>
          <a:prstGeom prst="rect">
            <a:avLst/>
          </a:prstGeom>
          <a:noFill/>
        </p:spPr>
        <p:txBody>
          <a:bodyPr wrap="square" lIns="91440" tIns="45720" rIns="91440" bIns="45720" rtlCol="0" anchor="t">
            <a:spAutoFit/>
          </a:bodyPr>
          <a:lstStyle/>
          <a:p>
            <a:r>
              <a:rPr lang="en-US" sz="2400" dirty="0">
                <a:solidFill>
                  <a:srgbClr val="000000"/>
                </a:solidFill>
                <a:latin typeface="Grandview"/>
                <a:ea typeface="+mn-lt"/>
                <a:cs typeface="+mn-lt"/>
              </a:rPr>
              <a:t>Comps Analysis</a:t>
            </a:r>
            <a:endParaRPr lang="en-US" sz="2400" dirty="0">
              <a:solidFill>
                <a:srgbClr val="000000"/>
              </a:solidFill>
              <a:latin typeface="Grandview"/>
            </a:endParaRPr>
          </a:p>
        </p:txBody>
      </p:sp>
      <p:graphicFrame>
        <p:nvGraphicFramePr>
          <p:cNvPr id="6" name="Chart 5">
            <a:extLst>
              <a:ext uri="{FF2B5EF4-FFF2-40B4-BE49-F238E27FC236}">
                <a16:creationId xmlns:a16="http://schemas.microsoft.com/office/drawing/2014/main" id="{384D8C58-829D-9461-26BB-21418E120020}"/>
              </a:ext>
            </a:extLst>
          </p:cNvPr>
          <p:cNvGraphicFramePr>
            <a:graphicFrameLocks/>
          </p:cNvGraphicFramePr>
          <p:nvPr>
            <p:extLst>
              <p:ext uri="{D42A27DB-BD31-4B8C-83A1-F6EECF244321}">
                <p14:modId xmlns:p14="http://schemas.microsoft.com/office/powerpoint/2010/main" val="1754486432"/>
              </p:ext>
            </p:extLst>
          </p:nvPr>
        </p:nvGraphicFramePr>
        <p:xfrm>
          <a:off x="469393" y="1591558"/>
          <a:ext cx="4114800" cy="1950472"/>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a:extLst>
              <a:ext uri="{FF2B5EF4-FFF2-40B4-BE49-F238E27FC236}">
                <a16:creationId xmlns:a16="http://schemas.microsoft.com/office/drawing/2014/main" id="{D30B1B58-1411-25FC-6BD2-357A54CDCF69}"/>
              </a:ext>
            </a:extLst>
          </p:cNvPr>
          <p:cNvSpPr/>
          <p:nvPr/>
        </p:nvSpPr>
        <p:spPr>
          <a:xfrm>
            <a:off x="265803" y="1163543"/>
            <a:ext cx="4097043"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Posterama"/>
              </a:rPr>
              <a:t>LQ Gross Margin</a:t>
            </a:r>
          </a:p>
        </p:txBody>
      </p:sp>
      <p:cxnSp>
        <p:nvCxnSpPr>
          <p:cNvPr id="27" name="Straight Connector 26">
            <a:extLst>
              <a:ext uri="{FF2B5EF4-FFF2-40B4-BE49-F238E27FC236}">
                <a16:creationId xmlns:a16="http://schemas.microsoft.com/office/drawing/2014/main" id="{E6F52FAF-5463-8A6B-0B8A-1ABE0AD16895}"/>
              </a:ext>
            </a:extLst>
          </p:cNvPr>
          <p:cNvCxnSpPr/>
          <p:nvPr/>
        </p:nvCxnSpPr>
        <p:spPr>
          <a:xfrm>
            <a:off x="933035" y="1972424"/>
            <a:ext cx="3172690" cy="0"/>
          </a:xfrm>
          <a:prstGeom prst="line">
            <a:avLst/>
          </a:prstGeom>
          <a:ln w="28575">
            <a:solidFill>
              <a:srgbClr val="E3D0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7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D76453-70DB-4971-AD54-6C6F74A875F0}"/>
              </a:ext>
            </a:extLst>
          </p:cNvPr>
          <p:cNvSpPr/>
          <p:nvPr/>
        </p:nvSpPr>
        <p:spPr>
          <a:xfrm>
            <a:off x="-3048" y="3622032"/>
            <a:ext cx="9144000" cy="323291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572000" y="6400800"/>
            <a:ext cx="380235" cy="300798"/>
          </a:xfrm>
        </p:spPr>
        <p:txBody>
          <a:bodyPr/>
          <a:lstStyle/>
          <a:p>
            <a:fld id="{44D1E385-3388-4CA8-8F43-A8BFBF917809}" type="slidenum">
              <a:rPr lang="en-US" smtClean="0">
                <a:solidFill>
                  <a:srgbClr val="2C180F"/>
                </a:solidFill>
              </a:rPr>
              <a:t>11</a:t>
            </a:fld>
            <a:endParaRPr lang="en-US">
              <a:solidFill>
                <a:srgbClr val="2C180F"/>
              </a:solidFill>
            </a:endParaRP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1F3A66A-D2EA-7274-A4CD-E368CD512FF6}"/>
              </a:ext>
            </a:extLst>
          </p:cNvPr>
          <p:cNvSpPr/>
          <p:nvPr/>
        </p:nvSpPr>
        <p:spPr>
          <a:xfrm>
            <a:off x="262660" y="1262154"/>
            <a:ext cx="3989467"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Spin-Off Overview</a:t>
            </a:r>
            <a:endParaRPr lang="en-US"/>
          </a:p>
        </p:txBody>
      </p:sp>
      <p:sp>
        <p:nvSpPr>
          <p:cNvPr id="12" name="Rectangle 11">
            <a:extLst>
              <a:ext uri="{FF2B5EF4-FFF2-40B4-BE49-F238E27FC236}">
                <a16:creationId xmlns:a16="http://schemas.microsoft.com/office/drawing/2014/main" id="{1193C9B4-BA58-0610-E694-EAE47F8A4BD1}"/>
              </a:ext>
            </a:extLst>
          </p:cNvPr>
          <p:cNvSpPr/>
          <p:nvPr/>
        </p:nvSpPr>
        <p:spPr>
          <a:xfrm>
            <a:off x="4875972" y="1262153"/>
            <a:ext cx="3989467"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Dominant Idiosyncratic Volatility</a:t>
            </a:r>
            <a:endParaRPr lang="en-US">
              <a:latin typeface="Grandview"/>
            </a:endParaRPr>
          </a:p>
        </p:txBody>
      </p:sp>
      <p:sp>
        <p:nvSpPr>
          <p:cNvPr id="19" name="Rectangle 18">
            <a:extLst>
              <a:ext uri="{FF2B5EF4-FFF2-40B4-BE49-F238E27FC236}">
                <a16:creationId xmlns:a16="http://schemas.microsoft.com/office/drawing/2014/main" id="{10833752-E68E-0C19-A647-64A55E4AC80A}"/>
              </a:ext>
            </a:extLst>
          </p:cNvPr>
          <p:cNvSpPr/>
          <p:nvPr/>
        </p:nvSpPr>
        <p:spPr>
          <a:xfrm>
            <a:off x="262660" y="3804115"/>
            <a:ext cx="8605598" cy="32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u="sng">
                <a:solidFill>
                  <a:schemeClr val="bg1"/>
                </a:solidFill>
                <a:latin typeface="Grandview"/>
                <a:cs typeface="Calibri"/>
              </a:rPr>
              <a:t>Relative Performance Post Spin</a:t>
            </a:r>
            <a:endParaRPr lang="en-US" u="sng">
              <a:solidFill>
                <a:schemeClr val="bg1"/>
              </a:solidFill>
              <a:latin typeface="Grandview"/>
            </a:endParaRPr>
          </a:p>
        </p:txBody>
      </p:sp>
      <p:graphicFrame>
        <p:nvGraphicFramePr>
          <p:cNvPr id="20" name="Chart 19">
            <a:extLst>
              <a:ext uri="{FF2B5EF4-FFF2-40B4-BE49-F238E27FC236}">
                <a16:creationId xmlns:a16="http://schemas.microsoft.com/office/drawing/2014/main" id="{480B15CD-B207-479A-AF6D-AA8B711036C8}"/>
              </a:ext>
            </a:extLst>
          </p:cNvPr>
          <p:cNvGraphicFramePr>
            <a:graphicFrameLocks/>
          </p:cNvGraphicFramePr>
          <p:nvPr>
            <p:extLst>
              <p:ext uri="{D42A27DB-BD31-4B8C-83A1-F6EECF244321}">
                <p14:modId xmlns:p14="http://schemas.microsoft.com/office/powerpoint/2010/main" val="1788122008"/>
              </p:ext>
            </p:extLst>
          </p:nvPr>
        </p:nvGraphicFramePr>
        <p:xfrm>
          <a:off x="4875972" y="1538198"/>
          <a:ext cx="3988480" cy="189080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DE17FF7-F6B3-4BAC-A02E-9CE7A0BDFEE4}"/>
              </a:ext>
            </a:extLst>
          </p:cNvPr>
          <p:cNvSpPr txBox="1"/>
          <p:nvPr/>
        </p:nvSpPr>
        <p:spPr>
          <a:xfrm>
            <a:off x="6785037" y="3368117"/>
            <a:ext cx="2079415" cy="253916"/>
          </a:xfrm>
          <a:prstGeom prst="rect">
            <a:avLst/>
          </a:prstGeom>
          <a:noFill/>
        </p:spPr>
        <p:txBody>
          <a:bodyPr wrap="none" rtlCol="0">
            <a:spAutoFit/>
          </a:bodyPr>
          <a:lstStyle/>
          <a:p>
            <a:r>
              <a:rPr lang="en-US" sz="1050" i="1"/>
              <a:t>Source: JP Morgan and MSCI Barra</a:t>
            </a:r>
          </a:p>
        </p:txBody>
      </p:sp>
      <p:graphicFrame>
        <p:nvGraphicFramePr>
          <p:cNvPr id="21" name="Chart 20">
            <a:extLst>
              <a:ext uri="{FF2B5EF4-FFF2-40B4-BE49-F238E27FC236}">
                <a16:creationId xmlns:a16="http://schemas.microsoft.com/office/drawing/2014/main" id="{5C792752-622C-4BE5-9995-897D7A906651}"/>
              </a:ext>
            </a:extLst>
          </p:cNvPr>
          <p:cNvGraphicFramePr>
            <a:graphicFrameLocks/>
          </p:cNvGraphicFramePr>
          <p:nvPr>
            <p:extLst>
              <p:ext uri="{D42A27DB-BD31-4B8C-83A1-F6EECF244321}">
                <p14:modId xmlns:p14="http://schemas.microsoft.com/office/powerpoint/2010/main" val="2590745876"/>
              </p:ext>
            </p:extLst>
          </p:nvPr>
        </p:nvGraphicFramePr>
        <p:xfrm>
          <a:off x="262660" y="4130685"/>
          <a:ext cx="8595590" cy="2128021"/>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Rounded Corners 21">
            <a:extLst>
              <a:ext uri="{FF2B5EF4-FFF2-40B4-BE49-F238E27FC236}">
                <a16:creationId xmlns:a16="http://schemas.microsoft.com/office/drawing/2014/main" id="{8DD4DB80-B230-4BE9-84AF-74BFBFEA372A}"/>
              </a:ext>
            </a:extLst>
          </p:cNvPr>
          <p:cNvSpPr/>
          <p:nvPr/>
        </p:nvSpPr>
        <p:spPr>
          <a:xfrm>
            <a:off x="262660" y="1654703"/>
            <a:ext cx="4005369" cy="177429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a:buChar char="•"/>
            </a:pPr>
            <a:r>
              <a:rPr lang="en-US" sz="1200">
                <a:solidFill>
                  <a:srgbClr val="000000"/>
                </a:solidFill>
                <a:cs typeface="Calibri"/>
              </a:rPr>
              <a:t>XPO has striven to realize value as the conglomerate has traded at a discount to peers over the last decade</a:t>
            </a:r>
            <a:endParaRPr lang="en-US"/>
          </a:p>
          <a:p>
            <a:pPr marL="171450" indent="-171450">
              <a:buFont typeface="Arial"/>
              <a:buChar char="•"/>
            </a:pPr>
            <a:r>
              <a:rPr lang="en-US" sz="1200">
                <a:solidFill>
                  <a:srgbClr val="000000"/>
                </a:solidFill>
                <a:cs typeface="Calibri"/>
              </a:rPr>
              <a:t>RXO was key spin-off candidate as overhead synergies were absent</a:t>
            </a:r>
          </a:p>
          <a:p>
            <a:pPr marL="171450" indent="-171450">
              <a:buFont typeface="Arial,Sans-Serif"/>
              <a:buChar char="•"/>
            </a:pPr>
            <a:r>
              <a:rPr lang="en-US" sz="1200">
                <a:solidFill>
                  <a:srgbClr val="000000"/>
                </a:solidFill>
                <a:cs typeface="Calibri"/>
              </a:rPr>
              <a:t>XPO spins off RXO on November 1st, 2022</a:t>
            </a:r>
            <a:endParaRPr lang="en-US" sz="1200">
              <a:ea typeface="+mn-lt"/>
              <a:cs typeface="+mn-lt"/>
            </a:endParaRPr>
          </a:p>
          <a:p>
            <a:pPr marL="171450" indent="-171450">
              <a:buFont typeface="Arial,Sans-Serif"/>
              <a:buChar char="•"/>
            </a:pPr>
            <a:r>
              <a:rPr lang="en-US" sz="1200">
                <a:solidFill>
                  <a:srgbClr val="000000"/>
                </a:solidFill>
                <a:cs typeface="Calibri"/>
              </a:rPr>
              <a:t>As an S&amp;P 400 Midcap Index constituent, index funds holding XPO must sell received shares</a:t>
            </a:r>
            <a:endParaRPr lang="en-US"/>
          </a:p>
          <a:p>
            <a:pPr marL="171450" indent="-171450">
              <a:buFont typeface="Arial"/>
              <a:buChar char="•"/>
            </a:pPr>
            <a:r>
              <a:rPr lang="en-US" sz="1200">
                <a:solidFill>
                  <a:srgbClr val="000000"/>
                </a:solidFill>
                <a:cs typeface="Calibri"/>
              </a:rPr>
              <a:t>RXO is now sole focus of company resources</a:t>
            </a:r>
          </a:p>
        </p:txBody>
      </p:sp>
      <p:sp>
        <p:nvSpPr>
          <p:cNvPr id="6" name="TextBox 5">
            <a:extLst>
              <a:ext uri="{FF2B5EF4-FFF2-40B4-BE49-F238E27FC236}">
                <a16:creationId xmlns:a16="http://schemas.microsoft.com/office/drawing/2014/main" id="{7978928C-AFC9-1061-BE84-1469842F7253}"/>
              </a:ext>
            </a:extLst>
          </p:cNvPr>
          <p:cNvSpPr txBox="1"/>
          <p:nvPr/>
        </p:nvSpPr>
        <p:spPr>
          <a:xfrm>
            <a:off x="7356537" y="5957362"/>
            <a:ext cx="1508746" cy="253916"/>
          </a:xfrm>
          <a:prstGeom prst="rect">
            <a:avLst/>
          </a:prstGeom>
          <a:noFill/>
        </p:spPr>
        <p:txBody>
          <a:bodyPr wrap="none" lIns="91440" tIns="45720" rIns="91440" bIns="45720" rtlCol="0" anchor="t">
            <a:spAutoFit/>
          </a:bodyPr>
          <a:lstStyle/>
          <a:p>
            <a:r>
              <a:rPr lang="en-US" sz="1050" i="1"/>
              <a:t>Source: Bloomberg Data</a:t>
            </a:r>
          </a:p>
        </p:txBody>
      </p:sp>
      <p:sp>
        <p:nvSpPr>
          <p:cNvPr id="17" name="TextBox 16">
            <a:extLst>
              <a:ext uri="{FF2B5EF4-FFF2-40B4-BE49-F238E27FC236}">
                <a16:creationId xmlns:a16="http://schemas.microsoft.com/office/drawing/2014/main" id="{D505D8BD-983F-443D-B41E-F8F46DDF47EB}"/>
              </a:ext>
            </a:extLst>
          </p:cNvPr>
          <p:cNvSpPr txBox="1"/>
          <p:nvPr/>
        </p:nvSpPr>
        <p:spPr>
          <a:xfrm>
            <a:off x="575303" y="466497"/>
            <a:ext cx="4665733" cy="461665"/>
          </a:xfrm>
          <a:prstGeom prst="rect">
            <a:avLst/>
          </a:prstGeom>
          <a:noFill/>
        </p:spPr>
        <p:txBody>
          <a:bodyPr wrap="square" lIns="91440" tIns="45720" rIns="91440" bIns="45720" rtlCol="0" anchor="t">
            <a:spAutoFit/>
          </a:bodyPr>
          <a:lstStyle/>
          <a:p>
            <a:r>
              <a:rPr lang="en-US" sz="2400" dirty="0">
                <a:solidFill>
                  <a:srgbClr val="000000"/>
                </a:solidFill>
                <a:latin typeface="Grandview"/>
                <a:cs typeface="Calibri"/>
              </a:rPr>
              <a:t>Spin-Off</a:t>
            </a:r>
            <a:r>
              <a:rPr lang="en-US" sz="2400" dirty="0">
                <a:solidFill>
                  <a:srgbClr val="000000"/>
                </a:solidFill>
                <a:latin typeface="Grandview"/>
                <a:ea typeface="+mn-lt"/>
                <a:cs typeface="+mn-lt"/>
              </a:rPr>
              <a:t> Details</a:t>
            </a:r>
            <a:endParaRPr lang="en-US" sz="2400" dirty="0">
              <a:solidFill>
                <a:srgbClr val="000000"/>
              </a:solidFill>
              <a:latin typeface="Grandview"/>
            </a:endParaRPr>
          </a:p>
        </p:txBody>
      </p:sp>
      <p:pic>
        <p:nvPicPr>
          <p:cNvPr id="23" name="Picture 2" descr="RXO logo in transparent PNG and vectorized SVG formats">
            <a:extLst>
              <a:ext uri="{FF2B5EF4-FFF2-40B4-BE49-F238E27FC236}">
                <a16:creationId xmlns:a16="http://schemas.microsoft.com/office/drawing/2014/main" id="{AF07334F-8167-4CC3-B9C0-0985FCDEC9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008" y="6404705"/>
            <a:ext cx="774304" cy="29574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28FDA44D-6655-4AE1-9822-964AE03B852F}"/>
              </a:ext>
            </a:extLst>
          </p:cNvPr>
          <p:cNvCxnSpPr>
            <a:cxnSpLocks/>
          </p:cNvCxnSpPr>
          <p:nvPr/>
        </p:nvCxnSpPr>
        <p:spPr>
          <a:xfrm flipV="1">
            <a:off x="282702" y="6245352"/>
            <a:ext cx="8604250" cy="0"/>
          </a:xfrm>
          <a:prstGeom prst="line">
            <a:avLst/>
          </a:prstGeom>
          <a:ln>
            <a:solidFill>
              <a:srgbClr val="00F49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08C6C8-48E5-4C40-BA87-2EB7FDDC71C9}"/>
              </a:ext>
            </a:extLst>
          </p:cNvPr>
          <p:cNvCxnSpPr>
            <a:cxnSpLocks/>
          </p:cNvCxnSpPr>
          <p:nvPr/>
        </p:nvCxnSpPr>
        <p:spPr>
          <a:xfrm>
            <a:off x="4572000" y="1262153"/>
            <a:ext cx="0" cy="2435324"/>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sp>
        <p:nvSpPr>
          <p:cNvPr id="26" name="Slide Number Placeholder 13">
            <a:extLst>
              <a:ext uri="{FF2B5EF4-FFF2-40B4-BE49-F238E27FC236}">
                <a16:creationId xmlns:a16="http://schemas.microsoft.com/office/drawing/2014/main" id="{20E42A3F-6155-446A-BC33-F1F705EAFFBF}"/>
              </a:ext>
            </a:extLst>
          </p:cNvPr>
          <p:cNvSpPr txBox="1">
            <a:spLocks/>
          </p:cNvSpPr>
          <p:nvPr/>
        </p:nvSpPr>
        <p:spPr>
          <a:xfrm>
            <a:off x="4456853" y="6400800"/>
            <a:ext cx="389467" cy="274320"/>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D1E385-3388-4CA8-8F43-A8BFBF917809}" type="slidenum">
              <a:rPr lang="en-US" smtClean="0">
                <a:solidFill>
                  <a:srgbClr val="FFFFFF"/>
                </a:solidFill>
              </a:rPr>
              <a:pPr/>
              <a:t>11</a:t>
            </a:fld>
            <a:endParaRPr lang="en-US">
              <a:solidFill>
                <a:srgbClr val="FFFFFF"/>
              </a:solidFill>
            </a:endParaRPr>
          </a:p>
        </p:txBody>
      </p:sp>
    </p:spTree>
    <p:extLst>
      <p:ext uri="{BB962C8B-B14F-4D97-AF65-F5344CB8AC3E}">
        <p14:creationId xmlns:p14="http://schemas.microsoft.com/office/powerpoint/2010/main" val="206420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572000" y="6400800"/>
            <a:ext cx="380235" cy="300798"/>
          </a:xfrm>
        </p:spPr>
        <p:txBody>
          <a:bodyPr/>
          <a:lstStyle/>
          <a:p>
            <a:fld id="{44D1E385-3388-4CA8-8F43-A8BFBF917809}" type="slidenum">
              <a:rPr lang="en-US" smtClean="0">
                <a:solidFill>
                  <a:srgbClr val="2C180F"/>
                </a:solidFill>
              </a:rPr>
              <a:t>12</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66497"/>
            <a:ext cx="5901409" cy="461665"/>
          </a:xfrm>
          <a:prstGeom prst="rect">
            <a:avLst/>
          </a:prstGeom>
          <a:noFill/>
        </p:spPr>
        <p:txBody>
          <a:bodyPr wrap="square" lIns="91440" tIns="45720" rIns="91440" bIns="45720" rtlCol="0" anchor="t">
            <a:spAutoFit/>
          </a:bodyPr>
          <a:lstStyle/>
          <a:p>
            <a:r>
              <a:rPr lang="en-US" sz="2400">
                <a:solidFill>
                  <a:srgbClr val="000000"/>
                </a:solidFill>
                <a:latin typeface="Grandview"/>
              </a:rPr>
              <a:t>Sell-Side Short-Termism </a:t>
            </a: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1F3A66A-D2EA-7274-A4CD-E368CD512FF6}"/>
              </a:ext>
            </a:extLst>
          </p:cNvPr>
          <p:cNvSpPr/>
          <p:nvPr/>
        </p:nvSpPr>
        <p:spPr>
          <a:xfrm>
            <a:off x="262660" y="1262154"/>
            <a:ext cx="3989467"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Valuation Methods</a:t>
            </a:r>
            <a:endParaRPr lang="en-US">
              <a:latin typeface="Grandview"/>
            </a:endParaRPr>
          </a:p>
        </p:txBody>
      </p:sp>
      <p:sp>
        <p:nvSpPr>
          <p:cNvPr id="12" name="Rectangle 11">
            <a:extLst>
              <a:ext uri="{FF2B5EF4-FFF2-40B4-BE49-F238E27FC236}">
                <a16:creationId xmlns:a16="http://schemas.microsoft.com/office/drawing/2014/main" id="{1193C9B4-BA58-0610-E694-EAE47F8A4BD1}"/>
              </a:ext>
            </a:extLst>
          </p:cNvPr>
          <p:cNvSpPr/>
          <p:nvPr/>
        </p:nvSpPr>
        <p:spPr>
          <a:xfrm>
            <a:off x="4875972" y="1262153"/>
            <a:ext cx="3989467"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Troubling Macro: Yesterday’s News</a:t>
            </a:r>
            <a:endParaRPr lang="en-US">
              <a:latin typeface="Grandview"/>
            </a:endParaRPr>
          </a:p>
        </p:txBody>
      </p:sp>
      <p:sp>
        <p:nvSpPr>
          <p:cNvPr id="19" name="Rectangle 18">
            <a:extLst>
              <a:ext uri="{FF2B5EF4-FFF2-40B4-BE49-F238E27FC236}">
                <a16:creationId xmlns:a16="http://schemas.microsoft.com/office/drawing/2014/main" id="{10833752-E68E-0C19-A647-64A55E4AC80A}"/>
              </a:ext>
            </a:extLst>
          </p:cNvPr>
          <p:cNvSpPr/>
          <p:nvPr/>
        </p:nvSpPr>
        <p:spPr>
          <a:xfrm>
            <a:off x="262660" y="3804115"/>
            <a:ext cx="8605598"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Supply Shock: Next Cycle To See Dramatic Shifts in Spot Rate Again </a:t>
            </a:r>
            <a:endParaRPr lang="en-US">
              <a:latin typeface="Grandview"/>
            </a:endParaRPr>
          </a:p>
        </p:txBody>
      </p:sp>
      <p:sp>
        <p:nvSpPr>
          <p:cNvPr id="8" name="Rectangle: Rounded Corners 7">
            <a:extLst>
              <a:ext uri="{FF2B5EF4-FFF2-40B4-BE49-F238E27FC236}">
                <a16:creationId xmlns:a16="http://schemas.microsoft.com/office/drawing/2014/main" id="{AB7BC9E1-32DB-16F2-1E32-F305177096F1}"/>
              </a:ext>
            </a:extLst>
          </p:cNvPr>
          <p:cNvSpPr/>
          <p:nvPr/>
        </p:nvSpPr>
        <p:spPr>
          <a:xfrm>
            <a:off x="262660" y="1654703"/>
            <a:ext cx="4005369" cy="177429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a:buChar char="•"/>
            </a:pPr>
            <a:r>
              <a:rPr lang="en-US" sz="1200">
                <a:solidFill>
                  <a:srgbClr val="000000"/>
                </a:solidFill>
                <a:cs typeface="Calibri"/>
              </a:rPr>
              <a:t>Current sell-side price targets are too simplistic and use peer group average multiple on FY '24 EPS</a:t>
            </a:r>
          </a:p>
          <a:p>
            <a:pPr marL="171450" indent="-171450">
              <a:buFont typeface="Arial"/>
              <a:buChar char="•"/>
            </a:pPr>
            <a:r>
              <a:rPr lang="en-US" sz="1200">
                <a:solidFill>
                  <a:srgbClr val="000000"/>
                </a:solidFill>
                <a:cs typeface="Calibri"/>
              </a:rPr>
              <a:t>Sell-side arguments revolve around which multiple RXO should be valued at</a:t>
            </a:r>
          </a:p>
          <a:p>
            <a:pPr marL="171450" indent="-171450">
              <a:buFont typeface="Arial"/>
              <a:buChar char="•"/>
            </a:pPr>
            <a:r>
              <a:rPr lang="en-US" sz="1200">
                <a:solidFill>
                  <a:srgbClr val="000000"/>
                </a:solidFill>
                <a:cs typeface="Calibri"/>
              </a:rPr>
              <a:t>RXO is clearly growing faster than peers with more attractive unit economics thus deserving a higher multiple</a:t>
            </a:r>
          </a:p>
          <a:p>
            <a:pPr marL="171450" indent="-171450">
              <a:buFont typeface="Arial"/>
              <a:buChar char="•"/>
            </a:pPr>
            <a:r>
              <a:rPr lang="en-US" sz="1200">
                <a:solidFill>
                  <a:srgbClr val="000000"/>
                </a:solidFill>
                <a:cs typeface="Calibri"/>
              </a:rPr>
              <a:t>Street is also focused on near-term outlook, while story should be driven by long-term industry tailwinds</a:t>
            </a:r>
          </a:p>
        </p:txBody>
      </p:sp>
      <p:graphicFrame>
        <p:nvGraphicFramePr>
          <p:cNvPr id="17" name="Chart 16">
            <a:extLst>
              <a:ext uri="{FF2B5EF4-FFF2-40B4-BE49-F238E27FC236}">
                <a16:creationId xmlns:a16="http://schemas.microsoft.com/office/drawing/2014/main" id="{F7DEC5B2-2D2C-440E-BBC5-A93BC301D3E9}"/>
              </a:ext>
            </a:extLst>
          </p:cNvPr>
          <p:cNvGraphicFramePr>
            <a:graphicFrameLocks/>
          </p:cNvGraphicFramePr>
          <p:nvPr>
            <p:extLst>
              <p:ext uri="{D42A27DB-BD31-4B8C-83A1-F6EECF244321}">
                <p14:modId xmlns:p14="http://schemas.microsoft.com/office/powerpoint/2010/main" val="1639345432"/>
              </p:ext>
            </p:extLst>
          </p:nvPr>
        </p:nvGraphicFramePr>
        <p:xfrm>
          <a:off x="4875972" y="1556291"/>
          <a:ext cx="3989467" cy="2242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2C1E1017-3986-483A-9BB0-E617E8170479}"/>
              </a:ext>
            </a:extLst>
          </p:cNvPr>
          <p:cNvGraphicFramePr>
            <a:graphicFrameLocks/>
          </p:cNvGraphicFramePr>
          <p:nvPr>
            <p:extLst>
              <p:ext uri="{D42A27DB-BD31-4B8C-83A1-F6EECF244321}">
                <p14:modId xmlns:p14="http://schemas.microsoft.com/office/powerpoint/2010/main" val="469024465"/>
              </p:ext>
            </p:extLst>
          </p:nvPr>
        </p:nvGraphicFramePr>
        <p:xfrm>
          <a:off x="266896" y="4130686"/>
          <a:ext cx="4182556" cy="2117710"/>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Rounded Corners 20">
            <a:extLst>
              <a:ext uri="{FF2B5EF4-FFF2-40B4-BE49-F238E27FC236}">
                <a16:creationId xmlns:a16="http://schemas.microsoft.com/office/drawing/2014/main" id="{35C96297-D693-4D4D-A017-80BE5B2CBBCD}"/>
              </a:ext>
            </a:extLst>
          </p:cNvPr>
          <p:cNvSpPr/>
          <p:nvPr/>
        </p:nvSpPr>
        <p:spPr>
          <a:xfrm>
            <a:off x="4860070" y="4255204"/>
            <a:ext cx="4005369" cy="177429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a:buChar char="•"/>
            </a:pPr>
            <a:r>
              <a:rPr lang="en-US" sz="1200">
                <a:solidFill>
                  <a:srgbClr val="000000"/>
                </a:solidFill>
                <a:cs typeface="Calibri"/>
              </a:rPr>
              <a:t>Spot Rates are a function of supply and demand</a:t>
            </a:r>
          </a:p>
          <a:p>
            <a:pPr marL="171450" indent="-171450">
              <a:buFont typeface="Arial"/>
              <a:buChar char="•"/>
            </a:pPr>
            <a:r>
              <a:rPr lang="en-US" sz="1200">
                <a:solidFill>
                  <a:srgbClr val="000000"/>
                </a:solidFill>
                <a:cs typeface="Calibri"/>
              </a:rPr>
              <a:t>In the last 4 trucking cycles, total net purchases for Class 8 trucks have increased ~20% on average per cycle</a:t>
            </a:r>
          </a:p>
          <a:p>
            <a:pPr marL="171450" indent="-171450">
              <a:buFont typeface="Arial"/>
              <a:buChar char="•"/>
            </a:pPr>
            <a:r>
              <a:rPr lang="en-US" sz="1200">
                <a:solidFill>
                  <a:srgbClr val="000000"/>
                </a:solidFill>
                <a:cs typeface="Calibri"/>
              </a:rPr>
              <a:t>In the most recent cycle, total net purchases </a:t>
            </a:r>
            <a:r>
              <a:rPr lang="en-US" sz="1200" i="1">
                <a:solidFill>
                  <a:srgbClr val="000000"/>
                </a:solidFill>
                <a:cs typeface="Calibri"/>
              </a:rPr>
              <a:t>decreased </a:t>
            </a:r>
            <a:r>
              <a:rPr lang="en-US" sz="1200">
                <a:solidFill>
                  <a:srgbClr val="000000"/>
                </a:solidFill>
                <a:cs typeface="Calibri"/>
              </a:rPr>
              <a:t>by 6%</a:t>
            </a:r>
          </a:p>
          <a:p>
            <a:pPr marL="171450" indent="-171450">
              <a:buFont typeface="Arial"/>
              <a:buChar char="•"/>
            </a:pPr>
            <a:r>
              <a:rPr lang="en-US" sz="1200">
                <a:solidFill>
                  <a:srgbClr val="000000"/>
                </a:solidFill>
                <a:cs typeface="Calibri"/>
              </a:rPr>
              <a:t>The data suggests capacity will be constrained in the next cycle, leading to a rapid increase in spot rates</a:t>
            </a:r>
          </a:p>
          <a:p>
            <a:pPr marL="171450" indent="-171450">
              <a:buFont typeface="Arial"/>
              <a:buChar char="•"/>
            </a:pPr>
            <a:r>
              <a:rPr lang="en-US" sz="1200">
                <a:solidFill>
                  <a:srgbClr val="000000"/>
                </a:solidFill>
                <a:cs typeface="Calibri"/>
              </a:rPr>
              <a:t>Trucking Brokerage is the direct beneficiary of this</a:t>
            </a:r>
          </a:p>
        </p:txBody>
      </p:sp>
      <p:sp>
        <p:nvSpPr>
          <p:cNvPr id="6" name="TextBox 5">
            <a:extLst>
              <a:ext uri="{FF2B5EF4-FFF2-40B4-BE49-F238E27FC236}">
                <a16:creationId xmlns:a16="http://schemas.microsoft.com/office/drawing/2014/main" id="{551A378F-B71B-46E8-B31B-FB0E61DE243D}"/>
              </a:ext>
            </a:extLst>
          </p:cNvPr>
          <p:cNvSpPr txBox="1"/>
          <p:nvPr/>
        </p:nvSpPr>
        <p:spPr>
          <a:xfrm>
            <a:off x="6406278" y="6038044"/>
            <a:ext cx="2465740" cy="253916"/>
          </a:xfrm>
          <a:prstGeom prst="rect">
            <a:avLst/>
          </a:prstGeom>
          <a:noFill/>
        </p:spPr>
        <p:txBody>
          <a:bodyPr wrap="none" lIns="91440" tIns="45720" rIns="91440" bIns="45720" rtlCol="0" anchor="t">
            <a:spAutoFit/>
          </a:bodyPr>
          <a:lstStyle/>
          <a:p>
            <a:r>
              <a:rPr lang="en-US" sz="1050" i="1"/>
              <a:t>Source: St. Louis FED and Bloomberg Data</a:t>
            </a:r>
          </a:p>
        </p:txBody>
      </p:sp>
      <p:sp>
        <p:nvSpPr>
          <p:cNvPr id="10" name="Oval 9">
            <a:extLst>
              <a:ext uri="{FF2B5EF4-FFF2-40B4-BE49-F238E27FC236}">
                <a16:creationId xmlns:a16="http://schemas.microsoft.com/office/drawing/2014/main" id="{8B6DB4AB-76AA-6D25-73AD-E60416F9E66D}"/>
              </a:ext>
            </a:extLst>
          </p:cNvPr>
          <p:cNvSpPr/>
          <p:nvPr/>
        </p:nvSpPr>
        <p:spPr>
          <a:xfrm>
            <a:off x="3578411" y="4745691"/>
            <a:ext cx="744070" cy="788893"/>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11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81852078-11D1-475E-B6D9-24A3965B4D30}"/>
              </a:ext>
            </a:extLst>
          </p:cNvPr>
          <p:cNvGraphicFramePr>
            <a:graphicFrameLocks/>
          </p:cNvGraphicFramePr>
          <p:nvPr>
            <p:extLst>
              <p:ext uri="{D42A27DB-BD31-4B8C-83A1-F6EECF244321}">
                <p14:modId xmlns:p14="http://schemas.microsoft.com/office/powerpoint/2010/main" val="1447285555"/>
              </p:ext>
            </p:extLst>
          </p:nvPr>
        </p:nvGraphicFramePr>
        <p:xfrm>
          <a:off x="4772177" y="4270027"/>
          <a:ext cx="4086073" cy="200059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3"/>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384221" y="6470853"/>
            <a:ext cx="372291" cy="189412"/>
          </a:xfrm>
        </p:spPr>
        <p:txBody>
          <a:bodyPr/>
          <a:lstStyle/>
          <a:p>
            <a:fld id="{44D1E385-3388-4CA8-8F43-A8BFBF917809}" type="slidenum">
              <a:rPr lang="en-US" smtClean="0">
                <a:solidFill>
                  <a:srgbClr val="2C180F"/>
                </a:solidFill>
              </a:rPr>
              <a:t>13</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66497"/>
            <a:ext cx="4665733" cy="461665"/>
          </a:xfrm>
          <a:prstGeom prst="rect">
            <a:avLst/>
          </a:prstGeom>
          <a:noFill/>
        </p:spPr>
        <p:txBody>
          <a:bodyPr wrap="square" lIns="91440" tIns="45720" rIns="91440" bIns="45720" rtlCol="0" anchor="t">
            <a:spAutoFit/>
          </a:bodyPr>
          <a:lstStyle/>
          <a:p>
            <a:r>
              <a:rPr lang="en-US" sz="2400" dirty="0">
                <a:solidFill>
                  <a:srgbClr val="000000"/>
                </a:solidFill>
                <a:latin typeface="Grandview"/>
                <a:cs typeface="Calibri"/>
              </a:rPr>
              <a:t>Analysis</a:t>
            </a:r>
            <a:r>
              <a:rPr lang="en-US" sz="2400" dirty="0">
                <a:solidFill>
                  <a:srgbClr val="000000"/>
                </a:solidFill>
                <a:latin typeface="Grandview"/>
                <a:ea typeface="+mn-lt"/>
                <a:cs typeface="+mn-lt"/>
              </a:rPr>
              <a:t> of </a:t>
            </a:r>
            <a:r>
              <a:rPr lang="en-US" sz="2400" dirty="0">
                <a:solidFill>
                  <a:srgbClr val="000000"/>
                </a:solidFill>
                <a:latin typeface="Grandview"/>
              </a:rPr>
              <a:t>Management</a:t>
            </a:r>
            <a:endParaRPr lang="en-US" sz="2400" dirty="0">
              <a:solidFill>
                <a:srgbClr val="000000"/>
              </a:solidFill>
              <a:latin typeface="Grandview" panose="020B0502040204020203" pitchFamily="34" charset="0"/>
            </a:endParaRPr>
          </a:p>
        </p:txBody>
      </p:sp>
      <p:sp>
        <p:nvSpPr>
          <p:cNvPr id="8" name="Rectangle 7">
            <a:extLst>
              <a:ext uri="{FF2B5EF4-FFF2-40B4-BE49-F238E27FC236}">
                <a16:creationId xmlns:a16="http://schemas.microsoft.com/office/drawing/2014/main" id="{52325723-56EA-EF73-4642-0AF9CE2A290D}"/>
              </a:ext>
            </a:extLst>
          </p:cNvPr>
          <p:cNvSpPr/>
          <p:nvPr/>
        </p:nvSpPr>
        <p:spPr>
          <a:xfrm>
            <a:off x="4771907" y="3897777"/>
            <a:ext cx="4097043"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Compensation</a:t>
            </a:r>
          </a:p>
        </p:txBody>
      </p:sp>
      <p:sp>
        <p:nvSpPr>
          <p:cNvPr id="12" name="Rectangle 11">
            <a:extLst>
              <a:ext uri="{FF2B5EF4-FFF2-40B4-BE49-F238E27FC236}">
                <a16:creationId xmlns:a16="http://schemas.microsoft.com/office/drawing/2014/main" id="{E7790CF7-0184-D9B2-88BB-00B417D266BF}"/>
              </a:ext>
            </a:extLst>
          </p:cNvPr>
          <p:cNvSpPr/>
          <p:nvPr/>
        </p:nvSpPr>
        <p:spPr>
          <a:xfrm>
            <a:off x="4771907" y="1262153"/>
            <a:ext cx="4097043"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Relative S&amp;P 500 Outperformance*</a:t>
            </a:r>
            <a:endParaRPr lang="en-US">
              <a:latin typeface="Grandview"/>
              <a:cs typeface="Posterama"/>
            </a:endParaRPr>
          </a:p>
        </p:txBody>
      </p:sp>
      <p:graphicFrame>
        <p:nvGraphicFramePr>
          <p:cNvPr id="17" name="Chart 16">
            <a:extLst>
              <a:ext uri="{FF2B5EF4-FFF2-40B4-BE49-F238E27FC236}">
                <a16:creationId xmlns:a16="http://schemas.microsoft.com/office/drawing/2014/main" id="{0397434C-BB48-45C4-B29C-6BDB386528D2}"/>
              </a:ext>
            </a:extLst>
          </p:cNvPr>
          <p:cNvGraphicFramePr>
            <a:graphicFrameLocks/>
          </p:cNvGraphicFramePr>
          <p:nvPr>
            <p:extLst>
              <p:ext uri="{D42A27DB-BD31-4B8C-83A1-F6EECF244321}">
                <p14:modId xmlns:p14="http://schemas.microsoft.com/office/powerpoint/2010/main" val="1799472303"/>
              </p:ext>
            </p:extLst>
          </p:nvPr>
        </p:nvGraphicFramePr>
        <p:xfrm>
          <a:off x="4768395" y="1576077"/>
          <a:ext cx="4099152" cy="2205519"/>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Group 10">
            <a:extLst>
              <a:ext uri="{FF2B5EF4-FFF2-40B4-BE49-F238E27FC236}">
                <a16:creationId xmlns:a16="http://schemas.microsoft.com/office/drawing/2014/main" id="{6D49FFDE-55EC-4F8A-B256-D99E50DD4F17}"/>
              </a:ext>
            </a:extLst>
          </p:cNvPr>
          <p:cNvGrpSpPr/>
          <p:nvPr/>
        </p:nvGrpSpPr>
        <p:grpSpPr>
          <a:xfrm>
            <a:off x="8302752" y="4229641"/>
            <a:ext cx="379218" cy="1301958"/>
            <a:chOff x="8330184" y="4228237"/>
            <a:chExt cx="379218" cy="1098763"/>
          </a:xfrm>
        </p:grpSpPr>
        <p:sp>
          <p:nvSpPr>
            <p:cNvPr id="7" name="Right Brace 6">
              <a:extLst>
                <a:ext uri="{FF2B5EF4-FFF2-40B4-BE49-F238E27FC236}">
                  <a16:creationId xmlns:a16="http://schemas.microsoft.com/office/drawing/2014/main" id="{43F8C31B-43E8-449A-8199-F2D06625B952}"/>
                </a:ext>
              </a:extLst>
            </p:cNvPr>
            <p:cNvSpPr/>
            <p:nvPr/>
          </p:nvSpPr>
          <p:spPr>
            <a:xfrm>
              <a:off x="8330184" y="4370832"/>
              <a:ext cx="118872" cy="74880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848501C4-FFC9-4BCA-80AB-018AB022F0E4}"/>
                </a:ext>
              </a:extLst>
            </p:cNvPr>
            <p:cNvSpPr txBox="1"/>
            <p:nvPr/>
          </p:nvSpPr>
          <p:spPr>
            <a:xfrm rot="5400000">
              <a:off x="8052298" y="4669897"/>
              <a:ext cx="1098763" cy="215444"/>
            </a:xfrm>
            <a:prstGeom prst="rect">
              <a:avLst/>
            </a:prstGeom>
            <a:noFill/>
          </p:spPr>
          <p:txBody>
            <a:bodyPr wrap="none" rtlCol="0">
              <a:spAutoFit/>
            </a:bodyPr>
            <a:lstStyle/>
            <a:p>
              <a:r>
                <a:rPr lang="en-US" sz="800"/>
                <a:t>~80%+ Performance Based</a:t>
              </a:r>
            </a:p>
          </p:txBody>
        </p:sp>
      </p:grpSp>
      <p:sp>
        <p:nvSpPr>
          <p:cNvPr id="23" name="TextBox 22">
            <a:extLst>
              <a:ext uri="{FF2B5EF4-FFF2-40B4-BE49-F238E27FC236}">
                <a16:creationId xmlns:a16="http://schemas.microsoft.com/office/drawing/2014/main" id="{287E17E5-B2B1-2C12-1B0B-3D12BAC223DD}"/>
              </a:ext>
            </a:extLst>
          </p:cNvPr>
          <p:cNvSpPr txBox="1"/>
          <p:nvPr/>
        </p:nvSpPr>
        <p:spPr>
          <a:xfrm>
            <a:off x="6380656" y="6248400"/>
            <a:ext cx="2512226" cy="253916"/>
          </a:xfrm>
          <a:prstGeom prst="rect">
            <a:avLst/>
          </a:prstGeom>
          <a:noFill/>
        </p:spPr>
        <p:txBody>
          <a:bodyPr wrap="none" lIns="91440" tIns="45720" rIns="91440" bIns="45720" rtlCol="0" anchor="t">
            <a:spAutoFit/>
          </a:bodyPr>
          <a:lstStyle/>
          <a:p>
            <a:r>
              <a:rPr lang="en-US" sz="1050" i="1">
                <a:solidFill>
                  <a:srgbClr val="000000"/>
                </a:solidFill>
              </a:rPr>
              <a:t>*Measured Period is Exact Dates of Tenure</a:t>
            </a:r>
          </a:p>
        </p:txBody>
      </p:sp>
      <p:grpSp>
        <p:nvGrpSpPr>
          <p:cNvPr id="24" name="Group 23">
            <a:extLst>
              <a:ext uri="{FF2B5EF4-FFF2-40B4-BE49-F238E27FC236}">
                <a16:creationId xmlns:a16="http://schemas.microsoft.com/office/drawing/2014/main" id="{B8D2A51D-57F6-49E4-8672-7D0F0CF078EB}"/>
              </a:ext>
            </a:extLst>
          </p:cNvPr>
          <p:cNvGrpSpPr/>
          <p:nvPr/>
        </p:nvGrpSpPr>
        <p:grpSpPr>
          <a:xfrm>
            <a:off x="262660" y="1262154"/>
            <a:ext cx="4097043" cy="1600200"/>
            <a:chOff x="262660" y="1262154"/>
            <a:chExt cx="4097043" cy="1712519"/>
          </a:xfrm>
        </p:grpSpPr>
        <p:sp>
          <p:nvSpPr>
            <p:cNvPr id="25" name="Rectangle 24">
              <a:extLst>
                <a:ext uri="{FF2B5EF4-FFF2-40B4-BE49-F238E27FC236}">
                  <a16:creationId xmlns:a16="http://schemas.microsoft.com/office/drawing/2014/main" id="{F750A643-EB3B-4652-9F6E-9EE81000158B}"/>
                </a:ext>
              </a:extLst>
            </p:cNvPr>
            <p:cNvSpPr/>
            <p:nvPr/>
          </p:nvSpPr>
          <p:spPr>
            <a:xfrm>
              <a:off x="262660" y="1262154"/>
              <a:ext cx="4097043"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CEO: Drew Wilkerson</a:t>
              </a:r>
              <a:endParaRPr lang="en-US">
                <a:latin typeface="Grandview"/>
                <a:cs typeface="Posterama"/>
              </a:endParaRPr>
            </a:p>
          </p:txBody>
        </p:sp>
        <p:sp>
          <p:nvSpPr>
            <p:cNvPr id="26" name="Rectangle: Rounded Corners 25">
              <a:extLst>
                <a:ext uri="{FF2B5EF4-FFF2-40B4-BE49-F238E27FC236}">
                  <a16:creationId xmlns:a16="http://schemas.microsoft.com/office/drawing/2014/main" id="{9F6D2689-BC76-4523-B7CE-FB0EDAC2BFB6}"/>
                </a:ext>
              </a:extLst>
            </p:cNvPr>
            <p:cNvSpPr/>
            <p:nvPr/>
          </p:nvSpPr>
          <p:spPr>
            <a:xfrm>
              <a:off x="1517905" y="1663551"/>
              <a:ext cx="2838286" cy="131112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a:buChar char="•"/>
              </a:pPr>
              <a:r>
                <a:rPr lang="en-US" sz="1200">
                  <a:solidFill>
                    <a:srgbClr val="000000"/>
                  </a:solidFill>
                  <a:latin typeface="Calibri"/>
                  <a:cs typeface="Calibri"/>
                </a:rPr>
                <a:t>Started career at C.H. Robinson in traditional brokerage</a:t>
              </a:r>
              <a:endParaRPr lang="en-US">
                <a:cs typeface="Calibri" panose="020F0502020204030204"/>
              </a:endParaRPr>
            </a:p>
            <a:p>
              <a:pPr marL="171450" indent="-171450">
                <a:buFont typeface="Arial"/>
                <a:buChar char="•"/>
              </a:pPr>
              <a:r>
                <a:rPr lang="en-US" sz="1200">
                  <a:solidFill>
                    <a:srgbClr val="000000"/>
                  </a:solidFill>
                  <a:latin typeface="Calibri"/>
                  <a:cs typeface="Calibri"/>
                </a:rPr>
                <a:t>Executive Roles at XPO from 2016</a:t>
              </a:r>
            </a:p>
            <a:p>
              <a:pPr marL="171450" indent="-171450">
                <a:buFont typeface="Arial"/>
                <a:buChar char="•"/>
              </a:pPr>
              <a:r>
                <a:rPr lang="en-US" sz="1200">
                  <a:solidFill>
                    <a:srgbClr val="000000"/>
                  </a:solidFill>
                  <a:latin typeface="Calibri"/>
                  <a:cs typeface="Calibri"/>
                </a:rPr>
                <a:t>Extensive, top to bottom experience</a:t>
              </a:r>
            </a:p>
          </p:txBody>
        </p:sp>
      </p:grpSp>
      <p:grpSp>
        <p:nvGrpSpPr>
          <p:cNvPr id="27" name="Group 26">
            <a:extLst>
              <a:ext uri="{FF2B5EF4-FFF2-40B4-BE49-F238E27FC236}">
                <a16:creationId xmlns:a16="http://schemas.microsoft.com/office/drawing/2014/main" id="{9A55341A-818A-457D-A9E2-E3F635F04454}"/>
              </a:ext>
            </a:extLst>
          </p:cNvPr>
          <p:cNvGrpSpPr/>
          <p:nvPr/>
        </p:nvGrpSpPr>
        <p:grpSpPr>
          <a:xfrm>
            <a:off x="259148" y="2964012"/>
            <a:ext cx="4100143" cy="1600200"/>
            <a:chOff x="259148" y="2579964"/>
            <a:chExt cx="4100143" cy="1637094"/>
          </a:xfrm>
        </p:grpSpPr>
        <p:sp>
          <p:nvSpPr>
            <p:cNvPr id="28" name="Rectangle 27">
              <a:extLst>
                <a:ext uri="{FF2B5EF4-FFF2-40B4-BE49-F238E27FC236}">
                  <a16:creationId xmlns:a16="http://schemas.microsoft.com/office/drawing/2014/main" id="{C93F3A8A-8461-4A8D-8342-58A0B5BC7D7B}"/>
                </a:ext>
              </a:extLst>
            </p:cNvPr>
            <p:cNvSpPr/>
            <p:nvPr/>
          </p:nvSpPr>
          <p:spPr>
            <a:xfrm>
              <a:off x="259148" y="2579964"/>
              <a:ext cx="4097043"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CFO: James Harris</a:t>
              </a:r>
              <a:endParaRPr lang="en-US">
                <a:latin typeface="Grandview"/>
                <a:cs typeface="Posterama"/>
              </a:endParaRPr>
            </a:p>
          </p:txBody>
        </p:sp>
        <p:sp>
          <p:nvSpPr>
            <p:cNvPr id="29" name="Rectangle: Rounded Corners 28">
              <a:extLst>
                <a:ext uri="{FF2B5EF4-FFF2-40B4-BE49-F238E27FC236}">
                  <a16:creationId xmlns:a16="http://schemas.microsoft.com/office/drawing/2014/main" id="{4440E515-A955-49AF-AFF8-FF9B2784DE93}"/>
                </a:ext>
              </a:extLst>
            </p:cNvPr>
            <p:cNvSpPr/>
            <p:nvPr/>
          </p:nvSpPr>
          <p:spPr>
            <a:xfrm>
              <a:off x="1517904" y="2981362"/>
              <a:ext cx="2841387" cy="12356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a:buChar char="•"/>
              </a:pPr>
              <a:r>
                <a:rPr lang="en-US" sz="1200">
                  <a:solidFill>
                    <a:srgbClr val="000000"/>
                  </a:solidFill>
                  <a:cs typeface="Calibri"/>
                </a:rPr>
                <a:t>CFO of SPX Technologies 2020 to 2022</a:t>
              </a:r>
              <a:endParaRPr lang="en-US">
                <a:cs typeface="Calibri" panose="020F0502020204030204"/>
              </a:endParaRPr>
            </a:p>
            <a:p>
              <a:pPr marL="171450" indent="-171450">
                <a:buFont typeface="Arial"/>
                <a:buChar char="•"/>
              </a:pPr>
              <a:r>
                <a:rPr lang="en-US" sz="1200">
                  <a:solidFill>
                    <a:srgbClr val="000000"/>
                  </a:solidFill>
                  <a:cs typeface="Calibri"/>
                </a:rPr>
                <a:t>Various Roles at Coca-Cola Consolidated 2008 to 2019</a:t>
              </a:r>
            </a:p>
            <a:p>
              <a:pPr marL="171450" indent="-171450">
                <a:buFont typeface="Arial"/>
                <a:buChar char="•"/>
              </a:pPr>
              <a:r>
                <a:rPr lang="en-US" sz="1200">
                  <a:solidFill>
                    <a:srgbClr val="000000"/>
                  </a:solidFill>
                  <a:cs typeface="Calibri"/>
                </a:rPr>
                <a:t>Experienced outside hire with strong performance record</a:t>
              </a:r>
              <a:endParaRPr lang="en-US">
                <a:cs typeface="Calibri" panose="020F0502020204030204"/>
              </a:endParaRPr>
            </a:p>
          </p:txBody>
        </p:sp>
      </p:grpSp>
      <p:grpSp>
        <p:nvGrpSpPr>
          <p:cNvPr id="30" name="Group 29">
            <a:extLst>
              <a:ext uri="{FF2B5EF4-FFF2-40B4-BE49-F238E27FC236}">
                <a16:creationId xmlns:a16="http://schemas.microsoft.com/office/drawing/2014/main" id="{A55A2336-2427-48B5-B90C-18FCA2143198}"/>
              </a:ext>
            </a:extLst>
          </p:cNvPr>
          <p:cNvGrpSpPr/>
          <p:nvPr/>
        </p:nvGrpSpPr>
        <p:grpSpPr>
          <a:xfrm>
            <a:off x="262660" y="4638440"/>
            <a:ext cx="4097043" cy="1600200"/>
            <a:chOff x="262660" y="3897777"/>
            <a:chExt cx="4097043" cy="1555691"/>
          </a:xfrm>
        </p:grpSpPr>
        <p:sp>
          <p:nvSpPr>
            <p:cNvPr id="31" name="Rectangle 30">
              <a:extLst>
                <a:ext uri="{FF2B5EF4-FFF2-40B4-BE49-F238E27FC236}">
                  <a16:creationId xmlns:a16="http://schemas.microsoft.com/office/drawing/2014/main" id="{A9BC724E-1859-44CD-B23E-06EF030BB088}"/>
                </a:ext>
              </a:extLst>
            </p:cNvPr>
            <p:cNvSpPr/>
            <p:nvPr/>
          </p:nvSpPr>
          <p:spPr>
            <a:xfrm>
              <a:off x="262660" y="3897777"/>
              <a:ext cx="4097043"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Chairman: Brad Jacobs</a:t>
              </a:r>
              <a:endParaRPr lang="en-US">
                <a:latin typeface="Grandview"/>
                <a:cs typeface="Posterama"/>
              </a:endParaRPr>
            </a:p>
          </p:txBody>
        </p:sp>
        <p:sp>
          <p:nvSpPr>
            <p:cNvPr id="32" name="Rectangle: Rounded Corners 31">
              <a:extLst>
                <a:ext uri="{FF2B5EF4-FFF2-40B4-BE49-F238E27FC236}">
                  <a16:creationId xmlns:a16="http://schemas.microsoft.com/office/drawing/2014/main" id="{4505387B-D787-4AA3-B920-902356E7B9E6}"/>
                </a:ext>
              </a:extLst>
            </p:cNvPr>
            <p:cNvSpPr/>
            <p:nvPr/>
          </p:nvSpPr>
          <p:spPr>
            <a:xfrm>
              <a:off x="1517904" y="4299173"/>
              <a:ext cx="2841387" cy="11542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a:buChar char="•"/>
              </a:pPr>
              <a:r>
                <a:rPr lang="en-US" sz="1200">
                  <a:solidFill>
                    <a:srgbClr val="000000"/>
                  </a:solidFill>
                  <a:cs typeface="Calibri"/>
                </a:rPr>
                <a:t>CEO of XPO 2011 to Spin</a:t>
              </a:r>
              <a:endParaRPr lang="en-US">
                <a:cs typeface="Calibri" panose="020F0502020204030204"/>
              </a:endParaRPr>
            </a:p>
            <a:p>
              <a:pPr marL="171450" indent="-171450">
                <a:buFont typeface="Arial"/>
                <a:buChar char="•"/>
              </a:pPr>
              <a:r>
                <a:rPr lang="en-US" sz="1200">
                  <a:solidFill>
                    <a:srgbClr val="000000"/>
                  </a:solidFill>
                  <a:cs typeface="Calibri"/>
                </a:rPr>
                <a:t>Chairman of URI from 1997-2007</a:t>
              </a:r>
            </a:p>
            <a:p>
              <a:pPr marL="171450" indent="-171450">
                <a:buFont typeface="Arial"/>
                <a:buChar char="•"/>
              </a:pPr>
              <a:r>
                <a:rPr lang="en-US" sz="1200">
                  <a:solidFill>
                    <a:srgbClr val="000000"/>
                  </a:solidFill>
                  <a:cs typeface="Calibri"/>
                </a:rPr>
                <a:t>Owns 1.3 million shares via Jacobs Private Equity and an additional 0.4 million shares personally</a:t>
              </a:r>
            </a:p>
          </p:txBody>
        </p:sp>
      </p:grpSp>
      <p:pic>
        <p:nvPicPr>
          <p:cNvPr id="33" name="Picture 8" descr="https://o.remove.bg/downloads/8dcd4262-a041-47d2-9f12-035955c9ca29/image-removebg-preview.png">
            <a:extLst>
              <a:ext uri="{FF2B5EF4-FFF2-40B4-BE49-F238E27FC236}">
                <a16:creationId xmlns:a16="http://schemas.microsoft.com/office/drawing/2014/main" id="{641B2D49-0F7A-4881-86D6-EAB43C6FA4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151" r="22611" b="23772"/>
          <a:stretch/>
        </p:blipFill>
        <p:spPr bwMode="auto">
          <a:xfrm>
            <a:off x="97636" y="1681744"/>
            <a:ext cx="1554727" cy="11641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s://o.remove.bg/downloads/db632a5d-6e54-43a6-a7a0-46d90997f2ea/image-removebg-preview.png">
            <a:extLst>
              <a:ext uri="{FF2B5EF4-FFF2-40B4-BE49-F238E27FC236}">
                <a16:creationId xmlns:a16="http://schemas.microsoft.com/office/drawing/2014/main" id="{28019EC3-A3F6-456B-B273-A4AE7458277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414" r="15339"/>
          <a:stretch/>
        </p:blipFill>
        <p:spPr bwMode="auto">
          <a:xfrm>
            <a:off x="200435" y="3369589"/>
            <a:ext cx="1451928" cy="116410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ttps://o.remove.bg/downloads/d752f826-5bfe-4412-9dfb-9baf88827dc6/image-removebg-preview.png">
            <a:extLst>
              <a:ext uri="{FF2B5EF4-FFF2-40B4-BE49-F238E27FC236}">
                <a16:creationId xmlns:a16="http://schemas.microsoft.com/office/drawing/2014/main" id="{6942ED9B-1EC5-4EB4-9DDD-4DD86D8CEF1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647" r="22707"/>
          <a:stretch/>
        </p:blipFill>
        <p:spPr bwMode="auto">
          <a:xfrm>
            <a:off x="253953" y="5086675"/>
            <a:ext cx="1219049" cy="1122396"/>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a:extLst>
              <a:ext uri="{FF2B5EF4-FFF2-40B4-BE49-F238E27FC236}">
                <a16:creationId xmlns:a16="http://schemas.microsoft.com/office/drawing/2014/main" id="{B54F6C63-EB25-4250-B821-CD45E3FDB088}"/>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F5CE690-1617-4687-815C-D460972F1BC0}"/>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E6745AC-C317-4E93-8FC6-B98A0B1E497C}"/>
              </a:ext>
            </a:extLst>
          </p:cNvPr>
          <p:cNvCxnSpPr>
            <a:cxnSpLocks/>
          </p:cNvCxnSpPr>
          <p:nvPr/>
        </p:nvCxnSpPr>
        <p:spPr>
          <a:xfrm flipV="1">
            <a:off x="285750" y="6266688"/>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682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861314754"/>
              </p:ext>
            </p:extLst>
          </p:nvPr>
        </p:nvGraphicFramePr>
        <p:xfrm>
          <a:off x="3273072" y="2199319"/>
          <a:ext cx="5671135" cy="386544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3"/>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64424" y="6400800"/>
            <a:ext cx="381896" cy="301214"/>
          </a:xfrm>
        </p:spPr>
        <p:txBody>
          <a:bodyPr/>
          <a:lstStyle/>
          <a:p>
            <a:fld id="{44D1E385-3388-4CA8-8F43-A8BFBF917809}" type="slidenum">
              <a:rPr lang="en-US" smtClean="0">
                <a:solidFill>
                  <a:srgbClr val="2C180F"/>
                </a:solidFill>
              </a:rPr>
              <a:t>14</a:t>
            </a:fld>
            <a:endParaRPr lang="en-US">
              <a:solidFill>
                <a:srgbClr val="2C180F"/>
              </a:solidFill>
            </a:endParaRP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FAAFF6C-3089-45F9-A672-2FDB56205F77}"/>
              </a:ext>
            </a:extLst>
          </p:cNvPr>
          <p:cNvSpPr txBox="1"/>
          <p:nvPr/>
        </p:nvSpPr>
        <p:spPr>
          <a:xfrm>
            <a:off x="4147252" y="5965586"/>
            <a:ext cx="1008668" cy="276999"/>
          </a:xfrm>
          <a:prstGeom prst="rect">
            <a:avLst/>
          </a:prstGeom>
          <a:noFill/>
        </p:spPr>
        <p:txBody>
          <a:bodyPr wrap="square" rtlCol="0">
            <a:spAutoFit/>
          </a:bodyPr>
          <a:lstStyle/>
          <a:p>
            <a:pPr algn="ctr"/>
            <a:r>
              <a:rPr lang="en-US" sz="1200" b="1" u="sng">
                <a:solidFill>
                  <a:schemeClr val="bg1"/>
                </a:solidFill>
              </a:rPr>
              <a:t>$24.55</a:t>
            </a:r>
          </a:p>
        </p:txBody>
      </p:sp>
      <p:sp>
        <p:nvSpPr>
          <p:cNvPr id="39" name="Rectangle: Rounded Corners 38">
            <a:extLst>
              <a:ext uri="{FF2B5EF4-FFF2-40B4-BE49-F238E27FC236}">
                <a16:creationId xmlns:a16="http://schemas.microsoft.com/office/drawing/2014/main" id="{B8123A67-6370-4304-8947-992B821E1D95}"/>
              </a:ext>
            </a:extLst>
          </p:cNvPr>
          <p:cNvSpPr/>
          <p:nvPr/>
        </p:nvSpPr>
        <p:spPr>
          <a:xfrm>
            <a:off x="244275" y="1792224"/>
            <a:ext cx="2775531" cy="87965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The composite valuation depicted to the right is comprised of sensitized projections based on three cases: </a:t>
            </a:r>
          </a:p>
          <a:p>
            <a:pPr algn="ctr"/>
            <a:r>
              <a:rPr lang="en-US" sz="1200">
                <a:solidFill>
                  <a:srgbClr val="000000"/>
                </a:solidFill>
                <a:cs typeface="Calibri"/>
              </a:rPr>
              <a:t>Base, Bear, and Bull</a:t>
            </a:r>
          </a:p>
        </p:txBody>
      </p:sp>
      <p:cxnSp>
        <p:nvCxnSpPr>
          <p:cNvPr id="31" name="Straight Connector 30">
            <a:extLst>
              <a:ext uri="{FF2B5EF4-FFF2-40B4-BE49-F238E27FC236}">
                <a16:creationId xmlns:a16="http://schemas.microsoft.com/office/drawing/2014/main" id="{CC12FBDC-BFDE-49AD-B540-85471FDF03FF}"/>
              </a:ext>
            </a:extLst>
          </p:cNvPr>
          <p:cNvCxnSpPr>
            <a:cxnSpLocks/>
          </p:cNvCxnSpPr>
          <p:nvPr/>
        </p:nvCxnSpPr>
        <p:spPr>
          <a:xfrm>
            <a:off x="4444034" y="2354920"/>
            <a:ext cx="9144" cy="3374136"/>
          </a:xfrm>
          <a:prstGeom prst="line">
            <a:avLst/>
          </a:prstGeom>
          <a:ln w="28575">
            <a:solidFill>
              <a:srgbClr val="D6A064"/>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616F9D2-2C2C-43DE-A98B-241BE70DCAFD}"/>
              </a:ext>
            </a:extLst>
          </p:cNvPr>
          <p:cNvSpPr txBox="1"/>
          <p:nvPr/>
        </p:nvSpPr>
        <p:spPr>
          <a:xfrm>
            <a:off x="3671366" y="1849392"/>
            <a:ext cx="1545335" cy="461665"/>
          </a:xfrm>
          <a:prstGeom prst="rect">
            <a:avLst/>
          </a:prstGeom>
          <a:noFill/>
        </p:spPr>
        <p:txBody>
          <a:bodyPr wrap="square" lIns="91440" tIns="45720" rIns="91440" bIns="45720" rtlCol="0" anchor="t">
            <a:spAutoFit/>
          </a:bodyPr>
          <a:lstStyle/>
          <a:p>
            <a:pPr algn="ctr"/>
            <a:r>
              <a:rPr lang="en-US" sz="1200"/>
              <a:t>Current Share Price: </a:t>
            </a:r>
            <a:r>
              <a:rPr lang="en-US" sz="1200" b="1"/>
              <a:t>$18.65</a:t>
            </a:r>
          </a:p>
        </p:txBody>
      </p:sp>
      <p:sp>
        <p:nvSpPr>
          <p:cNvPr id="37" name="TextBox 36">
            <a:extLst>
              <a:ext uri="{FF2B5EF4-FFF2-40B4-BE49-F238E27FC236}">
                <a16:creationId xmlns:a16="http://schemas.microsoft.com/office/drawing/2014/main" id="{AAF0EC98-C2CF-43A5-A0D8-0487152E459E}"/>
              </a:ext>
            </a:extLst>
          </p:cNvPr>
          <p:cNvSpPr txBox="1"/>
          <p:nvPr/>
        </p:nvSpPr>
        <p:spPr>
          <a:xfrm>
            <a:off x="5510605" y="1849154"/>
            <a:ext cx="1545335" cy="461665"/>
          </a:xfrm>
          <a:prstGeom prst="rect">
            <a:avLst/>
          </a:prstGeom>
          <a:noFill/>
        </p:spPr>
        <p:txBody>
          <a:bodyPr wrap="square" rtlCol="0">
            <a:spAutoFit/>
          </a:bodyPr>
          <a:lstStyle/>
          <a:p>
            <a:pPr algn="ctr"/>
            <a:r>
              <a:rPr lang="en-US" sz="1200"/>
              <a:t>Price Target: </a:t>
            </a:r>
          </a:p>
          <a:p>
            <a:pPr algn="ctr"/>
            <a:r>
              <a:rPr lang="en-US" sz="1200" b="1"/>
              <a:t>$28.36</a:t>
            </a:r>
          </a:p>
        </p:txBody>
      </p:sp>
      <p:sp>
        <p:nvSpPr>
          <p:cNvPr id="46" name="Rectangle: Rounded Corners 45">
            <a:extLst>
              <a:ext uri="{FF2B5EF4-FFF2-40B4-BE49-F238E27FC236}">
                <a16:creationId xmlns:a16="http://schemas.microsoft.com/office/drawing/2014/main" id="{DC4C47A1-8360-4170-900F-7AFE2C569A1D}"/>
              </a:ext>
            </a:extLst>
          </p:cNvPr>
          <p:cNvSpPr/>
          <p:nvPr/>
        </p:nvSpPr>
        <p:spPr>
          <a:xfrm>
            <a:off x="7210953" y="1769981"/>
            <a:ext cx="1656594" cy="129074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rgbClr val="000000"/>
                </a:solidFill>
                <a:cs typeface="Calibri"/>
              </a:rPr>
              <a:t>Expected Return: </a:t>
            </a:r>
            <a:r>
              <a:rPr lang="en-US" sz="3000" b="1">
                <a:solidFill>
                  <a:srgbClr val="009900"/>
                </a:solidFill>
                <a:cs typeface="Calibri"/>
              </a:rPr>
              <a:t>51.1%</a:t>
            </a:r>
            <a:endParaRPr lang="en-US" sz="3000" b="1">
              <a:solidFill>
                <a:srgbClr val="000000"/>
              </a:solidFill>
              <a:cs typeface="Calibri"/>
            </a:endParaRPr>
          </a:p>
        </p:txBody>
      </p:sp>
      <p:sp>
        <p:nvSpPr>
          <p:cNvPr id="23" name="Rectangle 22">
            <a:extLst>
              <a:ext uri="{FF2B5EF4-FFF2-40B4-BE49-F238E27FC236}">
                <a16:creationId xmlns:a16="http://schemas.microsoft.com/office/drawing/2014/main" id="{7B9B93D5-8F9E-40C4-83AB-4BB0A2A80CCC}"/>
              </a:ext>
            </a:extLst>
          </p:cNvPr>
          <p:cNvSpPr/>
          <p:nvPr/>
        </p:nvSpPr>
        <p:spPr>
          <a:xfrm>
            <a:off x="3185160" y="1262153"/>
            <a:ext cx="5680279"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Composite Valuation</a:t>
            </a:r>
            <a:endParaRPr lang="en-US">
              <a:latin typeface="Grandview"/>
            </a:endParaRPr>
          </a:p>
        </p:txBody>
      </p:sp>
      <p:sp>
        <p:nvSpPr>
          <p:cNvPr id="24" name="Rectangle 23">
            <a:extLst>
              <a:ext uri="{FF2B5EF4-FFF2-40B4-BE49-F238E27FC236}">
                <a16:creationId xmlns:a16="http://schemas.microsoft.com/office/drawing/2014/main" id="{3E26686A-7F3E-4EC9-91C8-FBD85C831EF8}"/>
              </a:ext>
            </a:extLst>
          </p:cNvPr>
          <p:cNvSpPr/>
          <p:nvPr/>
        </p:nvSpPr>
        <p:spPr>
          <a:xfrm>
            <a:off x="262660" y="1262154"/>
            <a:ext cx="2832587"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Valuation Commentary</a:t>
            </a:r>
            <a:endParaRPr lang="en-US">
              <a:latin typeface="Grandview"/>
            </a:endParaRPr>
          </a:p>
        </p:txBody>
      </p:sp>
      <p:sp>
        <p:nvSpPr>
          <p:cNvPr id="25" name="Rectangle: Rounded Corners 24">
            <a:extLst>
              <a:ext uri="{FF2B5EF4-FFF2-40B4-BE49-F238E27FC236}">
                <a16:creationId xmlns:a16="http://schemas.microsoft.com/office/drawing/2014/main" id="{34BBF1F2-B56C-46DA-8964-0BF240628E4A}"/>
              </a:ext>
            </a:extLst>
          </p:cNvPr>
          <p:cNvSpPr/>
          <p:nvPr/>
        </p:nvSpPr>
        <p:spPr>
          <a:xfrm>
            <a:off x="261201" y="2877244"/>
            <a:ext cx="798854" cy="352624"/>
          </a:xfrm>
          <a:prstGeom prst="roundRect">
            <a:avLst/>
          </a:prstGeom>
          <a:solidFill>
            <a:srgbClr val="0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bg1"/>
                </a:solidFill>
                <a:latin typeface="Grandview"/>
                <a:cs typeface="Calibri"/>
              </a:rPr>
              <a:t>Case</a:t>
            </a:r>
          </a:p>
        </p:txBody>
      </p:sp>
      <p:sp>
        <p:nvSpPr>
          <p:cNvPr id="28" name="Rectangle: Rounded Corners 27">
            <a:extLst>
              <a:ext uri="{FF2B5EF4-FFF2-40B4-BE49-F238E27FC236}">
                <a16:creationId xmlns:a16="http://schemas.microsoft.com/office/drawing/2014/main" id="{1CE3C663-C3CE-4043-9045-ABC09EC1EDD4}"/>
              </a:ext>
            </a:extLst>
          </p:cNvPr>
          <p:cNvSpPr/>
          <p:nvPr/>
        </p:nvSpPr>
        <p:spPr>
          <a:xfrm>
            <a:off x="1236561" y="2892484"/>
            <a:ext cx="798854" cy="337381"/>
          </a:xfrm>
          <a:prstGeom prst="roundRect">
            <a:avLst/>
          </a:prstGeom>
          <a:solidFill>
            <a:srgbClr val="0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bg1"/>
                </a:solidFill>
                <a:latin typeface="Grandview"/>
                <a:cs typeface="Calibri"/>
              </a:rPr>
              <a:t>Weight</a:t>
            </a:r>
          </a:p>
        </p:txBody>
      </p:sp>
      <p:sp>
        <p:nvSpPr>
          <p:cNvPr id="29" name="Rectangle: Rounded Corners 28">
            <a:extLst>
              <a:ext uri="{FF2B5EF4-FFF2-40B4-BE49-F238E27FC236}">
                <a16:creationId xmlns:a16="http://schemas.microsoft.com/office/drawing/2014/main" id="{DC7C3E97-5181-474D-824A-D74D436133C5}"/>
              </a:ext>
            </a:extLst>
          </p:cNvPr>
          <p:cNvSpPr/>
          <p:nvPr/>
        </p:nvSpPr>
        <p:spPr>
          <a:xfrm>
            <a:off x="2200769" y="2892484"/>
            <a:ext cx="798854" cy="337377"/>
          </a:xfrm>
          <a:prstGeom prst="roundRect">
            <a:avLst/>
          </a:prstGeom>
          <a:solidFill>
            <a:srgbClr val="0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bg1"/>
                </a:solidFill>
                <a:latin typeface="Grandview"/>
                <a:cs typeface="Calibri"/>
              </a:rPr>
              <a:t>Return</a:t>
            </a:r>
          </a:p>
        </p:txBody>
      </p:sp>
      <p:grpSp>
        <p:nvGrpSpPr>
          <p:cNvPr id="10" name="Group 9">
            <a:extLst>
              <a:ext uri="{FF2B5EF4-FFF2-40B4-BE49-F238E27FC236}">
                <a16:creationId xmlns:a16="http://schemas.microsoft.com/office/drawing/2014/main" id="{D8716700-8326-4236-8868-1494CDBC4978}"/>
              </a:ext>
            </a:extLst>
          </p:cNvPr>
          <p:cNvGrpSpPr/>
          <p:nvPr/>
        </p:nvGrpSpPr>
        <p:grpSpPr>
          <a:xfrm>
            <a:off x="261201" y="3394834"/>
            <a:ext cx="2754839" cy="685800"/>
            <a:chOff x="261201" y="3394834"/>
            <a:chExt cx="2754839" cy="685800"/>
          </a:xfrm>
        </p:grpSpPr>
        <p:sp>
          <p:nvSpPr>
            <p:cNvPr id="26" name="Rectangle: Rounded Corners 25">
              <a:extLst>
                <a:ext uri="{FF2B5EF4-FFF2-40B4-BE49-F238E27FC236}">
                  <a16:creationId xmlns:a16="http://schemas.microsoft.com/office/drawing/2014/main" id="{3DE1AA22-E533-4803-AD5B-D785A07DA441}"/>
                </a:ext>
              </a:extLst>
            </p:cNvPr>
            <p:cNvSpPr/>
            <p:nvPr/>
          </p:nvSpPr>
          <p:spPr>
            <a:xfrm>
              <a:off x="261201" y="3394834"/>
              <a:ext cx="795088" cy="6858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Base</a:t>
              </a:r>
            </a:p>
          </p:txBody>
        </p:sp>
        <p:sp>
          <p:nvSpPr>
            <p:cNvPr id="34" name="Rectangle: Rounded Corners 33">
              <a:extLst>
                <a:ext uri="{FF2B5EF4-FFF2-40B4-BE49-F238E27FC236}">
                  <a16:creationId xmlns:a16="http://schemas.microsoft.com/office/drawing/2014/main" id="{48EF91F1-9DF8-403F-BDD2-36988ECE603A}"/>
                </a:ext>
              </a:extLst>
            </p:cNvPr>
            <p:cNvSpPr/>
            <p:nvPr/>
          </p:nvSpPr>
          <p:spPr>
            <a:xfrm>
              <a:off x="1234497" y="3394834"/>
              <a:ext cx="795088" cy="6858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solidFill>
                    <a:srgbClr val="000000"/>
                  </a:solidFill>
                  <a:cs typeface="Calibri"/>
                </a:rPr>
                <a:t>65%</a:t>
              </a:r>
            </a:p>
          </p:txBody>
        </p:sp>
        <p:sp>
          <p:nvSpPr>
            <p:cNvPr id="35" name="Rectangle: Rounded Corners 34">
              <a:extLst>
                <a:ext uri="{FF2B5EF4-FFF2-40B4-BE49-F238E27FC236}">
                  <a16:creationId xmlns:a16="http://schemas.microsoft.com/office/drawing/2014/main" id="{AEA14C20-4CC8-49D9-976A-C6351EC463DC}"/>
                </a:ext>
              </a:extLst>
            </p:cNvPr>
            <p:cNvSpPr/>
            <p:nvPr/>
          </p:nvSpPr>
          <p:spPr>
            <a:xfrm>
              <a:off x="2220952" y="3394834"/>
              <a:ext cx="795088" cy="6858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rgbClr val="009900"/>
                  </a:solidFill>
                  <a:cs typeface="Calibri"/>
                </a:rPr>
                <a:t>53.0%</a:t>
              </a:r>
            </a:p>
          </p:txBody>
        </p:sp>
      </p:grpSp>
      <p:grpSp>
        <p:nvGrpSpPr>
          <p:cNvPr id="8" name="Group 7">
            <a:extLst>
              <a:ext uri="{FF2B5EF4-FFF2-40B4-BE49-F238E27FC236}">
                <a16:creationId xmlns:a16="http://schemas.microsoft.com/office/drawing/2014/main" id="{392E11E1-C819-4C5D-B544-4AD504FD82AA}"/>
              </a:ext>
            </a:extLst>
          </p:cNvPr>
          <p:cNvGrpSpPr/>
          <p:nvPr/>
        </p:nvGrpSpPr>
        <p:grpSpPr>
          <a:xfrm>
            <a:off x="248448" y="4212523"/>
            <a:ext cx="2754839" cy="685800"/>
            <a:chOff x="248448" y="4223348"/>
            <a:chExt cx="2754839" cy="685800"/>
          </a:xfrm>
        </p:grpSpPr>
        <p:sp>
          <p:nvSpPr>
            <p:cNvPr id="36" name="Rectangle: Rounded Corners 35">
              <a:extLst>
                <a:ext uri="{FF2B5EF4-FFF2-40B4-BE49-F238E27FC236}">
                  <a16:creationId xmlns:a16="http://schemas.microsoft.com/office/drawing/2014/main" id="{ED9A869E-0B9B-44A0-BDC9-FE229328D134}"/>
                </a:ext>
              </a:extLst>
            </p:cNvPr>
            <p:cNvSpPr/>
            <p:nvPr/>
          </p:nvSpPr>
          <p:spPr>
            <a:xfrm>
              <a:off x="248448" y="4223348"/>
              <a:ext cx="795088" cy="6858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Bear</a:t>
              </a:r>
            </a:p>
          </p:txBody>
        </p:sp>
        <p:sp>
          <p:nvSpPr>
            <p:cNvPr id="38" name="Rectangle: Rounded Corners 37">
              <a:extLst>
                <a:ext uri="{FF2B5EF4-FFF2-40B4-BE49-F238E27FC236}">
                  <a16:creationId xmlns:a16="http://schemas.microsoft.com/office/drawing/2014/main" id="{9595167C-F6A7-437A-B69D-651BA474D3C7}"/>
                </a:ext>
              </a:extLst>
            </p:cNvPr>
            <p:cNvSpPr/>
            <p:nvPr/>
          </p:nvSpPr>
          <p:spPr>
            <a:xfrm>
              <a:off x="1221744" y="4223348"/>
              <a:ext cx="795088" cy="6858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solidFill>
                    <a:srgbClr val="000000"/>
                  </a:solidFill>
                  <a:cs typeface="Calibri"/>
                </a:rPr>
                <a:t>25%</a:t>
              </a:r>
            </a:p>
          </p:txBody>
        </p:sp>
        <p:sp>
          <p:nvSpPr>
            <p:cNvPr id="45" name="Rectangle: Rounded Corners 44">
              <a:extLst>
                <a:ext uri="{FF2B5EF4-FFF2-40B4-BE49-F238E27FC236}">
                  <a16:creationId xmlns:a16="http://schemas.microsoft.com/office/drawing/2014/main" id="{E2608EE1-311E-4397-B204-CF036FC2C504}"/>
                </a:ext>
              </a:extLst>
            </p:cNvPr>
            <p:cNvSpPr/>
            <p:nvPr/>
          </p:nvSpPr>
          <p:spPr>
            <a:xfrm>
              <a:off x="2208199" y="4223348"/>
              <a:ext cx="795088" cy="6858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1400" b="1">
                <a:solidFill>
                  <a:srgbClr val="C00000"/>
                </a:solidFill>
                <a:cs typeface="Calibri"/>
              </a:endParaRPr>
            </a:p>
          </p:txBody>
        </p:sp>
      </p:grpSp>
      <p:grpSp>
        <p:nvGrpSpPr>
          <p:cNvPr id="3" name="Group 2">
            <a:extLst>
              <a:ext uri="{FF2B5EF4-FFF2-40B4-BE49-F238E27FC236}">
                <a16:creationId xmlns:a16="http://schemas.microsoft.com/office/drawing/2014/main" id="{3575B0CB-6337-4E47-B22E-15FF92A356F4}"/>
              </a:ext>
            </a:extLst>
          </p:cNvPr>
          <p:cNvGrpSpPr/>
          <p:nvPr/>
        </p:nvGrpSpPr>
        <p:grpSpPr>
          <a:xfrm>
            <a:off x="249141" y="5030213"/>
            <a:ext cx="2754839" cy="685800"/>
            <a:chOff x="249141" y="5030213"/>
            <a:chExt cx="2754839" cy="685800"/>
          </a:xfrm>
        </p:grpSpPr>
        <p:sp>
          <p:nvSpPr>
            <p:cNvPr id="48" name="Rectangle: Rounded Corners 47">
              <a:extLst>
                <a:ext uri="{FF2B5EF4-FFF2-40B4-BE49-F238E27FC236}">
                  <a16:creationId xmlns:a16="http://schemas.microsoft.com/office/drawing/2014/main" id="{0DF37154-D1DA-4AA2-A268-62DF4C5E51ED}"/>
                </a:ext>
              </a:extLst>
            </p:cNvPr>
            <p:cNvSpPr/>
            <p:nvPr/>
          </p:nvSpPr>
          <p:spPr>
            <a:xfrm>
              <a:off x="249141" y="5030213"/>
              <a:ext cx="795088" cy="6858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Bull</a:t>
              </a:r>
            </a:p>
          </p:txBody>
        </p:sp>
        <p:sp>
          <p:nvSpPr>
            <p:cNvPr id="49" name="Rectangle: Rounded Corners 48">
              <a:extLst>
                <a:ext uri="{FF2B5EF4-FFF2-40B4-BE49-F238E27FC236}">
                  <a16:creationId xmlns:a16="http://schemas.microsoft.com/office/drawing/2014/main" id="{7DADB5A9-2AF1-4B32-A15C-3AF9B819D853}"/>
                </a:ext>
              </a:extLst>
            </p:cNvPr>
            <p:cNvSpPr/>
            <p:nvPr/>
          </p:nvSpPr>
          <p:spPr>
            <a:xfrm>
              <a:off x="1222437" y="5030213"/>
              <a:ext cx="795088" cy="6858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solidFill>
                    <a:srgbClr val="000000"/>
                  </a:solidFill>
                  <a:cs typeface="Calibri"/>
                </a:rPr>
                <a:t>10%</a:t>
              </a:r>
            </a:p>
          </p:txBody>
        </p:sp>
        <p:sp>
          <p:nvSpPr>
            <p:cNvPr id="50" name="Rectangle: Rounded Corners 49">
              <a:extLst>
                <a:ext uri="{FF2B5EF4-FFF2-40B4-BE49-F238E27FC236}">
                  <a16:creationId xmlns:a16="http://schemas.microsoft.com/office/drawing/2014/main" id="{E640FCBA-29C4-4350-B95A-EA694983F954}"/>
                </a:ext>
              </a:extLst>
            </p:cNvPr>
            <p:cNvSpPr/>
            <p:nvPr/>
          </p:nvSpPr>
          <p:spPr>
            <a:xfrm>
              <a:off x="2208892" y="5030213"/>
              <a:ext cx="795088" cy="6858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rgbClr val="009900"/>
                  </a:solidFill>
                  <a:cs typeface="Calibri"/>
                </a:rPr>
                <a:t>74.1%</a:t>
              </a:r>
            </a:p>
          </p:txBody>
        </p:sp>
      </p:grpSp>
      <p:grpSp>
        <p:nvGrpSpPr>
          <p:cNvPr id="18" name="Group 17">
            <a:extLst>
              <a:ext uri="{FF2B5EF4-FFF2-40B4-BE49-F238E27FC236}">
                <a16:creationId xmlns:a16="http://schemas.microsoft.com/office/drawing/2014/main" id="{F7CD0CFB-4210-4DB1-A27E-90D7234B4D04}"/>
              </a:ext>
            </a:extLst>
          </p:cNvPr>
          <p:cNvGrpSpPr/>
          <p:nvPr/>
        </p:nvGrpSpPr>
        <p:grpSpPr>
          <a:xfrm>
            <a:off x="1357720" y="4286843"/>
            <a:ext cx="548640" cy="548640"/>
            <a:chOff x="1357720" y="3482171"/>
            <a:chExt cx="548640" cy="548640"/>
          </a:xfrm>
        </p:grpSpPr>
        <p:sp>
          <p:nvSpPr>
            <p:cNvPr id="13" name="Oval 12">
              <a:extLst>
                <a:ext uri="{FF2B5EF4-FFF2-40B4-BE49-F238E27FC236}">
                  <a16:creationId xmlns:a16="http://schemas.microsoft.com/office/drawing/2014/main" id="{1E2CABCD-09EE-4A80-8E65-8BEBE1AE211A}"/>
                </a:ext>
              </a:extLst>
            </p:cNvPr>
            <p:cNvSpPr/>
            <p:nvPr/>
          </p:nvSpPr>
          <p:spPr>
            <a:xfrm>
              <a:off x="1357720" y="3482171"/>
              <a:ext cx="548640" cy="54864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tial Circle 11">
              <a:extLst>
                <a:ext uri="{FF2B5EF4-FFF2-40B4-BE49-F238E27FC236}">
                  <a16:creationId xmlns:a16="http://schemas.microsoft.com/office/drawing/2014/main" id="{7BBB8347-C107-4D63-B856-D7F796183479}"/>
                </a:ext>
              </a:extLst>
            </p:cNvPr>
            <p:cNvSpPr/>
            <p:nvPr/>
          </p:nvSpPr>
          <p:spPr>
            <a:xfrm>
              <a:off x="1357720" y="3482171"/>
              <a:ext cx="548640" cy="548640"/>
            </a:xfrm>
            <a:prstGeom prst="pie">
              <a:avLst>
                <a:gd name="adj1" fmla="val 13538084"/>
                <a:gd name="adj2" fmla="val 16200000"/>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51">
            <a:extLst>
              <a:ext uri="{FF2B5EF4-FFF2-40B4-BE49-F238E27FC236}">
                <a16:creationId xmlns:a16="http://schemas.microsoft.com/office/drawing/2014/main" id="{CFB9FA4E-C427-41EA-B5A6-313D75DB50A9}"/>
              </a:ext>
            </a:extLst>
          </p:cNvPr>
          <p:cNvGrpSpPr/>
          <p:nvPr/>
        </p:nvGrpSpPr>
        <p:grpSpPr>
          <a:xfrm>
            <a:off x="1357720" y="3472010"/>
            <a:ext cx="548640" cy="548640"/>
            <a:chOff x="1357720" y="3482171"/>
            <a:chExt cx="548640" cy="548640"/>
          </a:xfrm>
        </p:grpSpPr>
        <p:sp>
          <p:nvSpPr>
            <p:cNvPr id="53" name="Oval 52">
              <a:extLst>
                <a:ext uri="{FF2B5EF4-FFF2-40B4-BE49-F238E27FC236}">
                  <a16:creationId xmlns:a16="http://schemas.microsoft.com/office/drawing/2014/main" id="{C58DE7C1-CEA5-4DFE-B47E-31F4FEDCE0F3}"/>
                </a:ext>
              </a:extLst>
            </p:cNvPr>
            <p:cNvSpPr/>
            <p:nvPr/>
          </p:nvSpPr>
          <p:spPr>
            <a:xfrm>
              <a:off x="1357720" y="3482171"/>
              <a:ext cx="548640" cy="54864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tial Circle 53">
              <a:extLst>
                <a:ext uri="{FF2B5EF4-FFF2-40B4-BE49-F238E27FC236}">
                  <a16:creationId xmlns:a16="http://schemas.microsoft.com/office/drawing/2014/main" id="{D4E55855-8EEF-4D0A-9F49-279387E12EC9}"/>
                </a:ext>
              </a:extLst>
            </p:cNvPr>
            <p:cNvSpPr/>
            <p:nvPr/>
          </p:nvSpPr>
          <p:spPr>
            <a:xfrm>
              <a:off x="1357720" y="3482171"/>
              <a:ext cx="548640" cy="548640"/>
            </a:xfrm>
            <a:prstGeom prst="pie">
              <a:avLst>
                <a:gd name="adj1" fmla="val 2904047"/>
                <a:gd name="adj2" fmla="val 16200000"/>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a:extLst>
              <a:ext uri="{FF2B5EF4-FFF2-40B4-BE49-F238E27FC236}">
                <a16:creationId xmlns:a16="http://schemas.microsoft.com/office/drawing/2014/main" id="{C7D86568-A9D2-4E1A-9B75-6603C290E382}"/>
              </a:ext>
            </a:extLst>
          </p:cNvPr>
          <p:cNvGrpSpPr/>
          <p:nvPr/>
        </p:nvGrpSpPr>
        <p:grpSpPr>
          <a:xfrm>
            <a:off x="1351641" y="5107318"/>
            <a:ext cx="548640" cy="548640"/>
            <a:chOff x="1357720" y="3482171"/>
            <a:chExt cx="548640" cy="548640"/>
          </a:xfrm>
        </p:grpSpPr>
        <p:sp>
          <p:nvSpPr>
            <p:cNvPr id="56" name="Oval 55">
              <a:extLst>
                <a:ext uri="{FF2B5EF4-FFF2-40B4-BE49-F238E27FC236}">
                  <a16:creationId xmlns:a16="http://schemas.microsoft.com/office/drawing/2014/main" id="{5EB92CE3-1F6A-4160-A524-41AD485A9754}"/>
                </a:ext>
              </a:extLst>
            </p:cNvPr>
            <p:cNvSpPr/>
            <p:nvPr/>
          </p:nvSpPr>
          <p:spPr>
            <a:xfrm>
              <a:off x="1357720" y="3482171"/>
              <a:ext cx="548640" cy="54864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artial Circle 56">
              <a:extLst>
                <a:ext uri="{FF2B5EF4-FFF2-40B4-BE49-F238E27FC236}">
                  <a16:creationId xmlns:a16="http://schemas.microsoft.com/office/drawing/2014/main" id="{6C9DA8EB-6D3B-4072-B372-2C5BCACFB555}"/>
                </a:ext>
              </a:extLst>
            </p:cNvPr>
            <p:cNvSpPr/>
            <p:nvPr/>
          </p:nvSpPr>
          <p:spPr>
            <a:xfrm>
              <a:off x="1357720" y="3482171"/>
              <a:ext cx="548640" cy="548640"/>
            </a:xfrm>
            <a:prstGeom prst="pie">
              <a:avLst>
                <a:gd name="adj1" fmla="val 10765357"/>
                <a:gd name="adj2" fmla="val 16200000"/>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a:extLst>
              <a:ext uri="{FF2B5EF4-FFF2-40B4-BE49-F238E27FC236}">
                <a16:creationId xmlns:a16="http://schemas.microsoft.com/office/drawing/2014/main" id="{E5CA6E26-D850-4370-9C25-1F24F8F72034}"/>
              </a:ext>
            </a:extLst>
          </p:cNvPr>
          <p:cNvSpPr txBox="1"/>
          <p:nvPr/>
        </p:nvSpPr>
        <p:spPr>
          <a:xfrm>
            <a:off x="1302302" y="5164735"/>
            <a:ext cx="420624" cy="246221"/>
          </a:xfrm>
          <a:prstGeom prst="rect">
            <a:avLst/>
          </a:prstGeom>
          <a:noFill/>
        </p:spPr>
        <p:txBody>
          <a:bodyPr wrap="square" rtlCol="0">
            <a:spAutoFit/>
          </a:bodyPr>
          <a:lstStyle/>
          <a:p>
            <a:pPr algn="ctr"/>
            <a:r>
              <a:rPr lang="en-US" sz="1000"/>
              <a:t>25%</a:t>
            </a:r>
          </a:p>
        </p:txBody>
      </p:sp>
      <p:sp>
        <p:nvSpPr>
          <p:cNvPr id="58" name="TextBox 57">
            <a:extLst>
              <a:ext uri="{FF2B5EF4-FFF2-40B4-BE49-F238E27FC236}">
                <a16:creationId xmlns:a16="http://schemas.microsoft.com/office/drawing/2014/main" id="{D1ABC549-EF30-4DBA-BEBC-9C3C89D0DFAC}"/>
              </a:ext>
            </a:extLst>
          </p:cNvPr>
          <p:cNvSpPr txBox="1"/>
          <p:nvPr/>
        </p:nvSpPr>
        <p:spPr>
          <a:xfrm>
            <a:off x="1321382" y="3715787"/>
            <a:ext cx="420624" cy="246221"/>
          </a:xfrm>
          <a:prstGeom prst="rect">
            <a:avLst/>
          </a:prstGeom>
          <a:noFill/>
        </p:spPr>
        <p:txBody>
          <a:bodyPr wrap="square" rtlCol="0">
            <a:spAutoFit/>
          </a:bodyPr>
          <a:lstStyle/>
          <a:p>
            <a:pPr algn="ctr"/>
            <a:r>
              <a:rPr lang="en-US" sz="1000"/>
              <a:t>65%</a:t>
            </a:r>
          </a:p>
        </p:txBody>
      </p:sp>
      <p:sp>
        <p:nvSpPr>
          <p:cNvPr id="59" name="TextBox 58">
            <a:extLst>
              <a:ext uri="{FF2B5EF4-FFF2-40B4-BE49-F238E27FC236}">
                <a16:creationId xmlns:a16="http://schemas.microsoft.com/office/drawing/2014/main" id="{A686E589-44C6-414E-A948-4956DF7F8A63}"/>
              </a:ext>
            </a:extLst>
          </p:cNvPr>
          <p:cNvSpPr txBox="1"/>
          <p:nvPr/>
        </p:nvSpPr>
        <p:spPr>
          <a:xfrm>
            <a:off x="1490501" y="4518871"/>
            <a:ext cx="466434" cy="246221"/>
          </a:xfrm>
          <a:prstGeom prst="rect">
            <a:avLst/>
          </a:prstGeom>
          <a:noFill/>
        </p:spPr>
        <p:txBody>
          <a:bodyPr wrap="square" rtlCol="0">
            <a:spAutoFit/>
          </a:bodyPr>
          <a:lstStyle/>
          <a:p>
            <a:pPr algn="ctr"/>
            <a:r>
              <a:rPr lang="en-US" sz="1000">
                <a:solidFill>
                  <a:schemeClr val="bg1"/>
                </a:solidFill>
              </a:rPr>
              <a:t>10%</a:t>
            </a:r>
          </a:p>
        </p:txBody>
      </p:sp>
      <p:cxnSp>
        <p:nvCxnSpPr>
          <p:cNvPr id="21" name="Straight Connector 20">
            <a:extLst>
              <a:ext uri="{FF2B5EF4-FFF2-40B4-BE49-F238E27FC236}">
                <a16:creationId xmlns:a16="http://schemas.microsoft.com/office/drawing/2014/main" id="{4296208B-FE9E-4E9E-AAF7-121D2D2B8430}"/>
              </a:ext>
            </a:extLst>
          </p:cNvPr>
          <p:cNvCxnSpPr>
            <a:cxnSpLocks/>
          </p:cNvCxnSpPr>
          <p:nvPr/>
        </p:nvCxnSpPr>
        <p:spPr>
          <a:xfrm>
            <a:off x="244275" y="4150620"/>
            <a:ext cx="277553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EFCB465-67CD-4815-9111-90DEAA27D505}"/>
              </a:ext>
            </a:extLst>
          </p:cNvPr>
          <p:cNvCxnSpPr>
            <a:cxnSpLocks/>
          </p:cNvCxnSpPr>
          <p:nvPr/>
        </p:nvCxnSpPr>
        <p:spPr>
          <a:xfrm>
            <a:off x="244275" y="4961388"/>
            <a:ext cx="277553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C7E1945-5375-4064-8113-B513102F1D85}"/>
              </a:ext>
            </a:extLst>
          </p:cNvPr>
          <p:cNvSpPr txBox="1"/>
          <p:nvPr/>
        </p:nvSpPr>
        <p:spPr>
          <a:xfrm>
            <a:off x="575303" y="466497"/>
            <a:ext cx="7331263" cy="461665"/>
          </a:xfrm>
          <a:prstGeom prst="rect">
            <a:avLst/>
          </a:prstGeom>
          <a:noFill/>
        </p:spPr>
        <p:txBody>
          <a:bodyPr wrap="square" lIns="91440" tIns="45720" rIns="91440" bIns="45720" rtlCol="0" anchor="t">
            <a:spAutoFit/>
          </a:bodyPr>
          <a:lstStyle/>
          <a:p>
            <a:r>
              <a:rPr lang="en-US" sz="2400">
                <a:solidFill>
                  <a:srgbClr val="000000"/>
                </a:solidFill>
                <a:latin typeface="Grandview"/>
              </a:rPr>
              <a:t>Valuation and Price Target</a:t>
            </a:r>
          </a:p>
        </p:txBody>
      </p:sp>
      <p:sp>
        <p:nvSpPr>
          <p:cNvPr id="20" name="TextBox 19">
            <a:extLst>
              <a:ext uri="{FF2B5EF4-FFF2-40B4-BE49-F238E27FC236}">
                <a16:creationId xmlns:a16="http://schemas.microsoft.com/office/drawing/2014/main" id="{1A35739C-2846-47FA-9122-B89DB4501AB0}"/>
              </a:ext>
            </a:extLst>
          </p:cNvPr>
          <p:cNvSpPr txBox="1"/>
          <p:nvPr/>
        </p:nvSpPr>
        <p:spPr>
          <a:xfrm>
            <a:off x="2102473" y="4378895"/>
            <a:ext cx="1008668" cy="615553"/>
          </a:xfrm>
          <a:prstGeom prst="rect">
            <a:avLst/>
          </a:prstGeom>
          <a:noFill/>
        </p:spPr>
        <p:txBody>
          <a:bodyPr wrap="square" rtlCol="0">
            <a:spAutoFit/>
          </a:bodyPr>
          <a:lstStyle/>
          <a:p>
            <a:pPr algn="ctr"/>
            <a:r>
              <a:rPr lang="en-US" sz="1600" b="1">
                <a:solidFill>
                  <a:srgbClr val="C00000"/>
                </a:solidFill>
                <a:cs typeface="Calibri"/>
              </a:rPr>
              <a:t>(18.8%)</a:t>
            </a:r>
          </a:p>
          <a:p>
            <a:endParaRPr lang="en-US"/>
          </a:p>
        </p:txBody>
      </p:sp>
      <p:grpSp>
        <p:nvGrpSpPr>
          <p:cNvPr id="22" name="Group 21">
            <a:extLst>
              <a:ext uri="{FF2B5EF4-FFF2-40B4-BE49-F238E27FC236}">
                <a16:creationId xmlns:a16="http://schemas.microsoft.com/office/drawing/2014/main" id="{F271782B-05BB-45B0-A928-AB959A60BA23}"/>
              </a:ext>
            </a:extLst>
          </p:cNvPr>
          <p:cNvGrpSpPr/>
          <p:nvPr/>
        </p:nvGrpSpPr>
        <p:grpSpPr>
          <a:xfrm>
            <a:off x="2973680" y="2492114"/>
            <a:ext cx="1436093" cy="526625"/>
            <a:chOff x="2926975" y="2384399"/>
            <a:chExt cx="1436093" cy="526625"/>
          </a:xfrm>
        </p:grpSpPr>
        <p:sp>
          <p:nvSpPr>
            <p:cNvPr id="41" name="TextBox 40">
              <a:extLst>
                <a:ext uri="{FF2B5EF4-FFF2-40B4-BE49-F238E27FC236}">
                  <a16:creationId xmlns:a16="http://schemas.microsoft.com/office/drawing/2014/main" id="{3A93AD52-D130-4478-88FD-E545299ACEC8}"/>
                </a:ext>
              </a:extLst>
            </p:cNvPr>
            <p:cNvSpPr txBox="1"/>
            <p:nvPr/>
          </p:nvSpPr>
          <p:spPr>
            <a:xfrm>
              <a:off x="3384421" y="2717279"/>
              <a:ext cx="521201" cy="193745"/>
            </a:xfrm>
            <a:prstGeom prst="rect">
              <a:avLst/>
            </a:prstGeom>
            <a:noFill/>
          </p:spPr>
          <p:txBody>
            <a:bodyPr wrap="square" rtlCol="0">
              <a:spAutoFit/>
            </a:bodyPr>
            <a:lstStyle/>
            <a:p>
              <a:pPr algn="ctr"/>
              <a:r>
                <a:rPr lang="en-US" sz="800"/>
                <a:t>2-4%</a:t>
              </a:r>
            </a:p>
          </p:txBody>
        </p:sp>
        <p:sp>
          <p:nvSpPr>
            <p:cNvPr id="63" name="TextBox 62">
              <a:extLst>
                <a:ext uri="{FF2B5EF4-FFF2-40B4-BE49-F238E27FC236}">
                  <a16:creationId xmlns:a16="http://schemas.microsoft.com/office/drawing/2014/main" id="{1C484ECF-6A3E-455D-9442-6405FAB6EC3E}"/>
                </a:ext>
              </a:extLst>
            </p:cNvPr>
            <p:cNvSpPr txBox="1"/>
            <p:nvPr/>
          </p:nvSpPr>
          <p:spPr>
            <a:xfrm>
              <a:off x="2926975" y="2384399"/>
              <a:ext cx="1436093" cy="400110"/>
            </a:xfrm>
            <a:prstGeom prst="rect">
              <a:avLst/>
            </a:prstGeom>
            <a:noFill/>
          </p:spPr>
          <p:txBody>
            <a:bodyPr wrap="square" rtlCol="0">
              <a:spAutoFit/>
            </a:bodyPr>
            <a:lstStyle/>
            <a:p>
              <a:pPr algn="ctr"/>
              <a:r>
                <a:rPr lang="en-US" sz="1000" b="1"/>
                <a:t>DCF –</a:t>
              </a:r>
            </a:p>
            <a:p>
              <a:pPr algn="ctr"/>
              <a:r>
                <a:rPr lang="en-US" sz="1000"/>
                <a:t>Perpetuity Growth</a:t>
              </a:r>
            </a:p>
          </p:txBody>
        </p:sp>
      </p:grpSp>
      <p:grpSp>
        <p:nvGrpSpPr>
          <p:cNvPr id="64" name="Group 63">
            <a:extLst>
              <a:ext uri="{FF2B5EF4-FFF2-40B4-BE49-F238E27FC236}">
                <a16:creationId xmlns:a16="http://schemas.microsoft.com/office/drawing/2014/main" id="{06849798-0013-4876-AC85-654CF5DB860E}"/>
              </a:ext>
            </a:extLst>
          </p:cNvPr>
          <p:cNvGrpSpPr/>
          <p:nvPr/>
        </p:nvGrpSpPr>
        <p:grpSpPr>
          <a:xfrm>
            <a:off x="2973680" y="3370681"/>
            <a:ext cx="1436093" cy="548324"/>
            <a:chOff x="2926975" y="2384399"/>
            <a:chExt cx="1436093" cy="548324"/>
          </a:xfrm>
        </p:grpSpPr>
        <p:sp>
          <p:nvSpPr>
            <p:cNvPr id="65" name="TextBox 64">
              <a:extLst>
                <a:ext uri="{FF2B5EF4-FFF2-40B4-BE49-F238E27FC236}">
                  <a16:creationId xmlns:a16="http://schemas.microsoft.com/office/drawing/2014/main" id="{92EF786E-1509-4EC0-B6ED-26C955D02EF6}"/>
                </a:ext>
              </a:extLst>
            </p:cNvPr>
            <p:cNvSpPr txBox="1"/>
            <p:nvPr/>
          </p:nvSpPr>
          <p:spPr>
            <a:xfrm>
              <a:off x="3384421" y="2717279"/>
              <a:ext cx="521201" cy="215444"/>
            </a:xfrm>
            <a:prstGeom prst="rect">
              <a:avLst/>
            </a:prstGeom>
            <a:noFill/>
          </p:spPr>
          <p:txBody>
            <a:bodyPr wrap="square" rtlCol="0">
              <a:spAutoFit/>
            </a:bodyPr>
            <a:lstStyle/>
            <a:p>
              <a:pPr algn="ctr"/>
              <a:r>
                <a:rPr lang="en-US" sz="800"/>
                <a:t>9-11x</a:t>
              </a:r>
            </a:p>
          </p:txBody>
        </p:sp>
        <p:sp>
          <p:nvSpPr>
            <p:cNvPr id="66" name="TextBox 65">
              <a:extLst>
                <a:ext uri="{FF2B5EF4-FFF2-40B4-BE49-F238E27FC236}">
                  <a16:creationId xmlns:a16="http://schemas.microsoft.com/office/drawing/2014/main" id="{895F0710-6F26-4BC2-9796-98F25914555D}"/>
                </a:ext>
              </a:extLst>
            </p:cNvPr>
            <p:cNvSpPr txBox="1"/>
            <p:nvPr/>
          </p:nvSpPr>
          <p:spPr>
            <a:xfrm>
              <a:off x="2926975" y="2384399"/>
              <a:ext cx="1436093" cy="400110"/>
            </a:xfrm>
            <a:prstGeom prst="rect">
              <a:avLst/>
            </a:prstGeom>
            <a:noFill/>
          </p:spPr>
          <p:txBody>
            <a:bodyPr wrap="square" rtlCol="0">
              <a:spAutoFit/>
            </a:bodyPr>
            <a:lstStyle/>
            <a:p>
              <a:pPr algn="ctr"/>
              <a:r>
                <a:rPr lang="en-US" sz="1000" b="1"/>
                <a:t>DCF –</a:t>
              </a:r>
            </a:p>
            <a:p>
              <a:pPr algn="ctr"/>
              <a:r>
                <a:rPr lang="en-US" sz="1000"/>
                <a:t>Exit Multiple</a:t>
              </a:r>
            </a:p>
          </p:txBody>
        </p:sp>
      </p:grpSp>
      <p:grpSp>
        <p:nvGrpSpPr>
          <p:cNvPr id="67" name="Group 66">
            <a:extLst>
              <a:ext uri="{FF2B5EF4-FFF2-40B4-BE49-F238E27FC236}">
                <a16:creationId xmlns:a16="http://schemas.microsoft.com/office/drawing/2014/main" id="{120F7260-EF3B-4E0C-8247-3F3849FA445C}"/>
              </a:ext>
            </a:extLst>
          </p:cNvPr>
          <p:cNvGrpSpPr/>
          <p:nvPr/>
        </p:nvGrpSpPr>
        <p:grpSpPr>
          <a:xfrm>
            <a:off x="2973680" y="4207539"/>
            <a:ext cx="1436093" cy="548324"/>
            <a:chOff x="2926975" y="2384399"/>
            <a:chExt cx="1436093" cy="548324"/>
          </a:xfrm>
        </p:grpSpPr>
        <p:sp>
          <p:nvSpPr>
            <p:cNvPr id="68" name="TextBox 67">
              <a:extLst>
                <a:ext uri="{FF2B5EF4-FFF2-40B4-BE49-F238E27FC236}">
                  <a16:creationId xmlns:a16="http://schemas.microsoft.com/office/drawing/2014/main" id="{0363B6AA-85DE-4022-9283-5340D583A303}"/>
                </a:ext>
              </a:extLst>
            </p:cNvPr>
            <p:cNvSpPr txBox="1"/>
            <p:nvPr/>
          </p:nvSpPr>
          <p:spPr>
            <a:xfrm>
              <a:off x="3384421" y="2717279"/>
              <a:ext cx="521201" cy="215444"/>
            </a:xfrm>
            <a:prstGeom prst="rect">
              <a:avLst/>
            </a:prstGeom>
            <a:noFill/>
          </p:spPr>
          <p:txBody>
            <a:bodyPr wrap="square" rtlCol="0">
              <a:spAutoFit/>
            </a:bodyPr>
            <a:lstStyle/>
            <a:p>
              <a:pPr algn="ctr"/>
              <a:r>
                <a:rPr lang="en-US" sz="800"/>
                <a:t>.7x-.8x</a:t>
              </a:r>
            </a:p>
          </p:txBody>
        </p:sp>
        <p:sp>
          <p:nvSpPr>
            <p:cNvPr id="69" name="TextBox 68">
              <a:extLst>
                <a:ext uri="{FF2B5EF4-FFF2-40B4-BE49-F238E27FC236}">
                  <a16:creationId xmlns:a16="http://schemas.microsoft.com/office/drawing/2014/main" id="{88EF3D0E-06B6-4AB0-B589-3EA2948C7A2B}"/>
                </a:ext>
              </a:extLst>
            </p:cNvPr>
            <p:cNvSpPr txBox="1"/>
            <p:nvPr/>
          </p:nvSpPr>
          <p:spPr>
            <a:xfrm>
              <a:off x="2926975" y="2384399"/>
              <a:ext cx="1436093" cy="400110"/>
            </a:xfrm>
            <a:prstGeom prst="rect">
              <a:avLst/>
            </a:prstGeom>
            <a:noFill/>
          </p:spPr>
          <p:txBody>
            <a:bodyPr wrap="square" rtlCol="0">
              <a:spAutoFit/>
            </a:bodyPr>
            <a:lstStyle/>
            <a:p>
              <a:pPr algn="ctr"/>
              <a:r>
                <a:rPr lang="en-US" sz="1000" b="1"/>
                <a:t>Trading Comps -</a:t>
              </a:r>
            </a:p>
            <a:p>
              <a:pPr algn="ctr"/>
              <a:r>
                <a:rPr lang="en-US" sz="1000"/>
                <a:t>EV / Revenue</a:t>
              </a:r>
            </a:p>
          </p:txBody>
        </p:sp>
      </p:grpSp>
      <p:grpSp>
        <p:nvGrpSpPr>
          <p:cNvPr id="70" name="Group 69">
            <a:extLst>
              <a:ext uri="{FF2B5EF4-FFF2-40B4-BE49-F238E27FC236}">
                <a16:creationId xmlns:a16="http://schemas.microsoft.com/office/drawing/2014/main" id="{9A70F2C6-67BE-4116-B914-C9CA35AB7DA8}"/>
              </a:ext>
            </a:extLst>
          </p:cNvPr>
          <p:cNvGrpSpPr/>
          <p:nvPr/>
        </p:nvGrpSpPr>
        <p:grpSpPr>
          <a:xfrm>
            <a:off x="2973680" y="5090613"/>
            <a:ext cx="1436093" cy="548324"/>
            <a:chOff x="2926975" y="2384399"/>
            <a:chExt cx="1436093" cy="548324"/>
          </a:xfrm>
        </p:grpSpPr>
        <p:sp>
          <p:nvSpPr>
            <p:cNvPr id="71" name="TextBox 70">
              <a:extLst>
                <a:ext uri="{FF2B5EF4-FFF2-40B4-BE49-F238E27FC236}">
                  <a16:creationId xmlns:a16="http://schemas.microsoft.com/office/drawing/2014/main" id="{AD5D4B52-954B-4B10-B46D-8C0847F082BA}"/>
                </a:ext>
              </a:extLst>
            </p:cNvPr>
            <p:cNvSpPr txBox="1"/>
            <p:nvPr/>
          </p:nvSpPr>
          <p:spPr>
            <a:xfrm>
              <a:off x="3384421" y="2717279"/>
              <a:ext cx="521201" cy="215444"/>
            </a:xfrm>
            <a:prstGeom prst="rect">
              <a:avLst/>
            </a:prstGeom>
            <a:noFill/>
          </p:spPr>
          <p:txBody>
            <a:bodyPr wrap="square" rtlCol="0">
              <a:spAutoFit/>
            </a:bodyPr>
            <a:lstStyle/>
            <a:p>
              <a:pPr algn="ctr"/>
              <a:endParaRPr lang="en-US" sz="800"/>
            </a:p>
          </p:txBody>
        </p:sp>
        <p:sp>
          <p:nvSpPr>
            <p:cNvPr id="72" name="TextBox 71">
              <a:extLst>
                <a:ext uri="{FF2B5EF4-FFF2-40B4-BE49-F238E27FC236}">
                  <a16:creationId xmlns:a16="http://schemas.microsoft.com/office/drawing/2014/main" id="{36C1C996-2170-445A-8610-E865EEBF21B0}"/>
                </a:ext>
              </a:extLst>
            </p:cNvPr>
            <p:cNvSpPr txBox="1"/>
            <p:nvPr/>
          </p:nvSpPr>
          <p:spPr>
            <a:xfrm>
              <a:off x="2926975" y="2384399"/>
              <a:ext cx="1436093" cy="400110"/>
            </a:xfrm>
            <a:prstGeom prst="rect">
              <a:avLst/>
            </a:prstGeom>
            <a:noFill/>
          </p:spPr>
          <p:txBody>
            <a:bodyPr wrap="square" rtlCol="0">
              <a:spAutoFit/>
            </a:bodyPr>
            <a:lstStyle/>
            <a:p>
              <a:pPr algn="ctr"/>
              <a:r>
                <a:rPr lang="en-US" sz="1000" b="1"/>
                <a:t>Implied Multiple -</a:t>
              </a:r>
            </a:p>
            <a:p>
              <a:pPr algn="ctr"/>
              <a:r>
                <a:rPr lang="en-US" sz="1000"/>
                <a:t>Terminal ROIC</a:t>
              </a:r>
            </a:p>
          </p:txBody>
        </p:sp>
      </p:grpSp>
    </p:spTree>
    <p:extLst>
      <p:ext uri="{BB962C8B-B14F-4D97-AF65-F5344CB8AC3E}">
        <p14:creationId xmlns:p14="http://schemas.microsoft.com/office/powerpoint/2010/main" val="302802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3F66D99D-7951-4F74-A7C8-F7AD852AC570}"/>
              </a:ext>
            </a:extLst>
          </p:cNvPr>
          <p:cNvSpPr txBox="1"/>
          <p:nvPr/>
        </p:nvSpPr>
        <p:spPr>
          <a:xfrm>
            <a:off x="575303" y="466497"/>
            <a:ext cx="7331263" cy="461665"/>
          </a:xfrm>
          <a:prstGeom prst="rect">
            <a:avLst/>
          </a:prstGeom>
          <a:noFill/>
        </p:spPr>
        <p:txBody>
          <a:bodyPr wrap="square" lIns="91440" tIns="45720" rIns="91440" bIns="45720" rtlCol="0" anchor="t">
            <a:spAutoFit/>
          </a:bodyPr>
          <a:lstStyle/>
          <a:p>
            <a:r>
              <a:rPr lang="en-US" sz="2400">
                <a:solidFill>
                  <a:srgbClr val="000000"/>
                </a:solidFill>
                <a:latin typeface="Grandview"/>
              </a:rPr>
              <a:t>Risks &amp; Mitigations</a:t>
            </a:r>
          </a:p>
        </p:txBody>
      </p:sp>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40025" y="6400800"/>
            <a:ext cx="406295" cy="271451"/>
          </a:xfrm>
        </p:spPr>
        <p:txBody>
          <a:bodyPr/>
          <a:lstStyle/>
          <a:p>
            <a:fld id="{44D1E385-3388-4CA8-8F43-A8BFBF917809}" type="slidenum">
              <a:rPr lang="en-US" smtClean="0">
                <a:solidFill>
                  <a:srgbClr val="2C180F"/>
                </a:solidFill>
              </a:rPr>
              <a:t>15</a:t>
            </a:fld>
            <a:endParaRPr lang="en-US">
              <a:solidFill>
                <a:srgbClr val="2C180F"/>
              </a:solidFill>
            </a:endParaRP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0A0AF58-BDF3-4E71-8868-049FF32195D4}"/>
              </a:ext>
            </a:extLst>
          </p:cNvPr>
          <p:cNvSpPr/>
          <p:nvPr/>
        </p:nvSpPr>
        <p:spPr>
          <a:xfrm>
            <a:off x="262660" y="1262154"/>
            <a:ext cx="3989467"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Trucking Recession</a:t>
            </a:r>
            <a:endParaRPr lang="en-US">
              <a:latin typeface="Grandview"/>
            </a:endParaRPr>
          </a:p>
        </p:txBody>
      </p:sp>
      <p:sp>
        <p:nvSpPr>
          <p:cNvPr id="17" name="Rectangle 16">
            <a:extLst>
              <a:ext uri="{FF2B5EF4-FFF2-40B4-BE49-F238E27FC236}">
                <a16:creationId xmlns:a16="http://schemas.microsoft.com/office/drawing/2014/main" id="{585D3113-07FF-495E-86F4-06A8D6B48CB0}"/>
              </a:ext>
            </a:extLst>
          </p:cNvPr>
          <p:cNvSpPr/>
          <p:nvPr/>
        </p:nvSpPr>
        <p:spPr>
          <a:xfrm>
            <a:off x="262660" y="3804115"/>
            <a:ext cx="3989467"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Automated Trucking</a:t>
            </a:r>
            <a:endParaRPr lang="en-US">
              <a:latin typeface="Grandview"/>
            </a:endParaRPr>
          </a:p>
        </p:txBody>
      </p:sp>
      <p:grpSp>
        <p:nvGrpSpPr>
          <p:cNvPr id="19" name="Group 18">
            <a:extLst>
              <a:ext uri="{FF2B5EF4-FFF2-40B4-BE49-F238E27FC236}">
                <a16:creationId xmlns:a16="http://schemas.microsoft.com/office/drawing/2014/main" id="{A3D993B9-88F4-4D9F-943F-7586BB3BBD4D}"/>
              </a:ext>
            </a:extLst>
          </p:cNvPr>
          <p:cNvGrpSpPr/>
          <p:nvPr/>
        </p:nvGrpSpPr>
        <p:grpSpPr>
          <a:xfrm>
            <a:off x="259647" y="2410942"/>
            <a:ext cx="2119823" cy="243065"/>
            <a:chOff x="285751" y="1440179"/>
            <a:chExt cx="2389718" cy="375023"/>
          </a:xfrm>
        </p:grpSpPr>
        <p:sp>
          <p:nvSpPr>
            <p:cNvPr id="20" name="Rectangle 19">
              <a:extLst>
                <a:ext uri="{FF2B5EF4-FFF2-40B4-BE49-F238E27FC236}">
                  <a16:creationId xmlns:a16="http://schemas.microsoft.com/office/drawing/2014/main" id="{2431CD40-04E3-4580-9C4A-1ABAD03E6840}"/>
                </a:ext>
              </a:extLst>
            </p:cNvPr>
            <p:cNvSpPr/>
            <p:nvPr/>
          </p:nvSpPr>
          <p:spPr>
            <a:xfrm>
              <a:off x="285751" y="1440179"/>
              <a:ext cx="275506" cy="375021"/>
            </a:xfrm>
            <a:prstGeom prst="rect">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endParaRPr>
            </a:p>
          </p:txBody>
        </p:sp>
        <p:sp>
          <p:nvSpPr>
            <p:cNvPr id="21" name="Arrow: Pentagon 20">
              <a:extLst>
                <a:ext uri="{FF2B5EF4-FFF2-40B4-BE49-F238E27FC236}">
                  <a16:creationId xmlns:a16="http://schemas.microsoft.com/office/drawing/2014/main" id="{D7AEF1DB-EB2A-45DF-B8BE-136D59F49176}"/>
                </a:ext>
              </a:extLst>
            </p:cNvPr>
            <p:cNvSpPr/>
            <p:nvPr/>
          </p:nvSpPr>
          <p:spPr>
            <a:xfrm>
              <a:off x="561257" y="1440181"/>
              <a:ext cx="2114212" cy="375021"/>
            </a:xfrm>
            <a:prstGeom prst="homePlat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Posterama" panose="020B0504020200020000" pitchFamily="34" charset="0"/>
                  <a:cs typeface="Posterama" panose="020B0504020200020000" pitchFamily="34" charset="0"/>
                </a:rPr>
                <a:t>MITIGATION</a:t>
              </a:r>
            </a:p>
          </p:txBody>
        </p:sp>
      </p:grpSp>
      <p:grpSp>
        <p:nvGrpSpPr>
          <p:cNvPr id="22" name="Group 21">
            <a:extLst>
              <a:ext uri="{FF2B5EF4-FFF2-40B4-BE49-F238E27FC236}">
                <a16:creationId xmlns:a16="http://schemas.microsoft.com/office/drawing/2014/main" id="{2EDFA7A5-1F18-405E-B74D-F99A79733C3F}"/>
              </a:ext>
            </a:extLst>
          </p:cNvPr>
          <p:cNvGrpSpPr/>
          <p:nvPr/>
        </p:nvGrpSpPr>
        <p:grpSpPr>
          <a:xfrm>
            <a:off x="259649" y="1633015"/>
            <a:ext cx="2119821" cy="242322"/>
            <a:chOff x="285751" y="1440179"/>
            <a:chExt cx="2389717" cy="377582"/>
          </a:xfrm>
        </p:grpSpPr>
        <p:sp>
          <p:nvSpPr>
            <p:cNvPr id="23" name="Rectangle 22">
              <a:extLst>
                <a:ext uri="{FF2B5EF4-FFF2-40B4-BE49-F238E27FC236}">
                  <a16:creationId xmlns:a16="http://schemas.microsoft.com/office/drawing/2014/main" id="{B666C8F7-79A0-41AC-B376-70BEF72BB731}"/>
                </a:ext>
              </a:extLst>
            </p:cNvPr>
            <p:cNvSpPr/>
            <p:nvPr/>
          </p:nvSpPr>
          <p:spPr>
            <a:xfrm>
              <a:off x="285751" y="1440179"/>
              <a:ext cx="275504" cy="377580"/>
            </a:xfrm>
            <a:prstGeom prst="rect">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400">
                <a:solidFill>
                  <a:srgbClr val="000000"/>
                </a:solidFill>
              </a:endParaRPr>
            </a:p>
          </p:txBody>
        </p:sp>
        <p:sp>
          <p:nvSpPr>
            <p:cNvPr id="24" name="Arrow: Pentagon 23">
              <a:extLst>
                <a:ext uri="{FF2B5EF4-FFF2-40B4-BE49-F238E27FC236}">
                  <a16:creationId xmlns:a16="http://schemas.microsoft.com/office/drawing/2014/main" id="{DE8B0D4E-BCA1-4F5C-BA2E-7B8740714DFE}"/>
                </a:ext>
              </a:extLst>
            </p:cNvPr>
            <p:cNvSpPr/>
            <p:nvPr/>
          </p:nvSpPr>
          <p:spPr>
            <a:xfrm>
              <a:off x="561255" y="1440181"/>
              <a:ext cx="2114213" cy="377580"/>
            </a:xfrm>
            <a:prstGeom prst="homePlat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Posterama" panose="020B0504020200020000" pitchFamily="34" charset="0"/>
                  <a:cs typeface="Posterama" panose="020B0504020200020000" pitchFamily="34" charset="0"/>
                </a:rPr>
                <a:t>RISK</a:t>
              </a:r>
              <a:endParaRPr lang="en-US">
                <a:solidFill>
                  <a:schemeClr val="bg1"/>
                </a:solidFill>
                <a:latin typeface="Posterama" panose="020B0504020200020000" pitchFamily="34" charset="0"/>
                <a:cs typeface="Posterama" panose="020B0504020200020000" pitchFamily="34" charset="0"/>
              </a:endParaRPr>
            </a:p>
          </p:txBody>
        </p:sp>
      </p:grpSp>
      <p:sp>
        <p:nvSpPr>
          <p:cNvPr id="25" name="TextBox 24">
            <a:extLst>
              <a:ext uri="{FF2B5EF4-FFF2-40B4-BE49-F238E27FC236}">
                <a16:creationId xmlns:a16="http://schemas.microsoft.com/office/drawing/2014/main" id="{601DB28B-E29D-4C29-8FB9-38D3D0563C05}"/>
              </a:ext>
            </a:extLst>
          </p:cNvPr>
          <p:cNvSpPr txBox="1"/>
          <p:nvPr/>
        </p:nvSpPr>
        <p:spPr>
          <a:xfrm>
            <a:off x="268432" y="1905817"/>
            <a:ext cx="5240026" cy="461665"/>
          </a:xfrm>
          <a:prstGeom prst="rect">
            <a:avLst/>
          </a:prstGeom>
          <a:noFill/>
        </p:spPr>
        <p:txBody>
          <a:bodyPr wrap="square" rtlCol="0">
            <a:spAutoFit/>
          </a:bodyPr>
          <a:lstStyle/>
          <a:p>
            <a:pPr marL="171450" indent="-171450" algn="just">
              <a:buFont typeface="Arial" panose="020B0604020202020204" pitchFamily="34" charset="0"/>
              <a:buChar char="•"/>
            </a:pPr>
            <a:r>
              <a:rPr lang="en-US" sz="1200">
                <a:ea typeface="Calibri"/>
                <a:cs typeface="Times New Roman"/>
              </a:rPr>
              <a:t>Trucking recession currently underway after great cycle </a:t>
            </a:r>
          </a:p>
          <a:p>
            <a:pPr marL="171450" indent="-171450" algn="just">
              <a:buFont typeface="Arial" panose="020B0604020202020204" pitchFamily="34" charset="0"/>
              <a:buChar char="•"/>
            </a:pPr>
            <a:r>
              <a:rPr lang="en-US" sz="1200">
                <a:ea typeface="Calibri"/>
                <a:cs typeface="Times New Roman"/>
              </a:rPr>
              <a:t>Revenues will be down, the question is by how much</a:t>
            </a:r>
          </a:p>
        </p:txBody>
      </p:sp>
      <p:sp>
        <p:nvSpPr>
          <p:cNvPr id="26" name="TextBox 25">
            <a:extLst>
              <a:ext uri="{FF2B5EF4-FFF2-40B4-BE49-F238E27FC236}">
                <a16:creationId xmlns:a16="http://schemas.microsoft.com/office/drawing/2014/main" id="{A15669F7-9E2B-4E50-9AFB-D35ED8BD2AD6}"/>
              </a:ext>
            </a:extLst>
          </p:cNvPr>
          <p:cNvSpPr txBox="1"/>
          <p:nvPr/>
        </p:nvSpPr>
        <p:spPr>
          <a:xfrm>
            <a:off x="268432" y="2695319"/>
            <a:ext cx="5121340" cy="646331"/>
          </a:xfrm>
          <a:prstGeom prst="rect">
            <a:avLst/>
          </a:prstGeom>
          <a:noFill/>
        </p:spPr>
        <p:txBody>
          <a:bodyPr wrap="square" rtlCol="0">
            <a:spAutoFit/>
          </a:bodyPr>
          <a:lstStyle/>
          <a:p>
            <a:pPr marL="171450" indent="-171450" algn="just">
              <a:buFont typeface="Arial" panose="020B0604020202020204" pitchFamily="34" charset="0"/>
              <a:buChar char="•"/>
            </a:pPr>
            <a:r>
              <a:rPr lang="en-US" sz="1200">
                <a:ea typeface="Calibri"/>
                <a:cs typeface="Times New Roman"/>
              </a:rPr>
              <a:t>Financial profile is superb compared to traditional brokers</a:t>
            </a:r>
          </a:p>
          <a:p>
            <a:pPr marL="171450" indent="-171450" algn="just">
              <a:buFont typeface="Arial" panose="020B0604020202020204" pitchFamily="34" charset="0"/>
              <a:buChar char="•"/>
            </a:pPr>
            <a:r>
              <a:rPr lang="en-US" sz="1200">
                <a:ea typeface="Calibri"/>
                <a:cs typeface="Times New Roman"/>
              </a:rPr>
              <a:t>Cost structure is 87% variable </a:t>
            </a:r>
            <a:r>
              <a:rPr lang="en-US" sz="1200">
                <a:ea typeface="Calibri"/>
                <a:cs typeface="Times New Roman"/>
                <a:sym typeface="Wingdings" panose="05000000000000000000" pitchFamily="2" charset="2"/>
              </a:rPr>
              <a:t> 17% contribution margin</a:t>
            </a:r>
            <a:endParaRPr lang="en-US" sz="1200">
              <a:ea typeface="Calibri"/>
              <a:cs typeface="Times New Roman"/>
            </a:endParaRPr>
          </a:p>
          <a:p>
            <a:pPr marL="171450" indent="-171450" algn="just">
              <a:buFont typeface="Arial" panose="020B0604020202020204" pitchFamily="34" charset="0"/>
              <a:buChar char="•"/>
            </a:pPr>
            <a:r>
              <a:rPr lang="en-US" sz="1200">
                <a:ea typeface="Calibri"/>
                <a:cs typeface="Times New Roman"/>
              </a:rPr>
              <a:t>Implies a &gt; 27% decrease in revenues to realize loss</a:t>
            </a:r>
          </a:p>
        </p:txBody>
      </p:sp>
      <p:grpSp>
        <p:nvGrpSpPr>
          <p:cNvPr id="27" name="Group 26">
            <a:extLst>
              <a:ext uri="{FF2B5EF4-FFF2-40B4-BE49-F238E27FC236}">
                <a16:creationId xmlns:a16="http://schemas.microsoft.com/office/drawing/2014/main" id="{9B3FDB49-2B0E-4BD6-8A32-4B12D231638B}"/>
              </a:ext>
            </a:extLst>
          </p:cNvPr>
          <p:cNvGrpSpPr/>
          <p:nvPr/>
        </p:nvGrpSpPr>
        <p:grpSpPr>
          <a:xfrm>
            <a:off x="266664" y="4953213"/>
            <a:ext cx="2119823" cy="243065"/>
            <a:chOff x="285751" y="1440179"/>
            <a:chExt cx="2389718" cy="375023"/>
          </a:xfrm>
        </p:grpSpPr>
        <p:sp>
          <p:nvSpPr>
            <p:cNvPr id="28" name="Rectangle 27">
              <a:extLst>
                <a:ext uri="{FF2B5EF4-FFF2-40B4-BE49-F238E27FC236}">
                  <a16:creationId xmlns:a16="http://schemas.microsoft.com/office/drawing/2014/main" id="{A730B27A-8800-470A-BB2F-D4E3676CBEBB}"/>
                </a:ext>
              </a:extLst>
            </p:cNvPr>
            <p:cNvSpPr/>
            <p:nvPr/>
          </p:nvSpPr>
          <p:spPr>
            <a:xfrm>
              <a:off x="285751" y="1440179"/>
              <a:ext cx="275506" cy="375021"/>
            </a:xfrm>
            <a:prstGeom prst="rect">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endParaRPr>
            </a:p>
          </p:txBody>
        </p:sp>
        <p:sp>
          <p:nvSpPr>
            <p:cNvPr id="29" name="Arrow: Pentagon 28">
              <a:extLst>
                <a:ext uri="{FF2B5EF4-FFF2-40B4-BE49-F238E27FC236}">
                  <a16:creationId xmlns:a16="http://schemas.microsoft.com/office/drawing/2014/main" id="{9D52534D-A8F4-4D98-AEEA-BF6C7221250F}"/>
                </a:ext>
              </a:extLst>
            </p:cNvPr>
            <p:cNvSpPr/>
            <p:nvPr/>
          </p:nvSpPr>
          <p:spPr>
            <a:xfrm>
              <a:off x="561257" y="1440181"/>
              <a:ext cx="2114212" cy="375021"/>
            </a:xfrm>
            <a:prstGeom prst="homePlat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Posterama" panose="020B0504020200020000" pitchFamily="34" charset="0"/>
                  <a:cs typeface="Posterama" panose="020B0504020200020000" pitchFamily="34" charset="0"/>
                </a:rPr>
                <a:t>MITIGATION</a:t>
              </a:r>
            </a:p>
          </p:txBody>
        </p:sp>
      </p:grpSp>
      <p:grpSp>
        <p:nvGrpSpPr>
          <p:cNvPr id="30" name="Group 29">
            <a:extLst>
              <a:ext uri="{FF2B5EF4-FFF2-40B4-BE49-F238E27FC236}">
                <a16:creationId xmlns:a16="http://schemas.microsoft.com/office/drawing/2014/main" id="{23453A06-ED6D-4FCE-92DA-3AAECF8D55EC}"/>
              </a:ext>
            </a:extLst>
          </p:cNvPr>
          <p:cNvGrpSpPr/>
          <p:nvPr/>
        </p:nvGrpSpPr>
        <p:grpSpPr>
          <a:xfrm>
            <a:off x="266666" y="4175286"/>
            <a:ext cx="2119821" cy="242322"/>
            <a:chOff x="285751" y="1440179"/>
            <a:chExt cx="2389717" cy="377582"/>
          </a:xfrm>
        </p:grpSpPr>
        <p:sp>
          <p:nvSpPr>
            <p:cNvPr id="31" name="Rectangle 30">
              <a:extLst>
                <a:ext uri="{FF2B5EF4-FFF2-40B4-BE49-F238E27FC236}">
                  <a16:creationId xmlns:a16="http://schemas.microsoft.com/office/drawing/2014/main" id="{AB734076-DD9F-449B-86DC-53A47E47A173}"/>
                </a:ext>
              </a:extLst>
            </p:cNvPr>
            <p:cNvSpPr/>
            <p:nvPr/>
          </p:nvSpPr>
          <p:spPr>
            <a:xfrm>
              <a:off x="285751" y="1440179"/>
              <a:ext cx="275504" cy="377580"/>
            </a:xfrm>
            <a:prstGeom prst="rect">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400">
                <a:solidFill>
                  <a:srgbClr val="000000"/>
                </a:solidFill>
              </a:endParaRPr>
            </a:p>
          </p:txBody>
        </p:sp>
        <p:sp>
          <p:nvSpPr>
            <p:cNvPr id="32" name="Arrow: Pentagon 31">
              <a:extLst>
                <a:ext uri="{FF2B5EF4-FFF2-40B4-BE49-F238E27FC236}">
                  <a16:creationId xmlns:a16="http://schemas.microsoft.com/office/drawing/2014/main" id="{1DD532CB-C548-4524-9B46-35D2D44CED7B}"/>
                </a:ext>
              </a:extLst>
            </p:cNvPr>
            <p:cNvSpPr/>
            <p:nvPr/>
          </p:nvSpPr>
          <p:spPr>
            <a:xfrm>
              <a:off x="561255" y="1440181"/>
              <a:ext cx="2114213" cy="377580"/>
            </a:xfrm>
            <a:prstGeom prst="homePlat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Posterama" panose="020B0504020200020000" pitchFamily="34" charset="0"/>
                  <a:cs typeface="Posterama" panose="020B0504020200020000" pitchFamily="34" charset="0"/>
                </a:rPr>
                <a:t>RISK</a:t>
              </a:r>
              <a:endParaRPr lang="en-US">
                <a:solidFill>
                  <a:schemeClr val="bg1"/>
                </a:solidFill>
                <a:latin typeface="Posterama" panose="020B0504020200020000" pitchFamily="34" charset="0"/>
                <a:cs typeface="Posterama" panose="020B0504020200020000" pitchFamily="34" charset="0"/>
              </a:endParaRPr>
            </a:p>
          </p:txBody>
        </p:sp>
      </p:grpSp>
      <p:sp>
        <p:nvSpPr>
          <p:cNvPr id="33" name="TextBox 32">
            <a:extLst>
              <a:ext uri="{FF2B5EF4-FFF2-40B4-BE49-F238E27FC236}">
                <a16:creationId xmlns:a16="http://schemas.microsoft.com/office/drawing/2014/main" id="{5B39B133-65E8-434C-8D68-B7A9C9F285E0}"/>
              </a:ext>
            </a:extLst>
          </p:cNvPr>
          <p:cNvSpPr txBox="1"/>
          <p:nvPr/>
        </p:nvSpPr>
        <p:spPr>
          <a:xfrm>
            <a:off x="275449" y="4448088"/>
            <a:ext cx="5240026" cy="461665"/>
          </a:xfrm>
          <a:prstGeom prst="rect">
            <a:avLst/>
          </a:prstGeom>
          <a:noFill/>
        </p:spPr>
        <p:txBody>
          <a:bodyPr wrap="square" rtlCol="0">
            <a:spAutoFit/>
          </a:bodyPr>
          <a:lstStyle/>
          <a:p>
            <a:pPr marL="171450" indent="-171450" algn="just">
              <a:buFont typeface="Arial" panose="020B0604020202020204" pitchFamily="34" charset="0"/>
              <a:buChar char="•"/>
            </a:pPr>
            <a:r>
              <a:rPr lang="en-US" sz="1200">
                <a:ea typeface="Calibri"/>
                <a:cs typeface="Times New Roman"/>
              </a:rPr>
              <a:t>Trucking is projected to become automated in the future</a:t>
            </a:r>
          </a:p>
          <a:p>
            <a:pPr marL="171450" indent="-171450" algn="just">
              <a:buFont typeface="Arial" panose="020B0604020202020204" pitchFamily="34" charset="0"/>
              <a:buChar char="•"/>
            </a:pPr>
            <a:r>
              <a:rPr lang="en-US" sz="1200">
                <a:ea typeface="Calibri"/>
                <a:cs typeface="Times New Roman"/>
              </a:rPr>
              <a:t>Owner-Operators will be obsolete in this case</a:t>
            </a:r>
          </a:p>
        </p:txBody>
      </p:sp>
      <p:sp>
        <p:nvSpPr>
          <p:cNvPr id="34" name="TextBox 33">
            <a:extLst>
              <a:ext uri="{FF2B5EF4-FFF2-40B4-BE49-F238E27FC236}">
                <a16:creationId xmlns:a16="http://schemas.microsoft.com/office/drawing/2014/main" id="{C4A5AFFE-8F41-4DEE-BA2E-A6353D7B869B}"/>
              </a:ext>
            </a:extLst>
          </p:cNvPr>
          <p:cNvSpPr txBox="1"/>
          <p:nvPr/>
        </p:nvSpPr>
        <p:spPr>
          <a:xfrm>
            <a:off x="275449" y="5237590"/>
            <a:ext cx="5121340" cy="646331"/>
          </a:xfrm>
          <a:prstGeom prst="rect">
            <a:avLst/>
          </a:prstGeom>
          <a:noFill/>
        </p:spPr>
        <p:txBody>
          <a:bodyPr wrap="square" rtlCol="0">
            <a:spAutoFit/>
          </a:bodyPr>
          <a:lstStyle/>
          <a:p>
            <a:pPr marL="171450" indent="-171450" algn="just">
              <a:buFont typeface="Arial" panose="020B0604020202020204" pitchFamily="34" charset="0"/>
              <a:buChar char="•"/>
            </a:pPr>
            <a:r>
              <a:rPr lang="en-US" sz="1200">
                <a:ea typeface="Calibri"/>
                <a:cs typeface="Times New Roman"/>
              </a:rPr>
              <a:t>Automated trucking fragments industry further</a:t>
            </a:r>
          </a:p>
          <a:p>
            <a:pPr marL="171450" indent="-171450" algn="just">
              <a:buFont typeface="Arial" panose="020B0604020202020204" pitchFamily="34" charset="0"/>
              <a:buChar char="•"/>
            </a:pPr>
            <a:r>
              <a:rPr lang="en-US" sz="1200">
                <a:ea typeface="Calibri"/>
                <a:cs typeface="Times New Roman"/>
              </a:rPr>
              <a:t>Brokerage platforms become mission-critical as a result</a:t>
            </a:r>
          </a:p>
          <a:p>
            <a:pPr marL="171450" indent="-171450" algn="just">
              <a:buFont typeface="Arial" panose="020B0604020202020204" pitchFamily="34" charset="0"/>
              <a:buChar char="•"/>
            </a:pPr>
            <a:r>
              <a:rPr lang="en-US" sz="1200">
                <a:ea typeface="Calibri"/>
                <a:cs typeface="Times New Roman"/>
              </a:rPr>
              <a:t>Tech-forward platform stands to especially gain </a:t>
            </a:r>
          </a:p>
        </p:txBody>
      </p:sp>
      <p:sp>
        <p:nvSpPr>
          <p:cNvPr id="35" name="Rectangle 34">
            <a:extLst>
              <a:ext uri="{FF2B5EF4-FFF2-40B4-BE49-F238E27FC236}">
                <a16:creationId xmlns:a16="http://schemas.microsoft.com/office/drawing/2014/main" id="{033557F4-A9DD-4DBF-B06B-EA59AE2DCA75}"/>
              </a:ext>
            </a:extLst>
          </p:cNvPr>
          <p:cNvSpPr/>
          <p:nvPr/>
        </p:nvSpPr>
        <p:spPr>
          <a:xfrm>
            <a:off x="4900533" y="1255855"/>
            <a:ext cx="3989467"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Competitive Market</a:t>
            </a:r>
            <a:endParaRPr lang="en-US">
              <a:latin typeface="Grandview"/>
            </a:endParaRPr>
          </a:p>
        </p:txBody>
      </p:sp>
      <p:grpSp>
        <p:nvGrpSpPr>
          <p:cNvPr id="36" name="Group 35">
            <a:extLst>
              <a:ext uri="{FF2B5EF4-FFF2-40B4-BE49-F238E27FC236}">
                <a16:creationId xmlns:a16="http://schemas.microsoft.com/office/drawing/2014/main" id="{81612D2B-34E3-43B3-AC63-69CF9E8EC9FF}"/>
              </a:ext>
            </a:extLst>
          </p:cNvPr>
          <p:cNvGrpSpPr/>
          <p:nvPr/>
        </p:nvGrpSpPr>
        <p:grpSpPr>
          <a:xfrm flipH="1">
            <a:off x="6990984" y="2416585"/>
            <a:ext cx="1875433" cy="243065"/>
            <a:chOff x="285751" y="1440179"/>
            <a:chExt cx="2389718" cy="375023"/>
          </a:xfrm>
        </p:grpSpPr>
        <p:sp>
          <p:nvSpPr>
            <p:cNvPr id="37" name="Rectangle 36">
              <a:extLst>
                <a:ext uri="{FF2B5EF4-FFF2-40B4-BE49-F238E27FC236}">
                  <a16:creationId xmlns:a16="http://schemas.microsoft.com/office/drawing/2014/main" id="{7800023A-6EE0-425B-9581-AEFB2CEEDD19}"/>
                </a:ext>
              </a:extLst>
            </p:cNvPr>
            <p:cNvSpPr/>
            <p:nvPr/>
          </p:nvSpPr>
          <p:spPr>
            <a:xfrm>
              <a:off x="285751" y="1440179"/>
              <a:ext cx="275506" cy="375021"/>
            </a:xfrm>
            <a:prstGeom prst="rect">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endParaRPr>
            </a:p>
          </p:txBody>
        </p:sp>
        <p:sp>
          <p:nvSpPr>
            <p:cNvPr id="38" name="Arrow: Pentagon 37">
              <a:extLst>
                <a:ext uri="{FF2B5EF4-FFF2-40B4-BE49-F238E27FC236}">
                  <a16:creationId xmlns:a16="http://schemas.microsoft.com/office/drawing/2014/main" id="{7F690089-20A0-42F8-B310-F5F9D4E108CD}"/>
                </a:ext>
              </a:extLst>
            </p:cNvPr>
            <p:cNvSpPr/>
            <p:nvPr/>
          </p:nvSpPr>
          <p:spPr>
            <a:xfrm>
              <a:off x="561257" y="1440181"/>
              <a:ext cx="2114212" cy="375021"/>
            </a:xfrm>
            <a:prstGeom prst="homePlat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Posterama" panose="020B0504020200020000" pitchFamily="34" charset="0"/>
                  <a:cs typeface="Posterama" panose="020B0504020200020000" pitchFamily="34" charset="0"/>
                </a:rPr>
                <a:t>MITIGATION</a:t>
              </a:r>
            </a:p>
          </p:txBody>
        </p:sp>
      </p:grpSp>
      <p:grpSp>
        <p:nvGrpSpPr>
          <p:cNvPr id="39" name="Group 38">
            <a:extLst>
              <a:ext uri="{FF2B5EF4-FFF2-40B4-BE49-F238E27FC236}">
                <a16:creationId xmlns:a16="http://schemas.microsoft.com/office/drawing/2014/main" id="{BFC88B37-060B-4547-8E24-5B81745FC9D2}"/>
              </a:ext>
            </a:extLst>
          </p:cNvPr>
          <p:cNvGrpSpPr/>
          <p:nvPr/>
        </p:nvGrpSpPr>
        <p:grpSpPr>
          <a:xfrm flipH="1">
            <a:off x="6990984" y="1638658"/>
            <a:ext cx="1893367" cy="242322"/>
            <a:chOff x="285751" y="1440179"/>
            <a:chExt cx="2389717" cy="377582"/>
          </a:xfrm>
        </p:grpSpPr>
        <p:sp>
          <p:nvSpPr>
            <p:cNvPr id="40" name="Rectangle 39">
              <a:extLst>
                <a:ext uri="{FF2B5EF4-FFF2-40B4-BE49-F238E27FC236}">
                  <a16:creationId xmlns:a16="http://schemas.microsoft.com/office/drawing/2014/main" id="{2392B824-3FFB-4ACE-8095-CDFDFCCCA815}"/>
                </a:ext>
              </a:extLst>
            </p:cNvPr>
            <p:cNvSpPr/>
            <p:nvPr/>
          </p:nvSpPr>
          <p:spPr>
            <a:xfrm>
              <a:off x="285751" y="1440179"/>
              <a:ext cx="275504" cy="377580"/>
            </a:xfrm>
            <a:prstGeom prst="rect">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400">
                <a:solidFill>
                  <a:srgbClr val="000000"/>
                </a:solidFill>
              </a:endParaRPr>
            </a:p>
          </p:txBody>
        </p:sp>
        <p:sp>
          <p:nvSpPr>
            <p:cNvPr id="41" name="Arrow: Pentagon 40">
              <a:extLst>
                <a:ext uri="{FF2B5EF4-FFF2-40B4-BE49-F238E27FC236}">
                  <a16:creationId xmlns:a16="http://schemas.microsoft.com/office/drawing/2014/main" id="{55685177-0D51-4F3A-A10A-9B7A485C6BF7}"/>
                </a:ext>
              </a:extLst>
            </p:cNvPr>
            <p:cNvSpPr/>
            <p:nvPr/>
          </p:nvSpPr>
          <p:spPr>
            <a:xfrm>
              <a:off x="561255" y="1440181"/>
              <a:ext cx="2114213" cy="377580"/>
            </a:xfrm>
            <a:prstGeom prst="homePlat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Posterama" panose="020B0504020200020000" pitchFamily="34" charset="0"/>
                  <a:cs typeface="Posterama" panose="020B0504020200020000" pitchFamily="34" charset="0"/>
                </a:rPr>
                <a:t>RISK</a:t>
              </a:r>
              <a:endParaRPr lang="en-US">
                <a:solidFill>
                  <a:schemeClr val="bg1"/>
                </a:solidFill>
                <a:latin typeface="Posterama" panose="020B0504020200020000" pitchFamily="34" charset="0"/>
                <a:cs typeface="Posterama" panose="020B0504020200020000" pitchFamily="34" charset="0"/>
              </a:endParaRPr>
            </a:p>
          </p:txBody>
        </p:sp>
      </p:grpSp>
      <p:sp>
        <p:nvSpPr>
          <p:cNvPr id="42" name="TextBox 41">
            <a:extLst>
              <a:ext uri="{FF2B5EF4-FFF2-40B4-BE49-F238E27FC236}">
                <a16:creationId xmlns:a16="http://schemas.microsoft.com/office/drawing/2014/main" id="{F584D23A-FA6F-493E-978F-04925584D8D9}"/>
              </a:ext>
            </a:extLst>
          </p:cNvPr>
          <p:cNvSpPr txBox="1"/>
          <p:nvPr/>
        </p:nvSpPr>
        <p:spPr>
          <a:xfrm>
            <a:off x="4879946" y="1911460"/>
            <a:ext cx="5240026" cy="461665"/>
          </a:xfrm>
          <a:prstGeom prst="rect">
            <a:avLst/>
          </a:prstGeom>
          <a:noFill/>
        </p:spPr>
        <p:txBody>
          <a:bodyPr wrap="square" rtlCol="0">
            <a:spAutoFit/>
          </a:bodyPr>
          <a:lstStyle/>
          <a:p>
            <a:pPr marL="171450" indent="-171450">
              <a:buFont typeface="Arial" panose="020B0604020202020204" pitchFamily="34" charset="0"/>
              <a:buChar char="•"/>
            </a:pPr>
            <a:r>
              <a:rPr lang="en-US" sz="1200">
                <a:ea typeface="Calibri"/>
                <a:cs typeface="Times New Roman"/>
              </a:rPr>
              <a:t>Truck brokerage is fragmented and competitive</a:t>
            </a:r>
          </a:p>
          <a:p>
            <a:pPr marL="171450" indent="-171450">
              <a:buFont typeface="Arial" panose="020B0604020202020204" pitchFamily="34" charset="0"/>
              <a:buChar char="•"/>
            </a:pPr>
            <a:r>
              <a:rPr lang="en-US" sz="1200">
                <a:ea typeface="Calibri"/>
                <a:cs typeface="Times New Roman"/>
              </a:rPr>
              <a:t>A highly competitive market introduces risks to performance</a:t>
            </a:r>
          </a:p>
        </p:txBody>
      </p:sp>
      <p:sp>
        <p:nvSpPr>
          <p:cNvPr id="43" name="TextBox 42">
            <a:extLst>
              <a:ext uri="{FF2B5EF4-FFF2-40B4-BE49-F238E27FC236}">
                <a16:creationId xmlns:a16="http://schemas.microsoft.com/office/drawing/2014/main" id="{A87918E2-D429-4376-BCCA-3BB61AE7D162}"/>
              </a:ext>
            </a:extLst>
          </p:cNvPr>
          <p:cNvSpPr txBox="1"/>
          <p:nvPr/>
        </p:nvSpPr>
        <p:spPr>
          <a:xfrm>
            <a:off x="4879946" y="2700962"/>
            <a:ext cx="4004405" cy="646331"/>
          </a:xfrm>
          <a:prstGeom prst="rect">
            <a:avLst/>
          </a:prstGeom>
          <a:noFill/>
        </p:spPr>
        <p:txBody>
          <a:bodyPr wrap="square" rtlCol="0">
            <a:spAutoFit/>
          </a:bodyPr>
          <a:lstStyle/>
          <a:p>
            <a:pPr marL="171450" indent="-171450" algn="just">
              <a:buFont typeface="Arial" panose="020B0604020202020204" pitchFamily="34" charset="0"/>
              <a:buChar char="•"/>
            </a:pPr>
            <a:r>
              <a:rPr lang="en-US" sz="1200">
                <a:ea typeface="Calibri"/>
                <a:cs typeface="Times New Roman"/>
              </a:rPr>
              <a:t>RXO is the only profitable digitally native platform</a:t>
            </a:r>
          </a:p>
          <a:p>
            <a:pPr marL="171450" indent="-171450" algn="just">
              <a:buFont typeface="Arial" panose="020B0604020202020204" pitchFamily="34" charset="0"/>
              <a:buChar char="•"/>
            </a:pPr>
            <a:r>
              <a:rPr lang="en-US" sz="1200">
                <a:ea typeface="Calibri"/>
                <a:cs typeface="Times New Roman"/>
              </a:rPr>
              <a:t>Competitors will be forced to focus on profitability</a:t>
            </a:r>
          </a:p>
          <a:p>
            <a:pPr marL="171450" indent="-171450" algn="just">
              <a:buFont typeface="Arial" panose="020B0604020202020204" pitchFamily="34" charset="0"/>
              <a:buChar char="•"/>
            </a:pPr>
            <a:r>
              <a:rPr lang="en-US" sz="1200">
                <a:ea typeface="Calibri"/>
                <a:cs typeface="Times New Roman"/>
              </a:rPr>
              <a:t>RXO will capture more share as industry consolidates</a:t>
            </a:r>
          </a:p>
        </p:txBody>
      </p:sp>
      <p:sp>
        <p:nvSpPr>
          <p:cNvPr id="45" name="Rectangle 44">
            <a:extLst>
              <a:ext uri="{FF2B5EF4-FFF2-40B4-BE49-F238E27FC236}">
                <a16:creationId xmlns:a16="http://schemas.microsoft.com/office/drawing/2014/main" id="{BC2D7AA7-C77B-4DDF-9387-F23367A51945}"/>
              </a:ext>
            </a:extLst>
          </p:cNvPr>
          <p:cNvSpPr/>
          <p:nvPr/>
        </p:nvSpPr>
        <p:spPr>
          <a:xfrm>
            <a:off x="4887471" y="3799920"/>
            <a:ext cx="3993744" cy="3265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Bear Case Valuation</a:t>
            </a:r>
          </a:p>
        </p:txBody>
      </p:sp>
      <p:cxnSp>
        <p:nvCxnSpPr>
          <p:cNvPr id="50" name="Straight Connector 49">
            <a:extLst>
              <a:ext uri="{FF2B5EF4-FFF2-40B4-BE49-F238E27FC236}">
                <a16:creationId xmlns:a16="http://schemas.microsoft.com/office/drawing/2014/main" id="{EAC71C96-309E-4A8E-9C32-FC1367156F6B}"/>
              </a:ext>
            </a:extLst>
          </p:cNvPr>
          <p:cNvCxnSpPr>
            <a:cxnSpLocks/>
          </p:cNvCxnSpPr>
          <p:nvPr/>
        </p:nvCxnSpPr>
        <p:spPr>
          <a:xfrm>
            <a:off x="5396789" y="5279698"/>
            <a:ext cx="3189994" cy="594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1BF6FF0-56E0-78DF-5836-342EE49BA214}"/>
              </a:ext>
            </a:extLst>
          </p:cNvPr>
          <p:cNvSpPr/>
          <p:nvPr/>
        </p:nvSpPr>
        <p:spPr>
          <a:xfrm>
            <a:off x="4879664" y="4255204"/>
            <a:ext cx="3992306" cy="177429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a:buChar char="•"/>
            </a:pPr>
            <a:r>
              <a:rPr lang="en-US" sz="1200">
                <a:solidFill>
                  <a:srgbClr val="000000"/>
                </a:solidFill>
                <a:cs typeface="Calibri"/>
              </a:rPr>
              <a:t>No Gain in Market Share</a:t>
            </a:r>
          </a:p>
          <a:p>
            <a:pPr marL="171450" indent="-171450">
              <a:buFont typeface="Arial"/>
              <a:buChar char="•"/>
            </a:pPr>
            <a:r>
              <a:rPr lang="en-US" sz="1200">
                <a:solidFill>
                  <a:srgbClr val="000000"/>
                </a:solidFill>
                <a:cs typeface="Calibri"/>
              </a:rPr>
              <a:t>Sticky Depressed Margins</a:t>
            </a:r>
          </a:p>
          <a:p>
            <a:pPr marL="171450" indent="-171450">
              <a:buFont typeface="Arial"/>
              <a:buChar char="•"/>
            </a:pPr>
            <a:r>
              <a:rPr lang="en-US" sz="1200">
                <a:solidFill>
                  <a:srgbClr val="000000"/>
                </a:solidFill>
                <a:cs typeface="Calibri"/>
              </a:rPr>
              <a:t>No Growth in Brokerage Penetration</a:t>
            </a:r>
          </a:p>
          <a:p>
            <a:pPr marL="171450" indent="-171450">
              <a:buFont typeface="Arial"/>
              <a:buChar char="•"/>
            </a:pPr>
            <a:r>
              <a:rPr lang="en-US" sz="1200">
                <a:solidFill>
                  <a:srgbClr val="000000"/>
                </a:solidFill>
                <a:cs typeface="Calibri"/>
              </a:rPr>
              <a:t>Trucking Growth at Less Than Nominal GDP</a:t>
            </a:r>
          </a:p>
          <a:p>
            <a:pPr marL="171450" indent="-171450">
              <a:buFont typeface="Arial"/>
              <a:buChar char="•"/>
            </a:pPr>
            <a:endParaRPr lang="en-US" sz="1200">
              <a:solidFill>
                <a:srgbClr val="000000"/>
              </a:solidFill>
              <a:cs typeface="Calibri"/>
            </a:endParaRPr>
          </a:p>
          <a:p>
            <a:pPr algn="ctr"/>
            <a:r>
              <a:rPr lang="en-US" sz="1600" b="1">
                <a:solidFill>
                  <a:srgbClr val="000000"/>
                </a:solidFill>
                <a:cs typeface="Calibri"/>
              </a:rPr>
              <a:t>Terrible Scenario: Stock Down Just 20%</a:t>
            </a:r>
          </a:p>
        </p:txBody>
      </p:sp>
    </p:spTree>
    <p:extLst>
      <p:ext uri="{BB962C8B-B14F-4D97-AF65-F5344CB8AC3E}">
        <p14:creationId xmlns:p14="http://schemas.microsoft.com/office/powerpoint/2010/main" val="96923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4A0902-71BF-414F-B8AF-35748D8380A1}"/>
              </a:ext>
            </a:extLst>
          </p:cNvPr>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64424" y="6400800"/>
            <a:ext cx="381896" cy="301214"/>
          </a:xfrm>
        </p:spPr>
        <p:txBody>
          <a:bodyPr/>
          <a:lstStyle/>
          <a:p>
            <a:fld id="{44D1E385-3388-4CA8-8F43-A8BFBF917809}" type="slidenum">
              <a:rPr lang="en-US" dirty="0" smtClean="0">
                <a:solidFill>
                  <a:schemeClr val="bg1"/>
                </a:solidFill>
              </a:rPr>
              <a:t>16</a:t>
            </a:fld>
            <a:endParaRPr lang="en-US">
              <a:solidFill>
                <a:schemeClr val="bg1"/>
              </a:solidFill>
              <a:cs typeface="Calibri"/>
            </a:endParaRP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08011"/>
            <a:ext cx="8604250"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3EF5120-BB1F-6E2D-61C3-A92140367E30}"/>
              </a:ext>
            </a:extLst>
          </p:cNvPr>
          <p:cNvGrpSpPr/>
          <p:nvPr/>
        </p:nvGrpSpPr>
        <p:grpSpPr>
          <a:xfrm>
            <a:off x="261155" y="1509304"/>
            <a:ext cx="8608922" cy="1181393"/>
            <a:chOff x="261155" y="1383798"/>
            <a:chExt cx="4243111" cy="580758"/>
          </a:xfrm>
        </p:grpSpPr>
        <p:sp>
          <p:nvSpPr>
            <p:cNvPr id="6" name="Rectangle: Rounded Corners 5">
              <a:extLst>
                <a:ext uri="{FF2B5EF4-FFF2-40B4-BE49-F238E27FC236}">
                  <a16:creationId xmlns:a16="http://schemas.microsoft.com/office/drawing/2014/main" id="{51FE0DE9-DCA8-83BC-AD24-1B3D272D5B5A}"/>
                </a:ext>
              </a:extLst>
            </p:cNvPr>
            <p:cNvSpPr/>
            <p:nvPr/>
          </p:nvSpPr>
          <p:spPr>
            <a:xfrm>
              <a:off x="549020" y="1383798"/>
              <a:ext cx="3955246" cy="5795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endParaRPr>
            </a:p>
          </p:txBody>
        </p:sp>
        <p:sp>
          <p:nvSpPr>
            <p:cNvPr id="7" name="Rectangle 6">
              <a:extLst>
                <a:ext uri="{FF2B5EF4-FFF2-40B4-BE49-F238E27FC236}">
                  <a16:creationId xmlns:a16="http://schemas.microsoft.com/office/drawing/2014/main" id="{F3013900-DBDF-3FE7-B236-6C37C2F48295}"/>
                </a:ext>
              </a:extLst>
            </p:cNvPr>
            <p:cNvSpPr/>
            <p:nvPr/>
          </p:nvSpPr>
          <p:spPr>
            <a:xfrm>
              <a:off x="863197" y="1383798"/>
              <a:ext cx="3586883" cy="5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bg1"/>
                  </a:solidFill>
                </a:rPr>
                <a:t>RXO has a significant advantage with their digital platform’s pricing technology when compared to other legacy brokers pricing algorithms. Management has a history of outperformance and will capitalize on upcoming shifts in the marketplace.</a:t>
              </a:r>
            </a:p>
          </p:txBody>
        </p:sp>
        <p:sp>
          <p:nvSpPr>
            <p:cNvPr id="10" name="Oval 9">
              <a:extLst>
                <a:ext uri="{FF2B5EF4-FFF2-40B4-BE49-F238E27FC236}">
                  <a16:creationId xmlns:a16="http://schemas.microsoft.com/office/drawing/2014/main" id="{3BA0DA9E-1D29-2E15-C7D7-393CD6F09BCC}"/>
                </a:ext>
              </a:extLst>
            </p:cNvPr>
            <p:cNvSpPr/>
            <p:nvPr/>
          </p:nvSpPr>
          <p:spPr>
            <a:xfrm>
              <a:off x="261155" y="1385032"/>
              <a:ext cx="575733" cy="579524"/>
            </a:xfrm>
            <a:prstGeom prst="ellipse">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2" name="Group 11">
            <a:extLst>
              <a:ext uri="{FF2B5EF4-FFF2-40B4-BE49-F238E27FC236}">
                <a16:creationId xmlns:a16="http://schemas.microsoft.com/office/drawing/2014/main" id="{2E84429E-4D55-1A31-F227-B3A352CA1498}"/>
              </a:ext>
            </a:extLst>
          </p:cNvPr>
          <p:cNvGrpSpPr/>
          <p:nvPr/>
        </p:nvGrpSpPr>
        <p:grpSpPr>
          <a:xfrm>
            <a:off x="288049" y="2934692"/>
            <a:ext cx="8608922" cy="1181393"/>
            <a:chOff x="261155" y="1383798"/>
            <a:chExt cx="4243111" cy="580758"/>
          </a:xfrm>
        </p:grpSpPr>
        <p:sp>
          <p:nvSpPr>
            <p:cNvPr id="13" name="Rectangle: Rounded Corners 12">
              <a:extLst>
                <a:ext uri="{FF2B5EF4-FFF2-40B4-BE49-F238E27FC236}">
                  <a16:creationId xmlns:a16="http://schemas.microsoft.com/office/drawing/2014/main" id="{0E761005-3F14-E21F-71D3-6B78A48BE1DD}"/>
                </a:ext>
              </a:extLst>
            </p:cNvPr>
            <p:cNvSpPr/>
            <p:nvPr/>
          </p:nvSpPr>
          <p:spPr>
            <a:xfrm>
              <a:off x="549020" y="1383798"/>
              <a:ext cx="3955246" cy="5795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endParaRPr>
            </a:p>
          </p:txBody>
        </p:sp>
        <p:sp>
          <p:nvSpPr>
            <p:cNvPr id="17" name="Rectangle 16">
              <a:extLst>
                <a:ext uri="{FF2B5EF4-FFF2-40B4-BE49-F238E27FC236}">
                  <a16:creationId xmlns:a16="http://schemas.microsoft.com/office/drawing/2014/main" id="{47727FC2-4252-B036-F097-F411D163E4C4}"/>
                </a:ext>
              </a:extLst>
            </p:cNvPr>
            <p:cNvSpPr/>
            <p:nvPr/>
          </p:nvSpPr>
          <p:spPr>
            <a:xfrm>
              <a:off x="863197" y="1383798"/>
              <a:ext cx="3586883" cy="5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bg1"/>
                  </a:solidFill>
                  <a:cs typeface="Calibri"/>
                </a:rPr>
                <a:t>With favorable economics and leg up in technology, RXO will capture more share at a profitable rate. Our base case projections are moderate and still show significant upside, leading to a sufficient margin of safety in valuation.</a:t>
              </a:r>
            </a:p>
          </p:txBody>
        </p:sp>
        <p:sp>
          <p:nvSpPr>
            <p:cNvPr id="18" name="Oval 17">
              <a:extLst>
                <a:ext uri="{FF2B5EF4-FFF2-40B4-BE49-F238E27FC236}">
                  <a16:creationId xmlns:a16="http://schemas.microsoft.com/office/drawing/2014/main" id="{11C2F069-5D65-F89C-1C96-0F1EABD31A01}"/>
                </a:ext>
              </a:extLst>
            </p:cNvPr>
            <p:cNvSpPr/>
            <p:nvPr/>
          </p:nvSpPr>
          <p:spPr>
            <a:xfrm>
              <a:off x="261155" y="1385032"/>
              <a:ext cx="575733" cy="579524"/>
            </a:xfrm>
            <a:prstGeom prst="ellipse">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9" name="Group 18">
            <a:extLst>
              <a:ext uri="{FF2B5EF4-FFF2-40B4-BE49-F238E27FC236}">
                <a16:creationId xmlns:a16="http://schemas.microsoft.com/office/drawing/2014/main" id="{6D8FF50E-329E-2AD0-9258-04D0900078C8}"/>
              </a:ext>
            </a:extLst>
          </p:cNvPr>
          <p:cNvGrpSpPr/>
          <p:nvPr/>
        </p:nvGrpSpPr>
        <p:grpSpPr>
          <a:xfrm>
            <a:off x="288049" y="4360080"/>
            <a:ext cx="8608922" cy="1181393"/>
            <a:chOff x="261155" y="1383798"/>
            <a:chExt cx="4243111" cy="580758"/>
          </a:xfrm>
        </p:grpSpPr>
        <p:sp>
          <p:nvSpPr>
            <p:cNvPr id="20" name="Rectangle: Rounded Corners 19">
              <a:extLst>
                <a:ext uri="{FF2B5EF4-FFF2-40B4-BE49-F238E27FC236}">
                  <a16:creationId xmlns:a16="http://schemas.microsoft.com/office/drawing/2014/main" id="{DE5937F3-437A-8102-6F2F-C4D8D6930FF0}"/>
                </a:ext>
              </a:extLst>
            </p:cNvPr>
            <p:cNvSpPr/>
            <p:nvPr/>
          </p:nvSpPr>
          <p:spPr>
            <a:xfrm>
              <a:off x="549020" y="1383798"/>
              <a:ext cx="3955246" cy="5795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endParaRPr>
            </a:p>
          </p:txBody>
        </p:sp>
        <p:sp>
          <p:nvSpPr>
            <p:cNvPr id="21" name="Rectangle 20">
              <a:extLst>
                <a:ext uri="{FF2B5EF4-FFF2-40B4-BE49-F238E27FC236}">
                  <a16:creationId xmlns:a16="http://schemas.microsoft.com/office/drawing/2014/main" id="{C9B36026-3D05-9CD3-2D01-FEC1985BE226}"/>
                </a:ext>
              </a:extLst>
            </p:cNvPr>
            <p:cNvSpPr/>
            <p:nvPr/>
          </p:nvSpPr>
          <p:spPr>
            <a:xfrm>
              <a:off x="863197" y="1383798"/>
              <a:ext cx="3586883" cy="5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bg1"/>
                  </a:solidFill>
                  <a:cs typeface="Calibri"/>
                </a:rPr>
                <a:t>As a spin-off, RXO is subject to structural inefficiencies within the market. Sell-side coverage is too fixated on near-term developments. Insiders are invested and are motivated as a result. We like the stock.</a:t>
              </a:r>
            </a:p>
          </p:txBody>
        </p:sp>
        <p:sp>
          <p:nvSpPr>
            <p:cNvPr id="22" name="Oval 21">
              <a:extLst>
                <a:ext uri="{FF2B5EF4-FFF2-40B4-BE49-F238E27FC236}">
                  <a16:creationId xmlns:a16="http://schemas.microsoft.com/office/drawing/2014/main" id="{270D6CC2-8E7F-A1EE-E834-2D894358FD6E}"/>
                </a:ext>
              </a:extLst>
            </p:cNvPr>
            <p:cNvSpPr/>
            <p:nvPr/>
          </p:nvSpPr>
          <p:spPr>
            <a:xfrm>
              <a:off x="261155" y="1385032"/>
              <a:ext cx="575733" cy="579524"/>
            </a:xfrm>
            <a:prstGeom prst="ellipse">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23" name="Graphic 23" descr="Truck with solid fill">
            <a:extLst>
              <a:ext uri="{FF2B5EF4-FFF2-40B4-BE49-F238E27FC236}">
                <a16:creationId xmlns:a16="http://schemas.microsoft.com/office/drawing/2014/main" id="{111687B3-470E-7681-3E79-258EE86936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2376" y="1645024"/>
            <a:ext cx="914400" cy="914400"/>
          </a:xfrm>
          <a:prstGeom prst="rect">
            <a:avLst/>
          </a:prstGeom>
        </p:spPr>
      </p:pic>
      <p:pic>
        <p:nvPicPr>
          <p:cNvPr id="24" name="Graphic 24" descr="Box with solid fill">
            <a:extLst>
              <a:ext uri="{FF2B5EF4-FFF2-40B4-BE49-F238E27FC236}">
                <a16:creationId xmlns:a16="http://schemas.microsoft.com/office/drawing/2014/main" id="{FFAAA0B5-0059-DED4-55C2-E096B0CDD5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376" y="3097306"/>
            <a:ext cx="914400" cy="914400"/>
          </a:xfrm>
          <a:prstGeom prst="rect">
            <a:avLst/>
          </a:prstGeom>
        </p:spPr>
      </p:pic>
      <p:pic>
        <p:nvPicPr>
          <p:cNvPr id="25" name="Graphic 25" descr="Connected with solid fill">
            <a:extLst>
              <a:ext uri="{FF2B5EF4-FFF2-40B4-BE49-F238E27FC236}">
                <a16:creationId xmlns:a16="http://schemas.microsoft.com/office/drawing/2014/main" id="{091B2DC4-A8CA-8FBF-E729-99BAE529A6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376" y="4531659"/>
            <a:ext cx="914400" cy="914400"/>
          </a:xfrm>
          <a:prstGeom prst="rect">
            <a:avLst/>
          </a:prstGeom>
        </p:spPr>
      </p:pic>
      <p:sp>
        <p:nvSpPr>
          <p:cNvPr id="26" name="TextBox 25">
            <a:extLst>
              <a:ext uri="{FF2B5EF4-FFF2-40B4-BE49-F238E27FC236}">
                <a16:creationId xmlns:a16="http://schemas.microsoft.com/office/drawing/2014/main" id="{5B181746-C64E-4695-AB16-F1007B7B6B99}"/>
              </a:ext>
            </a:extLst>
          </p:cNvPr>
          <p:cNvSpPr txBox="1"/>
          <p:nvPr/>
        </p:nvSpPr>
        <p:spPr>
          <a:xfrm>
            <a:off x="575303" y="466497"/>
            <a:ext cx="7331263" cy="461665"/>
          </a:xfrm>
          <a:prstGeom prst="rect">
            <a:avLst/>
          </a:prstGeom>
          <a:noFill/>
        </p:spPr>
        <p:txBody>
          <a:bodyPr wrap="square" lIns="91440" tIns="45720" rIns="91440" bIns="45720" rtlCol="0" anchor="t">
            <a:spAutoFit/>
          </a:bodyPr>
          <a:lstStyle/>
          <a:p>
            <a:r>
              <a:rPr lang="en-US" sz="2400">
                <a:solidFill>
                  <a:schemeClr val="bg1"/>
                </a:solidFill>
                <a:latin typeface="Grandview"/>
              </a:rPr>
              <a:t>Conclusion</a:t>
            </a:r>
          </a:p>
        </p:txBody>
      </p:sp>
      <p:pic>
        <p:nvPicPr>
          <p:cNvPr id="27" name="Picture 2" descr="RXO logo in transparent PNG and vectorized SVG formats">
            <a:extLst>
              <a:ext uri="{FF2B5EF4-FFF2-40B4-BE49-F238E27FC236}">
                <a16:creationId xmlns:a16="http://schemas.microsoft.com/office/drawing/2014/main" id="{1202D68C-1BE9-414B-AE02-8362F43B05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056" y="6407753"/>
            <a:ext cx="774304" cy="295749"/>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9B4E4663-69D2-4D4A-B847-885FA929CD98}"/>
              </a:ext>
            </a:extLst>
          </p:cNvPr>
          <p:cNvCxnSpPr>
            <a:cxnSpLocks/>
          </p:cNvCxnSpPr>
          <p:nvPr/>
        </p:nvCxnSpPr>
        <p:spPr>
          <a:xfrm flipV="1">
            <a:off x="285750" y="6248400"/>
            <a:ext cx="8604250" cy="0"/>
          </a:xfrm>
          <a:prstGeom prst="line">
            <a:avLst/>
          </a:prstGeom>
          <a:ln>
            <a:solidFill>
              <a:srgbClr val="00F4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70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4445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7" name="Title 6">
            <a:extLst>
              <a:ext uri="{FF2B5EF4-FFF2-40B4-BE49-F238E27FC236}">
                <a16:creationId xmlns:a16="http://schemas.microsoft.com/office/drawing/2014/main" id="{C8229C62-5BD4-1037-6CB6-243400B85BB0}"/>
              </a:ext>
            </a:extLst>
          </p:cNvPr>
          <p:cNvSpPr>
            <a:spLocks noGrp="1"/>
          </p:cNvSpPr>
          <p:nvPr>
            <p:ph type="title"/>
          </p:nvPr>
        </p:nvSpPr>
        <p:spPr>
          <a:xfrm>
            <a:off x="288490" y="2003560"/>
            <a:ext cx="7886700" cy="2852737"/>
          </a:xfrm>
        </p:spPr>
        <p:txBody>
          <a:bodyPr vert="horz" lIns="91440" tIns="45720" rIns="91440" bIns="45720" rtlCol="0" anchor="ctr">
            <a:normAutofit/>
          </a:bodyPr>
          <a:lstStyle/>
          <a:p>
            <a:r>
              <a:rPr lang="en-US">
                <a:cs typeface="Calibri Light"/>
              </a:rPr>
              <a:t>Begin Appendix</a:t>
            </a:r>
            <a:endParaRPr lang="en-US"/>
          </a:p>
        </p:txBody>
      </p:sp>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p:txBody>
          <a:bodyPr/>
          <a:lstStyle/>
          <a:p>
            <a:fld id="{44D1E385-3388-4CA8-8F43-A8BFBF917809}" type="slidenum">
              <a:rPr lang="en-US" smtClean="0">
                <a:solidFill>
                  <a:srgbClr val="2C180F"/>
                </a:solidFill>
              </a:rPr>
              <a:t>17</a:t>
            </a:fld>
            <a:endParaRPr lang="en-US">
              <a:solidFill>
                <a:srgbClr val="2C180F"/>
              </a:solidFill>
            </a:endParaRPr>
          </a:p>
        </p:txBody>
      </p:sp>
      <p:sp>
        <p:nvSpPr>
          <p:cNvPr id="21" name="Isosceles Triangle 20">
            <a:extLst>
              <a:ext uri="{FF2B5EF4-FFF2-40B4-BE49-F238E27FC236}">
                <a16:creationId xmlns:a16="http://schemas.microsoft.com/office/drawing/2014/main" id="{0E0C4D78-CC53-A6EC-28CF-881ADA06C17B}"/>
              </a:ext>
            </a:extLst>
          </p:cNvPr>
          <p:cNvSpPr/>
          <p:nvPr/>
        </p:nvSpPr>
        <p:spPr>
          <a:xfrm rot="10800000">
            <a:off x="4688958" y="-9010"/>
            <a:ext cx="4455042" cy="6073768"/>
          </a:xfrm>
          <a:prstGeom prst="triangle">
            <a:avLst>
              <a:gd name="adj" fmla="val 0"/>
            </a:avLst>
          </a:prstGeom>
          <a:solidFill>
            <a:srgbClr val="00F49C">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164DD757-DB1F-0EDD-0897-395DBD3ECB7B}"/>
              </a:ext>
            </a:extLst>
          </p:cNvPr>
          <p:cNvSpPr/>
          <p:nvPr/>
        </p:nvSpPr>
        <p:spPr>
          <a:xfrm rot="10800000">
            <a:off x="6098093" y="-9012"/>
            <a:ext cx="3045905" cy="6073768"/>
          </a:xfrm>
          <a:prstGeom prst="triangle">
            <a:avLst>
              <a:gd name="adj" fmla="val 0"/>
            </a:avLst>
          </a:prstGeom>
          <a:solidFill>
            <a:srgbClr val="00F49C">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44EF3B54-7739-E357-EAB1-1D4FA5FA7A92}"/>
              </a:ext>
            </a:extLst>
          </p:cNvPr>
          <p:cNvSpPr/>
          <p:nvPr/>
        </p:nvSpPr>
        <p:spPr>
          <a:xfrm rot="10800000">
            <a:off x="7030293" y="-9015"/>
            <a:ext cx="2113706" cy="6073768"/>
          </a:xfrm>
          <a:prstGeom prst="triangle">
            <a:avLst>
              <a:gd name="adj" fmla="val 0"/>
            </a:avLst>
          </a:prstGeom>
          <a:solidFill>
            <a:srgbClr val="00F49C">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CBB3F40-BB51-A265-CE74-C97F40046709}"/>
              </a:ext>
            </a:extLst>
          </p:cNvPr>
          <p:cNvSpPr/>
          <p:nvPr/>
        </p:nvSpPr>
        <p:spPr>
          <a:xfrm rot="10800000">
            <a:off x="7615627" y="-9020"/>
            <a:ext cx="1528370" cy="6073768"/>
          </a:xfrm>
          <a:prstGeom prst="triangle">
            <a:avLst>
              <a:gd name="adj" fmla="val 0"/>
            </a:avLst>
          </a:prstGeom>
          <a:solidFill>
            <a:srgbClr val="00F49C">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EC93A8A7-D32F-17E1-8FB3-3C2C5C133E8D}"/>
              </a:ext>
            </a:extLst>
          </p:cNvPr>
          <p:cNvSpPr/>
          <p:nvPr/>
        </p:nvSpPr>
        <p:spPr>
          <a:xfrm rot="10800000">
            <a:off x="8035395" y="-9025"/>
            <a:ext cx="1108603" cy="6073768"/>
          </a:xfrm>
          <a:prstGeom prst="triangle">
            <a:avLst>
              <a:gd name="adj" fmla="val 0"/>
            </a:avLst>
          </a:prstGeom>
          <a:solidFill>
            <a:srgbClr val="00F49C">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C20F592-6718-20B9-33AA-E53CAB81D330}"/>
              </a:ext>
            </a:extLst>
          </p:cNvPr>
          <p:cNvSpPr/>
          <p:nvPr/>
        </p:nvSpPr>
        <p:spPr>
          <a:xfrm rot="10800000">
            <a:off x="8293102" y="-1"/>
            <a:ext cx="850897" cy="6073768"/>
          </a:xfrm>
          <a:prstGeom prst="triangle">
            <a:avLst>
              <a:gd name="adj" fmla="val 0"/>
            </a:avLst>
          </a:prstGeom>
          <a:solidFill>
            <a:srgbClr val="00F49C">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9201A0DF-805F-B948-1671-EECE9834D38B}"/>
              </a:ext>
            </a:extLst>
          </p:cNvPr>
          <p:cNvSpPr/>
          <p:nvPr/>
        </p:nvSpPr>
        <p:spPr>
          <a:xfrm rot="10800000">
            <a:off x="8741224" y="-18035"/>
            <a:ext cx="425448" cy="6073768"/>
          </a:xfrm>
          <a:prstGeom prst="triangle">
            <a:avLst>
              <a:gd name="adj" fmla="val 0"/>
            </a:avLst>
          </a:prstGeom>
          <a:solidFill>
            <a:srgbClr val="00F49C">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761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360395" y="6400800"/>
            <a:ext cx="417755" cy="274320"/>
          </a:xfrm>
        </p:spPr>
        <p:txBody>
          <a:bodyPr/>
          <a:lstStyle/>
          <a:p>
            <a:fld id="{44D1E385-3388-4CA8-8F43-A8BFBF917809}" type="slidenum">
              <a:rPr lang="en-US" smtClean="0">
                <a:solidFill>
                  <a:srgbClr val="2C180F"/>
                </a:solidFill>
              </a:rPr>
              <a:t>18</a:t>
            </a:fld>
            <a:endParaRPr lang="en-US">
              <a:solidFill>
                <a:srgbClr val="2C180F"/>
              </a:solidFill>
            </a:endParaRP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sp>
        <p:nvSpPr>
          <p:cNvPr id="7" name="Partial Circle 6">
            <a:extLst>
              <a:ext uri="{FF2B5EF4-FFF2-40B4-BE49-F238E27FC236}">
                <a16:creationId xmlns:a16="http://schemas.microsoft.com/office/drawing/2014/main" id="{2E5153C8-8C93-BABC-64F1-2947112DFA8E}"/>
              </a:ext>
            </a:extLst>
          </p:cNvPr>
          <p:cNvSpPr/>
          <p:nvPr/>
        </p:nvSpPr>
        <p:spPr>
          <a:xfrm>
            <a:off x="3415844" y="2378292"/>
            <a:ext cx="2286000" cy="2286000"/>
          </a:xfrm>
          <a:prstGeom prst="pie">
            <a:avLst>
              <a:gd name="adj1" fmla="val 10762275"/>
              <a:gd name="adj2" fmla="val 16200000"/>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artial Circle 7">
            <a:extLst>
              <a:ext uri="{FF2B5EF4-FFF2-40B4-BE49-F238E27FC236}">
                <a16:creationId xmlns:a16="http://schemas.microsoft.com/office/drawing/2014/main" id="{E0766E98-7242-CE1B-D350-B8AEDFCE5C07}"/>
              </a:ext>
            </a:extLst>
          </p:cNvPr>
          <p:cNvSpPr/>
          <p:nvPr/>
        </p:nvSpPr>
        <p:spPr>
          <a:xfrm>
            <a:off x="3415844" y="2378292"/>
            <a:ext cx="2286000" cy="2286000"/>
          </a:xfrm>
          <a:prstGeom prst="pie">
            <a:avLst>
              <a:gd name="adj1" fmla="val 16229442"/>
              <a:gd name="adj2" fmla="val 21583578"/>
            </a:avLst>
          </a:prstGeom>
          <a:solidFill>
            <a:srgbClr val="BB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0DD7F3F1-7E4D-F8B2-5865-444BEBDC8BEE}"/>
              </a:ext>
            </a:extLst>
          </p:cNvPr>
          <p:cNvSpPr/>
          <p:nvPr/>
        </p:nvSpPr>
        <p:spPr>
          <a:xfrm>
            <a:off x="3415844" y="2378292"/>
            <a:ext cx="2286000" cy="2286000"/>
          </a:xfrm>
          <a:prstGeom prst="pie">
            <a:avLst>
              <a:gd name="adj1" fmla="val 21583551"/>
              <a:gd name="adj2" fmla="val 5445703"/>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68779BE-DC23-65D5-9F5F-1E39B843676B}"/>
              </a:ext>
            </a:extLst>
          </p:cNvPr>
          <p:cNvSpPr/>
          <p:nvPr/>
        </p:nvSpPr>
        <p:spPr>
          <a:xfrm>
            <a:off x="3415844" y="2378292"/>
            <a:ext cx="2286000" cy="2286000"/>
          </a:xfrm>
          <a:prstGeom prst="pie">
            <a:avLst>
              <a:gd name="adj1" fmla="val 5430011"/>
              <a:gd name="adj2" fmla="val 10784395"/>
            </a:avLst>
          </a:prstGeom>
          <a:solidFill>
            <a:srgbClr val="D6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88A4FCF4-104F-F3FD-E9D3-A41B3D0BF1CF}"/>
              </a:ext>
            </a:extLst>
          </p:cNvPr>
          <p:cNvCxnSpPr/>
          <p:nvPr/>
        </p:nvCxnSpPr>
        <p:spPr>
          <a:xfrm>
            <a:off x="4558844" y="1256980"/>
            <a:ext cx="0" cy="457985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98D130-32F7-E5C6-208B-6357A20CC90C}"/>
              </a:ext>
            </a:extLst>
          </p:cNvPr>
          <p:cNvCxnSpPr>
            <a:cxnSpLocks/>
          </p:cNvCxnSpPr>
          <p:nvPr/>
        </p:nvCxnSpPr>
        <p:spPr>
          <a:xfrm flipH="1">
            <a:off x="285750" y="3514193"/>
            <a:ext cx="8581797"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EAC23F3-642D-52CB-C6EE-99AEE4AA6D94}"/>
              </a:ext>
            </a:extLst>
          </p:cNvPr>
          <p:cNvSpPr/>
          <p:nvPr/>
        </p:nvSpPr>
        <p:spPr>
          <a:xfrm>
            <a:off x="287524" y="1260140"/>
            <a:ext cx="2834640" cy="596347"/>
          </a:xfrm>
          <a:prstGeom prst="round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Posterama"/>
                <a:cs typeface="Calibri"/>
              </a:rPr>
              <a:t>Truck Brokerage</a:t>
            </a:r>
          </a:p>
        </p:txBody>
      </p:sp>
      <p:sp>
        <p:nvSpPr>
          <p:cNvPr id="12" name="Rectangle: Rounded Corners 11">
            <a:extLst>
              <a:ext uri="{FF2B5EF4-FFF2-40B4-BE49-F238E27FC236}">
                <a16:creationId xmlns:a16="http://schemas.microsoft.com/office/drawing/2014/main" id="{F8465616-F5E5-A1D0-702B-860D973CC4FD}"/>
              </a:ext>
            </a:extLst>
          </p:cNvPr>
          <p:cNvSpPr/>
          <p:nvPr/>
        </p:nvSpPr>
        <p:spPr>
          <a:xfrm>
            <a:off x="6032907" y="1260139"/>
            <a:ext cx="2834640" cy="596347"/>
          </a:xfrm>
          <a:prstGeom prst="roundRect">
            <a:avLst/>
          </a:prstGeom>
          <a:solidFill>
            <a:srgbClr val="BBC7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Posterama"/>
                <a:cs typeface="Calibri"/>
              </a:rPr>
              <a:t>Last Mile</a:t>
            </a:r>
            <a:endParaRPr lang="en-US">
              <a:latin typeface="Posterama"/>
              <a:cs typeface="Posterama"/>
            </a:endParaRPr>
          </a:p>
        </p:txBody>
      </p:sp>
      <p:sp>
        <p:nvSpPr>
          <p:cNvPr id="18" name="Rectangle: Rounded Corners 17">
            <a:extLst>
              <a:ext uri="{FF2B5EF4-FFF2-40B4-BE49-F238E27FC236}">
                <a16:creationId xmlns:a16="http://schemas.microsoft.com/office/drawing/2014/main" id="{6F472DA6-53A0-7FEF-1111-B8AD72835881}"/>
              </a:ext>
            </a:extLst>
          </p:cNvPr>
          <p:cNvSpPr/>
          <p:nvPr/>
        </p:nvSpPr>
        <p:spPr>
          <a:xfrm>
            <a:off x="287524" y="3631332"/>
            <a:ext cx="2834640" cy="596347"/>
          </a:xfrm>
          <a:prstGeom prst="roundRect">
            <a:avLst/>
          </a:prstGeom>
          <a:solidFill>
            <a:srgbClr val="D6A0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Posterama"/>
                <a:cs typeface="Calibri"/>
              </a:rPr>
              <a:t>Managed Transportation</a:t>
            </a:r>
            <a:endParaRPr lang="en-US">
              <a:latin typeface="Posterama"/>
              <a:cs typeface="Posterama"/>
            </a:endParaRPr>
          </a:p>
        </p:txBody>
      </p:sp>
      <p:sp>
        <p:nvSpPr>
          <p:cNvPr id="19" name="Rectangle: Rounded Corners 18">
            <a:extLst>
              <a:ext uri="{FF2B5EF4-FFF2-40B4-BE49-F238E27FC236}">
                <a16:creationId xmlns:a16="http://schemas.microsoft.com/office/drawing/2014/main" id="{ACE578BD-E87E-A749-B446-21BE1B84EC5F}"/>
              </a:ext>
            </a:extLst>
          </p:cNvPr>
          <p:cNvSpPr/>
          <p:nvPr/>
        </p:nvSpPr>
        <p:spPr>
          <a:xfrm>
            <a:off x="6032907" y="3631331"/>
            <a:ext cx="2834640" cy="596347"/>
          </a:xfrm>
          <a:prstGeom prst="roundRect">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Posterama"/>
                <a:cs typeface="Calibri"/>
              </a:rPr>
              <a:t>Freight Forwarding</a:t>
            </a:r>
            <a:endParaRPr lang="en-US">
              <a:solidFill>
                <a:srgbClr val="000000"/>
              </a:solidFill>
              <a:latin typeface="Posterama"/>
              <a:cs typeface="Posterama"/>
            </a:endParaRPr>
          </a:p>
        </p:txBody>
      </p:sp>
      <p:sp>
        <p:nvSpPr>
          <p:cNvPr id="20" name="Rectangle 19">
            <a:extLst>
              <a:ext uri="{FF2B5EF4-FFF2-40B4-BE49-F238E27FC236}">
                <a16:creationId xmlns:a16="http://schemas.microsoft.com/office/drawing/2014/main" id="{E61AA67F-F4AF-28E4-8566-9CCD20B48DFD}"/>
              </a:ext>
            </a:extLst>
          </p:cNvPr>
          <p:cNvSpPr/>
          <p:nvPr/>
        </p:nvSpPr>
        <p:spPr>
          <a:xfrm>
            <a:off x="287525" y="1856686"/>
            <a:ext cx="2834636" cy="1441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200">
                <a:solidFill>
                  <a:srgbClr val="000000"/>
                </a:solidFill>
                <a:cs typeface="Calibri"/>
              </a:rPr>
              <a:t>58% of Q4 2022 Revenue</a:t>
            </a:r>
          </a:p>
          <a:p>
            <a:pPr marL="285750" indent="-285750">
              <a:buFont typeface="Arial" panose="020B0604020202020204" pitchFamily="34" charset="0"/>
              <a:buChar char="•"/>
            </a:pPr>
            <a:r>
              <a:rPr lang="en-US" sz="1200">
                <a:solidFill>
                  <a:srgbClr val="000000"/>
                </a:solidFill>
                <a:cs typeface="Calibri"/>
              </a:rPr>
              <a:t>Digital &amp; traditional truck brokerage services provide clients with efficient access to capacity</a:t>
            </a:r>
          </a:p>
          <a:p>
            <a:pPr marL="285750" indent="-285750">
              <a:buFont typeface="Arial" panose="020B0604020202020204" pitchFamily="34" charset="0"/>
              <a:buChar char="•"/>
            </a:pPr>
            <a:r>
              <a:rPr lang="en-US" sz="1200">
                <a:solidFill>
                  <a:srgbClr val="000000"/>
                </a:solidFill>
                <a:cs typeface="Calibri"/>
              </a:rPr>
              <a:t>Proprietary platform links carriers and shippers with pricing and matching algorithms</a:t>
            </a:r>
          </a:p>
        </p:txBody>
      </p:sp>
      <p:sp>
        <p:nvSpPr>
          <p:cNvPr id="22" name="Rectangle 21">
            <a:extLst>
              <a:ext uri="{FF2B5EF4-FFF2-40B4-BE49-F238E27FC236}">
                <a16:creationId xmlns:a16="http://schemas.microsoft.com/office/drawing/2014/main" id="{EEF70941-795E-9377-78E9-279481E8DCFB}"/>
              </a:ext>
            </a:extLst>
          </p:cNvPr>
          <p:cNvSpPr/>
          <p:nvPr/>
        </p:nvSpPr>
        <p:spPr>
          <a:xfrm>
            <a:off x="289390" y="4233150"/>
            <a:ext cx="2841735" cy="1441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200">
                <a:solidFill>
                  <a:srgbClr val="000000"/>
                </a:solidFill>
                <a:cs typeface="Calibri"/>
              </a:rPr>
              <a:t>11% of Q4 2022 Revenue</a:t>
            </a:r>
          </a:p>
          <a:p>
            <a:pPr marL="285750" indent="-285750">
              <a:buFont typeface="Arial" panose="020B0604020202020204" pitchFamily="34" charset="0"/>
              <a:buChar char="•"/>
            </a:pPr>
            <a:r>
              <a:rPr lang="en-US" sz="1200">
                <a:solidFill>
                  <a:srgbClr val="000000"/>
                </a:solidFill>
                <a:cs typeface="Calibri"/>
              </a:rPr>
              <a:t>Asset-light solution for shippers looking to outsource freight transport for cost savings or reliability</a:t>
            </a:r>
          </a:p>
          <a:p>
            <a:pPr marL="285750" indent="-285750">
              <a:buFont typeface="Arial" panose="020B0604020202020204" pitchFamily="34" charset="0"/>
              <a:buChar char="•"/>
            </a:pPr>
            <a:r>
              <a:rPr lang="en-US" sz="1200">
                <a:solidFill>
                  <a:srgbClr val="000000"/>
                </a:solidFill>
                <a:cs typeface="Calibri"/>
              </a:rPr>
              <a:t>Bespoke load planning, performance monitoring, and data analytics in real time provide transparency and trust</a:t>
            </a:r>
          </a:p>
        </p:txBody>
      </p:sp>
      <p:sp>
        <p:nvSpPr>
          <p:cNvPr id="23" name="Rectangle 22">
            <a:extLst>
              <a:ext uri="{FF2B5EF4-FFF2-40B4-BE49-F238E27FC236}">
                <a16:creationId xmlns:a16="http://schemas.microsoft.com/office/drawing/2014/main" id="{9156CF31-4619-A07C-AE16-EC1A999907B9}"/>
              </a:ext>
            </a:extLst>
          </p:cNvPr>
          <p:cNvSpPr/>
          <p:nvPr/>
        </p:nvSpPr>
        <p:spPr>
          <a:xfrm>
            <a:off x="6059801" y="1686357"/>
            <a:ext cx="2834640" cy="1441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200">
                <a:solidFill>
                  <a:srgbClr val="000000"/>
                </a:solidFill>
                <a:cs typeface="Calibri"/>
              </a:rPr>
              <a:t>24% of Q4 2022 Revenue</a:t>
            </a:r>
          </a:p>
          <a:p>
            <a:pPr marL="285750" indent="-285750">
              <a:buFont typeface="Arial" panose="020B0604020202020204" pitchFamily="34" charset="0"/>
              <a:buChar char="•"/>
            </a:pPr>
            <a:r>
              <a:rPr lang="en-US" sz="1200">
                <a:solidFill>
                  <a:srgbClr val="000000"/>
                </a:solidFill>
                <a:cs typeface="Calibri"/>
              </a:rPr>
              <a:t>Facilitates consumer deliveries via network of third-party contractors</a:t>
            </a:r>
          </a:p>
          <a:p>
            <a:pPr marL="285750" indent="-285750">
              <a:buFont typeface="Arial" panose="020B0604020202020204" pitchFamily="34" charset="0"/>
              <a:buChar char="•"/>
            </a:pPr>
            <a:r>
              <a:rPr lang="en-US" sz="1200">
                <a:solidFill>
                  <a:srgbClr val="000000"/>
                </a:solidFill>
                <a:cs typeface="Calibri"/>
              </a:rPr>
              <a:t>Largest provider of outsourced last mile transportation in the US</a:t>
            </a:r>
          </a:p>
        </p:txBody>
      </p:sp>
      <p:sp>
        <p:nvSpPr>
          <p:cNvPr id="24" name="Rectangle 23">
            <a:extLst>
              <a:ext uri="{FF2B5EF4-FFF2-40B4-BE49-F238E27FC236}">
                <a16:creationId xmlns:a16="http://schemas.microsoft.com/office/drawing/2014/main" id="{7B51FADA-7B43-4AC2-F390-2F84CCEBD0C8}"/>
              </a:ext>
            </a:extLst>
          </p:cNvPr>
          <p:cNvSpPr/>
          <p:nvPr/>
        </p:nvSpPr>
        <p:spPr>
          <a:xfrm>
            <a:off x="6032907" y="4233150"/>
            <a:ext cx="2830668" cy="1441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200">
                <a:solidFill>
                  <a:srgbClr val="000000"/>
                </a:solidFill>
                <a:cs typeface="Calibri"/>
              </a:rPr>
              <a:t>7% of Q4 2022 Revenue</a:t>
            </a:r>
          </a:p>
          <a:p>
            <a:pPr marL="285750" indent="-285750">
              <a:buFont typeface="Arial" panose="020B0604020202020204" pitchFamily="34" charset="0"/>
              <a:buChar char="•"/>
            </a:pPr>
            <a:r>
              <a:rPr lang="en-US" sz="1200">
                <a:solidFill>
                  <a:srgbClr val="000000"/>
                </a:solidFill>
                <a:cs typeface="Calibri"/>
              </a:rPr>
              <a:t>Facilitates ocean, road, &amp; air transportation while assisting with customs brokerage</a:t>
            </a:r>
          </a:p>
          <a:p>
            <a:pPr marL="285750" indent="-285750">
              <a:buFont typeface="Arial" panose="020B0604020202020204" pitchFamily="34" charset="0"/>
              <a:buChar char="•"/>
            </a:pPr>
            <a:r>
              <a:rPr lang="en-US" sz="1200">
                <a:solidFill>
                  <a:srgbClr val="000000"/>
                </a:solidFill>
                <a:cs typeface="Calibri"/>
              </a:rPr>
              <a:t>Global network of company &amp; partner-owned locations across 160 countries </a:t>
            </a:r>
            <a:endParaRPr lang="en-US" sz="1200">
              <a:solidFill>
                <a:srgbClr val="000000"/>
              </a:solidFill>
            </a:endParaRPr>
          </a:p>
        </p:txBody>
      </p:sp>
      <p:sp>
        <p:nvSpPr>
          <p:cNvPr id="21" name="Rectangle: Rounded Corners 20">
            <a:extLst>
              <a:ext uri="{FF2B5EF4-FFF2-40B4-BE49-F238E27FC236}">
                <a16:creationId xmlns:a16="http://schemas.microsoft.com/office/drawing/2014/main" id="{DBA15086-1339-4C5C-A7ED-B6840F628BFE}"/>
              </a:ext>
            </a:extLst>
          </p:cNvPr>
          <p:cNvSpPr/>
          <p:nvPr/>
        </p:nvSpPr>
        <p:spPr>
          <a:xfrm>
            <a:off x="3644444" y="2605462"/>
            <a:ext cx="1828800" cy="1828800"/>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 60% of RXO customers utilize more than one service</a:t>
            </a:r>
          </a:p>
        </p:txBody>
      </p:sp>
      <p:sp>
        <p:nvSpPr>
          <p:cNvPr id="25" name="TextBox 24">
            <a:extLst>
              <a:ext uri="{FF2B5EF4-FFF2-40B4-BE49-F238E27FC236}">
                <a16:creationId xmlns:a16="http://schemas.microsoft.com/office/drawing/2014/main" id="{2E087A3D-0552-49D9-B261-2C4628DB46B6}"/>
              </a:ext>
            </a:extLst>
          </p:cNvPr>
          <p:cNvSpPr txBox="1"/>
          <p:nvPr/>
        </p:nvSpPr>
        <p:spPr>
          <a:xfrm>
            <a:off x="575303" y="466497"/>
            <a:ext cx="3915503" cy="461665"/>
          </a:xfrm>
          <a:prstGeom prst="rect">
            <a:avLst/>
          </a:prstGeom>
          <a:noFill/>
        </p:spPr>
        <p:txBody>
          <a:bodyPr wrap="square" lIns="91440" tIns="45720" rIns="91440" bIns="45720" rtlCol="0" anchor="t">
            <a:spAutoFit/>
          </a:bodyPr>
          <a:lstStyle/>
          <a:p>
            <a:r>
              <a:rPr lang="en-US" sz="2400">
                <a:solidFill>
                  <a:srgbClr val="000000"/>
                </a:solidFill>
                <a:latin typeface="Grandview"/>
              </a:rPr>
              <a:t>Business Unit Overview</a:t>
            </a:r>
          </a:p>
        </p:txBody>
      </p:sp>
    </p:spTree>
    <p:extLst>
      <p:ext uri="{BB962C8B-B14F-4D97-AF65-F5344CB8AC3E}">
        <p14:creationId xmlns:p14="http://schemas.microsoft.com/office/powerpoint/2010/main" val="1205904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73389" y="6400800"/>
            <a:ext cx="372931" cy="301214"/>
          </a:xfrm>
        </p:spPr>
        <p:txBody>
          <a:bodyPr/>
          <a:lstStyle/>
          <a:p>
            <a:fld id="{44D1E385-3388-4CA8-8F43-A8BFBF917809}" type="slidenum">
              <a:rPr lang="en-US" dirty="0" smtClean="0">
                <a:solidFill>
                  <a:srgbClr val="2C180F"/>
                </a:solidFill>
              </a:rPr>
              <a:t>19</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92955" y="484502"/>
            <a:ext cx="4425612" cy="461665"/>
          </a:xfrm>
          <a:prstGeom prst="rect">
            <a:avLst/>
          </a:prstGeom>
          <a:noFill/>
        </p:spPr>
        <p:txBody>
          <a:bodyPr wrap="square" rtlCol="0">
            <a:spAutoFit/>
          </a:bodyPr>
          <a:lstStyle/>
          <a:p>
            <a:r>
              <a:rPr lang="en-US" sz="2400">
                <a:solidFill>
                  <a:srgbClr val="000000"/>
                </a:solidFill>
                <a:latin typeface="Grandview" panose="020B0502040204020203" pitchFamily="34" charset="0"/>
              </a:rPr>
              <a:t>RXO Value Chain</a:t>
            </a: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3F333D2-0998-9935-A9CD-B645B1B78838}"/>
              </a:ext>
            </a:extLst>
          </p:cNvPr>
          <p:cNvGrpSpPr/>
          <p:nvPr/>
        </p:nvGrpSpPr>
        <p:grpSpPr>
          <a:xfrm>
            <a:off x="606653" y="1284732"/>
            <a:ext cx="7930694" cy="615950"/>
            <a:chOff x="285750" y="2813050"/>
            <a:chExt cx="7930694" cy="615950"/>
          </a:xfrm>
        </p:grpSpPr>
        <p:sp>
          <p:nvSpPr>
            <p:cNvPr id="10" name="Arrow: Chevron 9">
              <a:extLst>
                <a:ext uri="{FF2B5EF4-FFF2-40B4-BE49-F238E27FC236}">
                  <a16:creationId xmlns:a16="http://schemas.microsoft.com/office/drawing/2014/main" id="{11CA5573-D498-11C5-EE7B-74895AAF8926}"/>
                </a:ext>
              </a:extLst>
            </p:cNvPr>
            <p:cNvSpPr/>
            <p:nvPr/>
          </p:nvSpPr>
          <p:spPr>
            <a:xfrm>
              <a:off x="285750" y="2813050"/>
              <a:ext cx="2794000" cy="615950"/>
            </a:xfrm>
            <a:prstGeom prst="chevron">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Posterama" panose="020B0504020200020000" pitchFamily="34" charset="0"/>
                  <a:cs typeface="Posterama" panose="020B0504020200020000" pitchFamily="34" charset="0"/>
                </a:rPr>
                <a:t>CLIENTS</a:t>
              </a:r>
            </a:p>
          </p:txBody>
        </p:sp>
        <p:sp>
          <p:nvSpPr>
            <p:cNvPr id="11" name="Arrow: Chevron 10">
              <a:extLst>
                <a:ext uri="{FF2B5EF4-FFF2-40B4-BE49-F238E27FC236}">
                  <a16:creationId xmlns:a16="http://schemas.microsoft.com/office/drawing/2014/main" id="{852B83A0-28D4-F1EE-F2C5-C3A1B3DC8900}"/>
                </a:ext>
              </a:extLst>
            </p:cNvPr>
            <p:cNvSpPr/>
            <p:nvPr/>
          </p:nvSpPr>
          <p:spPr>
            <a:xfrm>
              <a:off x="2854097" y="2813050"/>
              <a:ext cx="2794000" cy="615950"/>
            </a:xfrm>
            <a:prstGeom prst="chevron">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Posterama" panose="020B0504020200020000" pitchFamily="34" charset="0"/>
                <a:cs typeface="Posterama" panose="020B0504020200020000" pitchFamily="34" charset="0"/>
              </a:endParaRPr>
            </a:p>
          </p:txBody>
        </p:sp>
        <p:sp>
          <p:nvSpPr>
            <p:cNvPr id="12" name="Arrow: Chevron 11">
              <a:extLst>
                <a:ext uri="{FF2B5EF4-FFF2-40B4-BE49-F238E27FC236}">
                  <a16:creationId xmlns:a16="http://schemas.microsoft.com/office/drawing/2014/main" id="{FA69C6EB-D4E7-0B20-6E68-779E91B30A63}"/>
                </a:ext>
              </a:extLst>
            </p:cNvPr>
            <p:cNvSpPr/>
            <p:nvPr/>
          </p:nvSpPr>
          <p:spPr>
            <a:xfrm>
              <a:off x="5422444" y="2813050"/>
              <a:ext cx="2794000" cy="615950"/>
            </a:xfrm>
            <a:prstGeom prst="chevron">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Posterama" panose="020B0504020200020000" pitchFamily="34" charset="0"/>
                  <a:cs typeface="Posterama" panose="020B0504020200020000" pitchFamily="34" charset="0"/>
                </a:rPr>
                <a:t>CARRIERS</a:t>
              </a:r>
            </a:p>
          </p:txBody>
        </p:sp>
      </p:grpSp>
      <p:sp>
        <p:nvSpPr>
          <p:cNvPr id="17" name="Rectangle: Rounded Corners 16">
            <a:extLst>
              <a:ext uri="{FF2B5EF4-FFF2-40B4-BE49-F238E27FC236}">
                <a16:creationId xmlns:a16="http://schemas.microsoft.com/office/drawing/2014/main" id="{C89BC890-C602-9B49-7661-1A5CF31951C9}"/>
              </a:ext>
            </a:extLst>
          </p:cNvPr>
          <p:cNvSpPr/>
          <p:nvPr/>
        </p:nvSpPr>
        <p:spPr>
          <a:xfrm>
            <a:off x="606652" y="2429279"/>
            <a:ext cx="2568347" cy="3025771"/>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0C0A8CD-4255-9DCB-0FE2-96075CC5368A}"/>
              </a:ext>
            </a:extLst>
          </p:cNvPr>
          <p:cNvSpPr/>
          <p:nvPr/>
        </p:nvSpPr>
        <p:spPr>
          <a:xfrm>
            <a:off x="5969000" y="2429279"/>
            <a:ext cx="2568347" cy="3025771"/>
          </a:xfrm>
          <a:prstGeom prst="roundRect">
            <a:avLst/>
          </a:prstGeom>
          <a:no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4DBBA327-A464-1503-42F2-C77085F08E17}"/>
              </a:ext>
            </a:extLst>
          </p:cNvPr>
          <p:cNvSpPr/>
          <p:nvPr/>
        </p:nvSpPr>
        <p:spPr>
          <a:xfrm>
            <a:off x="1800453" y="1900682"/>
            <a:ext cx="406400" cy="503196"/>
          </a:xfrm>
          <a:prstGeom prst="down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A0DA5CD4-63C8-78AE-C680-DCB8A66F4419}"/>
              </a:ext>
            </a:extLst>
          </p:cNvPr>
          <p:cNvSpPr/>
          <p:nvPr/>
        </p:nvSpPr>
        <p:spPr>
          <a:xfrm>
            <a:off x="4368800" y="1900682"/>
            <a:ext cx="406400" cy="503196"/>
          </a:xfrm>
          <a:prstGeom prst="downArrow">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E6C3B0CD-33A0-29E7-0FA4-118791C7086E}"/>
              </a:ext>
            </a:extLst>
          </p:cNvPr>
          <p:cNvSpPr/>
          <p:nvPr/>
        </p:nvSpPr>
        <p:spPr>
          <a:xfrm>
            <a:off x="6937147" y="1906155"/>
            <a:ext cx="406400" cy="503196"/>
          </a:xfrm>
          <a:prstGeom prst="down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0A37796-783A-B820-97D8-5C6A3AE12878}"/>
              </a:ext>
            </a:extLst>
          </p:cNvPr>
          <p:cNvSpPr/>
          <p:nvPr/>
        </p:nvSpPr>
        <p:spPr>
          <a:xfrm>
            <a:off x="1911350" y="1809358"/>
            <a:ext cx="190500" cy="11037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27D0163-6346-37E2-ADFC-D8CF2D96E585}"/>
              </a:ext>
            </a:extLst>
          </p:cNvPr>
          <p:cNvSpPr/>
          <p:nvPr/>
        </p:nvSpPr>
        <p:spPr>
          <a:xfrm>
            <a:off x="7042150" y="1804718"/>
            <a:ext cx="190500" cy="11501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BCCB9EE-4606-1CC0-1C7F-F7953C7A6C7C}"/>
              </a:ext>
            </a:extLst>
          </p:cNvPr>
          <p:cNvSpPr/>
          <p:nvPr/>
        </p:nvSpPr>
        <p:spPr>
          <a:xfrm>
            <a:off x="4473802" y="1814741"/>
            <a:ext cx="196395" cy="111342"/>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hart 25">
            <a:extLst>
              <a:ext uri="{FF2B5EF4-FFF2-40B4-BE49-F238E27FC236}">
                <a16:creationId xmlns:a16="http://schemas.microsoft.com/office/drawing/2014/main" id="{415D694D-C6B6-44D6-898B-DFEACFC55FB6}"/>
              </a:ext>
            </a:extLst>
          </p:cNvPr>
          <p:cNvGraphicFramePr>
            <a:graphicFrameLocks/>
          </p:cNvGraphicFramePr>
          <p:nvPr>
            <p:extLst>
              <p:ext uri="{D42A27DB-BD31-4B8C-83A1-F6EECF244321}">
                <p14:modId xmlns:p14="http://schemas.microsoft.com/office/powerpoint/2010/main" val="2427341207"/>
              </p:ext>
            </p:extLst>
          </p:nvPr>
        </p:nvGraphicFramePr>
        <p:xfrm>
          <a:off x="536355" y="3109075"/>
          <a:ext cx="3340996" cy="2530602"/>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D486B84E-550C-49EC-91E4-44D6FCFE2A24}"/>
              </a:ext>
            </a:extLst>
          </p:cNvPr>
          <p:cNvSpPr/>
          <p:nvPr/>
        </p:nvSpPr>
        <p:spPr>
          <a:xfrm>
            <a:off x="5991657" y="2440181"/>
            <a:ext cx="2481986" cy="676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rPr>
              <a:t>According to USDOT and RXO data, nearly 32% of US private carriers are a part of RXO’s 1.5M truck network</a:t>
            </a:r>
            <a:endParaRPr lang="en-US" sz="1200"/>
          </a:p>
        </p:txBody>
      </p:sp>
      <p:graphicFrame>
        <p:nvGraphicFramePr>
          <p:cNvPr id="28" name="Chart 27">
            <a:extLst>
              <a:ext uri="{FF2B5EF4-FFF2-40B4-BE49-F238E27FC236}">
                <a16:creationId xmlns:a16="http://schemas.microsoft.com/office/drawing/2014/main" id="{E59A4112-5B4E-4F8B-AF7F-237B45F3ED8E}"/>
              </a:ext>
            </a:extLst>
          </p:cNvPr>
          <p:cNvGraphicFramePr>
            <a:graphicFrameLocks/>
          </p:cNvGraphicFramePr>
          <p:nvPr>
            <p:extLst>
              <p:ext uri="{D42A27DB-BD31-4B8C-83A1-F6EECF244321}">
                <p14:modId xmlns:p14="http://schemas.microsoft.com/office/powerpoint/2010/main" val="348639326"/>
              </p:ext>
            </p:extLst>
          </p:nvPr>
        </p:nvGraphicFramePr>
        <p:xfrm>
          <a:off x="5938729" y="2753323"/>
          <a:ext cx="2632647" cy="2701727"/>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8">
            <a:extLst>
              <a:ext uri="{FF2B5EF4-FFF2-40B4-BE49-F238E27FC236}">
                <a16:creationId xmlns:a16="http://schemas.microsoft.com/office/drawing/2014/main" id="{DFD07261-9A1B-4ABB-A229-FB477E9BD65B}"/>
              </a:ext>
            </a:extLst>
          </p:cNvPr>
          <p:cNvSpPr/>
          <p:nvPr/>
        </p:nvSpPr>
        <p:spPr>
          <a:xfrm>
            <a:off x="649832" y="2437842"/>
            <a:ext cx="2481986" cy="678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rPr>
              <a:t>RXO’s customer base avoids end market concentration and supplies network with steady demand</a:t>
            </a:r>
            <a:endParaRPr lang="en-US" sz="1200"/>
          </a:p>
        </p:txBody>
      </p:sp>
      <p:pic>
        <p:nvPicPr>
          <p:cNvPr id="30" name="Picture 29">
            <a:extLst>
              <a:ext uri="{FF2B5EF4-FFF2-40B4-BE49-F238E27FC236}">
                <a16:creationId xmlns:a16="http://schemas.microsoft.com/office/drawing/2014/main" id="{C9E4641A-00CD-4C97-B55B-C76575A7E176}"/>
              </a:ext>
            </a:extLst>
          </p:cNvPr>
          <p:cNvPicPr>
            <a:picLocks noChangeAspect="1"/>
          </p:cNvPicPr>
          <p:nvPr/>
        </p:nvPicPr>
        <p:blipFill>
          <a:blip r:embed="rId2"/>
          <a:stretch>
            <a:fillRect/>
          </a:stretch>
        </p:blipFill>
        <p:spPr>
          <a:xfrm>
            <a:off x="4139857" y="1445508"/>
            <a:ext cx="851129" cy="298396"/>
          </a:xfrm>
          <a:prstGeom prst="rect">
            <a:avLst/>
          </a:prstGeom>
        </p:spPr>
      </p:pic>
      <p:pic>
        <p:nvPicPr>
          <p:cNvPr id="7" name="Graphic 6" descr="Smart Phone">
            <a:extLst>
              <a:ext uri="{FF2B5EF4-FFF2-40B4-BE49-F238E27FC236}">
                <a16:creationId xmlns:a16="http://schemas.microsoft.com/office/drawing/2014/main" id="{320F4560-DD87-4CF7-854A-A95908D81A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42635" y="2308237"/>
            <a:ext cx="3890480" cy="3286497"/>
          </a:xfrm>
          <a:prstGeom prst="rect">
            <a:avLst/>
          </a:prstGeom>
        </p:spPr>
      </p:pic>
      <p:sp>
        <p:nvSpPr>
          <p:cNvPr id="32" name="Rectangle 31">
            <a:extLst>
              <a:ext uri="{FF2B5EF4-FFF2-40B4-BE49-F238E27FC236}">
                <a16:creationId xmlns:a16="http://schemas.microsoft.com/office/drawing/2014/main" id="{4BD4E50E-0B4B-428F-8D34-EE69C4805B8C}"/>
              </a:ext>
            </a:extLst>
          </p:cNvPr>
          <p:cNvSpPr/>
          <p:nvPr/>
        </p:nvSpPr>
        <p:spPr>
          <a:xfrm>
            <a:off x="3821559" y="3564647"/>
            <a:ext cx="1500879" cy="676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rPr>
              <a:t>Industry-best 87% of Client – Carrier connections are handled completely digitally via </a:t>
            </a:r>
          </a:p>
          <a:p>
            <a:pPr algn="ctr"/>
            <a:r>
              <a:rPr lang="en-US" sz="1200">
                <a:solidFill>
                  <a:srgbClr val="000000"/>
                </a:solidFill>
              </a:rPr>
              <a:t>RXO Connect and RXO Drive </a:t>
            </a:r>
            <a:endParaRPr lang="en-US" sz="1200"/>
          </a:p>
        </p:txBody>
      </p:sp>
      <p:sp>
        <p:nvSpPr>
          <p:cNvPr id="33" name="Rectangle: Rounded Corners 32">
            <a:extLst>
              <a:ext uri="{FF2B5EF4-FFF2-40B4-BE49-F238E27FC236}">
                <a16:creationId xmlns:a16="http://schemas.microsoft.com/office/drawing/2014/main" id="{7A3CE3F2-2CC0-4041-8601-BD402E67E81F}"/>
              </a:ext>
            </a:extLst>
          </p:cNvPr>
          <p:cNvSpPr/>
          <p:nvPr/>
        </p:nvSpPr>
        <p:spPr>
          <a:xfrm>
            <a:off x="284017" y="5529249"/>
            <a:ext cx="8583529" cy="7161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latin typeface="Calibri"/>
                <a:cs typeface="Calibri"/>
              </a:rPr>
              <a:t>RXO’s long-established, diversified client base and massive carrier network allows its digital platform to handle the dirty work, resulting in a highly efficient automated shipping process for clients and drivers alike.</a:t>
            </a:r>
          </a:p>
        </p:txBody>
      </p:sp>
    </p:spTree>
    <p:extLst>
      <p:ext uri="{BB962C8B-B14F-4D97-AF65-F5344CB8AC3E}">
        <p14:creationId xmlns:p14="http://schemas.microsoft.com/office/powerpoint/2010/main" val="236087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8DC77C-1B56-B6D3-1E83-98C59EBB1CFC}"/>
              </a:ext>
            </a:extLst>
          </p:cNvPr>
          <p:cNvSpPr/>
          <p:nvPr/>
        </p:nvSpPr>
        <p:spPr>
          <a:xfrm>
            <a:off x="6531" y="-44695"/>
            <a:ext cx="9196675" cy="6971768"/>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5E3D145-D557-F2BC-884D-493F13627662}"/>
              </a:ext>
            </a:extLst>
          </p:cNvPr>
          <p:cNvSpPr>
            <a:spLocks noGrp="1"/>
          </p:cNvSpPr>
          <p:nvPr>
            <p:ph type="sldNum" sz="quarter" idx="12"/>
          </p:nvPr>
        </p:nvSpPr>
        <p:spPr/>
        <p:txBody>
          <a:bodyPr/>
          <a:lstStyle/>
          <a:p>
            <a:fld id="{44D1E385-3388-4CA8-8F43-A8BFBF917809}" type="slidenum">
              <a:rPr lang="en-US" smtClean="0"/>
              <a:t>2</a:t>
            </a:fld>
            <a:endParaRPr lang="en-US"/>
          </a:p>
        </p:txBody>
      </p:sp>
      <p:sp>
        <p:nvSpPr>
          <p:cNvPr id="3" name="Rectangle 2">
            <a:extLst>
              <a:ext uri="{FF2B5EF4-FFF2-40B4-BE49-F238E27FC236}">
                <a16:creationId xmlns:a16="http://schemas.microsoft.com/office/drawing/2014/main" id="{3285D36F-DBBF-70A8-0291-E95752DF501D}"/>
              </a:ext>
            </a:extLst>
          </p:cNvPr>
          <p:cNvSpPr/>
          <p:nvPr/>
        </p:nvSpPr>
        <p:spPr>
          <a:xfrm rot="19343585">
            <a:off x="4453240" y="-711498"/>
            <a:ext cx="182880" cy="5180422"/>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CA25DA-503A-72F4-B12E-74C839704C1D}"/>
              </a:ext>
            </a:extLst>
          </p:cNvPr>
          <p:cNvSpPr/>
          <p:nvPr/>
        </p:nvSpPr>
        <p:spPr>
          <a:xfrm rot="2331866">
            <a:off x="6316879" y="-1059447"/>
            <a:ext cx="182880" cy="9022841"/>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61CCEE-668E-AE49-B958-835A0CD0867A}"/>
              </a:ext>
            </a:extLst>
          </p:cNvPr>
          <p:cNvSpPr/>
          <p:nvPr/>
        </p:nvSpPr>
        <p:spPr>
          <a:xfrm rot="19343585">
            <a:off x="4453240" y="-711498"/>
            <a:ext cx="182880" cy="5180422"/>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6" descr="How many truck drivers are in the USA? And why we need more">
            <a:extLst>
              <a:ext uri="{FF2B5EF4-FFF2-40B4-BE49-F238E27FC236}">
                <a16:creationId xmlns:a16="http://schemas.microsoft.com/office/drawing/2014/main" id="{F9C83D24-5078-5BD5-9E2C-886C1AAD4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966" y="-45599"/>
            <a:ext cx="6053240" cy="37832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50EFC0D-F82C-2C1C-20CA-83192D982D51}"/>
              </a:ext>
            </a:extLst>
          </p:cNvPr>
          <p:cNvSpPr/>
          <p:nvPr/>
        </p:nvSpPr>
        <p:spPr>
          <a:xfrm rot="2331866">
            <a:off x="6316879" y="-1059447"/>
            <a:ext cx="182880" cy="9022841"/>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990536-ECDD-19E5-1B60-F2EE79EE21C2}"/>
              </a:ext>
            </a:extLst>
          </p:cNvPr>
          <p:cNvSpPr/>
          <p:nvPr/>
        </p:nvSpPr>
        <p:spPr>
          <a:xfrm rot="19343585">
            <a:off x="4453240" y="-711498"/>
            <a:ext cx="182880" cy="5180422"/>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A33F70-FE67-36ED-3728-24212EAD44B0}"/>
              </a:ext>
            </a:extLst>
          </p:cNvPr>
          <p:cNvSpPr/>
          <p:nvPr/>
        </p:nvSpPr>
        <p:spPr>
          <a:xfrm rot="19343585">
            <a:off x="2253065" y="108702"/>
            <a:ext cx="2402580" cy="49487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8D16C00-778F-ADC0-BCED-3A038B8573B6}"/>
              </a:ext>
            </a:extLst>
          </p:cNvPr>
          <p:cNvSpPr/>
          <p:nvPr/>
        </p:nvSpPr>
        <p:spPr>
          <a:xfrm>
            <a:off x="6099163" y="2036"/>
            <a:ext cx="3202654" cy="3846590"/>
          </a:xfrm>
          <a:prstGeom prst="triangle">
            <a:avLst>
              <a:gd name="adj" fmla="val 100000"/>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D98831-7B98-7829-78A0-A0C770DCAACF}"/>
              </a:ext>
            </a:extLst>
          </p:cNvPr>
          <p:cNvSpPr/>
          <p:nvPr/>
        </p:nvSpPr>
        <p:spPr>
          <a:xfrm rot="2331866">
            <a:off x="6316879" y="-1059447"/>
            <a:ext cx="182880" cy="9022841"/>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1AD9B5-DC93-8ED7-9E9F-B8EA6D35AB78}"/>
              </a:ext>
            </a:extLst>
          </p:cNvPr>
          <p:cNvSpPr/>
          <p:nvPr/>
        </p:nvSpPr>
        <p:spPr>
          <a:xfrm rot="19343585">
            <a:off x="4453240" y="-711498"/>
            <a:ext cx="182880" cy="5180422"/>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2EA287-0D36-C328-A69F-B28231D2BDAF}"/>
              </a:ext>
            </a:extLst>
          </p:cNvPr>
          <p:cNvSpPr/>
          <p:nvPr/>
        </p:nvSpPr>
        <p:spPr>
          <a:xfrm rot="16200000">
            <a:off x="7562305" y="2234277"/>
            <a:ext cx="182880" cy="3321608"/>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50" name="Picture 14" descr="Improving Warehouse Safety: A Review of Truck Loading Safety">
            <a:extLst>
              <a:ext uri="{FF2B5EF4-FFF2-40B4-BE49-F238E27FC236}">
                <a16:creationId xmlns:a16="http://schemas.microsoft.com/office/drawing/2014/main" id="{455828F5-C92A-C156-65F6-912EC53FE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677331" y="3986520"/>
            <a:ext cx="5559765" cy="294055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FBAD056-0131-2D46-43EA-CADBD1A5E897}"/>
              </a:ext>
            </a:extLst>
          </p:cNvPr>
          <p:cNvSpPr/>
          <p:nvPr/>
        </p:nvSpPr>
        <p:spPr>
          <a:xfrm rot="2331866">
            <a:off x="6316879" y="-1059447"/>
            <a:ext cx="182880" cy="9022841"/>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A46C29-27D0-1EDE-8BB2-6F7053B13975}"/>
              </a:ext>
            </a:extLst>
          </p:cNvPr>
          <p:cNvSpPr/>
          <p:nvPr/>
        </p:nvSpPr>
        <p:spPr>
          <a:xfrm rot="2331866">
            <a:off x="2911863" y="2846160"/>
            <a:ext cx="2050544" cy="3900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AA1793-0FEF-3503-5E36-34E3D51197C4}"/>
              </a:ext>
            </a:extLst>
          </p:cNvPr>
          <p:cNvSpPr/>
          <p:nvPr/>
        </p:nvSpPr>
        <p:spPr>
          <a:xfrm rot="2331866">
            <a:off x="2911863" y="2846160"/>
            <a:ext cx="2050544" cy="3900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52AE30-54AC-810F-F5A3-EDC99BB8DA43}"/>
              </a:ext>
            </a:extLst>
          </p:cNvPr>
          <p:cNvSpPr/>
          <p:nvPr/>
        </p:nvSpPr>
        <p:spPr>
          <a:xfrm rot="2331866">
            <a:off x="6316879" y="-1059447"/>
            <a:ext cx="182880" cy="9022841"/>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4D74F6D-735E-C433-CBFF-305D963BEA83}"/>
              </a:ext>
            </a:extLst>
          </p:cNvPr>
          <p:cNvSpPr txBox="1"/>
          <p:nvPr/>
        </p:nvSpPr>
        <p:spPr>
          <a:xfrm>
            <a:off x="592955" y="477918"/>
            <a:ext cx="2644523" cy="461665"/>
          </a:xfrm>
          <a:prstGeom prst="rect">
            <a:avLst/>
          </a:prstGeom>
          <a:noFill/>
        </p:spPr>
        <p:txBody>
          <a:bodyPr wrap="square" rtlCol="0">
            <a:spAutoFit/>
          </a:bodyPr>
          <a:lstStyle/>
          <a:p>
            <a:r>
              <a:rPr lang="en-US" sz="2400">
                <a:solidFill>
                  <a:schemeClr val="bg1"/>
                </a:solidFill>
                <a:latin typeface="Grandview" panose="020B0502040204020203" pitchFamily="34" charset="0"/>
              </a:rPr>
              <a:t>Table of Contents</a:t>
            </a:r>
          </a:p>
        </p:txBody>
      </p:sp>
      <p:sp>
        <p:nvSpPr>
          <p:cNvPr id="24" name="Rectangle 23">
            <a:extLst>
              <a:ext uri="{FF2B5EF4-FFF2-40B4-BE49-F238E27FC236}">
                <a16:creationId xmlns:a16="http://schemas.microsoft.com/office/drawing/2014/main" id="{94567E50-D7E0-6054-93C7-0F6296A0114C}"/>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8DACBD9-328F-87AF-1D05-F581E8CAF99D}"/>
              </a:ext>
            </a:extLst>
          </p:cNvPr>
          <p:cNvSpPr txBox="1"/>
          <p:nvPr/>
        </p:nvSpPr>
        <p:spPr>
          <a:xfrm>
            <a:off x="288364" y="1313702"/>
            <a:ext cx="3753970" cy="507831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Tx/>
              <a:buAutoNum type="romanUcPeriod"/>
            </a:pPr>
            <a:r>
              <a:rPr lang="en-US">
                <a:solidFill>
                  <a:srgbClr val="FFFFFF"/>
                </a:solidFill>
                <a:cs typeface="Calibri"/>
              </a:rPr>
              <a:t>Investment Thesis Overview</a:t>
            </a:r>
          </a:p>
          <a:p>
            <a:pPr marL="342900" indent="-342900">
              <a:buAutoNum type="romanUcPeriod"/>
            </a:pPr>
            <a:r>
              <a:rPr lang="en-US">
                <a:solidFill>
                  <a:srgbClr val="FFFFFF"/>
                </a:solidFill>
                <a:cs typeface="Calibri"/>
              </a:rPr>
              <a:t>RXO Background</a:t>
            </a:r>
          </a:p>
          <a:p>
            <a:pPr marL="342900" indent="-342900">
              <a:buAutoNum type="romanUcPeriod"/>
            </a:pPr>
            <a:r>
              <a:rPr lang="en-US">
                <a:solidFill>
                  <a:srgbClr val="FFFFFF"/>
                </a:solidFill>
                <a:cs typeface="Calibri"/>
              </a:rPr>
              <a:t>RXO Connect</a:t>
            </a:r>
          </a:p>
          <a:p>
            <a:pPr marL="342900" indent="-342900">
              <a:buAutoNum type="romanUcPeriod"/>
            </a:pPr>
            <a:r>
              <a:rPr lang="en-US">
                <a:solidFill>
                  <a:srgbClr val="FFFFFF"/>
                </a:solidFill>
                <a:cs typeface="Calibri"/>
              </a:rPr>
              <a:t>Superior Platform</a:t>
            </a:r>
          </a:p>
          <a:p>
            <a:pPr marL="342900" indent="-342900">
              <a:buAutoNum type="romanUcPeriod"/>
            </a:pPr>
            <a:r>
              <a:rPr lang="en-US">
                <a:solidFill>
                  <a:srgbClr val="FFFFFF"/>
                </a:solidFill>
                <a:cs typeface="Calibri"/>
              </a:rPr>
              <a:t>Carrier Trends</a:t>
            </a:r>
          </a:p>
          <a:p>
            <a:pPr marL="342900" indent="-342900">
              <a:buAutoNum type="romanUcPeriod"/>
            </a:pPr>
            <a:r>
              <a:rPr lang="en-US">
                <a:solidFill>
                  <a:srgbClr val="FFFFFF"/>
                </a:solidFill>
                <a:cs typeface="Calibri"/>
              </a:rPr>
              <a:t>Built for the Future</a:t>
            </a:r>
          </a:p>
          <a:p>
            <a:pPr marL="342900" indent="-342900">
              <a:buAutoNum type="romanUcPeriod"/>
            </a:pPr>
            <a:r>
              <a:rPr lang="en-US">
                <a:solidFill>
                  <a:srgbClr val="FFFFFF"/>
                </a:solidFill>
                <a:cs typeface="Calibri"/>
              </a:rPr>
              <a:t> Financial Projections</a:t>
            </a:r>
          </a:p>
          <a:p>
            <a:pPr marL="342900" indent="-342900">
              <a:buAutoNum type="romanUcPeriod"/>
            </a:pPr>
            <a:r>
              <a:rPr lang="en-US">
                <a:solidFill>
                  <a:srgbClr val="FFFFFF"/>
                </a:solidFill>
                <a:cs typeface="Calibri"/>
              </a:rPr>
              <a:t>Comps Analysis</a:t>
            </a:r>
          </a:p>
          <a:p>
            <a:pPr marL="342900" indent="-342900">
              <a:buAutoNum type="romanUcPeriod"/>
            </a:pPr>
            <a:r>
              <a:rPr lang="en-US">
                <a:solidFill>
                  <a:srgbClr val="FFFFFF"/>
                </a:solidFill>
                <a:cs typeface="Calibri"/>
              </a:rPr>
              <a:t>Spin-Off Details</a:t>
            </a:r>
          </a:p>
          <a:p>
            <a:pPr marL="342900" indent="-342900">
              <a:buAutoNum type="romanUcPeriod"/>
            </a:pPr>
            <a:r>
              <a:rPr lang="en-US">
                <a:solidFill>
                  <a:srgbClr val="FFFFFF"/>
                </a:solidFill>
                <a:cs typeface="Calibri"/>
              </a:rPr>
              <a:t>Sell-Side Short-Termism</a:t>
            </a:r>
          </a:p>
          <a:p>
            <a:pPr marL="342900" indent="-342900">
              <a:buAutoNum type="romanUcPeriod"/>
            </a:pPr>
            <a:r>
              <a:rPr lang="en-US">
                <a:solidFill>
                  <a:srgbClr val="FFFFFF"/>
                </a:solidFill>
                <a:cs typeface="Calibri"/>
              </a:rPr>
              <a:t>Analysis of Management</a:t>
            </a:r>
          </a:p>
          <a:p>
            <a:pPr marL="342900" indent="-342900">
              <a:buAutoNum type="romanUcPeriod"/>
            </a:pPr>
            <a:r>
              <a:rPr lang="en-US">
                <a:solidFill>
                  <a:srgbClr val="FFFFFF"/>
                </a:solidFill>
                <a:cs typeface="Calibri"/>
              </a:rPr>
              <a:t> Valuation and Price Target</a:t>
            </a:r>
            <a:endParaRPr lang="en-US">
              <a:cs typeface="Calibri" panose="020F0502020204030204"/>
            </a:endParaRPr>
          </a:p>
          <a:p>
            <a:pPr marL="342900" indent="-342900">
              <a:buAutoNum type="romanUcPeriod"/>
            </a:pPr>
            <a:r>
              <a:rPr lang="en-US">
                <a:solidFill>
                  <a:srgbClr val="FFFFFF"/>
                </a:solidFill>
                <a:cs typeface="Calibri"/>
              </a:rPr>
              <a:t> Risks and Mitigations</a:t>
            </a:r>
          </a:p>
          <a:p>
            <a:pPr marL="342900" indent="-342900">
              <a:buAutoNum type="romanUcPeriod"/>
            </a:pPr>
            <a:r>
              <a:rPr lang="en-US">
                <a:solidFill>
                  <a:srgbClr val="FFFFFF"/>
                </a:solidFill>
                <a:cs typeface="Calibri"/>
              </a:rPr>
              <a:t> Conclusion</a:t>
            </a:r>
          </a:p>
          <a:p>
            <a:pPr marL="342900" indent="-342900">
              <a:buAutoNum type="romanUcPeriod"/>
            </a:pPr>
            <a:endParaRPr lang="en-US">
              <a:solidFill>
                <a:srgbClr val="FFFFFF"/>
              </a:solidFill>
              <a:cs typeface="Calibri"/>
            </a:endParaRPr>
          </a:p>
          <a:p>
            <a:pPr marL="342900" indent="-342900">
              <a:buAutoNum type="romanUcPeriod"/>
            </a:pPr>
            <a:endParaRPr lang="en-US">
              <a:solidFill>
                <a:srgbClr val="FFFFFF"/>
              </a:solidFill>
              <a:cs typeface="Calibri"/>
            </a:endParaRPr>
          </a:p>
          <a:p>
            <a:endParaRPr lang="en-US">
              <a:solidFill>
                <a:srgbClr val="FFFFFF"/>
              </a:solidFill>
              <a:cs typeface="Calibri"/>
            </a:endParaRPr>
          </a:p>
          <a:p>
            <a:endParaRPr lang="en-US">
              <a:solidFill>
                <a:srgbClr val="FFFFFF"/>
              </a:solidFill>
              <a:cs typeface="Calibri"/>
            </a:endParaRPr>
          </a:p>
        </p:txBody>
      </p:sp>
    </p:spTree>
    <p:extLst>
      <p:ext uri="{BB962C8B-B14F-4D97-AF65-F5344CB8AC3E}">
        <p14:creationId xmlns:p14="http://schemas.microsoft.com/office/powerpoint/2010/main" val="1092963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572000" y="6400800"/>
            <a:ext cx="380235" cy="300798"/>
          </a:xfrm>
        </p:spPr>
        <p:txBody>
          <a:bodyPr/>
          <a:lstStyle/>
          <a:p>
            <a:fld id="{44D1E385-3388-4CA8-8F43-A8BFBF917809}" type="slidenum">
              <a:rPr lang="en-US" smtClean="0">
                <a:solidFill>
                  <a:srgbClr val="2C180F"/>
                </a:solidFill>
              </a:rPr>
              <a:t>20</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66497"/>
            <a:ext cx="7331263" cy="461665"/>
          </a:xfrm>
          <a:prstGeom prst="rect">
            <a:avLst/>
          </a:prstGeom>
          <a:noFill/>
        </p:spPr>
        <p:txBody>
          <a:bodyPr wrap="square" lIns="91440" tIns="45720" rIns="91440" bIns="45720" rtlCol="0" anchor="t">
            <a:spAutoFit/>
          </a:bodyPr>
          <a:lstStyle/>
          <a:p>
            <a:r>
              <a:rPr lang="en-US" sz="2400">
                <a:solidFill>
                  <a:srgbClr val="000000"/>
                </a:solidFill>
                <a:latin typeface="Grandview"/>
              </a:rPr>
              <a:t>Confident Insiders and Institutions</a:t>
            </a: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1F3A66A-D2EA-7274-A4CD-E368CD512FF6}"/>
              </a:ext>
            </a:extLst>
          </p:cNvPr>
          <p:cNvSpPr/>
          <p:nvPr/>
        </p:nvSpPr>
        <p:spPr>
          <a:xfrm>
            <a:off x="262660" y="1262154"/>
            <a:ext cx="3989467"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XPO CEO Owns in the PA</a:t>
            </a:r>
            <a:endParaRPr lang="en-US">
              <a:latin typeface="Grandview"/>
            </a:endParaRPr>
          </a:p>
        </p:txBody>
      </p:sp>
      <p:sp>
        <p:nvSpPr>
          <p:cNvPr id="12" name="Rectangle 11">
            <a:extLst>
              <a:ext uri="{FF2B5EF4-FFF2-40B4-BE49-F238E27FC236}">
                <a16:creationId xmlns:a16="http://schemas.microsoft.com/office/drawing/2014/main" id="{1193C9B4-BA58-0610-E694-EAE47F8A4BD1}"/>
              </a:ext>
            </a:extLst>
          </p:cNvPr>
          <p:cNvSpPr/>
          <p:nvPr/>
        </p:nvSpPr>
        <p:spPr>
          <a:xfrm>
            <a:off x="4875972" y="1262153"/>
            <a:ext cx="3989467"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Insider Option Exercises, No Selling</a:t>
            </a:r>
            <a:endParaRPr lang="en-US">
              <a:latin typeface="Grandview"/>
            </a:endParaRPr>
          </a:p>
        </p:txBody>
      </p:sp>
      <p:graphicFrame>
        <p:nvGraphicFramePr>
          <p:cNvPr id="8" name="Object 7">
            <a:extLst>
              <a:ext uri="{FF2B5EF4-FFF2-40B4-BE49-F238E27FC236}">
                <a16:creationId xmlns:a16="http://schemas.microsoft.com/office/drawing/2014/main" id="{841F939A-C806-41A0-87D2-835A60D43459}"/>
              </a:ext>
            </a:extLst>
          </p:cNvPr>
          <p:cNvGraphicFramePr>
            <a:graphicFrameLocks noChangeAspect="1"/>
          </p:cNvGraphicFramePr>
          <p:nvPr>
            <p:extLst>
              <p:ext uri="{D42A27DB-BD31-4B8C-83A1-F6EECF244321}">
                <p14:modId xmlns:p14="http://schemas.microsoft.com/office/powerpoint/2010/main" val="3570440883"/>
              </p:ext>
            </p:extLst>
          </p:nvPr>
        </p:nvGraphicFramePr>
        <p:xfrm>
          <a:off x="4896422" y="1812333"/>
          <a:ext cx="3966215" cy="1483267"/>
        </p:xfrm>
        <a:graphic>
          <a:graphicData uri="http://schemas.openxmlformats.org/presentationml/2006/ole">
            <mc:AlternateContent xmlns:mc="http://schemas.openxmlformats.org/markup-compatibility/2006">
              <mc:Choice xmlns:v="urn:schemas-microsoft-com:vml" Requires="v">
                <p:oleObj name="Worksheet" r:id="rId3" imgW="5641998" imgH="1984316" progId="Excel.Sheet.8">
                  <p:embed/>
                </p:oleObj>
              </mc:Choice>
              <mc:Fallback>
                <p:oleObj name="Worksheet" r:id="rId3" imgW="5641998" imgH="1984316" progId="Excel.Sheet.8">
                  <p:embed/>
                  <p:pic>
                    <p:nvPicPr>
                      <p:cNvPr id="8" name="Object 7">
                        <a:extLst>
                          <a:ext uri="{FF2B5EF4-FFF2-40B4-BE49-F238E27FC236}">
                            <a16:creationId xmlns:a16="http://schemas.microsoft.com/office/drawing/2014/main" id="{841F939A-C806-41A0-87D2-835A60D43459}"/>
                          </a:ext>
                        </a:extLst>
                      </p:cNvPr>
                      <p:cNvPicPr/>
                      <p:nvPr/>
                    </p:nvPicPr>
                    <p:blipFill>
                      <a:blip r:embed="rId4"/>
                      <a:stretch>
                        <a:fillRect/>
                      </a:stretch>
                    </p:blipFill>
                    <p:spPr>
                      <a:xfrm>
                        <a:off x="4896422" y="1812333"/>
                        <a:ext cx="3966215" cy="1483267"/>
                      </a:xfrm>
                      <a:prstGeom prst="rect">
                        <a:avLst/>
                      </a:prstGeom>
                    </p:spPr>
                  </p:pic>
                </p:oleObj>
              </mc:Fallback>
            </mc:AlternateContent>
          </a:graphicData>
        </a:graphic>
      </p:graphicFrame>
      <p:sp>
        <p:nvSpPr>
          <p:cNvPr id="17" name="Rectangle: Rounded Corners 16">
            <a:extLst>
              <a:ext uri="{FF2B5EF4-FFF2-40B4-BE49-F238E27FC236}">
                <a16:creationId xmlns:a16="http://schemas.microsoft.com/office/drawing/2014/main" id="{98576966-6944-4597-BA81-DB40926D02C8}"/>
              </a:ext>
            </a:extLst>
          </p:cNvPr>
          <p:cNvSpPr/>
          <p:nvPr/>
        </p:nvSpPr>
        <p:spPr>
          <a:xfrm>
            <a:off x="264788" y="1659335"/>
            <a:ext cx="3988480" cy="18124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200">
                <a:solidFill>
                  <a:schemeClr val="tx1"/>
                </a:solidFill>
                <a:cs typeface="Calibri"/>
              </a:rPr>
              <a:t>Founder and former XPO CEO owns 1.6% of shares outstanding as a result of the RXO spin-off via Jacobs Private Equity and personal holdings</a:t>
            </a:r>
            <a:endParaRPr lang="en-US" sz="1200">
              <a:solidFill>
                <a:schemeClr val="tx1"/>
              </a:solidFill>
            </a:endParaRPr>
          </a:p>
          <a:p>
            <a:pPr marL="285750" indent="-285750">
              <a:buFont typeface="Arial"/>
              <a:buChar char="•"/>
            </a:pPr>
            <a:r>
              <a:rPr lang="en-US" sz="1200">
                <a:solidFill>
                  <a:schemeClr val="tx1"/>
                </a:solidFill>
                <a:cs typeface="Calibri"/>
              </a:rPr>
              <a:t>Jacobs believes in the vision established by new CEO Wilkerson – he appointed him himself</a:t>
            </a:r>
          </a:p>
          <a:p>
            <a:pPr marL="285750" indent="-285750">
              <a:buFont typeface="Arial"/>
              <a:buChar char="•"/>
            </a:pPr>
            <a:r>
              <a:rPr lang="en-US" sz="1200">
                <a:solidFill>
                  <a:schemeClr val="tx1"/>
                </a:solidFill>
                <a:cs typeface="Calibri"/>
              </a:rPr>
              <a:t>Jacobs has started and grown 5 separate $1B companies as an entrepreneur</a:t>
            </a:r>
          </a:p>
        </p:txBody>
      </p:sp>
      <p:sp>
        <p:nvSpPr>
          <p:cNvPr id="24" name="Rectangle: Rounded Corners 23">
            <a:extLst>
              <a:ext uri="{FF2B5EF4-FFF2-40B4-BE49-F238E27FC236}">
                <a16:creationId xmlns:a16="http://schemas.microsoft.com/office/drawing/2014/main" id="{FB160942-AD16-432E-947D-BB399A873A59}"/>
              </a:ext>
            </a:extLst>
          </p:cNvPr>
          <p:cNvSpPr/>
          <p:nvPr/>
        </p:nvSpPr>
        <p:spPr>
          <a:xfrm>
            <a:off x="264788" y="4201296"/>
            <a:ext cx="3987339" cy="18124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200">
                <a:solidFill>
                  <a:schemeClr val="tx1"/>
                </a:solidFill>
                <a:cs typeface="Calibri"/>
              </a:rPr>
              <a:t>Orbis Investment Management, known for concentrated, high conviction positions in undervalued companies, disclosed a position of 13.2% of outstanding shares of RXO Dec. 31st, 2022</a:t>
            </a:r>
          </a:p>
          <a:p>
            <a:endParaRPr lang="en-US" sz="1200">
              <a:solidFill>
                <a:schemeClr val="tx1"/>
              </a:solidFill>
              <a:cs typeface="Calibri"/>
            </a:endParaRPr>
          </a:p>
          <a:p>
            <a:pPr marL="285750" indent="-285750">
              <a:buFont typeface="Arial"/>
              <a:buChar char="•"/>
            </a:pPr>
            <a:r>
              <a:rPr lang="en-US" sz="1200">
                <a:solidFill>
                  <a:schemeClr val="tx1"/>
                </a:solidFill>
                <a:cs typeface="Calibri"/>
              </a:rPr>
              <a:t>$17.60 open on date of disclosure</a:t>
            </a:r>
          </a:p>
        </p:txBody>
      </p:sp>
      <p:sp>
        <p:nvSpPr>
          <p:cNvPr id="25" name="Rectangle 24">
            <a:extLst>
              <a:ext uri="{FF2B5EF4-FFF2-40B4-BE49-F238E27FC236}">
                <a16:creationId xmlns:a16="http://schemas.microsoft.com/office/drawing/2014/main" id="{79BFD9F8-42DE-41A6-9308-DC0DB2146F89}"/>
              </a:ext>
            </a:extLst>
          </p:cNvPr>
          <p:cNvSpPr/>
          <p:nvPr/>
        </p:nvSpPr>
        <p:spPr>
          <a:xfrm>
            <a:off x="262660" y="3804115"/>
            <a:ext cx="8605598"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High Conviction Bet From Orbis Investment Management</a:t>
            </a:r>
            <a:endParaRPr lang="en-US">
              <a:latin typeface="Grandview"/>
            </a:endParaRPr>
          </a:p>
        </p:txBody>
      </p:sp>
      <p:sp>
        <p:nvSpPr>
          <p:cNvPr id="19" name="TextBox 18">
            <a:extLst>
              <a:ext uri="{FF2B5EF4-FFF2-40B4-BE49-F238E27FC236}">
                <a16:creationId xmlns:a16="http://schemas.microsoft.com/office/drawing/2014/main" id="{27B0582A-6C7F-5219-7064-73D75BEF8FD5}"/>
              </a:ext>
            </a:extLst>
          </p:cNvPr>
          <p:cNvSpPr txBox="1"/>
          <p:nvPr/>
        </p:nvSpPr>
        <p:spPr>
          <a:xfrm>
            <a:off x="7813737" y="6249593"/>
            <a:ext cx="1000595" cy="253916"/>
          </a:xfrm>
          <a:prstGeom prst="rect">
            <a:avLst/>
          </a:prstGeom>
          <a:noFill/>
        </p:spPr>
        <p:txBody>
          <a:bodyPr wrap="none" lIns="91440" tIns="45720" rIns="91440" bIns="45720" rtlCol="0" anchor="t">
            <a:spAutoFit/>
          </a:bodyPr>
          <a:lstStyle/>
          <a:p>
            <a:r>
              <a:rPr lang="en-US" sz="1050" i="1"/>
              <a:t>Source: OIMUS</a:t>
            </a:r>
            <a:endParaRPr lang="en-US"/>
          </a:p>
        </p:txBody>
      </p:sp>
      <p:sp>
        <p:nvSpPr>
          <p:cNvPr id="20" name="TextBox 19">
            <a:extLst>
              <a:ext uri="{FF2B5EF4-FFF2-40B4-BE49-F238E27FC236}">
                <a16:creationId xmlns:a16="http://schemas.microsoft.com/office/drawing/2014/main" id="{C9805A6A-503F-E4AF-60D4-7783C2E57424}"/>
              </a:ext>
            </a:extLst>
          </p:cNvPr>
          <p:cNvSpPr txBox="1"/>
          <p:nvPr/>
        </p:nvSpPr>
        <p:spPr>
          <a:xfrm>
            <a:off x="7867525" y="3518962"/>
            <a:ext cx="1002197" cy="253916"/>
          </a:xfrm>
          <a:prstGeom prst="rect">
            <a:avLst/>
          </a:prstGeom>
          <a:noFill/>
        </p:spPr>
        <p:txBody>
          <a:bodyPr wrap="none" lIns="91440" tIns="45720" rIns="91440" bIns="45720" rtlCol="0" anchor="t">
            <a:spAutoFit/>
          </a:bodyPr>
          <a:lstStyle/>
          <a:p>
            <a:r>
              <a:rPr lang="en-US" sz="1050" i="1"/>
              <a:t>Source: EDGAR</a:t>
            </a:r>
            <a:endParaRPr lang="en-US"/>
          </a:p>
        </p:txBody>
      </p:sp>
      <p:graphicFrame>
        <p:nvGraphicFramePr>
          <p:cNvPr id="18" name="Chart 17">
            <a:extLst>
              <a:ext uri="{FF2B5EF4-FFF2-40B4-BE49-F238E27FC236}">
                <a16:creationId xmlns:a16="http://schemas.microsoft.com/office/drawing/2014/main" id="{52136E81-8621-4897-AFAB-742B47E9BC99}"/>
              </a:ext>
            </a:extLst>
          </p:cNvPr>
          <p:cNvGraphicFramePr>
            <a:graphicFrameLocks/>
          </p:cNvGraphicFramePr>
          <p:nvPr>
            <p:extLst>
              <p:ext uri="{D42A27DB-BD31-4B8C-83A1-F6EECF244321}">
                <p14:modId xmlns:p14="http://schemas.microsoft.com/office/powerpoint/2010/main" val="3911362568"/>
              </p:ext>
            </p:extLst>
          </p:nvPr>
        </p:nvGraphicFramePr>
        <p:xfrm>
          <a:off x="4506012" y="4176073"/>
          <a:ext cx="4359427" cy="20534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0518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40025" y="6400799"/>
            <a:ext cx="406295" cy="302675"/>
          </a:xfrm>
        </p:spPr>
        <p:txBody>
          <a:bodyPr/>
          <a:lstStyle/>
          <a:p>
            <a:fld id="{44D1E385-3388-4CA8-8F43-A8BFBF917809}" type="slidenum">
              <a:rPr lang="en-US" smtClean="0">
                <a:solidFill>
                  <a:srgbClr val="2C180F"/>
                </a:solidFill>
              </a:rPr>
              <a:t>21</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40371"/>
            <a:ext cx="5980846" cy="461665"/>
          </a:xfrm>
          <a:prstGeom prst="rect">
            <a:avLst/>
          </a:prstGeom>
          <a:noFill/>
        </p:spPr>
        <p:txBody>
          <a:bodyPr wrap="square" lIns="91440" tIns="45720" rIns="91440" bIns="45720" rtlCol="0" anchor="t">
            <a:spAutoFit/>
          </a:bodyPr>
          <a:lstStyle/>
          <a:p>
            <a:r>
              <a:rPr lang="en-US" sz="2400">
                <a:solidFill>
                  <a:srgbClr val="000000"/>
                </a:solidFill>
                <a:latin typeface="Grandview"/>
              </a:rPr>
              <a:t>Base Case Financials</a:t>
            </a:r>
            <a:endParaRPr lang="en-US"/>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0C2E4D0-B38D-419B-AA43-235037646C4D}"/>
              </a:ext>
            </a:extLst>
          </p:cNvPr>
          <p:cNvPicPr>
            <a:picLocks noChangeAspect="1"/>
          </p:cNvPicPr>
          <p:nvPr/>
        </p:nvPicPr>
        <p:blipFill>
          <a:blip r:embed="rId3"/>
          <a:stretch>
            <a:fillRect/>
          </a:stretch>
        </p:blipFill>
        <p:spPr>
          <a:xfrm>
            <a:off x="-61976" y="1412748"/>
            <a:ext cx="8951976" cy="4032504"/>
          </a:xfrm>
          <a:prstGeom prst="rect">
            <a:avLst/>
          </a:prstGeom>
        </p:spPr>
      </p:pic>
    </p:spTree>
    <p:extLst>
      <p:ext uri="{BB962C8B-B14F-4D97-AF65-F5344CB8AC3E}">
        <p14:creationId xmlns:p14="http://schemas.microsoft.com/office/powerpoint/2010/main" val="204613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495C43-B1B1-77FB-F4CF-60D0AC1C319A}"/>
              </a:ext>
            </a:extLst>
          </p:cNvPr>
          <p:cNvSpPr/>
          <p:nvPr/>
        </p:nvSpPr>
        <p:spPr>
          <a:xfrm>
            <a:off x="4572000" y="0"/>
            <a:ext cx="457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66688"/>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82353" y="6391836"/>
            <a:ext cx="363967" cy="310178"/>
          </a:xfrm>
        </p:spPr>
        <p:txBody>
          <a:bodyPr/>
          <a:lstStyle/>
          <a:p>
            <a:fld id="{44D1E385-3388-4CA8-8F43-A8BFBF917809}" type="slidenum">
              <a:rPr lang="en-US" smtClean="0">
                <a:solidFill>
                  <a:srgbClr val="FFFFFF"/>
                </a:solidFill>
              </a:rPr>
              <a:t>22</a:t>
            </a:fld>
            <a:endParaRPr lang="en-US">
              <a:solidFill>
                <a:srgbClr val="FFFFFF"/>
              </a:solidFill>
            </a:endParaRP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AE11098-E87F-62AC-0970-C032B51D694F}"/>
              </a:ext>
            </a:extLst>
          </p:cNvPr>
          <p:cNvCxnSpPr>
            <a:cxnSpLocks/>
          </p:cNvCxnSpPr>
          <p:nvPr/>
        </p:nvCxnSpPr>
        <p:spPr>
          <a:xfrm>
            <a:off x="4587874" y="1062860"/>
            <a:ext cx="4315968"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A317AE-D70A-0A80-FEEE-19B3496B3EF2}"/>
              </a:ext>
            </a:extLst>
          </p:cNvPr>
          <p:cNvCxnSpPr>
            <a:cxnSpLocks/>
          </p:cNvCxnSpPr>
          <p:nvPr/>
        </p:nvCxnSpPr>
        <p:spPr>
          <a:xfrm flipV="1">
            <a:off x="4572000" y="6255908"/>
            <a:ext cx="4318000" cy="11543"/>
          </a:xfrm>
          <a:prstGeom prst="line">
            <a:avLst/>
          </a:prstGeom>
          <a:ln>
            <a:solidFill>
              <a:srgbClr val="00F49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C71E3FF-98FE-36BE-BEDB-315341973C3F}"/>
              </a:ext>
            </a:extLst>
          </p:cNvPr>
          <p:cNvCxnSpPr>
            <a:cxnSpLocks/>
          </p:cNvCxnSpPr>
          <p:nvPr/>
        </p:nvCxnSpPr>
        <p:spPr>
          <a:xfrm>
            <a:off x="4587874" y="1006091"/>
            <a:ext cx="4315968"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373BBC45-FC23-47A3-89DB-24E3C80D5FF5}"/>
              </a:ext>
            </a:extLst>
          </p:cNvPr>
          <p:cNvSpPr/>
          <p:nvPr/>
        </p:nvSpPr>
        <p:spPr>
          <a:xfrm>
            <a:off x="329995" y="1667953"/>
            <a:ext cx="4091132" cy="16064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just">
              <a:buFont typeface="Arial" panose="020B0604020202020204" pitchFamily="34" charset="0"/>
              <a:buChar char="•"/>
            </a:pPr>
            <a:r>
              <a:rPr lang="en-US" sz="1200">
                <a:solidFill>
                  <a:srgbClr val="000000"/>
                </a:solidFill>
              </a:rPr>
              <a:t>Competitor technology adaptations prevent significant market share capture and erode historical margin advantage</a:t>
            </a:r>
          </a:p>
          <a:p>
            <a:pPr marL="285750" indent="-285750" algn="just">
              <a:buFont typeface="Arial" panose="020B0604020202020204" pitchFamily="34" charset="0"/>
              <a:buChar char="•"/>
            </a:pPr>
            <a:r>
              <a:rPr lang="en-US" sz="1200">
                <a:solidFill>
                  <a:srgbClr val="000000"/>
                </a:solidFill>
              </a:rPr>
              <a:t>Margins never return to 2020/2022 levels, instead remaining depressed </a:t>
            </a:r>
          </a:p>
          <a:p>
            <a:pPr marL="285750" indent="-285750" algn="just">
              <a:buFont typeface="Arial" panose="020B0604020202020204" pitchFamily="34" charset="0"/>
              <a:buChar char="•"/>
            </a:pPr>
            <a:r>
              <a:rPr lang="en-US" sz="1200">
                <a:solidFill>
                  <a:srgbClr val="000000"/>
                </a:solidFill>
              </a:rPr>
              <a:t>Truckload brokerage market growth comes in below analyst estimates</a:t>
            </a:r>
            <a:endParaRPr lang="en-US" sz="1200"/>
          </a:p>
        </p:txBody>
      </p:sp>
      <p:sp>
        <p:nvSpPr>
          <p:cNvPr id="22" name="Rectangle 21">
            <a:extLst>
              <a:ext uri="{FF2B5EF4-FFF2-40B4-BE49-F238E27FC236}">
                <a16:creationId xmlns:a16="http://schemas.microsoft.com/office/drawing/2014/main" id="{CB14E93F-A029-4FD4-BA7C-1B109A7C77B6}"/>
              </a:ext>
            </a:extLst>
          </p:cNvPr>
          <p:cNvSpPr/>
          <p:nvPr/>
        </p:nvSpPr>
        <p:spPr>
          <a:xfrm>
            <a:off x="268769" y="1262154"/>
            <a:ext cx="4213584"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Downside Case</a:t>
            </a:r>
          </a:p>
        </p:txBody>
      </p:sp>
      <p:sp>
        <p:nvSpPr>
          <p:cNvPr id="23" name="Rectangle 22">
            <a:extLst>
              <a:ext uri="{FF2B5EF4-FFF2-40B4-BE49-F238E27FC236}">
                <a16:creationId xmlns:a16="http://schemas.microsoft.com/office/drawing/2014/main" id="{DB9C3E61-6503-4850-AEEF-F91AB0CF7897}"/>
              </a:ext>
            </a:extLst>
          </p:cNvPr>
          <p:cNvSpPr/>
          <p:nvPr/>
        </p:nvSpPr>
        <p:spPr>
          <a:xfrm>
            <a:off x="268769" y="3407231"/>
            <a:ext cx="4213584"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Brokerage Market Share Projection</a:t>
            </a:r>
          </a:p>
        </p:txBody>
      </p:sp>
      <p:sp>
        <p:nvSpPr>
          <p:cNvPr id="24" name="Rectangle 23">
            <a:extLst>
              <a:ext uri="{FF2B5EF4-FFF2-40B4-BE49-F238E27FC236}">
                <a16:creationId xmlns:a16="http://schemas.microsoft.com/office/drawing/2014/main" id="{AAD9AB3F-531A-48D0-A659-348526E967E8}"/>
              </a:ext>
            </a:extLst>
          </p:cNvPr>
          <p:cNvSpPr/>
          <p:nvPr/>
        </p:nvSpPr>
        <p:spPr>
          <a:xfrm>
            <a:off x="4675792" y="1262154"/>
            <a:ext cx="4213584" cy="326571"/>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Grandview"/>
                <a:cs typeface="Calibri"/>
              </a:rPr>
              <a:t>Select Charting</a:t>
            </a:r>
          </a:p>
        </p:txBody>
      </p:sp>
      <p:sp>
        <p:nvSpPr>
          <p:cNvPr id="25" name="TextBox 24">
            <a:extLst>
              <a:ext uri="{FF2B5EF4-FFF2-40B4-BE49-F238E27FC236}">
                <a16:creationId xmlns:a16="http://schemas.microsoft.com/office/drawing/2014/main" id="{B6E4F0D4-8628-4DEE-866D-F0BCD3B8A83A}"/>
              </a:ext>
            </a:extLst>
          </p:cNvPr>
          <p:cNvSpPr txBox="1"/>
          <p:nvPr/>
        </p:nvSpPr>
        <p:spPr>
          <a:xfrm>
            <a:off x="575303" y="466497"/>
            <a:ext cx="4665733" cy="461665"/>
          </a:xfrm>
          <a:prstGeom prst="rect">
            <a:avLst/>
          </a:prstGeom>
          <a:noFill/>
        </p:spPr>
        <p:txBody>
          <a:bodyPr wrap="square" lIns="91440" tIns="45720" rIns="91440" bIns="45720" rtlCol="0" anchor="t">
            <a:spAutoFit/>
          </a:bodyPr>
          <a:lstStyle/>
          <a:p>
            <a:r>
              <a:rPr lang="en-US" sz="2400">
                <a:solidFill>
                  <a:srgbClr val="000000"/>
                </a:solidFill>
                <a:latin typeface="Grandview"/>
              </a:rPr>
              <a:t>Bear Case Projections</a:t>
            </a:r>
            <a:endParaRPr lang="en-US" sz="2400">
              <a:solidFill>
                <a:srgbClr val="000000"/>
              </a:solidFill>
              <a:latin typeface="Grandview" panose="020B0502040204020203" pitchFamily="34" charset="0"/>
            </a:endParaRPr>
          </a:p>
        </p:txBody>
      </p:sp>
      <p:graphicFrame>
        <p:nvGraphicFramePr>
          <p:cNvPr id="27" name="Chart 26">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52214837"/>
              </p:ext>
            </p:extLst>
          </p:nvPr>
        </p:nvGraphicFramePr>
        <p:xfrm>
          <a:off x="196850" y="3765089"/>
          <a:ext cx="4325112" cy="24597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3673325651"/>
              </p:ext>
            </p:extLst>
          </p:nvPr>
        </p:nvGraphicFramePr>
        <p:xfrm>
          <a:off x="4622038" y="1625692"/>
          <a:ext cx="4325112" cy="2459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00000000-0008-0000-0600-000003000000}"/>
              </a:ext>
              <a:ext uri="{147F2762-F138-4A5C-976F-8EAC2B608ADB}">
                <a16:predDERef xmlns:a16="http://schemas.microsoft.com/office/drawing/2014/main" pred="{00000000-0008-0000-0400-000002000000}"/>
              </a:ext>
            </a:extLst>
          </p:cNvPr>
          <p:cNvGraphicFramePr>
            <a:graphicFrameLocks/>
          </p:cNvGraphicFramePr>
          <p:nvPr>
            <p:extLst>
              <p:ext uri="{D42A27DB-BD31-4B8C-83A1-F6EECF244321}">
                <p14:modId xmlns:p14="http://schemas.microsoft.com/office/powerpoint/2010/main" val="605025550"/>
              </p:ext>
            </p:extLst>
          </p:nvPr>
        </p:nvGraphicFramePr>
        <p:xfrm>
          <a:off x="4672076" y="3886047"/>
          <a:ext cx="4325112" cy="2459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16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68305" y="6400799"/>
            <a:ext cx="378015" cy="302697"/>
          </a:xfrm>
        </p:spPr>
        <p:txBody>
          <a:bodyPr/>
          <a:lstStyle/>
          <a:p>
            <a:fld id="{44D1E385-3388-4CA8-8F43-A8BFBF917809}" type="slidenum">
              <a:rPr lang="en-US" smtClean="0">
                <a:solidFill>
                  <a:srgbClr val="2C180F"/>
                </a:solidFill>
              </a:rPr>
              <a:t>23</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53434"/>
            <a:ext cx="5980846" cy="461665"/>
          </a:xfrm>
          <a:prstGeom prst="rect">
            <a:avLst/>
          </a:prstGeom>
          <a:noFill/>
        </p:spPr>
        <p:txBody>
          <a:bodyPr wrap="square" lIns="91440" tIns="45720" rIns="91440" bIns="45720" rtlCol="0" anchor="t">
            <a:spAutoFit/>
          </a:bodyPr>
          <a:lstStyle/>
          <a:p>
            <a:r>
              <a:rPr lang="en-US" sz="2400">
                <a:solidFill>
                  <a:srgbClr val="000000"/>
                </a:solidFill>
                <a:latin typeface="Grandview"/>
              </a:rPr>
              <a:t>Bear Case Financials</a:t>
            </a:r>
            <a:endParaRPr lang="en-US"/>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7118B68-D421-4187-AF12-7E5B57DA44D7}"/>
              </a:ext>
            </a:extLst>
          </p:cNvPr>
          <p:cNvPicPr>
            <a:picLocks noChangeAspect="1"/>
          </p:cNvPicPr>
          <p:nvPr/>
        </p:nvPicPr>
        <p:blipFill>
          <a:blip r:embed="rId3"/>
          <a:stretch>
            <a:fillRect/>
          </a:stretch>
        </p:blipFill>
        <p:spPr>
          <a:xfrm>
            <a:off x="-84429" y="1412748"/>
            <a:ext cx="8951976" cy="4032504"/>
          </a:xfrm>
          <a:prstGeom prst="rect">
            <a:avLst/>
          </a:prstGeom>
        </p:spPr>
      </p:pic>
    </p:spTree>
    <p:extLst>
      <p:ext uri="{BB962C8B-B14F-4D97-AF65-F5344CB8AC3E}">
        <p14:creationId xmlns:p14="http://schemas.microsoft.com/office/powerpoint/2010/main" val="184438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495C43-B1B1-77FB-F4CF-60D0AC1C319A}"/>
              </a:ext>
            </a:extLst>
          </p:cNvPr>
          <p:cNvSpPr/>
          <p:nvPr/>
        </p:nvSpPr>
        <p:spPr>
          <a:xfrm>
            <a:off x="4572000" y="0"/>
            <a:ext cx="457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66156"/>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82353" y="6391836"/>
            <a:ext cx="363967" cy="310178"/>
          </a:xfrm>
        </p:spPr>
        <p:txBody>
          <a:bodyPr/>
          <a:lstStyle/>
          <a:p>
            <a:fld id="{44D1E385-3388-4CA8-8F43-A8BFBF917809}" type="slidenum">
              <a:rPr lang="en-US" smtClean="0">
                <a:solidFill>
                  <a:srgbClr val="FFFFFF"/>
                </a:solidFill>
              </a:rPr>
              <a:t>24</a:t>
            </a:fld>
            <a:endParaRPr lang="en-US">
              <a:solidFill>
                <a:srgbClr val="FFFFFF"/>
              </a:solidFill>
            </a:endParaRP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AE11098-E87F-62AC-0970-C032B51D694F}"/>
              </a:ext>
            </a:extLst>
          </p:cNvPr>
          <p:cNvCxnSpPr>
            <a:cxnSpLocks/>
          </p:cNvCxnSpPr>
          <p:nvPr/>
        </p:nvCxnSpPr>
        <p:spPr>
          <a:xfrm>
            <a:off x="4587874" y="1062860"/>
            <a:ext cx="4315968"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A317AE-D70A-0A80-FEEE-19B3496B3EF2}"/>
              </a:ext>
            </a:extLst>
          </p:cNvPr>
          <p:cNvCxnSpPr>
            <a:cxnSpLocks/>
          </p:cNvCxnSpPr>
          <p:nvPr/>
        </p:nvCxnSpPr>
        <p:spPr>
          <a:xfrm flipV="1">
            <a:off x="4572000" y="6255908"/>
            <a:ext cx="4318000" cy="11543"/>
          </a:xfrm>
          <a:prstGeom prst="line">
            <a:avLst/>
          </a:prstGeom>
          <a:ln>
            <a:solidFill>
              <a:srgbClr val="00F49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C71E3FF-98FE-36BE-BEDB-315341973C3F}"/>
              </a:ext>
            </a:extLst>
          </p:cNvPr>
          <p:cNvCxnSpPr>
            <a:cxnSpLocks/>
          </p:cNvCxnSpPr>
          <p:nvPr/>
        </p:nvCxnSpPr>
        <p:spPr>
          <a:xfrm>
            <a:off x="4587874" y="1006091"/>
            <a:ext cx="4315968"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373BBC45-FC23-47A3-89DB-24E3C80D5FF5}"/>
              </a:ext>
            </a:extLst>
          </p:cNvPr>
          <p:cNvSpPr/>
          <p:nvPr/>
        </p:nvSpPr>
        <p:spPr>
          <a:xfrm>
            <a:off x="329995" y="1667953"/>
            <a:ext cx="4091132" cy="16064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just">
              <a:buFont typeface="Arial" panose="020B0604020202020204" pitchFamily="34" charset="0"/>
              <a:buChar char="•"/>
            </a:pPr>
            <a:r>
              <a:rPr lang="en-US" sz="1200">
                <a:solidFill>
                  <a:srgbClr val="000000"/>
                </a:solidFill>
              </a:rPr>
              <a:t>RXO’s automated processes and superior technology contribute to considerable market share gains and buffeted margins</a:t>
            </a:r>
          </a:p>
          <a:p>
            <a:pPr marL="285750" indent="-285750" algn="just">
              <a:buFont typeface="Arial" panose="020B0604020202020204" pitchFamily="34" charset="0"/>
              <a:buChar char="•"/>
            </a:pPr>
            <a:r>
              <a:rPr lang="en-US" sz="1200">
                <a:solidFill>
                  <a:srgbClr val="000000"/>
                </a:solidFill>
              </a:rPr>
              <a:t>Continuation of outsourced brokerage trend causes market growth to outpace analyst estimates</a:t>
            </a:r>
          </a:p>
          <a:p>
            <a:pPr marL="285750" indent="-285750" algn="just">
              <a:buFont typeface="Arial" panose="020B0604020202020204" pitchFamily="34" charset="0"/>
              <a:buChar char="•"/>
            </a:pPr>
            <a:r>
              <a:rPr lang="en-US" sz="1200">
                <a:solidFill>
                  <a:srgbClr val="000000"/>
                </a:solidFill>
              </a:rPr>
              <a:t>RXO’s automation and algorithm allow it to survive any cyclicality and seasonality related to trucking</a:t>
            </a:r>
            <a:endParaRPr lang="en-US" sz="1200"/>
          </a:p>
        </p:txBody>
      </p:sp>
      <p:sp>
        <p:nvSpPr>
          <p:cNvPr id="22" name="Rectangle 21">
            <a:extLst>
              <a:ext uri="{FF2B5EF4-FFF2-40B4-BE49-F238E27FC236}">
                <a16:creationId xmlns:a16="http://schemas.microsoft.com/office/drawing/2014/main" id="{CB14E93F-A029-4FD4-BA7C-1B109A7C77B6}"/>
              </a:ext>
            </a:extLst>
          </p:cNvPr>
          <p:cNvSpPr/>
          <p:nvPr/>
        </p:nvSpPr>
        <p:spPr>
          <a:xfrm>
            <a:off x="268769" y="1262154"/>
            <a:ext cx="4213584"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Upside Case</a:t>
            </a:r>
          </a:p>
        </p:txBody>
      </p:sp>
      <p:sp>
        <p:nvSpPr>
          <p:cNvPr id="23" name="Rectangle 22">
            <a:extLst>
              <a:ext uri="{FF2B5EF4-FFF2-40B4-BE49-F238E27FC236}">
                <a16:creationId xmlns:a16="http://schemas.microsoft.com/office/drawing/2014/main" id="{DB9C3E61-6503-4850-AEEF-F91AB0CF7897}"/>
              </a:ext>
            </a:extLst>
          </p:cNvPr>
          <p:cNvSpPr/>
          <p:nvPr/>
        </p:nvSpPr>
        <p:spPr>
          <a:xfrm>
            <a:off x="268769" y="3407231"/>
            <a:ext cx="4213584"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Brokerage Market Share Projection</a:t>
            </a:r>
          </a:p>
        </p:txBody>
      </p:sp>
      <p:sp>
        <p:nvSpPr>
          <p:cNvPr id="24" name="Rectangle 23">
            <a:extLst>
              <a:ext uri="{FF2B5EF4-FFF2-40B4-BE49-F238E27FC236}">
                <a16:creationId xmlns:a16="http://schemas.microsoft.com/office/drawing/2014/main" id="{AAD9AB3F-531A-48D0-A659-348526E967E8}"/>
              </a:ext>
            </a:extLst>
          </p:cNvPr>
          <p:cNvSpPr/>
          <p:nvPr/>
        </p:nvSpPr>
        <p:spPr>
          <a:xfrm>
            <a:off x="4675792" y="1262154"/>
            <a:ext cx="4213584" cy="326571"/>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Grandview"/>
                <a:cs typeface="Calibri"/>
              </a:rPr>
              <a:t>Select Charting</a:t>
            </a:r>
          </a:p>
        </p:txBody>
      </p:sp>
      <p:sp>
        <p:nvSpPr>
          <p:cNvPr id="25" name="TextBox 24">
            <a:extLst>
              <a:ext uri="{FF2B5EF4-FFF2-40B4-BE49-F238E27FC236}">
                <a16:creationId xmlns:a16="http://schemas.microsoft.com/office/drawing/2014/main" id="{B6E4F0D4-8628-4DEE-866D-F0BCD3B8A83A}"/>
              </a:ext>
            </a:extLst>
          </p:cNvPr>
          <p:cNvSpPr txBox="1"/>
          <p:nvPr/>
        </p:nvSpPr>
        <p:spPr>
          <a:xfrm>
            <a:off x="575303" y="466497"/>
            <a:ext cx="4665733" cy="461665"/>
          </a:xfrm>
          <a:prstGeom prst="rect">
            <a:avLst/>
          </a:prstGeom>
          <a:noFill/>
        </p:spPr>
        <p:txBody>
          <a:bodyPr wrap="square" lIns="91440" tIns="45720" rIns="91440" bIns="45720" rtlCol="0" anchor="t">
            <a:spAutoFit/>
          </a:bodyPr>
          <a:lstStyle/>
          <a:p>
            <a:r>
              <a:rPr lang="en-US" sz="2400">
                <a:solidFill>
                  <a:srgbClr val="000000"/>
                </a:solidFill>
                <a:latin typeface="Grandview"/>
              </a:rPr>
              <a:t>Bull Case Projections</a:t>
            </a:r>
            <a:endParaRPr lang="en-US" sz="2400">
              <a:solidFill>
                <a:srgbClr val="000000"/>
              </a:solidFill>
              <a:latin typeface="Grandview" panose="020B0502040204020203" pitchFamily="34" charset="0"/>
            </a:endParaRPr>
          </a:p>
        </p:txBody>
      </p:sp>
      <p:graphicFrame>
        <p:nvGraphicFramePr>
          <p:cNvPr id="28" name="Chart 27">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988165216"/>
              </p:ext>
            </p:extLst>
          </p:nvPr>
        </p:nvGraphicFramePr>
        <p:xfrm>
          <a:off x="189738" y="3765655"/>
          <a:ext cx="4325112" cy="24597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640996817"/>
              </p:ext>
            </p:extLst>
          </p:nvPr>
        </p:nvGraphicFramePr>
        <p:xfrm>
          <a:off x="4620028" y="1607136"/>
          <a:ext cx="4325112" cy="2459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00000000-0008-0000-0600-000003000000}"/>
              </a:ext>
              <a:ext uri="{147F2762-F138-4A5C-976F-8EAC2B608ADB}">
                <a16:predDERef xmlns:a16="http://schemas.microsoft.com/office/drawing/2014/main" pred="{00000000-0008-0000-0400-000002000000}"/>
              </a:ext>
            </a:extLst>
          </p:cNvPr>
          <p:cNvGraphicFramePr>
            <a:graphicFrameLocks/>
          </p:cNvGraphicFramePr>
          <p:nvPr>
            <p:extLst>
              <p:ext uri="{D42A27DB-BD31-4B8C-83A1-F6EECF244321}">
                <p14:modId xmlns:p14="http://schemas.microsoft.com/office/powerpoint/2010/main" val="1742889176"/>
              </p:ext>
            </p:extLst>
          </p:nvPr>
        </p:nvGraphicFramePr>
        <p:xfrm>
          <a:off x="4625093" y="3779420"/>
          <a:ext cx="4325112" cy="2459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6889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87159" y="6400800"/>
            <a:ext cx="359161" cy="271462"/>
          </a:xfrm>
        </p:spPr>
        <p:txBody>
          <a:bodyPr/>
          <a:lstStyle/>
          <a:p>
            <a:fld id="{44D1E385-3388-4CA8-8F43-A8BFBF917809}" type="slidenum">
              <a:rPr lang="en-US" smtClean="0">
                <a:solidFill>
                  <a:srgbClr val="2C180F"/>
                </a:solidFill>
              </a:rPr>
              <a:t>25</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40371"/>
            <a:ext cx="5980846" cy="461665"/>
          </a:xfrm>
          <a:prstGeom prst="rect">
            <a:avLst/>
          </a:prstGeom>
          <a:noFill/>
        </p:spPr>
        <p:txBody>
          <a:bodyPr wrap="square" lIns="91440" tIns="45720" rIns="91440" bIns="45720" rtlCol="0" anchor="t">
            <a:spAutoFit/>
          </a:bodyPr>
          <a:lstStyle/>
          <a:p>
            <a:r>
              <a:rPr lang="en-US" sz="2400">
                <a:solidFill>
                  <a:srgbClr val="000000"/>
                </a:solidFill>
                <a:latin typeface="Grandview"/>
              </a:rPr>
              <a:t>Bull Case Financials</a:t>
            </a:r>
            <a:endParaRPr lang="en-US"/>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1DEF931-0AC9-4EF1-ABF9-A29B59F8C6E8}"/>
              </a:ext>
            </a:extLst>
          </p:cNvPr>
          <p:cNvPicPr>
            <a:picLocks noChangeAspect="1"/>
          </p:cNvPicPr>
          <p:nvPr/>
        </p:nvPicPr>
        <p:blipFill>
          <a:blip r:embed="rId3"/>
          <a:stretch>
            <a:fillRect/>
          </a:stretch>
        </p:blipFill>
        <p:spPr>
          <a:xfrm>
            <a:off x="-84429" y="1372406"/>
            <a:ext cx="8951976" cy="4032504"/>
          </a:xfrm>
          <a:prstGeom prst="rect">
            <a:avLst/>
          </a:prstGeom>
        </p:spPr>
      </p:pic>
    </p:spTree>
    <p:extLst>
      <p:ext uri="{BB962C8B-B14F-4D97-AF65-F5344CB8AC3E}">
        <p14:creationId xmlns:p14="http://schemas.microsoft.com/office/powerpoint/2010/main" val="3026362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68305" y="6400800"/>
            <a:ext cx="378015" cy="271458"/>
          </a:xfrm>
        </p:spPr>
        <p:txBody>
          <a:bodyPr/>
          <a:lstStyle/>
          <a:p>
            <a:fld id="{44D1E385-3388-4CA8-8F43-A8BFBF917809}" type="slidenum">
              <a:rPr lang="en-US" smtClean="0">
                <a:solidFill>
                  <a:srgbClr val="2C180F"/>
                </a:solidFill>
              </a:rPr>
              <a:t>26</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40371"/>
            <a:ext cx="5980846" cy="461665"/>
          </a:xfrm>
          <a:prstGeom prst="rect">
            <a:avLst/>
          </a:prstGeom>
          <a:noFill/>
        </p:spPr>
        <p:txBody>
          <a:bodyPr wrap="square" lIns="91440" tIns="45720" rIns="91440" bIns="45720" rtlCol="0" anchor="t">
            <a:spAutoFit/>
          </a:bodyPr>
          <a:lstStyle/>
          <a:p>
            <a:r>
              <a:rPr lang="en-US" sz="2400">
                <a:solidFill>
                  <a:srgbClr val="000000"/>
                </a:solidFill>
                <a:latin typeface="Grandview"/>
              </a:rPr>
              <a:t>Market Share Comparison</a:t>
            </a:r>
            <a:endParaRPr lang="en-US"/>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D1B92A4-9714-4C80-BFCF-9D4ABA87D5C6}"/>
              </a:ext>
            </a:extLst>
          </p:cNvPr>
          <p:cNvSpPr/>
          <p:nvPr/>
        </p:nvSpPr>
        <p:spPr>
          <a:xfrm>
            <a:off x="262660" y="1300606"/>
            <a:ext cx="8605598"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Market Share Growth Across Cases</a:t>
            </a:r>
            <a:endParaRPr lang="en-US">
              <a:latin typeface="Grandview"/>
            </a:endParaRPr>
          </a:p>
        </p:txBody>
      </p:sp>
      <p:graphicFrame>
        <p:nvGraphicFramePr>
          <p:cNvPr id="12" name="Chart 11">
            <a:extLst>
              <a:ext uri="{FF2B5EF4-FFF2-40B4-BE49-F238E27FC236}">
                <a16:creationId xmlns:a16="http://schemas.microsoft.com/office/drawing/2014/main" id="{00000000-0008-0000-0500-000003000000}"/>
              </a:ext>
              <a:ext uri="{147F2762-F138-4A5C-976F-8EAC2B608ADB}">
                <a16:predDERef xmlns:a16="http://schemas.microsoft.com/office/drawing/2014/main" pred="{A28FC220-4B89-4DA3-828E-8E25DC7B08EC}"/>
              </a:ext>
            </a:extLst>
          </p:cNvPr>
          <p:cNvGraphicFramePr>
            <a:graphicFrameLocks/>
          </p:cNvGraphicFramePr>
          <p:nvPr>
            <p:extLst>
              <p:ext uri="{D42A27DB-BD31-4B8C-83A1-F6EECF244321}">
                <p14:modId xmlns:p14="http://schemas.microsoft.com/office/powerpoint/2010/main" val="683985823"/>
              </p:ext>
            </p:extLst>
          </p:nvPr>
        </p:nvGraphicFramePr>
        <p:xfrm>
          <a:off x="285750" y="1779575"/>
          <a:ext cx="8581797" cy="4308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5396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87159" y="6400799"/>
            <a:ext cx="359161" cy="302689"/>
          </a:xfrm>
        </p:spPr>
        <p:txBody>
          <a:bodyPr/>
          <a:lstStyle/>
          <a:p>
            <a:fld id="{44D1E385-3388-4CA8-8F43-A8BFBF917809}" type="slidenum">
              <a:rPr lang="en-US" smtClean="0">
                <a:solidFill>
                  <a:srgbClr val="2C180F"/>
                </a:solidFill>
              </a:rPr>
              <a:t>27</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40371"/>
            <a:ext cx="5980846" cy="461665"/>
          </a:xfrm>
          <a:prstGeom prst="rect">
            <a:avLst/>
          </a:prstGeom>
          <a:noFill/>
        </p:spPr>
        <p:txBody>
          <a:bodyPr wrap="square" lIns="91440" tIns="45720" rIns="91440" bIns="45720" rtlCol="0" anchor="t">
            <a:spAutoFit/>
          </a:bodyPr>
          <a:lstStyle/>
          <a:p>
            <a:r>
              <a:rPr lang="en-US" sz="2400">
                <a:solidFill>
                  <a:srgbClr val="000000"/>
                </a:solidFill>
                <a:latin typeface="Grandview"/>
              </a:rPr>
              <a:t>Industry Share Breakdown</a:t>
            </a:r>
            <a:endParaRPr lang="en-US"/>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8FC8FFA2-C31A-4B7B-8899-B506A80D7AA1}"/>
              </a:ext>
            </a:extLst>
          </p:cNvPr>
          <p:cNvGraphicFramePr>
            <a:graphicFrameLocks/>
          </p:cNvGraphicFramePr>
          <p:nvPr>
            <p:extLst>
              <p:ext uri="{D42A27DB-BD31-4B8C-83A1-F6EECF244321}">
                <p14:modId xmlns:p14="http://schemas.microsoft.com/office/powerpoint/2010/main" val="694217343"/>
              </p:ext>
            </p:extLst>
          </p:nvPr>
        </p:nvGraphicFramePr>
        <p:xfrm>
          <a:off x="285750" y="1779575"/>
          <a:ext cx="8581797" cy="393093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DA73EE35-1DE4-481A-A0C2-BF14ECC36C81}"/>
              </a:ext>
            </a:extLst>
          </p:cNvPr>
          <p:cNvSpPr/>
          <p:nvPr/>
        </p:nvSpPr>
        <p:spPr>
          <a:xfrm>
            <a:off x="262660" y="1300606"/>
            <a:ext cx="8605598"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2021 Truckload Brokerage Industry Top Players</a:t>
            </a:r>
            <a:endParaRPr lang="en-US">
              <a:latin typeface="Grandview"/>
            </a:endParaRPr>
          </a:p>
        </p:txBody>
      </p:sp>
      <p:sp>
        <p:nvSpPr>
          <p:cNvPr id="12" name="Rectangle: Rounded Corners 11">
            <a:extLst>
              <a:ext uri="{FF2B5EF4-FFF2-40B4-BE49-F238E27FC236}">
                <a16:creationId xmlns:a16="http://schemas.microsoft.com/office/drawing/2014/main" id="{F5C757A0-E9C7-4C39-9B60-D1C2265E53A9}"/>
              </a:ext>
            </a:extLst>
          </p:cNvPr>
          <p:cNvSpPr/>
          <p:nvPr/>
        </p:nvSpPr>
        <p:spPr>
          <a:xfrm>
            <a:off x="3039073" y="1999662"/>
            <a:ext cx="3065853" cy="14293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RXO has the potential to capture significant share in coming years in a fractured market through increased network effects, a superior technology, and ability to focus solely on the further development of their stack.</a:t>
            </a:r>
          </a:p>
        </p:txBody>
      </p:sp>
      <p:sp>
        <p:nvSpPr>
          <p:cNvPr id="3" name="Arrow: Down 2">
            <a:extLst>
              <a:ext uri="{FF2B5EF4-FFF2-40B4-BE49-F238E27FC236}">
                <a16:creationId xmlns:a16="http://schemas.microsoft.com/office/drawing/2014/main" id="{CD4E295A-2FD3-4E6A-86A2-BFAA6E1745EF}"/>
              </a:ext>
            </a:extLst>
          </p:cNvPr>
          <p:cNvSpPr/>
          <p:nvPr/>
        </p:nvSpPr>
        <p:spPr>
          <a:xfrm rot="6520508">
            <a:off x="2737337" y="2845547"/>
            <a:ext cx="603469" cy="1798987"/>
          </a:xfrm>
          <a:prstGeom prst="downArrow">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251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87159" y="6400799"/>
            <a:ext cx="359161" cy="302679"/>
          </a:xfrm>
        </p:spPr>
        <p:txBody>
          <a:bodyPr/>
          <a:lstStyle/>
          <a:p>
            <a:fld id="{44D1E385-3388-4CA8-8F43-A8BFBF917809}" type="slidenum">
              <a:rPr lang="en-US" smtClean="0">
                <a:solidFill>
                  <a:srgbClr val="2C180F"/>
                </a:solidFill>
              </a:rPr>
              <a:t>28</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40371"/>
            <a:ext cx="5980846" cy="461665"/>
          </a:xfrm>
          <a:prstGeom prst="rect">
            <a:avLst/>
          </a:prstGeom>
          <a:noFill/>
        </p:spPr>
        <p:txBody>
          <a:bodyPr wrap="square" lIns="91440" tIns="45720" rIns="91440" bIns="45720" rtlCol="0" anchor="t">
            <a:spAutoFit/>
          </a:bodyPr>
          <a:lstStyle/>
          <a:p>
            <a:r>
              <a:rPr lang="en-US" sz="2400">
                <a:latin typeface="Grandview"/>
              </a:rPr>
              <a:t>Projected ROIC – Base Case</a:t>
            </a: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00000000-0008-0000-0800-000006000000}"/>
              </a:ext>
              <a:ext uri="{147F2762-F138-4A5C-976F-8EAC2B608ADB}">
                <a16:predDERef xmlns:a16="http://schemas.microsoft.com/office/drawing/2014/main" pred="{00000000-0008-0000-0800-000005000000}"/>
              </a:ext>
            </a:extLst>
          </p:cNvPr>
          <p:cNvGraphicFramePr>
            <a:graphicFrameLocks/>
          </p:cNvGraphicFramePr>
          <p:nvPr>
            <p:extLst>
              <p:ext uri="{D42A27DB-BD31-4B8C-83A1-F6EECF244321}">
                <p14:modId xmlns:p14="http://schemas.microsoft.com/office/powerpoint/2010/main" val="1931140993"/>
              </p:ext>
            </p:extLst>
          </p:nvPr>
        </p:nvGraphicFramePr>
        <p:xfrm>
          <a:off x="263297" y="1307890"/>
          <a:ext cx="8626703" cy="475687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60EB7B7-1E76-4B1A-BF92-DD60549BA28C}"/>
              </a:ext>
            </a:extLst>
          </p:cNvPr>
          <p:cNvSpPr/>
          <p:nvPr/>
        </p:nvSpPr>
        <p:spPr>
          <a:xfrm>
            <a:off x="778933" y="1307890"/>
            <a:ext cx="8088614" cy="161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CBFC012-4AEF-4296-8D86-B7E509797568}"/>
              </a:ext>
            </a:extLst>
          </p:cNvPr>
          <p:cNvSpPr/>
          <p:nvPr/>
        </p:nvSpPr>
        <p:spPr>
          <a:xfrm>
            <a:off x="8737599" y="1460290"/>
            <a:ext cx="282347" cy="3822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740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87159" y="6400799"/>
            <a:ext cx="359161" cy="302679"/>
          </a:xfrm>
        </p:spPr>
        <p:txBody>
          <a:bodyPr/>
          <a:lstStyle/>
          <a:p>
            <a:fld id="{44D1E385-3388-4CA8-8F43-A8BFBF917809}" type="slidenum">
              <a:rPr lang="en-US" smtClean="0">
                <a:solidFill>
                  <a:srgbClr val="2C180F"/>
                </a:solidFill>
              </a:rPr>
              <a:t>29</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40371"/>
            <a:ext cx="5980846" cy="461665"/>
          </a:xfrm>
          <a:prstGeom prst="rect">
            <a:avLst/>
          </a:prstGeom>
          <a:noFill/>
        </p:spPr>
        <p:txBody>
          <a:bodyPr wrap="square" lIns="91440" tIns="45720" rIns="91440" bIns="45720" rtlCol="0" anchor="t">
            <a:spAutoFit/>
          </a:bodyPr>
          <a:lstStyle/>
          <a:p>
            <a:r>
              <a:rPr lang="en-US" sz="2400">
                <a:latin typeface="Grandview"/>
              </a:rPr>
              <a:t>Truck Orders and Spot Rates</a:t>
            </a: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60EB7B7-1E76-4B1A-BF92-DD60549BA28C}"/>
              </a:ext>
            </a:extLst>
          </p:cNvPr>
          <p:cNvSpPr/>
          <p:nvPr/>
        </p:nvSpPr>
        <p:spPr>
          <a:xfrm>
            <a:off x="778933" y="1307890"/>
            <a:ext cx="8088614" cy="161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CBFC012-4AEF-4296-8D86-B7E509797568}"/>
              </a:ext>
            </a:extLst>
          </p:cNvPr>
          <p:cNvSpPr/>
          <p:nvPr/>
        </p:nvSpPr>
        <p:spPr>
          <a:xfrm>
            <a:off x="8737599" y="1460290"/>
            <a:ext cx="282347" cy="3822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9AB550EC-A15B-35DB-9FF6-EA2E4F92747B}"/>
              </a:ext>
            </a:extLst>
          </p:cNvPr>
          <p:cNvGraphicFramePr>
            <a:graphicFrameLocks/>
          </p:cNvGraphicFramePr>
          <p:nvPr>
            <p:extLst>
              <p:ext uri="{D42A27DB-BD31-4B8C-83A1-F6EECF244321}">
                <p14:modId xmlns:p14="http://schemas.microsoft.com/office/powerpoint/2010/main" val="1995491571"/>
              </p:ext>
            </p:extLst>
          </p:nvPr>
        </p:nvGraphicFramePr>
        <p:xfrm>
          <a:off x="544801" y="1674356"/>
          <a:ext cx="7920838" cy="4036156"/>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6219DAC8-1427-D837-06C1-952EF4CD8CA7}"/>
              </a:ext>
            </a:extLst>
          </p:cNvPr>
          <p:cNvSpPr/>
          <p:nvPr/>
        </p:nvSpPr>
        <p:spPr>
          <a:xfrm>
            <a:off x="6760882" y="2997573"/>
            <a:ext cx="1712258" cy="173915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15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572000" y="6400800"/>
            <a:ext cx="274320" cy="274320"/>
          </a:xfrm>
        </p:spPr>
        <p:txBody>
          <a:bodyPr/>
          <a:lstStyle/>
          <a:p>
            <a:fld id="{44D1E385-3388-4CA8-8F43-A8BFBF917809}" type="slidenum">
              <a:rPr lang="en-US" smtClean="0">
                <a:solidFill>
                  <a:srgbClr val="2C180F"/>
                </a:solidFill>
              </a:rPr>
              <a:t>3</a:t>
            </a:fld>
            <a:endParaRPr lang="en-US">
              <a:solidFill>
                <a:srgbClr val="2C180F"/>
              </a:solidFill>
            </a:endParaRP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02FEF82-01C7-E9E3-B675-199CA8ECA6F1}"/>
              </a:ext>
            </a:extLst>
          </p:cNvPr>
          <p:cNvGrpSpPr/>
          <p:nvPr/>
        </p:nvGrpSpPr>
        <p:grpSpPr>
          <a:xfrm>
            <a:off x="3623739" y="2410942"/>
            <a:ext cx="2119823" cy="243065"/>
            <a:chOff x="285751" y="1440179"/>
            <a:chExt cx="2389718" cy="375023"/>
          </a:xfrm>
        </p:grpSpPr>
        <p:sp>
          <p:nvSpPr>
            <p:cNvPr id="6" name="Rectangle 5">
              <a:extLst>
                <a:ext uri="{FF2B5EF4-FFF2-40B4-BE49-F238E27FC236}">
                  <a16:creationId xmlns:a16="http://schemas.microsoft.com/office/drawing/2014/main" id="{0ABDBDA4-2106-120B-4590-586E152E0779}"/>
                </a:ext>
              </a:extLst>
            </p:cNvPr>
            <p:cNvSpPr/>
            <p:nvPr/>
          </p:nvSpPr>
          <p:spPr>
            <a:xfrm>
              <a:off x="285751" y="1440179"/>
              <a:ext cx="275506" cy="375021"/>
            </a:xfrm>
            <a:prstGeom prst="rect">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rPr>
                <a:t>2</a:t>
              </a:r>
              <a:endParaRPr lang="en-US">
                <a:solidFill>
                  <a:srgbClr val="000000"/>
                </a:solidFill>
              </a:endParaRPr>
            </a:p>
          </p:txBody>
        </p:sp>
        <p:sp>
          <p:nvSpPr>
            <p:cNvPr id="7" name="Arrow: Pentagon 6">
              <a:extLst>
                <a:ext uri="{FF2B5EF4-FFF2-40B4-BE49-F238E27FC236}">
                  <a16:creationId xmlns:a16="http://schemas.microsoft.com/office/drawing/2014/main" id="{40CC73A5-F135-9193-B28A-01C7D9B2099B}"/>
                </a:ext>
              </a:extLst>
            </p:cNvPr>
            <p:cNvSpPr/>
            <p:nvPr/>
          </p:nvSpPr>
          <p:spPr>
            <a:xfrm>
              <a:off x="561257" y="1440181"/>
              <a:ext cx="2114212" cy="375021"/>
            </a:xfrm>
            <a:prstGeom prst="homePlat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Posterama" panose="020B0504020200020000" pitchFamily="34" charset="0"/>
                  <a:cs typeface="Posterama" panose="020B0504020200020000" pitchFamily="34" charset="0"/>
                </a:rPr>
                <a:t>VALUE</a:t>
              </a:r>
            </a:p>
          </p:txBody>
        </p:sp>
      </p:grpSp>
      <p:grpSp>
        <p:nvGrpSpPr>
          <p:cNvPr id="13" name="Group 12">
            <a:extLst>
              <a:ext uri="{FF2B5EF4-FFF2-40B4-BE49-F238E27FC236}">
                <a16:creationId xmlns:a16="http://schemas.microsoft.com/office/drawing/2014/main" id="{66DF5CEF-03BE-FD02-28AA-D20B389B3709}"/>
              </a:ext>
            </a:extLst>
          </p:cNvPr>
          <p:cNvGrpSpPr/>
          <p:nvPr/>
        </p:nvGrpSpPr>
        <p:grpSpPr>
          <a:xfrm>
            <a:off x="3623741" y="1633015"/>
            <a:ext cx="2119821" cy="242322"/>
            <a:chOff x="285751" y="1440179"/>
            <a:chExt cx="2389717" cy="377582"/>
          </a:xfrm>
        </p:grpSpPr>
        <p:sp>
          <p:nvSpPr>
            <p:cNvPr id="18" name="Rectangle 17">
              <a:extLst>
                <a:ext uri="{FF2B5EF4-FFF2-40B4-BE49-F238E27FC236}">
                  <a16:creationId xmlns:a16="http://schemas.microsoft.com/office/drawing/2014/main" id="{ABCCC64D-DA67-EEF6-4C52-933F94F70ED8}"/>
                </a:ext>
              </a:extLst>
            </p:cNvPr>
            <p:cNvSpPr/>
            <p:nvPr/>
          </p:nvSpPr>
          <p:spPr>
            <a:xfrm>
              <a:off x="285751" y="1440179"/>
              <a:ext cx="275504" cy="377580"/>
            </a:xfrm>
            <a:prstGeom prst="rect">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rPr>
                <a:t>1</a:t>
              </a:r>
            </a:p>
          </p:txBody>
        </p:sp>
        <p:sp>
          <p:nvSpPr>
            <p:cNvPr id="19" name="Arrow: Pentagon 18">
              <a:extLst>
                <a:ext uri="{FF2B5EF4-FFF2-40B4-BE49-F238E27FC236}">
                  <a16:creationId xmlns:a16="http://schemas.microsoft.com/office/drawing/2014/main" id="{B4D24DED-3800-230E-E5C0-3B10E6BF8456}"/>
                </a:ext>
              </a:extLst>
            </p:cNvPr>
            <p:cNvSpPr/>
            <p:nvPr/>
          </p:nvSpPr>
          <p:spPr>
            <a:xfrm>
              <a:off x="561255" y="1440181"/>
              <a:ext cx="2114213" cy="377580"/>
            </a:xfrm>
            <a:prstGeom prst="homePlat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Posterama" panose="020B0504020200020000" pitchFamily="34" charset="0"/>
                  <a:cs typeface="Posterama" panose="020B0504020200020000" pitchFamily="34" charset="0"/>
                </a:rPr>
                <a:t>QUALITY</a:t>
              </a:r>
              <a:endParaRPr lang="en-US">
                <a:solidFill>
                  <a:schemeClr val="bg1"/>
                </a:solidFill>
                <a:latin typeface="Posterama" panose="020B0504020200020000" pitchFamily="34" charset="0"/>
                <a:cs typeface="Posterama" panose="020B0504020200020000" pitchFamily="34" charset="0"/>
              </a:endParaRPr>
            </a:p>
          </p:txBody>
        </p:sp>
      </p:grpSp>
      <p:grpSp>
        <p:nvGrpSpPr>
          <p:cNvPr id="20" name="Group 19">
            <a:extLst>
              <a:ext uri="{FF2B5EF4-FFF2-40B4-BE49-F238E27FC236}">
                <a16:creationId xmlns:a16="http://schemas.microsoft.com/office/drawing/2014/main" id="{791E3E4F-2190-DB64-AABE-400BDBC52838}"/>
              </a:ext>
            </a:extLst>
          </p:cNvPr>
          <p:cNvGrpSpPr/>
          <p:nvPr/>
        </p:nvGrpSpPr>
        <p:grpSpPr>
          <a:xfrm>
            <a:off x="3621241" y="3216370"/>
            <a:ext cx="2122321" cy="246888"/>
            <a:chOff x="285750" y="1440179"/>
            <a:chExt cx="2412171" cy="376003"/>
          </a:xfrm>
        </p:grpSpPr>
        <p:sp>
          <p:nvSpPr>
            <p:cNvPr id="22" name="Rectangle 21">
              <a:extLst>
                <a:ext uri="{FF2B5EF4-FFF2-40B4-BE49-F238E27FC236}">
                  <a16:creationId xmlns:a16="http://schemas.microsoft.com/office/drawing/2014/main" id="{0AE5B4B5-E411-0F97-380B-9D01ACAD9834}"/>
                </a:ext>
              </a:extLst>
            </p:cNvPr>
            <p:cNvSpPr/>
            <p:nvPr/>
          </p:nvSpPr>
          <p:spPr>
            <a:xfrm>
              <a:off x="285750" y="1440179"/>
              <a:ext cx="280606" cy="376001"/>
            </a:xfrm>
            <a:prstGeom prst="rect">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rPr>
                <a:t>3</a:t>
              </a:r>
            </a:p>
          </p:txBody>
        </p:sp>
        <p:sp>
          <p:nvSpPr>
            <p:cNvPr id="23" name="Arrow: Pentagon 22">
              <a:extLst>
                <a:ext uri="{FF2B5EF4-FFF2-40B4-BE49-F238E27FC236}">
                  <a16:creationId xmlns:a16="http://schemas.microsoft.com/office/drawing/2014/main" id="{FD8DC5FE-F827-1D66-B8CF-58397E2B17C9}"/>
                </a:ext>
              </a:extLst>
            </p:cNvPr>
            <p:cNvSpPr/>
            <p:nvPr/>
          </p:nvSpPr>
          <p:spPr>
            <a:xfrm>
              <a:off x="566357" y="1440181"/>
              <a:ext cx="2131564" cy="376001"/>
            </a:xfrm>
            <a:prstGeom prst="homePlat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bg1"/>
                  </a:solidFill>
                  <a:latin typeface="Posterama"/>
                  <a:cs typeface="Posterama"/>
                </a:rPr>
                <a:t>OPPORTUNITY</a:t>
              </a:r>
              <a:endParaRPr lang="en-US" sz="1100">
                <a:solidFill>
                  <a:schemeClr val="bg1"/>
                </a:solidFill>
                <a:latin typeface="Posterama" panose="020B0504020200020000" pitchFamily="34" charset="0"/>
                <a:cs typeface="Posterama" panose="020B0504020200020000" pitchFamily="34" charset="0"/>
              </a:endParaRPr>
            </a:p>
          </p:txBody>
        </p:sp>
      </p:grpSp>
      <p:sp>
        <p:nvSpPr>
          <p:cNvPr id="31" name="TextBox 30">
            <a:extLst>
              <a:ext uri="{FF2B5EF4-FFF2-40B4-BE49-F238E27FC236}">
                <a16:creationId xmlns:a16="http://schemas.microsoft.com/office/drawing/2014/main" id="{CFC53AF7-A358-48B3-88C8-57F78EEE665A}"/>
              </a:ext>
            </a:extLst>
          </p:cNvPr>
          <p:cNvSpPr txBox="1"/>
          <p:nvPr/>
        </p:nvSpPr>
        <p:spPr>
          <a:xfrm>
            <a:off x="575303" y="466497"/>
            <a:ext cx="5538114" cy="461665"/>
          </a:xfrm>
          <a:prstGeom prst="rect">
            <a:avLst/>
          </a:prstGeom>
          <a:noFill/>
        </p:spPr>
        <p:txBody>
          <a:bodyPr wrap="square" lIns="91440" tIns="45720" rIns="91440" bIns="45720" rtlCol="0" anchor="t">
            <a:spAutoFit/>
          </a:bodyPr>
          <a:lstStyle/>
          <a:p>
            <a:r>
              <a:rPr lang="en-US" sz="2400">
                <a:solidFill>
                  <a:srgbClr val="000000"/>
                </a:solidFill>
                <a:latin typeface="Grandview"/>
              </a:rPr>
              <a:t>Investment Thesis Overview</a:t>
            </a:r>
          </a:p>
        </p:txBody>
      </p:sp>
      <p:sp>
        <p:nvSpPr>
          <p:cNvPr id="45" name="Rectangle 44">
            <a:extLst>
              <a:ext uri="{FF2B5EF4-FFF2-40B4-BE49-F238E27FC236}">
                <a16:creationId xmlns:a16="http://schemas.microsoft.com/office/drawing/2014/main" id="{BB15E9FC-85F1-406F-B7EE-8024E10860EA}"/>
              </a:ext>
            </a:extLst>
          </p:cNvPr>
          <p:cNvSpPr/>
          <p:nvPr/>
        </p:nvSpPr>
        <p:spPr>
          <a:xfrm>
            <a:off x="3621239" y="1242758"/>
            <a:ext cx="5274605" cy="308643"/>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Grandview"/>
                <a:ea typeface="+mn-lt"/>
                <a:cs typeface="+mn-lt"/>
              </a:rPr>
              <a:t>Key Thesis Points</a:t>
            </a:r>
          </a:p>
        </p:txBody>
      </p:sp>
      <p:sp>
        <p:nvSpPr>
          <p:cNvPr id="3" name="TextBox 2">
            <a:extLst>
              <a:ext uri="{FF2B5EF4-FFF2-40B4-BE49-F238E27FC236}">
                <a16:creationId xmlns:a16="http://schemas.microsoft.com/office/drawing/2014/main" id="{C1E2BED8-5618-44C3-9007-B704AEDFF922}"/>
              </a:ext>
            </a:extLst>
          </p:cNvPr>
          <p:cNvSpPr txBox="1"/>
          <p:nvPr/>
        </p:nvSpPr>
        <p:spPr>
          <a:xfrm>
            <a:off x="3621239" y="1905817"/>
            <a:ext cx="5240026" cy="461665"/>
          </a:xfrm>
          <a:prstGeom prst="rect">
            <a:avLst/>
          </a:prstGeom>
          <a:noFill/>
        </p:spPr>
        <p:txBody>
          <a:bodyPr wrap="square" rtlCol="0">
            <a:spAutoFit/>
          </a:bodyPr>
          <a:lstStyle/>
          <a:p>
            <a:pPr marL="171450" indent="-171450" algn="just">
              <a:buFont typeface="Arial" panose="020B0604020202020204" pitchFamily="34" charset="0"/>
              <a:buChar char="•"/>
            </a:pPr>
            <a:r>
              <a:rPr lang="en-US" sz="1200">
                <a:ea typeface="Calibri"/>
                <a:cs typeface="Times New Roman"/>
              </a:rPr>
              <a:t>Unique asset-light business model leads to high ROIC and shareholder returns </a:t>
            </a:r>
          </a:p>
          <a:p>
            <a:pPr marL="171450" indent="-171450" algn="just">
              <a:buFont typeface="Arial" panose="020B0604020202020204" pitchFamily="34" charset="0"/>
              <a:buChar char="•"/>
            </a:pPr>
            <a:r>
              <a:rPr lang="en-US" sz="1200">
                <a:ea typeface="Calibri"/>
                <a:cs typeface="Times New Roman"/>
              </a:rPr>
              <a:t>Management is experienced with the ability to execute</a:t>
            </a:r>
          </a:p>
        </p:txBody>
      </p:sp>
      <p:sp>
        <p:nvSpPr>
          <p:cNvPr id="52" name="TextBox 51">
            <a:extLst>
              <a:ext uri="{FF2B5EF4-FFF2-40B4-BE49-F238E27FC236}">
                <a16:creationId xmlns:a16="http://schemas.microsoft.com/office/drawing/2014/main" id="{FDBC8E2D-89F4-4184-89A3-FE889F42108E}"/>
              </a:ext>
            </a:extLst>
          </p:cNvPr>
          <p:cNvSpPr txBox="1"/>
          <p:nvPr/>
        </p:nvSpPr>
        <p:spPr>
          <a:xfrm>
            <a:off x="3621239" y="2695319"/>
            <a:ext cx="5121340" cy="461665"/>
          </a:xfrm>
          <a:prstGeom prst="rect">
            <a:avLst/>
          </a:prstGeom>
          <a:noFill/>
        </p:spPr>
        <p:txBody>
          <a:bodyPr wrap="square" rtlCol="0">
            <a:spAutoFit/>
          </a:bodyPr>
          <a:lstStyle/>
          <a:p>
            <a:pPr marL="171450" indent="-171450" algn="just">
              <a:buFont typeface="Arial" panose="020B0604020202020204" pitchFamily="34" charset="0"/>
              <a:buChar char="•"/>
            </a:pPr>
            <a:r>
              <a:rPr lang="en-US" sz="1200">
                <a:ea typeface="Calibri"/>
                <a:cs typeface="Times New Roman"/>
              </a:rPr>
              <a:t>Fundamentally undervalued using conservative assumptions</a:t>
            </a:r>
          </a:p>
          <a:p>
            <a:pPr marL="171450" indent="-171450" algn="just">
              <a:buFont typeface="Arial" panose="020B0604020202020204" pitchFamily="34" charset="0"/>
              <a:buChar char="•"/>
            </a:pPr>
            <a:r>
              <a:rPr lang="en-US" sz="1200">
                <a:ea typeface="Calibri"/>
                <a:cs typeface="Times New Roman"/>
              </a:rPr>
              <a:t>Significant demographic  market share tailwinds and not reflected in multiple</a:t>
            </a:r>
          </a:p>
        </p:txBody>
      </p:sp>
      <p:sp>
        <p:nvSpPr>
          <p:cNvPr id="53" name="TextBox 52">
            <a:extLst>
              <a:ext uri="{FF2B5EF4-FFF2-40B4-BE49-F238E27FC236}">
                <a16:creationId xmlns:a16="http://schemas.microsoft.com/office/drawing/2014/main" id="{DA42819F-09F2-4447-9075-A562E04F3BE6}"/>
              </a:ext>
            </a:extLst>
          </p:cNvPr>
          <p:cNvSpPr txBox="1"/>
          <p:nvPr/>
        </p:nvSpPr>
        <p:spPr>
          <a:xfrm>
            <a:off x="3621239" y="3506056"/>
            <a:ext cx="5219893" cy="461665"/>
          </a:xfrm>
          <a:prstGeom prst="rect">
            <a:avLst/>
          </a:prstGeom>
          <a:noFill/>
        </p:spPr>
        <p:txBody>
          <a:bodyPr wrap="square" lIns="91440" tIns="45720" rIns="91440" bIns="45720" rtlCol="0" anchor="t">
            <a:spAutoFit/>
          </a:bodyPr>
          <a:lstStyle/>
          <a:p>
            <a:pPr marL="171450" indent="-171450" algn="just">
              <a:buFont typeface="Arial" panose="020B0604020202020204" pitchFamily="34" charset="0"/>
              <a:buChar char="•"/>
            </a:pPr>
            <a:r>
              <a:rPr lang="en-US" sz="1200">
                <a:ea typeface="Calibri"/>
                <a:cs typeface="Times New Roman"/>
              </a:rPr>
              <a:t>Spinoff leads to insufficient coverage and inconsistent trading with peer group</a:t>
            </a:r>
          </a:p>
          <a:p>
            <a:pPr marL="171450" indent="-171450" algn="just">
              <a:buFont typeface="Arial" panose="020B0604020202020204" pitchFamily="34" charset="0"/>
              <a:buChar char="•"/>
            </a:pPr>
            <a:r>
              <a:rPr lang="en-US" sz="1200">
                <a:ea typeface="Calibri"/>
                <a:cs typeface="Times New Roman"/>
              </a:rPr>
              <a:t>Cyclical concerns are overblown – macro overshadows future cycle potential </a:t>
            </a:r>
          </a:p>
        </p:txBody>
      </p:sp>
      <p:graphicFrame>
        <p:nvGraphicFramePr>
          <p:cNvPr id="54" name="Chart 53">
            <a:extLst>
              <a:ext uri="{FF2B5EF4-FFF2-40B4-BE49-F238E27FC236}">
                <a16:creationId xmlns:a16="http://schemas.microsoft.com/office/drawing/2014/main" id="{E6CB59F9-C080-4E79-BA52-D00BD3E6D05B}"/>
              </a:ext>
            </a:extLst>
          </p:cNvPr>
          <p:cNvGraphicFramePr>
            <a:graphicFrameLocks/>
          </p:cNvGraphicFramePr>
          <p:nvPr>
            <p:extLst>
              <p:ext uri="{D42A27DB-BD31-4B8C-83A1-F6EECF244321}">
                <p14:modId xmlns:p14="http://schemas.microsoft.com/office/powerpoint/2010/main" val="4269449292"/>
              </p:ext>
            </p:extLst>
          </p:nvPr>
        </p:nvGraphicFramePr>
        <p:xfrm>
          <a:off x="220802" y="1242757"/>
          <a:ext cx="3400437" cy="293419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DAFA4E3-1C3D-43C4-8496-78BDBA8558F3}"/>
              </a:ext>
            </a:extLst>
          </p:cNvPr>
          <p:cNvSpPr txBox="1"/>
          <p:nvPr/>
        </p:nvSpPr>
        <p:spPr>
          <a:xfrm>
            <a:off x="2910807" y="1667084"/>
            <a:ext cx="619080" cy="276999"/>
          </a:xfrm>
          <a:prstGeom prst="rect">
            <a:avLst/>
          </a:prstGeom>
          <a:noFill/>
        </p:spPr>
        <p:txBody>
          <a:bodyPr wrap="none" rtlCol="0">
            <a:spAutoFit/>
          </a:bodyPr>
          <a:lstStyle/>
          <a:p>
            <a:r>
              <a:rPr lang="en-US" sz="1200" b="1">
                <a:solidFill>
                  <a:srgbClr val="00F49C"/>
                </a:solidFill>
              </a:rPr>
              <a:t>$28.36</a:t>
            </a:r>
            <a:endParaRPr lang="en-US" b="1">
              <a:solidFill>
                <a:srgbClr val="00F49C"/>
              </a:solidFill>
            </a:endParaRPr>
          </a:p>
        </p:txBody>
      </p:sp>
      <p:graphicFrame>
        <p:nvGraphicFramePr>
          <p:cNvPr id="55" name="Table 54">
            <a:extLst>
              <a:ext uri="{FF2B5EF4-FFF2-40B4-BE49-F238E27FC236}">
                <a16:creationId xmlns:a16="http://schemas.microsoft.com/office/drawing/2014/main" id="{ECD74176-73DA-48D3-B03E-AA6C2271FE73}"/>
              </a:ext>
            </a:extLst>
          </p:cNvPr>
          <p:cNvGraphicFramePr>
            <a:graphicFrameLocks noGrp="1"/>
          </p:cNvGraphicFramePr>
          <p:nvPr>
            <p:extLst>
              <p:ext uri="{D42A27DB-BD31-4B8C-83A1-F6EECF244321}">
                <p14:modId xmlns:p14="http://schemas.microsoft.com/office/powerpoint/2010/main" val="729719334"/>
              </p:ext>
            </p:extLst>
          </p:nvPr>
        </p:nvGraphicFramePr>
        <p:xfrm>
          <a:off x="284050" y="4158487"/>
          <a:ext cx="4114800" cy="1883158"/>
        </p:xfrm>
        <a:graphic>
          <a:graphicData uri="http://schemas.openxmlformats.org/drawingml/2006/table">
            <a:tbl>
              <a:tblPr firstRow="1" bandRow="1">
                <a:tableStyleId>{5C22544A-7EE6-4342-B048-85BDC9FD1C3A}</a:tableStyleId>
              </a:tblPr>
              <a:tblGrid>
                <a:gridCol w="2821509">
                  <a:extLst>
                    <a:ext uri="{9D8B030D-6E8A-4147-A177-3AD203B41FA5}">
                      <a16:colId xmlns:a16="http://schemas.microsoft.com/office/drawing/2014/main" val="3018615533"/>
                    </a:ext>
                  </a:extLst>
                </a:gridCol>
                <a:gridCol w="1293291">
                  <a:extLst>
                    <a:ext uri="{9D8B030D-6E8A-4147-A177-3AD203B41FA5}">
                      <a16:colId xmlns:a16="http://schemas.microsoft.com/office/drawing/2014/main" val="1624539081"/>
                    </a:ext>
                  </a:extLst>
                </a:gridCol>
              </a:tblGrid>
              <a:tr h="376622">
                <a:tc gridSpan="2">
                  <a:txBody>
                    <a:bodyPr/>
                    <a:lstStyle/>
                    <a:p>
                      <a:r>
                        <a:rPr lang="en-US" sz="1600" b="1">
                          <a:solidFill>
                            <a:schemeClr val="tx1"/>
                          </a:solidFill>
                          <a:latin typeface="Grandview" panose="020B0502040204020203"/>
                          <a:cs typeface="Posterama"/>
                        </a:rPr>
                        <a:t>Investment Highlights</a:t>
                      </a:r>
                    </a:p>
                  </a:txBody>
                  <a:tcPr marL="102314" marR="102314" marT="51157" marB="51157">
                    <a:lnB w="12700" cap="flat" cmpd="sng" algn="ctr">
                      <a:solidFill>
                        <a:schemeClr val="tx1"/>
                      </a:solidFill>
                      <a:prstDash val="solid"/>
                      <a:round/>
                      <a:headEnd type="none" w="med" len="med"/>
                      <a:tailEnd type="none" w="med" len="med"/>
                    </a:lnB>
                    <a:noFill/>
                  </a:tcPr>
                </a:tc>
                <a:tc hMerge="1">
                  <a:txBody>
                    <a:bodyPr/>
                    <a:lstStyle/>
                    <a:p>
                      <a:pPr algn="r"/>
                      <a:endParaRPr lang="en-US" sz="2000" b="1">
                        <a:solidFill>
                          <a:schemeClr val="tx1"/>
                        </a:solidFill>
                        <a:latin typeface="Grandview" panose="020B0502040204020203"/>
                        <a:cs typeface="Posterama" panose="020B0504020200020000" pitchFamily="34" charset="0"/>
                      </a:endParaRPr>
                    </a:p>
                  </a:txBody>
                  <a:tcPr marL="102314" marR="102314" marT="51157" marB="51157">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3602935"/>
                  </a:ext>
                </a:extLst>
              </a:tr>
              <a:tr h="376622">
                <a:tc>
                  <a:txBody>
                    <a:bodyPr/>
                    <a:lstStyle/>
                    <a:p>
                      <a:r>
                        <a:rPr lang="en-US" sz="1800" b="0">
                          <a:solidFill>
                            <a:schemeClr val="tx1"/>
                          </a:solidFill>
                          <a:latin typeface="Grandview" panose="020B0502040204020203"/>
                          <a:cs typeface="Posterama"/>
                        </a:rPr>
                        <a:t>Recommendation:</a:t>
                      </a:r>
                    </a:p>
                  </a:txBody>
                  <a:tcPr marL="102314" marR="102314" marT="51157" marB="51157">
                    <a:lnT w="12700" cap="flat" cmpd="sng" algn="ctr">
                      <a:solidFill>
                        <a:schemeClr val="tx1"/>
                      </a:solidFill>
                      <a:prstDash val="solid"/>
                      <a:round/>
                      <a:headEnd type="none" w="med" len="med"/>
                      <a:tailEnd type="none" w="med" len="med"/>
                    </a:lnT>
                    <a:noFill/>
                  </a:tcPr>
                </a:tc>
                <a:tc>
                  <a:txBody>
                    <a:bodyPr/>
                    <a:lstStyle/>
                    <a:p>
                      <a:pPr algn="r"/>
                      <a:r>
                        <a:rPr lang="en-US" sz="1800" b="1">
                          <a:solidFill>
                            <a:schemeClr val="tx1"/>
                          </a:solidFill>
                          <a:latin typeface="Grandview" panose="020B0502040204020203"/>
                          <a:cs typeface="Posterama"/>
                        </a:rPr>
                        <a:t>LONG</a:t>
                      </a:r>
                    </a:p>
                  </a:txBody>
                  <a:tcPr marL="102314" marR="102314" marT="51157" marB="5115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27400861"/>
                  </a:ext>
                </a:extLst>
              </a:tr>
              <a:tr h="376622">
                <a:tc>
                  <a:txBody>
                    <a:bodyPr/>
                    <a:lstStyle/>
                    <a:p>
                      <a:r>
                        <a:rPr lang="en-US" sz="1800" b="0">
                          <a:solidFill>
                            <a:schemeClr val="tx1"/>
                          </a:solidFill>
                          <a:latin typeface="Grandview" panose="020B0502040204020203"/>
                          <a:cs typeface="Posterama"/>
                        </a:rPr>
                        <a:t>Expected Value:</a:t>
                      </a:r>
                    </a:p>
                  </a:txBody>
                  <a:tcPr marL="102314" marR="102314" marT="51157" marB="51157">
                    <a:noFill/>
                  </a:tcPr>
                </a:tc>
                <a:tc>
                  <a:txBody>
                    <a:bodyPr/>
                    <a:lstStyle/>
                    <a:p>
                      <a:pPr algn="r"/>
                      <a:r>
                        <a:rPr lang="en-US" sz="1800" b="1">
                          <a:solidFill>
                            <a:schemeClr val="tx1"/>
                          </a:solidFill>
                          <a:latin typeface="Grandview" panose="020B0502040204020203"/>
                          <a:cs typeface="Posterama" panose="020B0504020200020000" pitchFamily="34" charset="0"/>
                        </a:rPr>
                        <a:t>$28.36</a:t>
                      </a:r>
                    </a:p>
                  </a:txBody>
                  <a:tcPr marL="102314" marR="102314" marT="51157" marB="51157">
                    <a:noFill/>
                  </a:tcPr>
                </a:tc>
                <a:extLst>
                  <a:ext uri="{0D108BD9-81ED-4DB2-BD59-A6C34878D82A}">
                    <a16:rowId xmlns:a16="http://schemas.microsoft.com/office/drawing/2014/main" val="3541146776"/>
                  </a:ext>
                </a:extLst>
              </a:tr>
              <a:tr h="376622">
                <a:tc>
                  <a:txBody>
                    <a:bodyPr/>
                    <a:lstStyle/>
                    <a:p>
                      <a:r>
                        <a:rPr lang="en-US" sz="1800" b="0">
                          <a:solidFill>
                            <a:schemeClr val="tx1"/>
                          </a:solidFill>
                          <a:latin typeface="Grandview" panose="020B0502040204020203"/>
                          <a:cs typeface="Posterama" panose="020B0504020200020000" pitchFamily="34" charset="0"/>
                        </a:rPr>
                        <a:t>Base Case Upside:</a:t>
                      </a:r>
                    </a:p>
                  </a:txBody>
                  <a:tcPr marL="102314" marR="102314" marT="51157" marB="51157">
                    <a:noFill/>
                  </a:tcPr>
                </a:tc>
                <a:tc>
                  <a:txBody>
                    <a:bodyPr/>
                    <a:lstStyle/>
                    <a:p>
                      <a:pPr algn="r"/>
                      <a:r>
                        <a:rPr lang="en-US" sz="1800" b="1">
                          <a:solidFill>
                            <a:schemeClr val="tx1"/>
                          </a:solidFill>
                          <a:latin typeface="Grandview" panose="020B0502040204020203"/>
                          <a:cs typeface="Posterama" panose="020B0504020200020000" pitchFamily="34" charset="0"/>
                        </a:rPr>
                        <a:t>~50%</a:t>
                      </a:r>
                    </a:p>
                  </a:txBody>
                  <a:tcPr marL="102314" marR="102314" marT="51157" marB="51157">
                    <a:noFill/>
                  </a:tcPr>
                </a:tc>
                <a:extLst>
                  <a:ext uri="{0D108BD9-81ED-4DB2-BD59-A6C34878D82A}">
                    <a16:rowId xmlns:a16="http://schemas.microsoft.com/office/drawing/2014/main" val="2322512457"/>
                  </a:ext>
                </a:extLst>
              </a:tr>
              <a:tr h="376622">
                <a:tc>
                  <a:txBody>
                    <a:bodyPr/>
                    <a:lstStyle/>
                    <a:p>
                      <a:r>
                        <a:rPr lang="en-US" sz="1800" b="0">
                          <a:solidFill>
                            <a:schemeClr val="tx1"/>
                          </a:solidFill>
                          <a:latin typeface="Grandview" panose="020B0502040204020203"/>
                          <a:cs typeface="Posterama" panose="020B0504020200020000" pitchFamily="34" charset="0"/>
                        </a:rPr>
                        <a:t>Reward/Risk:</a:t>
                      </a:r>
                    </a:p>
                  </a:txBody>
                  <a:tcPr marL="102314" marR="102314" marT="51157" marB="51157">
                    <a:noFill/>
                  </a:tcPr>
                </a:tc>
                <a:tc>
                  <a:txBody>
                    <a:bodyPr/>
                    <a:lstStyle/>
                    <a:p>
                      <a:pPr algn="r"/>
                      <a:r>
                        <a:rPr lang="en-US" sz="1800" b="1">
                          <a:solidFill>
                            <a:schemeClr val="tx1"/>
                          </a:solidFill>
                          <a:latin typeface="Grandview" panose="020B0502040204020203"/>
                          <a:cs typeface="Posterama"/>
                        </a:rPr>
                        <a:t>2.5x</a:t>
                      </a:r>
                      <a:endParaRPr lang="en-US" sz="1800" b="1">
                        <a:solidFill>
                          <a:schemeClr val="tx1"/>
                        </a:solidFill>
                        <a:latin typeface="Grandview" panose="020B0502040204020203"/>
                        <a:cs typeface="Posterama" panose="020B0504020200020000" pitchFamily="34" charset="0"/>
                      </a:endParaRPr>
                    </a:p>
                  </a:txBody>
                  <a:tcPr marL="102314" marR="102314" marT="51157" marB="51157">
                    <a:noFill/>
                  </a:tcPr>
                </a:tc>
                <a:extLst>
                  <a:ext uri="{0D108BD9-81ED-4DB2-BD59-A6C34878D82A}">
                    <a16:rowId xmlns:a16="http://schemas.microsoft.com/office/drawing/2014/main" val="3777134489"/>
                  </a:ext>
                </a:extLst>
              </a:tr>
            </a:tbl>
          </a:graphicData>
        </a:graphic>
      </p:graphicFrame>
      <p:graphicFrame>
        <p:nvGraphicFramePr>
          <p:cNvPr id="56" name="Table 55">
            <a:extLst>
              <a:ext uri="{FF2B5EF4-FFF2-40B4-BE49-F238E27FC236}">
                <a16:creationId xmlns:a16="http://schemas.microsoft.com/office/drawing/2014/main" id="{FCF6E78D-D6E3-4481-8089-3F79B4A4A105}"/>
              </a:ext>
            </a:extLst>
          </p:cNvPr>
          <p:cNvGraphicFramePr>
            <a:graphicFrameLocks noGrp="1"/>
          </p:cNvGraphicFramePr>
          <p:nvPr>
            <p:extLst>
              <p:ext uri="{D42A27DB-BD31-4B8C-83A1-F6EECF244321}">
                <p14:modId xmlns:p14="http://schemas.microsoft.com/office/powerpoint/2010/main" val="4102667647"/>
              </p:ext>
            </p:extLst>
          </p:nvPr>
        </p:nvGraphicFramePr>
        <p:xfrm>
          <a:off x="4746465" y="4164716"/>
          <a:ext cx="4114800" cy="1883158"/>
        </p:xfrm>
        <a:graphic>
          <a:graphicData uri="http://schemas.openxmlformats.org/drawingml/2006/table">
            <a:tbl>
              <a:tblPr firstRow="1" bandRow="1">
                <a:tableStyleId>{5C22544A-7EE6-4342-B048-85BDC9FD1C3A}</a:tableStyleId>
              </a:tblPr>
              <a:tblGrid>
                <a:gridCol w="2821509">
                  <a:extLst>
                    <a:ext uri="{9D8B030D-6E8A-4147-A177-3AD203B41FA5}">
                      <a16:colId xmlns:a16="http://schemas.microsoft.com/office/drawing/2014/main" val="3018615533"/>
                    </a:ext>
                  </a:extLst>
                </a:gridCol>
                <a:gridCol w="1293291">
                  <a:extLst>
                    <a:ext uri="{9D8B030D-6E8A-4147-A177-3AD203B41FA5}">
                      <a16:colId xmlns:a16="http://schemas.microsoft.com/office/drawing/2014/main" val="1624539081"/>
                    </a:ext>
                  </a:extLst>
                </a:gridCol>
              </a:tblGrid>
              <a:tr h="376622">
                <a:tc gridSpan="2">
                  <a:txBody>
                    <a:bodyPr/>
                    <a:lstStyle/>
                    <a:p>
                      <a:r>
                        <a:rPr lang="en-US" sz="1600" b="1">
                          <a:solidFill>
                            <a:schemeClr val="tx1"/>
                          </a:solidFill>
                          <a:latin typeface="Grandview" panose="020B0502040204020203"/>
                          <a:cs typeface="Posterama"/>
                        </a:rPr>
                        <a:t>Weighted Valuation</a:t>
                      </a:r>
                    </a:p>
                  </a:txBody>
                  <a:tcPr marL="102314" marR="102314" marT="51157" marB="51157">
                    <a:lnB w="12700" cap="flat" cmpd="sng" algn="ctr">
                      <a:solidFill>
                        <a:schemeClr val="tx1"/>
                      </a:solidFill>
                      <a:prstDash val="solid"/>
                      <a:round/>
                      <a:headEnd type="none" w="med" len="med"/>
                      <a:tailEnd type="none" w="med" len="med"/>
                    </a:lnB>
                    <a:noFill/>
                  </a:tcPr>
                </a:tc>
                <a:tc hMerge="1">
                  <a:txBody>
                    <a:bodyPr/>
                    <a:lstStyle/>
                    <a:p>
                      <a:pPr algn="r"/>
                      <a:endParaRPr lang="en-US" sz="2000" b="1">
                        <a:solidFill>
                          <a:schemeClr val="tx1"/>
                        </a:solidFill>
                        <a:latin typeface="Grandview" panose="020B0502040204020203"/>
                        <a:cs typeface="Posterama" panose="020B0504020200020000" pitchFamily="34" charset="0"/>
                      </a:endParaRPr>
                    </a:p>
                  </a:txBody>
                  <a:tcPr marL="102314" marR="102314" marT="51157" marB="51157">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3602935"/>
                  </a:ext>
                </a:extLst>
              </a:tr>
              <a:tr h="376622">
                <a:tc>
                  <a:txBody>
                    <a:bodyPr/>
                    <a:lstStyle/>
                    <a:p>
                      <a:r>
                        <a:rPr lang="en-US" sz="1800" b="0">
                          <a:solidFill>
                            <a:schemeClr val="tx1"/>
                          </a:solidFill>
                          <a:latin typeface="Grandview" panose="020B0502040204020203"/>
                          <a:cs typeface="Posterama" panose="020B0504020200020000" pitchFamily="34" charset="0"/>
                        </a:rPr>
                        <a:t>DCF w/ Perpetuity:</a:t>
                      </a:r>
                    </a:p>
                  </a:txBody>
                  <a:tcPr marL="102314" marR="102314" marT="51157" marB="51157">
                    <a:lnT w="12700" cap="flat" cmpd="sng" algn="ctr">
                      <a:solidFill>
                        <a:schemeClr val="tx1"/>
                      </a:solidFill>
                      <a:prstDash val="solid"/>
                      <a:round/>
                      <a:headEnd type="none" w="med" len="med"/>
                      <a:tailEnd type="none" w="med" len="med"/>
                    </a:lnT>
                    <a:noFill/>
                  </a:tcPr>
                </a:tc>
                <a:tc>
                  <a:txBody>
                    <a:bodyPr/>
                    <a:lstStyle/>
                    <a:p>
                      <a:pPr algn="r"/>
                      <a:r>
                        <a:rPr lang="en-US" sz="1800" b="1">
                          <a:solidFill>
                            <a:schemeClr val="tx1"/>
                          </a:solidFill>
                          <a:latin typeface="Grandview" panose="020B0502040204020203"/>
                          <a:cs typeface="Posterama"/>
                        </a:rPr>
                        <a:t>$25.93</a:t>
                      </a:r>
                      <a:endParaRPr lang="en-US" sz="1800" b="1">
                        <a:solidFill>
                          <a:schemeClr val="tx1"/>
                        </a:solidFill>
                        <a:latin typeface="Grandview" panose="020B0502040204020203"/>
                        <a:cs typeface="Posterama" panose="020B0504020200020000" pitchFamily="34" charset="0"/>
                      </a:endParaRPr>
                    </a:p>
                  </a:txBody>
                  <a:tcPr marL="102314" marR="102314" marT="51157" marB="51157">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27400861"/>
                  </a:ext>
                </a:extLst>
              </a:tr>
              <a:tr h="376622">
                <a:tc>
                  <a:txBody>
                    <a:bodyPr/>
                    <a:lstStyle/>
                    <a:p>
                      <a:r>
                        <a:rPr lang="en-US" sz="1800" b="0">
                          <a:solidFill>
                            <a:schemeClr val="tx1"/>
                          </a:solidFill>
                          <a:latin typeface="Grandview" panose="020B0502040204020203"/>
                          <a:cs typeface="Posterama" panose="020B0504020200020000" pitchFamily="34" charset="0"/>
                        </a:rPr>
                        <a:t>DCF w/ Exit Multiple:</a:t>
                      </a:r>
                    </a:p>
                  </a:txBody>
                  <a:tcPr marL="102314" marR="102314" marT="51157" marB="51157">
                    <a:noFill/>
                  </a:tcPr>
                </a:tc>
                <a:tc>
                  <a:txBody>
                    <a:bodyPr/>
                    <a:lstStyle/>
                    <a:p>
                      <a:pPr algn="r"/>
                      <a:r>
                        <a:rPr lang="en-US" sz="1800" b="1">
                          <a:solidFill>
                            <a:schemeClr val="tx1"/>
                          </a:solidFill>
                          <a:latin typeface="Grandview" panose="020B0502040204020203"/>
                          <a:cs typeface="Posterama"/>
                        </a:rPr>
                        <a:t>$28.84</a:t>
                      </a:r>
                      <a:endParaRPr lang="en-US" sz="1800" b="1">
                        <a:solidFill>
                          <a:schemeClr val="tx1"/>
                        </a:solidFill>
                        <a:latin typeface="Grandview" panose="020B0502040204020203"/>
                        <a:cs typeface="Posterama" panose="020B0504020200020000" pitchFamily="34" charset="0"/>
                      </a:endParaRPr>
                    </a:p>
                  </a:txBody>
                  <a:tcPr marL="102314" marR="102314" marT="51157" marB="51157">
                    <a:noFill/>
                  </a:tcPr>
                </a:tc>
                <a:extLst>
                  <a:ext uri="{0D108BD9-81ED-4DB2-BD59-A6C34878D82A}">
                    <a16:rowId xmlns:a16="http://schemas.microsoft.com/office/drawing/2014/main" val="3541146776"/>
                  </a:ext>
                </a:extLst>
              </a:tr>
              <a:tr h="376622">
                <a:tc>
                  <a:txBody>
                    <a:bodyPr/>
                    <a:lstStyle/>
                    <a:p>
                      <a:r>
                        <a:rPr lang="en-US" sz="1800" b="0">
                          <a:solidFill>
                            <a:schemeClr val="tx1"/>
                          </a:solidFill>
                          <a:latin typeface="Grandview" panose="020B0502040204020203"/>
                          <a:cs typeface="Posterama"/>
                        </a:rPr>
                        <a:t>Peer Group EV/S:</a:t>
                      </a:r>
                    </a:p>
                  </a:txBody>
                  <a:tcPr marL="102314" marR="102314" marT="51157" marB="51157">
                    <a:noFill/>
                  </a:tcPr>
                </a:tc>
                <a:tc>
                  <a:txBody>
                    <a:bodyPr/>
                    <a:lstStyle/>
                    <a:p>
                      <a:pPr algn="r"/>
                      <a:r>
                        <a:rPr lang="en-US" sz="1800" b="1">
                          <a:solidFill>
                            <a:schemeClr val="tx1"/>
                          </a:solidFill>
                          <a:latin typeface="Grandview" panose="020B0502040204020203"/>
                          <a:cs typeface="Posterama"/>
                        </a:rPr>
                        <a:t>$26.77</a:t>
                      </a:r>
                      <a:endParaRPr lang="en-US" sz="1800" b="1">
                        <a:solidFill>
                          <a:schemeClr val="tx1"/>
                        </a:solidFill>
                        <a:latin typeface="Grandview" panose="020B0502040204020203"/>
                        <a:cs typeface="Posterama" panose="020B0504020200020000" pitchFamily="34" charset="0"/>
                      </a:endParaRPr>
                    </a:p>
                  </a:txBody>
                  <a:tcPr marL="102314" marR="102314" marT="51157" marB="51157">
                    <a:noFill/>
                  </a:tcPr>
                </a:tc>
                <a:extLst>
                  <a:ext uri="{0D108BD9-81ED-4DB2-BD59-A6C34878D82A}">
                    <a16:rowId xmlns:a16="http://schemas.microsoft.com/office/drawing/2014/main" val="2322512457"/>
                  </a:ext>
                </a:extLst>
              </a:tr>
              <a:tr h="376622">
                <a:tc>
                  <a:txBody>
                    <a:bodyPr/>
                    <a:lstStyle/>
                    <a:p>
                      <a:r>
                        <a:rPr lang="en-US" sz="1800" b="0">
                          <a:solidFill>
                            <a:schemeClr val="tx1"/>
                          </a:solidFill>
                          <a:latin typeface="Grandview" panose="020B0502040204020203"/>
                          <a:cs typeface="Posterama"/>
                        </a:rPr>
                        <a:t>Implied P/E Multiple:</a:t>
                      </a:r>
                    </a:p>
                  </a:txBody>
                  <a:tcPr marL="102314" marR="102314" marT="51157" marB="51157">
                    <a:noFill/>
                  </a:tcPr>
                </a:tc>
                <a:tc>
                  <a:txBody>
                    <a:bodyPr/>
                    <a:lstStyle/>
                    <a:p>
                      <a:pPr algn="r"/>
                      <a:r>
                        <a:rPr lang="en-US" sz="1800" b="1">
                          <a:solidFill>
                            <a:schemeClr val="tx1"/>
                          </a:solidFill>
                          <a:latin typeface="Grandview" panose="020B0502040204020203"/>
                          <a:cs typeface="Posterama"/>
                        </a:rPr>
                        <a:t>$32.73</a:t>
                      </a:r>
                      <a:endParaRPr lang="en-US" sz="1800" b="1">
                        <a:solidFill>
                          <a:schemeClr val="tx1"/>
                        </a:solidFill>
                        <a:latin typeface="Grandview" panose="020B0502040204020203"/>
                        <a:cs typeface="Posterama" panose="020B0504020200020000" pitchFamily="34" charset="0"/>
                      </a:endParaRPr>
                    </a:p>
                  </a:txBody>
                  <a:tcPr marL="102314" marR="102314" marT="51157" marB="51157">
                    <a:noFill/>
                  </a:tcPr>
                </a:tc>
                <a:extLst>
                  <a:ext uri="{0D108BD9-81ED-4DB2-BD59-A6C34878D82A}">
                    <a16:rowId xmlns:a16="http://schemas.microsoft.com/office/drawing/2014/main" val="3777134489"/>
                  </a:ext>
                </a:extLst>
              </a:tr>
            </a:tbl>
          </a:graphicData>
        </a:graphic>
      </p:graphicFrame>
    </p:spTree>
    <p:extLst>
      <p:ext uri="{BB962C8B-B14F-4D97-AF65-F5344CB8AC3E}">
        <p14:creationId xmlns:p14="http://schemas.microsoft.com/office/powerpoint/2010/main" val="3535286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40025" y="6400800"/>
            <a:ext cx="406295" cy="271451"/>
          </a:xfrm>
        </p:spPr>
        <p:txBody>
          <a:bodyPr/>
          <a:lstStyle/>
          <a:p>
            <a:fld id="{44D1E385-3388-4CA8-8F43-A8BFBF917809}" type="slidenum">
              <a:rPr lang="en-US" smtClean="0">
                <a:solidFill>
                  <a:srgbClr val="2C180F"/>
                </a:solidFill>
              </a:rPr>
              <a:t>30</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40371"/>
            <a:ext cx="5980846" cy="461665"/>
          </a:xfrm>
          <a:prstGeom prst="rect">
            <a:avLst/>
          </a:prstGeom>
          <a:noFill/>
        </p:spPr>
        <p:txBody>
          <a:bodyPr wrap="square" lIns="91440" tIns="45720" rIns="91440" bIns="45720" rtlCol="0" anchor="t">
            <a:spAutoFit/>
          </a:bodyPr>
          <a:lstStyle/>
          <a:p>
            <a:r>
              <a:rPr lang="en-US" sz="2400">
                <a:solidFill>
                  <a:srgbClr val="000000"/>
                </a:solidFill>
                <a:latin typeface="Grandview"/>
              </a:rPr>
              <a:t>Trucking Cycles Overview</a:t>
            </a:r>
            <a:endParaRPr lang="en-US"/>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C825902-7174-4FFF-8A9F-D925B46DEA5D}"/>
              </a:ext>
            </a:extLst>
          </p:cNvPr>
          <p:cNvCxnSpPr>
            <a:cxnSpLocks/>
          </p:cNvCxnSpPr>
          <p:nvPr/>
        </p:nvCxnSpPr>
        <p:spPr>
          <a:xfrm flipV="1">
            <a:off x="263297" y="3107306"/>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68EDFC5-8806-4AEF-B2B2-70818E96F869}"/>
              </a:ext>
            </a:extLst>
          </p:cNvPr>
          <p:cNvCxnSpPr>
            <a:cxnSpLocks/>
          </p:cNvCxnSpPr>
          <p:nvPr/>
        </p:nvCxnSpPr>
        <p:spPr>
          <a:xfrm flipV="1">
            <a:off x="285750" y="45672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CA1EA193-44A1-4673-A7E0-B469ADB6AE1F}"/>
              </a:ext>
            </a:extLst>
          </p:cNvPr>
          <p:cNvSpPr/>
          <p:nvPr/>
        </p:nvSpPr>
        <p:spPr>
          <a:xfrm>
            <a:off x="263297" y="1145962"/>
            <a:ext cx="8604250" cy="527384"/>
          </a:xfrm>
          <a:prstGeom prst="round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The U.S. Brokered Truckload market is complex and ever-changing. Three cycles run simultaneously, and brokers are contracted to simplify the logistics process. Below is an overview of the trucking cycles, and how RXO rises to the occasion in each instance.</a:t>
            </a:r>
          </a:p>
        </p:txBody>
      </p:sp>
      <p:grpSp>
        <p:nvGrpSpPr>
          <p:cNvPr id="36" name="Group 35">
            <a:extLst>
              <a:ext uri="{FF2B5EF4-FFF2-40B4-BE49-F238E27FC236}">
                <a16:creationId xmlns:a16="http://schemas.microsoft.com/office/drawing/2014/main" id="{B332AE76-7664-40D7-80EE-E5A2A253F832}"/>
              </a:ext>
            </a:extLst>
          </p:cNvPr>
          <p:cNvGrpSpPr/>
          <p:nvPr/>
        </p:nvGrpSpPr>
        <p:grpSpPr>
          <a:xfrm>
            <a:off x="676268" y="1783123"/>
            <a:ext cx="7791465" cy="1266550"/>
            <a:chOff x="374253" y="1783123"/>
            <a:chExt cx="7791465" cy="1266550"/>
          </a:xfrm>
        </p:grpSpPr>
        <p:grpSp>
          <p:nvGrpSpPr>
            <p:cNvPr id="24" name="Group 23">
              <a:extLst>
                <a:ext uri="{FF2B5EF4-FFF2-40B4-BE49-F238E27FC236}">
                  <a16:creationId xmlns:a16="http://schemas.microsoft.com/office/drawing/2014/main" id="{590B2BB8-E2BB-470B-BA14-0C89EE31B94E}"/>
                </a:ext>
              </a:extLst>
            </p:cNvPr>
            <p:cNvGrpSpPr/>
            <p:nvPr/>
          </p:nvGrpSpPr>
          <p:grpSpPr>
            <a:xfrm>
              <a:off x="374253" y="2142405"/>
              <a:ext cx="7791465" cy="907268"/>
              <a:chOff x="261155" y="1383798"/>
              <a:chExt cx="4243111" cy="580758"/>
            </a:xfrm>
          </p:grpSpPr>
          <p:sp>
            <p:nvSpPr>
              <p:cNvPr id="25" name="Rectangle: Rounded Corners 24">
                <a:extLst>
                  <a:ext uri="{FF2B5EF4-FFF2-40B4-BE49-F238E27FC236}">
                    <a16:creationId xmlns:a16="http://schemas.microsoft.com/office/drawing/2014/main" id="{BF69529E-2105-4C60-A1D6-66C01F02DDC3}"/>
                  </a:ext>
                </a:extLst>
              </p:cNvPr>
              <p:cNvSpPr/>
              <p:nvPr/>
            </p:nvSpPr>
            <p:spPr>
              <a:xfrm>
                <a:off x="549020" y="1383798"/>
                <a:ext cx="3955246" cy="5795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sp>
            <p:nvSpPr>
              <p:cNvPr id="26" name="Rectangle 25">
                <a:extLst>
                  <a:ext uri="{FF2B5EF4-FFF2-40B4-BE49-F238E27FC236}">
                    <a16:creationId xmlns:a16="http://schemas.microsoft.com/office/drawing/2014/main" id="{76D84835-6B27-4594-B84F-80ABB1AFE832}"/>
                  </a:ext>
                </a:extLst>
              </p:cNvPr>
              <p:cNvSpPr/>
              <p:nvPr/>
            </p:nvSpPr>
            <p:spPr>
              <a:xfrm>
                <a:off x="863197" y="1383798"/>
                <a:ext cx="3586883" cy="5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rPr>
                  <a:t>The seasonal demand cycle is essentially pre-planned surges in shipping volume, often coinciding with agricultural or holiday shopping seasons. RXO’s large network of carriers have immense capacity and via automated processes match shipper with space.</a:t>
                </a:r>
              </a:p>
            </p:txBody>
          </p:sp>
          <p:sp>
            <p:nvSpPr>
              <p:cNvPr id="27" name="Oval 26">
                <a:extLst>
                  <a:ext uri="{FF2B5EF4-FFF2-40B4-BE49-F238E27FC236}">
                    <a16:creationId xmlns:a16="http://schemas.microsoft.com/office/drawing/2014/main" id="{370F768F-907C-4F2E-B44F-917FC02143F0}"/>
                  </a:ext>
                </a:extLst>
              </p:cNvPr>
              <p:cNvSpPr/>
              <p:nvPr/>
            </p:nvSpPr>
            <p:spPr>
              <a:xfrm>
                <a:off x="261155" y="1385032"/>
                <a:ext cx="575733" cy="579524"/>
              </a:xfrm>
              <a:prstGeom prst="ellipse">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18" name="Rectangle: Rounded Corners 17">
              <a:extLst>
                <a:ext uri="{FF2B5EF4-FFF2-40B4-BE49-F238E27FC236}">
                  <a16:creationId xmlns:a16="http://schemas.microsoft.com/office/drawing/2014/main" id="{35263052-09E4-48F7-A49B-43F3B2E4B13F}"/>
                </a:ext>
              </a:extLst>
            </p:cNvPr>
            <p:cNvSpPr/>
            <p:nvPr/>
          </p:nvSpPr>
          <p:spPr>
            <a:xfrm>
              <a:off x="1618161" y="1783123"/>
              <a:ext cx="5643727" cy="386316"/>
            </a:xfrm>
            <a:prstGeom prst="round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Posterama"/>
                  <a:cs typeface="Calibri"/>
                </a:rPr>
                <a:t>Seasonal Demand Cycle</a:t>
              </a:r>
            </a:p>
          </p:txBody>
        </p:sp>
      </p:grpSp>
      <p:pic>
        <p:nvPicPr>
          <p:cNvPr id="8" name="Graphic 7" descr="Apple">
            <a:extLst>
              <a:ext uri="{FF2B5EF4-FFF2-40B4-BE49-F238E27FC236}">
                <a16:creationId xmlns:a16="http://schemas.microsoft.com/office/drawing/2014/main" id="{D7F36907-8427-4BE2-AAC4-66875366DE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167" y="2248910"/>
            <a:ext cx="685800" cy="685800"/>
          </a:xfrm>
          <a:prstGeom prst="rect">
            <a:avLst/>
          </a:prstGeom>
        </p:spPr>
      </p:pic>
      <p:sp>
        <p:nvSpPr>
          <p:cNvPr id="19" name="Rectangle: Rounded Corners 18">
            <a:extLst>
              <a:ext uri="{FF2B5EF4-FFF2-40B4-BE49-F238E27FC236}">
                <a16:creationId xmlns:a16="http://schemas.microsoft.com/office/drawing/2014/main" id="{0A864A76-080A-468E-AA91-E0E99966B79A}"/>
              </a:ext>
            </a:extLst>
          </p:cNvPr>
          <p:cNvSpPr/>
          <p:nvPr/>
        </p:nvSpPr>
        <p:spPr>
          <a:xfrm>
            <a:off x="1901887" y="3190122"/>
            <a:ext cx="5643727" cy="386316"/>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Posterama"/>
                <a:cs typeface="Calibri"/>
              </a:rPr>
              <a:t>Annual Procurement Cycle</a:t>
            </a:r>
          </a:p>
        </p:txBody>
      </p:sp>
      <p:grpSp>
        <p:nvGrpSpPr>
          <p:cNvPr id="28" name="Group 27">
            <a:extLst>
              <a:ext uri="{FF2B5EF4-FFF2-40B4-BE49-F238E27FC236}">
                <a16:creationId xmlns:a16="http://schemas.microsoft.com/office/drawing/2014/main" id="{E0DA4E21-2844-4316-A1C7-9BDC0D012FEB}"/>
              </a:ext>
            </a:extLst>
          </p:cNvPr>
          <p:cNvGrpSpPr/>
          <p:nvPr/>
        </p:nvGrpSpPr>
        <p:grpSpPr>
          <a:xfrm>
            <a:off x="676268" y="3608830"/>
            <a:ext cx="7791465" cy="907268"/>
            <a:chOff x="261155" y="1383798"/>
            <a:chExt cx="4243111" cy="580758"/>
          </a:xfrm>
        </p:grpSpPr>
        <p:sp>
          <p:nvSpPr>
            <p:cNvPr id="29" name="Rectangle: Rounded Corners 28">
              <a:extLst>
                <a:ext uri="{FF2B5EF4-FFF2-40B4-BE49-F238E27FC236}">
                  <a16:creationId xmlns:a16="http://schemas.microsoft.com/office/drawing/2014/main" id="{8DBAD280-293D-4323-BA3A-52F94C1EC354}"/>
                </a:ext>
              </a:extLst>
            </p:cNvPr>
            <p:cNvSpPr/>
            <p:nvPr/>
          </p:nvSpPr>
          <p:spPr>
            <a:xfrm>
              <a:off x="549020" y="1383798"/>
              <a:ext cx="3955246" cy="5795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sp>
          <p:nvSpPr>
            <p:cNvPr id="30" name="Rectangle 29">
              <a:extLst>
                <a:ext uri="{FF2B5EF4-FFF2-40B4-BE49-F238E27FC236}">
                  <a16:creationId xmlns:a16="http://schemas.microsoft.com/office/drawing/2014/main" id="{D83F3675-8C08-4703-B999-8D99B76BD147}"/>
                </a:ext>
              </a:extLst>
            </p:cNvPr>
            <p:cNvSpPr/>
            <p:nvPr/>
          </p:nvSpPr>
          <p:spPr>
            <a:xfrm>
              <a:off x="863197" y="1383798"/>
              <a:ext cx="3586883" cy="5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rPr>
                <a:t>Businesses enlisting brokered transportation bring forecasted shipping needs to carriers, accepting bid or RFP to secure contract pricing on their highest volume lanes. RXO provides a platform through which annual procurement can take place without a single in-person interaction between parties as well as full bid transparency.</a:t>
              </a:r>
            </a:p>
          </p:txBody>
        </p:sp>
        <p:sp>
          <p:nvSpPr>
            <p:cNvPr id="31" name="Oval 30">
              <a:extLst>
                <a:ext uri="{FF2B5EF4-FFF2-40B4-BE49-F238E27FC236}">
                  <a16:creationId xmlns:a16="http://schemas.microsoft.com/office/drawing/2014/main" id="{4F11814C-BEAA-422D-93A6-34C4ACF90A89}"/>
                </a:ext>
              </a:extLst>
            </p:cNvPr>
            <p:cNvSpPr/>
            <p:nvPr/>
          </p:nvSpPr>
          <p:spPr>
            <a:xfrm>
              <a:off x="261155" y="1385032"/>
              <a:ext cx="575733" cy="579524"/>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pic>
        <p:nvPicPr>
          <p:cNvPr id="21" name="Graphic 20" descr="Daily calendar">
            <a:extLst>
              <a:ext uri="{FF2B5EF4-FFF2-40B4-BE49-F238E27FC236}">
                <a16:creationId xmlns:a16="http://schemas.microsoft.com/office/drawing/2014/main" id="{2CC61AE8-7674-454F-88EE-BDAE34482F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3907" y="3699140"/>
            <a:ext cx="685800" cy="685800"/>
          </a:xfrm>
          <a:prstGeom prst="rect">
            <a:avLst/>
          </a:prstGeom>
        </p:spPr>
      </p:pic>
      <p:sp>
        <p:nvSpPr>
          <p:cNvPr id="20" name="Rectangle: Rounded Corners 19">
            <a:extLst>
              <a:ext uri="{FF2B5EF4-FFF2-40B4-BE49-F238E27FC236}">
                <a16:creationId xmlns:a16="http://schemas.microsoft.com/office/drawing/2014/main" id="{3A2194A5-F160-42D4-8631-AC82E2AFD3D6}"/>
              </a:ext>
            </a:extLst>
          </p:cNvPr>
          <p:cNvSpPr/>
          <p:nvPr/>
        </p:nvSpPr>
        <p:spPr>
          <a:xfrm>
            <a:off x="1901886" y="4658592"/>
            <a:ext cx="5643727" cy="386316"/>
          </a:xfrm>
          <a:prstGeom prst="roundRect">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Posterama"/>
                <a:cs typeface="Calibri"/>
              </a:rPr>
              <a:t>Market Capacity Cycle</a:t>
            </a:r>
          </a:p>
        </p:txBody>
      </p:sp>
      <p:grpSp>
        <p:nvGrpSpPr>
          <p:cNvPr id="32" name="Group 31">
            <a:extLst>
              <a:ext uri="{FF2B5EF4-FFF2-40B4-BE49-F238E27FC236}">
                <a16:creationId xmlns:a16="http://schemas.microsoft.com/office/drawing/2014/main" id="{052F5634-B02F-4139-9670-2285C50F6151}"/>
              </a:ext>
            </a:extLst>
          </p:cNvPr>
          <p:cNvGrpSpPr/>
          <p:nvPr/>
        </p:nvGrpSpPr>
        <p:grpSpPr>
          <a:xfrm>
            <a:off x="676268" y="5070311"/>
            <a:ext cx="7791465" cy="907268"/>
            <a:chOff x="261155" y="1383798"/>
            <a:chExt cx="4243111" cy="580758"/>
          </a:xfrm>
        </p:grpSpPr>
        <p:sp>
          <p:nvSpPr>
            <p:cNvPr id="33" name="Rectangle: Rounded Corners 32">
              <a:extLst>
                <a:ext uri="{FF2B5EF4-FFF2-40B4-BE49-F238E27FC236}">
                  <a16:creationId xmlns:a16="http://schemas.microsoft.com/office/drawing/2014/main" id="{BE2F2376-605E-4B9E-80D9-11C5E2963BF1}"/>
                </a:ext>
              </a:extLst>
            </p:cNvPr>
            <p:cNvSpPr/>
            <p:nvPr/>
          </p:nvSpPr>
          <p:spPr>
            <a:xfrm>
              <a:off x="549020" y="1383798"/>
              <a:ext cx="3955246" cy="5795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sp>
          <p:nvSpPr>
            <p:cNvPr id="34" name="Rectangle 33">
              <a:extLst>
                <a:ext uri="{FF2B5EF4-FFF2-40B4-BE49-F238E27FC236}">
                  <a16:creationId xmlns:a16="http://schemas.microsoft.com/office/drawing/2014/main" id="{9E277EA4-F83F-4890-B0F1-058AD3EC00C7}"/>
                </a:ext>
              </a:extLst>
            </p:cNvPr>
            <p:cNvSpPr/>
            <p:nvPr/>
          </p:nvSpPr>
          <p:spPr>
            <a:xfrm>
              <a:off x="863197" y="1383798"/>
              <a:ext cx="3586883" cy="5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rPr>
                <a:t>Capacity and rates are also affected by simple truck supply and demand. With RXO, any last-minute shipping needs are met with truckers in Superman capes. Additionally, any new carriers can place their capacity on RXO Connect quickly and easily with the completion of minimal paperwork.</a:t>
              </a:r>
            </a:p>
          </p:txBody>
        </p:sp>
        <p:sp>
          <p:nvSpPr>
            <p:cNvPr id="35" name="Oval 34">
              <a:extLst>
                <a:ext uri="{FF2B5EF4-FFF2-40B4-BE49-F238E27FC236}">
                  <a16:creationId xmlns:a16="http://schemas.microsoft.com/office/drawing/2014/main" id="{737BC989-6A9F-45BF-BA4F-346955C1C1B3}"/>
                </a:ext>
              </a:extLst>
            </p:cNvPr>
            <p:cNvSpPr/>
            <p:nvPr/>
          </p:nvSpPr>
          <p:spPr>
            <a:xfrm>
              <a:off x="261155" y="1385032"/>
              <a:ext cx="575733" cy="579524"/>
            </a:xfrm>
            <a:prstGeom prst="ellipse">
              <a:avLst/>
            </a:prstGeom>
            <a:solidFill>
              <a:srgbClr val="E3D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pic>
        <p:nvPicPr>
          <p:cNvPr id="23" name="Graphic 22" descr="Truck">
            <a:extLst>
              <a:ext uri="{FF2B5EF4-FFF2-40B4-BE49-F238E27FC236}">
                <a16:creationId xmlns:a16="http://schemas.microsoft.com/office/drawing/2014/main" id="{89CE6FEA-CA31-4594-AC1B-02B42B190D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2167" y="5182309"/>
            <a:ext cx="685800" cy="685800"/>
          </a:xfrm>
          <a:prstGeom prst="rect">
            <a:avLst/>
          </a:prstGeom>
        </p:spPr>
      </p:pic>
    </p:spTree>
    <p:extLst>
      <p:ext uri="{BB962C8B-B14F-4D97-AF65-F5344CB8AC3E}">
        <p14:creationId xmlns:p14="http://schemas.microsoft.com/office/powerpoint/2010/main" val="855690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40025" y="6400800"/>
            <a:ext cx="406295" cy="271451"/>
          </a:xfrm>
        </p:spPr>
        <p:txBody>
          <a:bodyPr/>
          <a:lstStyle/>
          <a:p>
            <a:fld id="{44D1E385-3388-4CA8-8F43-A8BFBF917809}" type="slidenum">
              <a:rPr lang="en-US" smtClean="0">
                <a:solidFill>
                  <a:srgbClr val="2C180F"/>
                </a:solidFill>
              </a:rPr>
              <a:t>31</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40371"/>
            <a:ext cx="5980846" cy="461665"/>
          </a:xfrm>
          <a:prstGeom prst="rect">
            <a:avLst/>
          </a:prstGeom>
          <a:noFill/>
        </p:spPr>
        <p:txBody>
          <a:bodyPr wrap="square" lIns="91440" tIns="45720" rIns="91440" bIns="45720" rtlCol="0" anchor="t">
            <a:spAutoFit/>
          </a:bodyPr>
          <a:lstStyle/>
          <a:p>
            <a:r>
              <a:rPr lang="en-US" sz="2400">
                <a:solidFill>
                  <a:srgbClr val="000000"/>
                </a:solidFill>
                <a:latin typeface="Grandview"/>
              </a:rPr>
              <a:t>Industry M&amp;A Activity</a:t>
            </a:r>
            <a:endParaRPr lang="en-US"/>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283A379-907A-415D-A966-9DBDA19AE7F5}"/>
              </a:ext>
            </a:extLst>
          </p:cNvPr>
          <p:cNvPicPr>
            <a:picLocks noChangeAspect="1"/>
          </p:cNvPicPr>
          <p:nvPr/>
        </p:nvPicPr>
        <p:blipFill>
          <a:blip r:embed="rId3"/>
          <a:stretch>
            <a:fillRect/>
          </a:stretch>
        </p:blipFill>
        <p:spPr>
          <a:xfrm>
            <a:off x="146608" y="1282314"/>
            <a:ext cx="8850783" cy="4663626"/>
          </a:xfrm>
          <a:prstGeom prst="rect">
            <a:avLst/>
          </a:prstGeom>
        </p:spPr>
      </p:pic>
    </p:spTree>
    <p:extLst>
      <p:ext uri="{BB962C8B-B14F-4D97-AF65-F5344CB8AC3E}">
        <p14:creationId xmlns:p14="http://schemas.microsoft.com/office/powerpoint/2010/main" val="1343897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495C43-B1B1-77FB-F4CF-60D0AC1C319A}"/>
              </a:ext>
            </a:extLst>
          </p:cNvPr>
          <p:cNvSpPr/>
          <p:nvPr/>
        </p:nvSpPr>
        <p:spPr>
          <a:xfrm>
            <a:off x="4572000" y="0"/>
            <a:ext cx="457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4445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36596" y="6400800"/>
            <a:ext cx="408789" cy="301214"/>
          </a:xfrm>
        </p:spPr>
        <p:txBody>
          <a:bodyPr/>
          <a:lstStyle/>
          <a:p>
            <a:fld id="{44D1E385-3388-4CA8-8F43-A8BFBF917809}" type="slidenum">
              <a:rPr lang="en-US" smtClean="0">
                <a:solidFill>
                  <a:srgbClr val="FFFFFF"/>
                </a:solidFill>
              </a:rPr>
              <a:t>32</a:t>
            </a:fld>
            <a:endParaRPr lang="en-US">
              <a:solidFill>
                <a:srgbClr val="FFFFF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66497"/>
            <a:ext cx="4216828" cy="461665"/>
          </a:xfrm>
          <a:prstGeom prst="rect">
            <a:avLst/>
          </a:prstGeom>
          <a:noFill/>
        </p:spPr>
        <p:txBody>
          <a:bodyPr wrap="square" lIns="91440" tIns="45720" rIns="91440" bIns="45720" rtlCol="0" anchor="t">
            <a:spAutoFit/>
          </a:bodyPr>
          <a:lstStyle/>
          <a:p>
            <a:r>
              <a:rPr lang="en-US" sz="2400">
                <a:solidFill>
                  <a:srgbClr val="000000"/>
                </a:solidFill>
                <a:latin typeface="Grandview"/>
              </a:rPr>
              <a:t>Superior Platform</a:t>
            </a:r>
          </a:p>
        </p:txBody>
      </p:sp>
      <p:cxnSp>
        <p:nvCxnSpPr>
          <p:cNvPr id="11" name="Straight Connector 10">
            <a:extLst>
              <a:ext uri="{FF2B5EF4-FFF2-40B4-BE49-F238E27FC236}">
                <a16:creationId xmlns:a16="http://schemas.microsoft.com/office/drawing/2014/main" id="{47EBDB67-8B40-789E-3742-1D81A756CFD0}"/>
              </a:ext>
            </a:extLst>
          </p:cNvPr>
          <p:cNvCxnSpPr>
            <a:cxnSpLocks/>
          </p:cNvCxnSpPr>
          <p:nvPr/>
        </p:nvCxnSpPr>
        <p:spPr>
          <a:xfrm flipV="1">
            <a:off x="4572000" y="6255908"/>
            <a:ext cx="4318000" cy="11543"/>
          </a:xfrm>
          <a:prstGeom prst="line">
            <a:avLst/>
          </a:prstGeom>
          <a:ln>
            <a:solidFill>
              <a:srgbClr val="00F49C"/>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DC82CAF-9E00-250D-F63F-51D3B798016D}"/>
              </a:ext>
            </a:extLst>
          </p:cNvPr>
          <p:cNvSpPr txBox="1"/>
          <p:nvPr/>
        </p:nvSpPr>
        <p:spPr>
          <a:xfrm>
            <a:off x="4792131" y="3648876"/>
            <a:ext cx="3911311" cy="369332"/>
          </a:xfrm>
          <a:prstGeom prst="rect">
            <a:avLst/>
          </a:prstGeom>
          <a:noFill/>
        </p:spPr>
        <p:txBody>
          <a:bodyPr wrap="square" rtlCol="0">
            <a:spAutoFit/>
          </a:bodyPr>
          <a:lstStyle/>
          <a:p>
            <a:pPr algn="ctr"/>
            <a:r>
              <a:rPr lang="en-US" u="sng" err="1">
                <a:solidFill>
                  <a:schemeClr val="bg1"/>
                </a:solidFill>
                <a:latin typeface="Grandview" panose="020B0502040204020203" pitchFamily="34" charset="0"/>
              </a:rPr>
              <a:t>QoQ</a:t>
            </a:r>
            <a:r>
              <a:rPr lang="en-US" u="sng">
                <a:solidFill>
                  <a:schemeClr val="bg1"/>
                </a:solidFill>
                <a:latin typeface="Grandview" panose="020B0502040204020203" pitchFamily="34" charset="0"/>
              </a:rPr>
              <a:t> “RXO Drive” Downloads</a:t>
            </a:r>
          </a:p>
        </p:txBody>
      </p:sp>
      <p:sp>
        <p:nvSpPr>
          <p:cNvPr id="10" name="TextBox 9">
            <a:extLst>
              <a:ext uri="{FF2B5EF4-FFF2-40B4-BE49-F238E27FC236}">
                <a16:creationId xmlns:a16="http://schemas.microsoft.com/office/drawing/2014/main" id="{10BD5EDE-3901-4AD2-E257-4BAFBEA2BCB5}"/>
              </a:ext>
            </a:extLst>
          </p:cNvPr>
          <p:cNvSpPr txBox="1"/>
          <p:nvPr/>
        </p:nvSpPr>
        <p:spPr>
          <a:xfrm>
            <a:off x="4911713" y="1184579"/>
            <a:ext cx="3911311" cy="369332"/>
          </a:xfrm>
          <a:prstGeom prst="rect">
            <a:avLst/>
          </a:prstGeom>
          <a:noFill/>
        </p:spPr>
        <p:txBody>
          <a:bodyPr wrap="square" lIns="91440" tIns="45720" rIns="91440" bIns="45720" rtlCol="0" anchor="t">
            <a:spAutoFit/>
          </a:bodyPr>
          <a:lstStyle/>
          <a:p>
            <a:pPr algn="ctr"/>
            <a:r>
              <a:rPr lang="en-US" u="sng">
                <a:solidFill>
                  <a:schemeClr val="bg1"/>
                </a:solidFill>
                <a:latin typeface="Grandview"/>
              </a:rPr>
              <a:t>Industry Leading Platform</a:t>
            </a:r>
            <a:endParaRPr lang="en-US">
              <a:solidFill>
                <a:schemeClr val="bg1"/>
              </a:solidFill>
            </a:endParaRPr>
          </a:p>
        </p:txBody>
      </p:sp>
      <p:sp>
        <p:nvSpPr>
          <p:cNvPr id="31" name="Rectangle 30">
            <a:extLst>
              <a:ext uri="{FF2B5EF4-FFF2-40B4-BE49-F238E27FC236}">
                <a16:creationId xmlns:a16="http://schemas.microsoft.com/office/drawing/2014/main" id="{DB1BBFBB-9266-4483-44C0-4553CE7DB068}"/>
              </a:ext>
            </a:extLst>
          </p:cNvPr>
          <p:cNvSpPr/>
          <p:nvPr/>
        </p:nvSpPr>
        <p:spPr>
          <a:xfrm>
            <a:off x="4628471" y="1244223"/>
            <a:ext cx="4258409" cy="308643"/>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Grandview"/>
                <a:ea typeface="+mn-lt"/>
                <a:cs typeface="+mn-lt"/>
              </a:rPr>
              <a:t>Active Carriers</a:t>
            </a:r>
            <a:endParaRPr lang="en-US"/>
          </a:p>
        </p:txBody>
      </p:sp>
      <p:sp>
        <p:nvSpPr>
          <p:cNvPr id="33" name="Rectangle 32">
            <a:extLst>
              <a:ext uri="{FF2B5EF4-FFF2-40B4-BE49-F238E27FC236}">
                <a16:creationId xmlns:a16="http://schemas.microsoft.com/office/drawing/2014/main" id="{5DB22078-AEC9-C787-2684-03E68D4D3D7B}"/>
              </a:ext>
            </a:extLst>
          </p:cNvPr>
          <p:cNvSpPr/>
          <p:nvPr/>
        </p:nvSpPr>
        <p:spPr>
          <a:xfrm>
            <a:off x="4628471" y="3709517"/>
            <a:ext cx="4258409" cy="308643"/>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Grandview"/>
                <a:ea typeface="+mn-lt"/>
                <a:cs typeface="+mn-lt"/>
              </a:rPr>
              <a:t>App Ratings*</a:t>
            </a:r>
            <a:endParaRPr lang="en-US"/>
          </a:p>
        </p:txBody>
      </p:sp>
      <p:sp>
        <p:nvSpPr>
          <p:cNvPr id="42" name="Rectangle 41">
            <a:extLst>
              <a:ext uri="{FF2B5EF4-FFF2-40B4-BE49-F238E27FC236}">
                <a16:creationId xmlns:a16="http://schemas.microsoft.com/office/drawing/2014/main" id="{8706FA5E-620E-49F9-B5E7-9588C866AC23}"/>
              </a:ext>
            </a:extLst>
          </p:cNvPr>
          <p:cNvSpPr/>
          <p:nvPr/>
        </p:nvSpPr>
        <p:spPr>
          <a:xfrm>
            <a:off x="7238516" y="4695559"/>
            <a:ext cx="1190270" cy="87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74% 7-day Carrier Download Retention</a:t>
            </a:r>
          </a:p>
        </p:txBody>
      </p:sp>
      <p:sp>
        <p:nvSpPr>
          <p:cNvPr id="7" name="Rectangle 6">
            <a:extLst>
              <a:ext uri="{FF2B5EF4-FFF2-40B4-BE49-F238E27FC236}">
                <a16:creationId xmlns:a16="http://schemas.microsoft.com/office/drawing/2014/main" id="{E78E219F-05EC-4229-BA5E-4FC161656DEC}"/>
              </a:ext>
            </a:extLst>
          </p:cNvPr>
          <p:cNvSpPr/>
          <p:nvPr/>
        </p:nvSpPr>
        <p:spPr>
          <a:xfrm>
            <a:off x="4688648" y="5816338"/>
            <a:ext cx="411253" cy="21067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519A85B-1F1C-4847-98EC-9C081C0F475B}"/>
              </a:ext>
            </a:extLst>
          </p:cNvPr>
          <p:cNvSpPr/>
          <p:nvPr/>
        </p:nvSpPr>
        <p:spPr>
          <a:xfrm>
            <a:off x="5419244" y="4695559"/>
            <a:ext cx="1190270" cy="87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87% of Loads Originated and Executed via RXO Connect</a:t>
            </a:r>
          </a:p>
        </p:txBody>
      </p:sp>
      <p:cxnSp>
        <p:nvCxnSpPr>
          <p:cNvPr id="45" name="Straight Connector 44">
            <a:extLst>
              <a:ext uri="{FF2B5EF4-FFF2-40B4-BE49-F238E27FC236}">
                <a16:creationId xmlns:a16="http://schemas.microsoft.com/office/drawing/2014/main" id="{779A0EBA-E50D-4CC7-96D8-C8A53CA21C78}"/>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51E5056-C811-40E0-BA08-4142CBD1F0FC}"/>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2C448A9-79E8-494B-B70C-F4CC12852E5E}"/>
              </a:ext>
            </a:extLst>
          </p:cNvPr>
          <p:cNvCxnSpPr>
            <a:cxnSpLocks/>
          </p:cNvCxnSpPr>
          <p:nvPr/>
        </p:nvCxnSpPr>
        <p:spPr>
          <a:xfrm>
            <a:off x="4587874" y="1062860"/>
            <a:ext cx="4315968"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11D08F0-8F39-4AA3-BB22-F1B5E6EB2D38}"/>
              </a:ext>
            </a:extLst>
          </p:cNvPr>
          <p:cNvCxnSpPr>
            <a:cxnSpLocks/>
          </p:cNvCxnSpPr>
          <p:nvPr/>
        </p:nvCxnSpPr>
        <p:spPr>
          <a:xfrm>
            <a:off x="4587874" y="1015235"/>
            <a:ext cx="4315968"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FA1DFC5C-4726-41E2-A0D0-93C1B00E25A8}"/>
              </a:ext>
            </a:extLst>
          </p:cNvPr>
          <p:cNvSpPr/>
          <p:nvPr/>
        </p:nvSpPr>
        <p:spPr>
          <a:xfrm>
            <a:off x="268769" y="1244223"/>
            <a:ext cx="4213584"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Platform Age</a:t>
            </a:r>
          </a:p>
        </p:txBody>
      </p:sp>
      <p:sp>
        <p:nvSpPr>
          <p:cNvPr id="43" name="Rectangle 42">
            <a:extLst>
              <a:ext uri="{FF2B5EF4-FFF2-40B4-BE49-F238E27FC236}">
                <a16:creationId xmlns:a16="http://schemas.microsoft.com/office/drawing/2014/main" id="{20A3F8B5-1557-4EC1-B146-D7C420D0645C}"/>
              </a:ext>
            </a:extLst>
          </p:cNvPr>
          <p:cNvSpPr/>
          <p:nvPr/>
        </p:nvSpPr>
        <p:spPr>
          <a:xfrm>
            <a:off x="268769" y="3691589"/>
            <a:ext cx="4213584"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Apple App Store Reviews</a:t>
            </a:r>
          </a:p>
        </p:txBody>
      </p:sp>
      <p:graphicFrame>
        <p:nvGraphicFramePr>
          <p:cNvPr id="49" name="Chart 48">
            <a:extLst>
              <a:ext uri="{FF2B5EF4-FFF2-40B4-BE49-F238E27FC236}">
                <a16:creationId xmlns:a16="http://schemas.microsoft.com/office/drawing/2014/main" id="{76A6D5F1-E48C-45D0-B530-BBA99B2E876E}"/>
              </a:ext>
            </a:extLst>
          </p:cNvPr>
          <p:cNvGraphicFramePr>
            <a:graphicFrameLocks/>
          </p:cNvGraphicFramePr>
          <p:nvPr>
            <p:extLst>
              <p:ext uri="{D42A27DB-BD31-4B8C-83A1-F6EECF244321}">
                <p14:modId xmlns:p14="http://schemas.microsoft.com/office/powerpoint/2010/main" val="3987168086"/>
              </p:ext>
            </p:extLst>
          </p:nvPr>
        </p:nvGraphicFramePr>
        <p:xfrm>
          <a:off x="274320" y="1570793"/>
          <a:ext cx="4170713" cy="21387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a:extLst>
              <a:ext uri="{FF2B5EF4-FFF2-40B4-BE49-F238E27FC236}">
                <a16:creationId xmlns:a16="http://schemas.microsoft.com/office/drawing/2014/main" id="{BA472644-573E-4034-A6F8-27826A9BBC0A}"/>
              </a:ext>
            </a:extLst>
          </p:cNvPr>
          <p:cNvGraphicFramePr>
            <a:graphicFrameLocks/>
          </p:cNvGraphicFramePr>
          <p:nvPr>
            <p:extLst>
              <p:ext uri="{D42A27DB-BD31-4B8C-83A1-F6EECF244321}">
                <p14:modId xmlns:p14="http://schemas.microsoft.com/office/powerpoint/2010/main" val="854803472"/>
              </p:ext>
            </p:extLst>
          </p:nvPr>
        </p:nvGraphicFramePr>
        <p:xfrm>
          <a:off x="279860" y="3999259"/>
          <a:ext cx="4169664" cy="21396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Chart 51">
            <a:extLst>
              <a:ext uri="{FF2B5EF4-FFF2-40B4-BE49-F238E27FC236}">
                <a16:creationId xmlns:a16="http://schemas.microsoft.com/office/drawing/2014/main" id="{C94CCD1C-76BC-4E09-A420-5F36F0F0DE78}"/>
              </a:ext>
            </a:extLst>
          </p:cNvPr>
          <p:cNvGraphicFramePr>
            <a:graphicFrameLocks/>
          </p:cNvGraphicFramePr>
          <p:nvPr>
            <p:extLst>
              <p:ext uri="{D42A27DB-BD31-4B8C-83A1-F6EECF244321}">
                <p14:modId xmlns:p14="http://schemas.microsoft.com/office/powerpoint/2010/main" val="1351911263"/>
              </p:ext>
            </p:extLst>
          </p:nvPr>
        </p:nvGraphicFramePr>
        <p:xfrm>
          <a:off x="4646168" y="1597325"/>
          <a:ext cx="4169664" cy="21396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Chart 52">
            <a:extLst>
              <a:ext uri="{FF2B5EF4-FFF2-40B4-BE49-F238E27FC236}">
                <a16:creationId xmlns:a16="http://schemas.microsoft.com/office/drawing/2014/main" id="{F567718E-6CAB-4B1E-945E-B790EA727FBC}"/>
              </a:ext>
            </a:extLst>
          </p:cNvPr>
          <p:cNvGraphicFramePr>
            <a:graphicFrameLocks/>
          </p:cNvGraphicFramePr>
          <p:nvPr>
            <p:extLst>
              <p:ext uri="{D42A27DB-BD31-4B8C-83A1-F6EECF244321}">
                <p14:modId xmlns:p14="http://schemas.microsoft.com/office/powerpoint/2010/main" val="2879825160"/>
              </p:ext>
            </p:extLst>
          </p:nvPr>
        </p:nvGraphicFramePr>
        <p:xfrm>
          <a:off x="4702786" y="4038537"/>
          <a:ext cx="4169664" cy="2139696"/>
        </p:xfrm>
        <a:graphic>
          <a:graphicData uri="http://schemas.openxmlformats.org/drawingml/2006/chart">
            <c:chart xmlns:c="http://schemas.openxmlformats.org/drawingml/2006/chart" xmlns:r="http://schemas.openxmlformats.org/officeDocument/2006/relationships" r:id="rId6"/>
          </a:graphicData>
        </a:graphic>
      </p:graphicFrame>
      <p:sp>
        <p:nvSpPr>
          <p:cNvPr id="54" name="TextBox 53">
            <a:extLst>
              <a:ext uri="{FF2B5EF4-FFF2-40B4-BE49-F238E27FC236}">
                <a16:creationId xmlns:a16="http://schemas.microsoft.com/office/drawing/2014/main" id="{04AA5445-ED45-408A-92DC-308AF66DC5AC}"/>
              </a:ext>
            </a:extLst>
          </p:cNvPr>
          <p:cNvSpPr txBox="1"/>
          <p:nvPr/>
        </p:nvSpPr>
        <p:spPr>
          <a:xfrm>
            <a:off x="6899010" y="6292850"/>
            <a:ext cx="1968537" cy="338554"/>
          </a:xfrm>
          <a:prstGeom prst="rect">
            <a:avLst/>
          </a:prstGeom>
          <a:noFill/>
        </p:spPr>
        <p:txBody>
          <a:bodyPr wrap="square" lIns="91440" tIns="45720" rIns="91440" bIns="45720" rtlCol="0" anchor="t">
            <a:spAutoFit/>
          </a:bodyPr>
          <a:lstStyle/>
          <a:p>
            <a:r>
              <a:rPr lang="en-US" sz="800">
                <a:solidFill>
                  <a:schemeClr val="bg1"/>
                </a:solidFill>
              </a:rPr>
              <a:t>*1-5 Scale, via Apple App Store</a:t>
            </a:r>
          </a:p>
          <a:p>
            <a:endParaRPr lang="en-US" sz="800">
              <a:solidFill>
                <a:schemeClr val="bg1"/>
              </a:solidFill>
            </a:endParaRPr>
          </a:p>
        </p:txBody>
      </p:sp>
      <p:sp>
        <p:nvSpPr>
          <p:cNvPr id="4" name="TextBox 3">
            <a:extLst>
              <a:ext uri="{FF2B5EF4-FFF2-40B4-BE49-F238E27FC236}">
                <a16:creationId xmlns:a16="http://schemas.microsoft.com/office/drawing/2014/main" id="{97BFB2AD-C808-4F09-DDC1-50D10084B56E}"/>
              </a:ext>
            </a:extLst>
          </p:cNvPr>
          <p:cNvSpPr txBox="1"/>
          <p:nvPr/>
        </p:nvSpPr>
        <p:spPr>
          <a:xfrm>
            <a:off x="1149531" y="5695405"/>
            <a:ext cx="2135777" cy="24622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Calibri"/>
              </a:rPr>
              <a:t>*App shared with in-house shippers</a:t>
            </a:r>
            <a:endParaRPr lang="en-US" sz="1000">
              <a:cs typeface="Calibri"/>
            </a:endParaRPr>
          </a:p>
        </p:txBody>
      </p:sp>
      <p:sp>
        <p:nvSpPr>
          <p:cNvPr id="6" name="TextBox 5">
            <a:extLst>
              <a:ext uri="{FF2B5EF4-FFF2-40B4-BE49-F238E27FC236}">
                <a16:creationId xmlns:a16="http://schemas.microsoft.com/office/drawing/2014/main" id="{5BB7D8C2-5BB2-1488-CE36-93D7FA8392C0}"/>
              </a:ext>
            </a:extLst>
          </p:cNvPr>
          <p:cNvSpPr txBox="1"/>
          <p:nvPr/>
        </p:nvSpPr>
        <p:spPr>
          <a:xfrm>
            <a:off x="5532120" y="3304902"/>
            <a:ext cx="2135777" cy="246221"/>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bg1"/>
                </a:solidFill>
                <a:cs typeface="Calibri"/>
              </a:rPr>
              <a:t>*Do not disclose</a:t>
            </a:r>
            <a:endParaRPr lang="en-US" dirty="0">
              <a:solidFill>
                <a:schemeClr val="bg1"/>
              </a:solidFill>
            </a:endParaRPr>
          </a:p>
        </p:txBody>
      </p:sp>
    </p:spTree>
    <p:extLst>
      <p:ext uri="{BB962C8B-B14F-4D97-AF65-F5344CB8AC3E}">
        <p14:creationId xmlns:p14="http://schemas.microsoft.com/office/powerpoint/2010/main" val="504581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68305" y="6400800"/>
            <a:ext cx="378015" cy="271458"/>
          </a:xfrm>
        </p:spPr>
        <p:txBody>
          <a:bodyPr/>
          <a:lstStyle/>
          <a:p>
            <a:fld id="{44D1E385-3388-4CA8-8F43-A8BFBF917809}" type="slidenum">
              <a:rPr lang="en-US" smtClean="0">
                <a:solidFill>
                  <a:srgbClr val="2C180F"/>
                </a:solidFill>
              </a:rPr>
              <a:t>33</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40371"/>
            <a:ext cx="5980846" cy="461665"/>
          </a:xfrm>
          <a:prstGeom prst="rect">
            <a:avLst/>
          </a:prstGeom>
          <a:noFill/>
        </p:spPr>
        <p:txBody>
          <a:bodyPr wrap="square" lIns="91440" tIns="45720" rIns="91440" bIns="45720" rtlCol="0" anchor="t">
            <a:spAutoFit/>
          </a:bodyPr>
          <a:lstStyle/>
          <a:p>
            <a:r>
              <a:rPr lang="en-US" sz="2400">
                <a:solidFill>
                  <a:srgbClr val="000000"/>
                </a:solidFill>
                <a:latin typeface="Grandview"/>
              </a:rPr>
              <a:t>DCF Assumptions</a:t>
            </a:r>
            <a:endParaRPr lang="en-US"/>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524E2062-1718-9D02-F671-365B74AD82DD}"/>
              </a:ext>
            </a:extLst>
          </p:cNvPr>
          <p:cNvGraphicFramePr>
            <a:graphicFrameLocks noGrp="1"/>
          </p:cNvGraphicFramePr>
          <p:nvPr>
            <p:extLst>
              <p:ext uri="{D42A27DB-BD31-4B8C-83A1-F6EECF244321}">
                <p14:modId xmlns:p14="http://schemas.microsoft.com/office/powerpoint/2010/main" val="2840775160"/>
              </p:ext>
            </p:extLst>
          </p:nvPr>
        </p:nvGraphicFramePr>
        <p:xfrm>
          <a:off x="5294989" y="1489509"/>
          <a:ext cx="3355812" cy="4351336"/>
        </p:xfrm>
        <a:graphic>
          <a:graphicData uri="http://schemas.openxmlformats.org/drawingml/2006/table">
            <a:tbl>
              <a:tblPr/>
              <a:tblGrid>
                <a:gridCol w="171215">
                  <a:extLst>
                    <a:ext uri="{9D8B030D-6E8A-4147-A177-3AD203B41FA5}">
                      <a16:colId xmlns:a16="http://schemas.microsoft.com/office/drawing/2014/main" val="1236002337"/>
                    </a:ext>
                  </a:extLst>
                </a:gridCol>
                <a:gridCol w="530766">
                  <a:extLst>
                    <a:ext uri="{9D8B030D-6E8A-4147-A177-3AD203B41FA5}">
                      <a16:colId xmlns:a16="http://schemas.microsoft.com/office/drawing/2014/main" val="1399981063"/>
                    </a:ext>
                  </a:extLst>
                </a:gridCol>
                <a:gridCol w="505084">
                  <a:extLst>
                    <a:ext uri="{9D8B030D-6E8A-4147-A177-3AD203B41FA5}">
                      <a16:colId xmlns:a16="http://schemas.microsoft.com/office/drawing/2014/main" val="2878441326"/>
                    </a:ext>
                  </a:extLst>
                </a:gridCol>
                <a:gridCol w="505084">
                  <a:extLst>
                    <a:ext uri="{9D8B030D-6E8A-4147-A177-3AD203B41FA5}">
                      <a16:colId xmlns:a16="http://schemas.microsoft.com/office/drawing/2014/main" val="828205329"/>
                    </a:ext>
                  </a:extLst>
                </a:gridCol>
                <a:gridCol w="633495">
                  <a:extLst>
                    <a:ext uri="{9D8B030D-6E8A-4147-A177-3AD203B41FA5}">
                      <a16:colId xmlns:a16="http://schemas.microsoft.com/office/drawing/2014/main" val="4064131857"/>
                    </a:ext>
                  </a:extLst>
                </a:gridCol>
                <a:gridCol w="505084">
                  <a:extLst>
                    <a:ext uri="{9D8B030D-6E8A-4147-A177-3AD203B41FA5}">
                      <a16:colId xmlns:a16="http://schemas.microsoft.com/office/drawing/2014/main" val="3794640356"/>
                    </a:ext>
                  </a:extLst>
                </a:gridCol>
                <a:gridCol w="505084">
                  <a:extLst>
                    <a:ext uri="{9D8B030D-6E8A-4147-A177-3AD203B41FA5}">
                      <a16:colId xmlns:a16="http://schemas.microsoft.com/office/drawing/2014/main" val="1057399744"/>
                    </a:ext>
                  </a:extLst>
                </a:gridCol>
              </a:tblGrid>
              <a:tr h="263116">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solidFill>
                            <a:srgbClr val="000000"/>
                          </a:solidFill>
                          <a:effectLst/>
                          <a:latin typeface="Calibri" panose="020F0502020204030204" pitchFamily="34" charset="0"/>
                        </a:rPr>
                        <a:t>After-Tax Cost of Debt</a:t>
                      </a:r>
                    </a:p>
                  </a:txBody>
                  <a:tcPr marL="4313" marR="4313" marT="4313" marB="3105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alibri" panose="020F0502020204030204" pitchFamily="34" charset="0"/>
                        </a:rPr>
                        <a:t>5.6% </a:t>
                      </a:r>
                    </a:p>
                  </a:txBody>
                  <a:tcPr marL="4313" marR="4313" marT="4313" marB="3105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alibri" panose="020F0502020204030204" pitchFamily="34" charset="0"/>
                        </a:rPr>
                        <a:t>5.6%</a:t>
                      </a:r>
                    </a:p>
                  </a:txBody>
                  <a:tcPr marL="4313" marR="4313" marT="4313" marB="3105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31874383"/>
                  </a:ext>
                </a:extLst>
              </a:tr>
              <a:tr h="149243">
                <a:tc gridSpan="2">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3489730454"/>
                  </a:ext>
                </a:extLst>
              </a:tr>
              <a:tr h="263116">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r>
                        <a:rPr lang="en-US" sz="700" b="0" i="0" u="sng" strike="noStrike">
                          <a:solidFill>
                            <a:srgbClr val="000000"/>
                          </a:solidFill>
                          <a:effectLst/>
                          <a:latin typeface="Calibri" panose="020F0502020204030204" pitchFamily="34" charset="0"/>
                        </a:rPr>
                        <a:t>Cost of Equity:</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72391342"/>
                  </a:ext>
                </a:extLst>
              </a:tr>
              <a:tr h="149243">
                <a:tc gridSpan="2">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1031183235"/>
                  </a:ext>
                </a:extLst>
              </a:tr>
              <a:tr h="263116">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Risk Free Rate</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r" fontAlgn="b"/>
                      <a:r>
                        <a:rPr lang="en-US" sz="700" b="0" i="0" u="none" strike="noStrike">
                          <a:solidFill>
                            <a:srgbClr val="0000FF"/>
                          </a:solidFill>
                          <a:effectLst/>
                          <a:latin typeface="Calibri" panose="020F0502020204030204" pitchFamily="34" charset="0"/>
                        </a:rPr>
                        <a:t>3.9% </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2458040266"/>
                  </a:ext>
                </a:extLst>
              </a:tr>
              <a:tr h="149243">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Beta</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r" fontAlgn="b"/>
                      <a:r>
                        <a:rPr lang="en-US" sz="700" b="0" i="0" u="none" strike="noStrike">
                          <a:solidFill>
                            <a:srgbClr val="0000FF"/>
                          </a:solidFill>
                          <a:effectLst/>
                          <a:latin typeface="Calibri" panose="020F0502020204030204" pitchFamily="34" charset="0"/>
                        </a:rPr>
                        <a:t>1.20 </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1852684312"/>
                  </a:ext>
                </a:extLst>
              </a:tr>
              <a:tr h="263116">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Equity Risk Premium</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r" fontAlgn="b"/>
                      <a:r>
                        <a:rPr lang="en-US" sz="700" b="0" i="0" u="none" strike="noStrike">
                          <a:solidFill>
                            <a:srgbClr val="0000FF"/>
                          </a:solidFill>
                          <a:effectLst/>
                          <a:latin typeface="Calibri" panose="020F0502020204030204" pitchFamily="34" charset="0"/>
                        </a:rPr>
                        <a:t>5.0% </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4131985407"/>
                  </a:ext>
                </a:extLst>
              </a:tr>
              <a:tr h="149243">
                <a:tc gridSpan="2">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2483165279"/>
                  </a:ext>
                </a:extLst>
              </a:tr>
              <a:tr h="263116">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solidFill>
                            <a:srgbClr val="000000"/>
                          </a:solidFill>
                          <a:effectLst/>
                          <a:latin typeface="Calibri" panose="020F0502020204030204" pitchFamily="34" charset="0"/>
                        </a:rPr>
                        <a:t>Cost of Equity</a:t>
                      </a:r>
                    </a:p>
                  </a:txBody>
                  <a:tcPr marL="4313" marR="4313" marT="4313" marB="3105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alibri" panose="020F0502020204030204" pitchFamily="34" charset="0"/>
                        </a:rPr>
                        <a:t>9.9% </a:t>
                      </a:r>
                    </a:p>
                  </a:txBody>
                  <a:tcPr marL="4313" marR="4313" marT="4313" marB="3105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72050068"/>
                  </a:ext>
                </a:extLst>
              </a:tr>
              <a:tr h="149243">
                <a:tc gridSpan="2">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3584748659"/>
                  </a:ext>
                </a:extLst>
              </a:tr>
              <a:tr h="376989">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r>
                        <a:rPr lang="en-US" sz="700" b="0" i="0" u="sng" strike="noStrike">
                          <a:solidFill>
                            <a:srgbClr val="000000"/>
                          </a:solidFill>
                          <a:effectLst/>
                          <a:latin typeface="Calibri" panose="020F0502020204030204" pitchFamily="34" charset="0"/>
                        </a:rPr>
                        <a:t>Weighted Average Cost of Capital:</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3699183210"/>
                  </a:ext>
                </a:extLst>
              </a:tr>
              <a:tr h="149243">
                <a:tc gridSpan="2">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3541119736"/>
                  </a:ext>
                </a:extLst>
              </a:tr>
              <a:tr h="263116">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Debt / (Debt + Equity)</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17% </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2034797073"/>
                  </a:ext>
                </a:extLst>
              </a:tr>
              <a:tr h="376989">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Equity / (Debt + Equity)</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83% </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3284914828"/>
                  </a:ext>
                </a:extLst>
              </a:tr>
              <a:tr h="149243">
                <a:tc gridSpan="2">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1646467458"/>
                  </a:ext>
                </a:extLst>
              </a:tr>
              <a:tr h="263116">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After-Tax Cost of Debt</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5.6% </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3182830173"/>
                  </a:ext>
                </a:extLst>
              </a:tr>
              <a:tr h="263116">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Cost of Equity</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9.9% </a:t>
                      </a:r>
                    </a:p>
                  </a:txBody>
                  <a:tcPr marL="4313" marR="4313" marT="4313" marB="31056"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2203077830"/>
                  </a:ext>
                </a:extLst>
              </a:tr>
              <a:tr h="149243">
                <a:tc gridSpan="2">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4197999146"/>
                  </a:ext>
                </a:extLst>
              </a:tr>
              <a:tr h="149243">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solidFill>
                            <a:srgbClr val="000000"/>
                          </a:solidFill>
                          <a:effectLst/>
                          <a:latin typeface="Calibri" panose="020F0502020204030204" pitchFamily="34" charset="0"/>
                        </a:rPr>
                        <a:t>WACC</a:t>
                      </a:r>
                    </a:p>
                  </a:txBody>
                  <a:tcPr marL="4313" marR="4313" marT="4313" marB="3105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1"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alibri" panose="020F0502020204030204" pitchFamily="34" charset="0"/>
                        </a:rPr>
                        <a:t>9.2% </a:t>
                      </a:r>
                    </a:p>
                  </a:txBody>
                  <a:tcPr marL="4313" marR="4313" marT="4313" marB="3105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1" u="none" strike="noStrike">
                        <a:solidFill>
                          <a:srgbClr val="000000"/>
                        </a:solidFill>
                        <a:effectLst/>
                        <a:latin typeface="Calibri" panose="020F0502020204030204" pitchFamily="34" charset="0"/>
                      </a:endParaRPr>
                    </a:p>
                  </a:txBody>
                  <a:tcPr marL="116461" marR="4313" marT="4313" marB="31056"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10405248"/>
                  </a:ext>
                </a:extLst>
              </a:tr>
              <a:tr h="149243">
                <a:tc gridSpan="2">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313" marR="4313" marT="4313" marB="31056" anchor="b">
                    <a:lnL>
                      <a:noFill/>
                    </a:lnL>
                    <a:lnR>
                      <a:noFill/>
                    </a:lnR>
                    <a:lnT>
                      <a:noFill/>
                    </a:lnT>
                    <a:lnB>
                      <a:noFill/>
                    </a:lnB>
                  </a:tcPr>
                </a:tc>
                <a:extLst>
                  <a:ext uri="{0D108BD9-81ED-4DB2-BD59-A6C34878D82A}">
                    <a16:rowId xmlns:a16="http://schemas.microsoft.com/office/drawing/2014/main" val="470668988"/>
                  </a:ext>
                </a:extLst>
              </a:tr>
            </a:tbl>
          </a:graphicData>
        </a:graphic>
      </p:graphicFrame>
      <p:graphicFrame>
        <p:nvGraphicFramePr>
          <p:cNvPr id="12" name="Table 11">
            <a:extLst>
              <a:ext uri="{FF2B5EF4-FFF2-40B4-BE49-F238E27FC236}">
                <a16:creationId xmlns:a16="http://schemas.microsoft.com/office/drawing/2014/main" id="{60FF321D-D46F-52B0-8A6F-F1A0A6522FA8}"/>
              </a:ext>
            </a:extLst>
          </p:cNvPr>
          <p:cNvGraphicFramePr>
            <a:graphicFrameLocks noGrp="1"/>
          </p:cNvGraphicFramePr>
          <p:nvPr>
            <p:extLst>
              <p:ext uri="{D42A27DB-BD31-4B8C-83A1-F6EECF244321}">
                <p14:modId xmlns:p14="http://schemas.microsoft.com/office/powerpoint/2010/main" val="379261651"/>
              </p:ext>
            </p:extLst>
          </p:nvPr>
        </p:nvGraphicFramePr>
        <p:xfrm>
          <a:off x="1109557" y="1674429"/>
          <a:ext cx="3213100" cy="1381760"/>
        </p:xfrm>
        <a:graphic>
          <a:graphicData uri="http://schemas.openxmlformats.org/drawingml/2006/table">
            <a:tbl>
              <a:tblPr/>
              <a:tblGrid>
                <a:gridCol w="791357">
                  <a:extLst>
                    <a:ext uri="{9D8B030D-6E8A-4147-A177-3AD203B41FA5}">
                      <a16:colId xmlns:a16="http://schemas.microsoft.com/office/drawing/2014/main" val="1401524821"/>
                    </a:ext>
                  </a:extLst>
                </a:gridCol>
                <a:gridCol w="743685">
                  <a:extLst>
                    <a:ext uri="{9D8B030D-6E8A-4147-A177-3AD203B41FA5}">
                      <a16:colId xmlns:a16="http://schemas.microsoft.com/office/drawing/2014/main" val="3714084323"/>
                    </a:ext>
                  </a:extLst>
                </a:gridCol>
                <a:gridCol w="743685">
                  <a:extLst>
                    <a:ext uri="{9D8B030D-6E8A-4147-A177-3AD203B41FA5}">
                      <a16:colId xmlns:a16="http://schemas.microsoft.com/office/drawing/2014/main" val="1683982627"/>
                    </a:ext>
                  </a:extLst>
                </a:gridCol>
                <a:gridCol w="934373">
                  <a:extLst>
                    <a:ext uri="{9D8B030D-6E8A-4147-A177-3AD203B41FA5}">
                      <a16:colId xmlns:a16="http://schemas.microsoft.com/office/drawing/2014/main" val="1238285229"/>
                    </a:ext>
                  </a:extLst>
                </a:gridCol>
              </a:tblGrid>
              <a:tr h="180975">
                <a:tc gridSpan="4">
                  <a:txBody>
                    <a:bodyPr/>
                    <a:lstStyle/>
                    <a:p>
                      <a:pPr algn="ctr" fontAlgn="b"/>
                      <a:r>
                        <a:rPr lang="en-US" sz="1100" b="1" i="0" u="none" strike="noStrike">
                          <a:solidFill>
                            <a:srgbClr val="000000"/>
                          </a:solidFill>
                          <a:effectLst/>
                          <a:latin typeface="Calibri" panose="020F0502020204030204" pitchFamily="34" charset="0"/>
                        </a:rPr>
                        <a:t>Perp. Growth Method</a:t>
                      </a:r>
                    </a:p>
                  </a:txBody>
                  <a:tcPr marL="6350" marR="6350" marT="635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4197716"/>
                  </a:ext>
                </a:extLst>
              </a:tr>
              <a:tr h="180975">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18645173"/>
                  </a:ext>
                </a:extLst>
              </a:tr>
              <a:tr h="180975">
                <a:tc>
                  <a:txBody>
                    <a:bodyPr/>
                    <a:lstStyle/>
                    <a:p>
                      <a:pPr algn="l" fontAlgn="b"/>
                      <a:r>
                        <a:rPr lang="en-US" sz="1100" b="0" i="0" u="none" strike="noStrike">
                          <a:solidFill>
                            <a:srgbClr val="000000"/>
                          </a:solidFill>
                          <a:effectLst/>
                          <a:latin typeface="Calibri" panose="020F0502020204030204" pitchFamily="34" charset="0"/>
                        </a:rPr>
                        <a:t>Long-Term Growth Rate (g)</a:t>
                      </a:r>
                    </a:p>
                  </a:txBody>
                  <a:tcPr marL="6350" marR="6350" marT="635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a:noFill/>
                    </a:lnT>
                    <a:lnB>
                      <a:noFill/>
                    </a:lnB>
                  </a:tcPr>
                </a:tc>
                <a:tc>
                  <a:txBody>
                    <a:bodyPr/>
                    <a:lstStyle/>
                    <a:p>
                      <a:pPr algn="r" fontAlgn="b"/>
                      <a:r>
                        <a:rPr lang="en-US" sz="1100" b="0" i="0" u="none" strike="noStrike">
                          <a:solidFill>
                            <a:srgbClr val="0000FF"/>
                          </a:solidFill>
                          <a:effectLst/>
                          <a:latin typeface="Calibri" panose="020F0502020204030204" pitchFamily="34" charset="0"/>
                        </a:rPr>
                        <a:t>3.5% </a:t>
                      </a:r>
                    </a:p>
                  </a:txBody>
                  <a:tcPr marL="6350" marR="6350" marT="6350" anchor="b">
                    <a:lnL>
                      <a:noFill/>
                    </a:lnL>
                    <a:lnR>
                      <a:noFill/>
                    </a:lnR>
                    <a:lnT>
                      <a:noFill/>
                    </a:lnT>
                    <a:lnB>
                      <a:noFill/>
                    </a:lnB>
                  </a:tcPr>
                </a:tc>
                <a:extLst>
                  <a:ext uri="{0D108BD9-81ED-4DB2-BD59-A6C34878D82A}">
                    <a16:rowId xmlns:a16="http://schemas.microsoft.com/office/drawing/2014/main" val="4083774318"/>
                  </a:ext>
                </a:extLst>
              </a:tr>
              <a:tr h="180975">
                <a:tc>
                  <a:txBody>
                    <a:bodyPr/>
                    <a:lstStyle/>
                    <a:p>
                      <a:pPr algn="l" fontAlgn="b"/>
                      <a:r>
                        <a:rPr lang="en-US" sz="1100" b="0" i="0" u="none" strike="noStrike">
                          <a:solidFill>
                            <a:srgbClr val="000000"/>
                          </a:solidFill>
                          <a:effectLst/>
                          <a:latin typeface="Calibri" panose="020F0502020204030204" pitchFamily="34" charset="0"/>
                        </a:rPr>
                        <a:t>Year 5 Cash Flow</a:t>
                      </a:r>
                    </a:p>
                  </a:txBody>
                  <a:tcPr marL="6350" marR="6350" marT="635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$260.5 </a:t>
                      </a:r>
                    </a:p>
                  </a:txBody>
                  <a:tcPr marL="6350" marR="6350" marT="6350" anchor="b">
                    <a:lnL>
                      <a:noFill/>
                    </a:lnL>
                    <a:lnR>
                      <a:noFill/>
                    </a:lnR>
                    <a:lnT>
                      <a:noFill/>
                    </a:lnT>
                    <a:lnB>
                      <a:noFill/>
                    </a:lnB>
                  </a:tcPr>
                </a:tc>
                <a:extLst>
                  <a:ext uri="{0D108BD9-81ED-4DB2-BD59-A6C34878D82A}">
                    <a16:rowId xmlns:a16="http://schemas.microsoft.com/office/drawing/2014/main" val="4255109273"/>
                  </a:ext>
                </a:extLst>
              </a:tr>
            </a:tbl>
          </a:graphicData>
        </a:graphic>
      </p:graphicFrame>
      <p:graphicFrame>
        <p:nvGraphicFramePr>
          <p:cNvPr id="13" name="Table 12">
            <a:extLst>
              <a:ext uri="{FF2B5EF4-FFF2-40B4-BE49-F238E27FC236}">
                <a16:creationId xmlns:a16="http://schemas.microsoft.com/office/drawing/2014/main" id="{0C0D80F7-F176-E64A-73C2-28CBF2A3742D}"/>
              </a:ext>
            </a:extLst>
          </p:cNvPr>
          <p:cNvGraphicFramePr>
            <a:graphicFrameLocks noGrp="1"/>
          </p:cNvGraphicFramePr>
          <p:nvPr>
            <p:extLst>
              <p:ext uri="{D42A27DB-BD31-4B8C-83A1-F6EECF244321}">
                <p14:modId xmlns:p14="http://schemas.microsoft.com/office/powerpoint/2010/main" val="294503293"/>
              </p:ext>
            </p:extLst>
          </p:nvPr>
        </p:nvGraphicFramePr>
        <p:xfrm>
          <a:off x="1109557" y="3518487"/>
          <a:ext cx="3162300" cy="1381760"/>
        </p:xfrm>
        <a:graphic>
          <a:graphicData uri="http://schemas.openxmlformats.org/drawingml/2006/table">
            <a:tbl>
              <a:tblPr/>
              <a:tblGrid>
                <a:gridCol w="742950">
                  <a:extLst>
                    <a:ext uri="{9D8B030D-6E8A-4147-A177-3AD203B41FA5}">
                      <a16:colId xmlns:a16="http://schemas.microsoft.com/office/drawing/2014/main" val="2165510400"/>
                    </a:ext>
                  </a:extLst>
                </a:gridCol>
                <a:gridCol w="742950">
                  <a:extLst>
                    <a:ext uri="{9D8B030D-6E8A-4147-A177-3AD203B41FA5}">
                      <a16:colId xmlns:a16="http://schemas.microsoft.com/office/drawing/2014/main" val="2630822603"/>
                    </a:ext>
                  </a:extLst>
                </a:gridCol>
                <a:gridCol w="742950">
                  <a:extLst>
                    <a:ext uri="{9D8B030D-6E8A-4147-A177-3AD203B41FA5}">
                      <a16:colId xmlns:a16="http://schemas.microsoft.com/office/drawing/2014/main" val="2399749761"/>
                    </a:ext>
                  </a:extLst>
                </a:gridCol>
                <a:gridCol w="933450">
                  <a:extLst>
                    <a:ext uri="{9D8B030D-6E8A-4147-A177-3AD203B41FA5}">
                      <a16:colId xmlns:a16="http://schemas.microsoft.com/office/drawing/2014/main" val="1024692427"/>
                    </a:ext>
                  </a:extLst>
                </a:gridCol>
              </a:tblGrid>
              <a:tr h="180975">
                <a:tc gridSpan="4">
                  <a:txBody>
                    <a:bodyPr/>
                    <a:lstStyle/>
                    <a:p>
                      <a:pPr algn="ctr" fontAlgn="b"/>
                      <a:r>
                        <a:rPr lang="en-US" sz="1100" b="1" i="0" u="none" strike="noStrike">
                          <a:solidFill>
                            <a:srgbClr val="000000"/>
                          </a:solidFill>
                          <a:effectLst/>
                          <a:latin typeface="Calibri" panose="020F0502020204030204" pitchFamily="34" charset="0"/>
                        </a:rPr>
                        <a:t>Exit Mult. Method</a:t>
                      </a:r>
                    </a:p>
                  </a:txBody>
                  <a:tcPr marL="6350" marR="6350" marT="635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0513262"/>
                  </a:ext>
                </a:extLst>
              </a:tr>
              <a:tr h="180975">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21721140"/>
                  </a:ext>
                </a:extLst>
              </a:tr>
              <a:tr h="180975">
                <a:tc>
                  <a:txBody>
                    <a:bodyPr/>
                    <a:lstStyle/>
                    <a:p>
                      <a:pPr algn="l" fontAlgn="b"/>
                      <a:r>
                        <a:rPr lang="en-US" sz="1100" b="0" i="0" u="none" strike="noStrike">
                          <a:solidFill>
                            <a:srgbClr val="000000"/>
                          </a:solidFill>
                          <a:effectLst/>
                          <a:latin typeface="Calibri" panose="020F0502020204030204" pitchFamily="34" charset="0"/>
                        </a:rPr>
                        <a:t>Year 5 EBITDA</a:t>
                      </a:r>
                    </a:p>
                  </a:txBody>
                  <a:tcPr marL="6350" marR="6350" marT="635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$491.6 </a:t>
                      </a:r>
                    </a:p>
                  </a:txBody>
                  <a:tcPr marL="6350" marR="6350" marT="6350" anchor="b">
                    <a:lnL>
                      <a:noFill/>
                    </a:lnL>
                    <a:lnR>
                      <a:noFill/>
                    </a:lnR>
                    <a:lnT>
                      <a:noFill/>
                    </a:lnT>
                    <a:lnB>
                      <a:noFill/>
                    </a:lnB>
                  </a:tcPr>
                </a:tc>
                <a:extLst>
                  <a:ext uri="{0D108BD9-81ED-4DB2-BD59-A6C34878D82A}">
                    <a16:rowId xmlns:a16="http://schemas.microsoft.com/office/drawing/2014/main" val="2175407441"/>
                  </a:ext>
                </a:extLst>
              </a:tr>
              <a:tr h="180975">
                <a:tc>
                  <a:txBody>
                    <a:bodyPr/>
                    <a:lstStyle/>
                    <a:p>
                      <a:pPr algn="l" fontAlgn="b"/>
                      <a:r>
                        <a:rPr lang="en-US" sz="1100" b="0" i="0" u="none" strike="noStrike">
                          <a:solidFill>
                            <a:srgbClr val="000000"/>
                          </a:solidFill>
                          <a:effectLst/>
                          <a:latin typeface="Calibri" panose="020F0502020204030204" pitchFamily="34" charset="0"/>
                        </a:rPr>
                        <a:t>Peer EV/EBITDA Mult Avg</a:t>
                      </a:r>
                    </a:p>
                  </a:txBody>
                  <a:tcPr marL="6350" marR="6350" marT="635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anchor="b">
                    <a:lnL>
                      <a:noFill/>
                    </a:lnL>
                    <a:lnR>
                      <a:noFill/>
                    </a:lnR>
                    <a:lnT>
                      <a:noFill/>
                    </a:lnT>
                    <a:lnB>
                      <a:noFill/>
                    </a:lnB>
                  </a:tcPr>
                </a:tc>
                <a:tc>
                  <a:txBody>
                    <a:bodyPr/>
                    <a:lstStyle/>
                    <a:p>
                      <a:pPr algn="r" fontAlgn="b"/>
                      <a:r>
                        <a:rPr lang="en-US" sz="1100" b="0" i="0" u="none" strike="noStrike">
                          <a:solidFill>
                            <a:srgbClr val="0000FF"/>
                          </a:solidFill>
                          <a:effectLst/>
                          <a:latin typeface="Calibri" panose="020F0502020204030204" pitchFamily="34" charset="0"/>
                        </a:rPr>
                        <a:t>9.9x </a:t>
                      </a:r>
                    </a:p>
                  </a:txBody>
                  <a:tcPr marL="6350" marR="6350" marT="6350" anchor="b">
                    <a:lnL>
                      <a:noFill/>
                    </a:lnL>
                    <a:lnR>
                      <a:noFill/>
                    </a:lnR>
                    <a:lnT>
                      <a:noFill/>
                    </a:lnT>
                    <a:lnB>
                      <a:noFill/>
                    </a:lnB>
                  </a:tcPr>
                </a:tc>
                <a:extLst>
                  <a:ext uri="{0D108BD9-81ED-4DB2-BD59-A6C34878D82A}">
                    <a16:rowId xmlns:a16="http://schemas.microsoft.com/office/drawing/2014/main" val="1180981801"/>
                  </a:ext>
                </a:extLst>
              </a:tr>
            </a:tbl>
          </a:graphicData>
        </a:graphic>
      </p:graphicFrame>
    </p:spTree>
    <p:extLst>
      <p:ext uri="{BB962C8B-B14F-4D97-AF65-F5344CB8AC3E}">
        <p14:creationId xmlns:p14="http://schemas.microsoft.com/office/powerpoint/2010/main" val="642088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40025" y="6400800"/>
            <a:ext cx="406295" cy="271451"/>
          </a:xfrm>
        </p:spPr>
        <p:txBody>
          <a:bodyPr/>
          <a:lstStyle/>
          <a:p>
            <a:fld id="{44D1E385-3388-4CA8-8F43-A8BFBF917809}" type="slidenum">
              <a:rPr lang="en-US" smtClean="0">
                <a:solidFill>
                  <a:srgbClr val="2C180F"/>
                </a:solidFill>
              </a:rPr>
              <a:t>34</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40371"/>
            <a:ext cx="5980846" cy="461665"/>
          </a:xfrm>
          <a:prstGeom prst="rect">
            <a:avLst/>
          </a:prstGeom>
          <a:noFill/>
        </p:spPr>
        <p:txBody>
          <a:bodyPr wrap="square" lIns="91440" tIns="45720" rIns="91440" bIns="45720" rtlCol="0" anchor="t">
            <a:spAutoFit/>
          </a:bodyPr>
          <a:lstStyle/>
          <a:p>
            <a:r>
              <a:rPr lang="en-US" sz="2400">
                <a:solidFill>
                  <a:srgbClr val="000000"/>
                </a:solidFill>
                <a:latin typeface="Grandview"/>
              </a:rPr>
              <a:t>Comps Operating Statistics</a:t>
            </a:r>
            <a:endParaRPr lang="en-US"/>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A6A8BE6-BF20-4D65-B1FB-C18465D73593}"/>
              </a:ext>
            </a:extLst>
          </p:cNvPr>
          <p:cNvPicPr>
            <a:picLocks noChangeAspect="1"/>
          </p:cNvPicPr>
          <p:nvPr/>
        </p:nvPicPr>
        <p:blipFill rotWithShape="1">
          <a:blip r:embed="rId3"/>
          <a:srcRect b="47674"/>
          <a:stretch/>
        </p:blipFill>
        <p:spPr>
          <a:xfrm>
            <a:off x="280453" y="1834549"/>
            <a:ext cx="8566542" cy="1374995"/>
          </a:xfrm>
          <a:prstGeom prst="rect">
            <a:avLst/>
          </a:prstGeom>
        </p:spPr>
      </p:pic>
      <p:pic>
        <p:nvPicPr>
          <p:cNvPr id="17" name="Picture 16">
            <a:extLst>
              <a:ext uri="{FF2B5EF4-FFF2-40B4-BE49-F238E27FC236}">
                <a16:creationId xmlns:a16="http://schemas.microsoft.com/office/drawing/2014/main" id="{A8B4731C-AC22-4069-8D96-6026BE5DFDE8}"/>
              </a:ext>
            </a:extLst>
          </p:cNvPr>
          <p:cNvPicPr>
            <a:picLocks noChangeAspect="1"/>
          </p:cNvPicPr>
          <p:nvPr/>
        </p:nvPicPr>
        <p:blipFill rotWithShape="1">
          <a:blip r:embed="rId3"/>
          <a:srcRect t="51485" b="-24910"/>
          <a:stretch/>
        </p:blipFill>
        <p:spPr>
          <a:xfrm>
            <a:off x="280453" y="3278134"/>
            <a:ext cx="8566542" cy="1929378"/>
          </a:xfrm>
          <a:prstGeom prst="rect">
            <a:avLst/>
          </a:prstGeom>
        </p:spPr>
      </p:pic>
    </p:spTree>
    <p:extLst>
      <p:ext uri="{BB962C8B-B14F-4D97-AF65-F5344CB8AC3E}">
        <p14:creationId xmlns:p14="http://schemas.microsoft.com/office/powerpoint/2010/main" val="1439097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4445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4445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77732" y="6400800"/>
            <a:ext cx="368588" cy="302702"/>
          </a:xfrm>
        </p:spPr>
        <p:txBody>
          <a:bodyPr/>
          <a:lstStyle/>
          <a:p>
            <a:fld id="{44D1E385-3388-4CA8-8F43-A8BFBF917809}" type="slidenum">
              <a:rPr lang="en-US" smtClean="0">
                <a:solidFill>
                  <a:srgbClr val="2C180F"/>
                </a:solidFill>
              </a:rPr>
              <a:t>35</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84502"/>
            <a:ext cx="6069109" cy="461665"/>
          </a:xfrm>
          <a:prstGeom prst="rect">
            <a:avLst/>
          </a:prstGeom>
          <a:noFill/>
        </p:spPr>
        <p:txBody>
          <a:bodyPr wrap="square" lIns="91440" tIns="45720" rIns="91440" bIns="45720" rtlCol="0" anchor="t">
            <a:spAutoFit/>
          </a:bodyPr>
          <a:lstStyle/>
          <a:p>
            <a:r>
              <a:rPr lang="en-US" sz="2400">
                <a:solidFill>
                  <a:srgbClr val="000000"/>
                </a:solidFill>
                <a:latin typeface="Grandview"/>
              </a:rPr>
              <a:t>A Special Thank You to Our Mentors * **</a:t>
            </a:r>
            <a:endParaRPr lang="en-US"/>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4445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EBA55728-596E-DDA3-F2DE-FAC48327E286}"/>
              </a:ext>
            </a:extLst>
          </p:cNvPr>
          <p:cNvPicPr>
            <a:picLocks noChangeAspect="1"/>
          </p:cNvPicPr>
          <p:nvPr/>
        </p:nvPicPr>
        <p:blipFill>
          <a:blip r:embed="rId3"/>
          <a:stretch>
            <a:fillRect/>
          </a:stretch>
        </p:blipFill>
        <p:spPr>
          <a:xfrm>
            <a:off x="3123266" y="1833420"/>
            <a:ext cx="2887466" cy="609324"/>
          </a:xfrm>
          <a:prstGeom prst="rect">
            <a:avLst/>
          </a:prstGeom>
        </p:spPr>
      </p:pic>
      <p:pic>
        <p:nvPicPr>
          <p:cNvPr id="3" name="Picture 6" descr="Logo, company name&#10;&#10;Description automatically generated">
            <a:extLst>
              <a:ext uri="{FF2B5EF4-FFF2-40B4-BE49-F238E27FC236}">
                <a16:creationId xmlns:a16="http://schemas.microsoft.com/office/drawing/2014/main" id="{5A3885EF-96D3-3AB7-E339-DD489F359101}"/>
              </a:ext>
            </a:extLst>
          </p:cNvPr>
          <p:cNvPicPr>
            <a:picLocks noChangeAspect="1"/>
          </p:cNvPicPr>
          <p:nvPr/>
        </p:nvPicPr>
        <p:blipFill>
          <a:blip r:embed="rId4"/>
          <a:stretch>
            <a:fillRect/>
          </a:stretch>
        </p:blipFill>
        <p:spPr>
          <a:xfrm>
            <a:off x="3199466" y="2882474"/>
            <a:ext cx="2743200" cy="877901"/>
          </a:xfrm>
          <a:prstGeom prst="rect">
            <a:avLst/>
          </a:prstGeom>
        </p:spPr>
      </p:pic>
      <p:pic>
        <p:nvPicPr>
          <p:cNvPr id="11" name="Picture 11" descr="Logo&#10;&#10;Description automatically generated">
            <a:extLst>
              <a:ext uri="{FF2B5EF4-FFF2-40B4-BE49-F238E27FC236}">
                <a16:creationId xmlns:a16="http://schemas.microsoft.com/office/drawing/2014/main" id="{8A115A98-D636-FB1D-FACF-B851E2933565}"/>
              </a:ext>
            </a:extLst>
          </p:cNvPr>
          <p:cNvPicPr>
            <a:picLocks noChangeAspect="1"/>
          </p:cNvPicPr>
          <p:nvPr/>
        </p:nvPicPr>
        <p:blipFill>
          <a:blip r:embed="rId5"/>
          <a:stretch>
            <a:fillRect/>
          </a:stretch>
        </p:blipFill>
        <p:spPr>
          <a:xfrm>
            <a:off x="2325407" y="4202622"/>
            <a:ext cx="4491317" cy="1106308"/>
          </a:xfrm>
          <a:prstGeom prst="rect">
            <a:avLst/>
          </a:prstGeom>
        </p:spPr>
      </p:pic>
      <p:sp>
        <p:nvSpPr>
          <p:cNvPr id="12" name="TextBox 11">
            <a:extLst>
              <a:ext uri="{FF2B5EF4-FFF2-40B4-BE49-F238E27FC236}">
                <a16:creationId xmlns:a16="http://schemas.microsoft.com/office/drawing/2014/main" id="{0F794C07-6D48-9C4F-7358-16116A4D3051}"/>
              </a:ext>
            </a:extLst>
          </p:cNvPr>
          <p:cNvSpPr txBox="1"/>
          <p:nvPr/>
        </p:nvSpPr>
        <p:spPr>
          <a:xfrm>
            <a:off x="1467223" y="5450539"/>
            <a:ext cx="67683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*Our pitch does not represent the views of these kind people or firms</a:t>
            </a:r>
          </a:p>
          <a:p>
            <a:r>
              <a:rPr lang="en-US">
                <a:cs typeface="Calibri"/>
              </a:rPr>
              <a:t>** Not Investment Advice – For Informational Purposes Only</a:t>
            </a:r>
          </a:p>
        </p:txBody>
      </p:sp>
    </p:spTree>
    <p:extLst>
      <p:ext uri="{BB962C8B-B14F-4D97-AF65-F5344CB8AC3E}">
        <p14:creationId xmlns:p14="http://schemas.microsoft.com/office/powerpoint/2010/main" val="134302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495C43-B1B1-77FB-F4CF-60D0AC1C319A}"/>
              </a:ext>
            </a:extLst>
          </p:cNvPr>
          <p:cNvSpPr/>
          <p:nvPr/>
        </p:nvSpPr>
        <p:spPr>
          <a:xfrm>
            <a:off x="4574191" y="-2562"/>
            <a:ext cx="4693664" cy="686235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572000" y="6400800"/>
            <a:ext cx="274320" cy="274320"/>
          </a:xfrm>
        </p:spPr>
        <p:txBody>
          <a:bodyPr/>
          <a:lstStyle/>
          <a:p>
            <a:fld id="{44D1E385-3388-4CA8-8F43-A8BFBF917809}" type="slidenum">
              <a:rPr lang="en-US" dirty="0" smtClean="0">
                <a:solidFill>
                  <a:schemeClr val="bg1"/>
                </a:solidFill>
              </a:rPr>
              <a:t>4</a:t>
            </a:fld>
            <a:endParaRPr lang="en-US">
              <a:solidFill>
                <a:schemeClr val="bg1"/>
              </a:solidFill>
            </a:endParaRP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AE11098-E87F-62AC-0970-C032B51D694F}"/>
              </a:ext>
            </a:extLst>
          </p:cNvPr>
          <p:cNvCxnSpPr>
            <a:cxnSpLocks/>
          </p:cNvCxnSpPr>
          <p:nvPr/>
        </p:nvCxnSpPr>
        <p:spPr>
          <a:xfrm>
            <a:off x="4587874" y="1062860"/>
            <a:ext cx="4315968"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A317AE-D70A-0A80-FEEE-19B3496B3EF2}"/>
              </a:ext>
            </a:extLst>
          </p:cNvPr>
          <p:cNvCxnSpPr>
            <a:cxnSpLocks/>
          </p:cNvCxnSpPr>
          <p:nvPr/>
        </p:nvCxnSpPr>
        <p:spPr>
          <a:xfrm flipV="1">
            <a:off x="4572000" y="6246764"/>
            <a:ext cx="4318000" cy="0"/>
          </a:xfrm>
          <a:prstGeom prst="line">
            <a:avLst/>
          </a:prstGeom>
          <a:ln>
            <a:solidFill>
              <a:srgbClr val="00F49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C71E3FF-98FE-36BE-BEDB-315341973C3F}"/>
              </a:ext>
            </a:extLst>
          </p:cNvPr>
          <p:cNvCxnSpPr>
            <a:cxnSpLocks/>
          </p:cNvCxnSpPr>
          <p:nvPr/>
        </p:nvCxnSpPr>
        <p:spPr>
          <a:xfrm>
            <a:off x="4587874" y="1015235"/>
            <a:ext cx="4315968"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C2557527-7B97-1AE9-1AEF-998AD1278084}"/>
              </a:ext>
            </a:extLst>
          </p:cNvPr>
          <p:cNvGrpSpPr/>
          <p:nvPr/>
        </p:nvGrpSpPr>
        <p:grpSpPr>
          <a:xfrm>
            <a:off x="225185" y="1267257"/>
            <a:ext cx="4189434" cy="580647"/>
            <a:chOff x="225185" y="1383798"/>
            <a:chExt cx="4279081" cy="580647"/>
          </a:xfrm>
        </p:grpSpPr>
        <p:sp>
          <p:nvSpPr>
            <p:cNvPr id="24" name="Rectangle: Rounded Corners 23">
              <a:extLst>
                <a:ext uri="{FF2B5EF4-FFF2-40B4-BE49-F238E27FC236}">
                  <a16:creationId xmlns:a16="http://schemas.microsoft.com/office/drawing/2014/main" id="{06BCC0E3-CED1-A58A-4EFB-8E5DD2AD2FE7}"/>
                </a:ext>
              </a:extLst>
            </p:cNvPr>
            <p:cNvSpPr/>
            <p:nvPr/>
          </p:nvSpPr>
          <p:spPr>
            <a:xfrm>
              <a:off x="443935" y="1383798"/>
              <a:ext cx="4060331" cy="579524"/>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 name="Rectangle 24">
              <a:extLst>
                <a:ext uri="{FF2B5EF4-FFF2-40B4-BE49-F238E27FC236}">
                  <a16:creationId xmlns:a16="http://schemas.microsoft.com/office/drawing/2014/main" id="{5F800EB7-A6D2-F222-52AD-CE520B5ED4A8}"/>
                </a:ext>
              </a:extLst>
            </p:cNvPr>
            <p:cNvSpPr/>
            <p:nvPr/>
          </p:nvSpPr>
          <p:spPr>
            <a:xfrm>
              <a:off x="800918" y="1383798"/>
              <a:ext cx="3649162" cy="5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0000"/>
                  </a:solidFill>
                </a:rPr>
                <a:t>RXO, Inc. is a high-performing brokered transportation platform defined by cutting-edge technology and a nimble, asset-light business model</a:t>
              </a:r>
            </a:p>
          </p:txBody>
        </p:sp>
        <p:sp>
          <p:nvSpPr>
            <p:cNvPr id="12" name="Oval 11">
              <a:extLst>
                <a:ext uri="{FF2B5EF4-FFF2-40B4-BE49-F238E27FC236}">
                  <a16:creationId xmlns:a16="http://schemas.microsoft.com/office/drawing/2014/main" id="{0DEE639C-AAF6-2904-FD45-3958FA679743}"/>
                </a:ext>
              </a:extLst>
            </p:cNvPr>
            <p:cNvSpPr/>
            <p:nvPr/>
          </p:nvSpPr>
          <p:spPr>
            <a:xfrm>
              <a:off x="225185" y="1384921"/>
              <a:ext cx="575733" cy="579524"/>
            </a:xfrm>
            <a:prstGeom prst="ellipse">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EA50A4C9-F431-1D3D-D954-C4347D5F689B}"/>
              </a:ext>
            </a:extLst>
          </p:cNvPr>
          <p:cNvGrpSpPr/>
          <p:nvPr/>
        </p:nvGrpSpPr>
        <p:grpSpPr>
          <a:xfrm>
            <a:off x="261155" y="2087037"/>
            <a:ext cx="4153464" cy="580758"/>
            <a:chOff x="261155" y="1383798"/>
            <a:chExt cx="4243111" cy="580758"/>
          </a:xfrm>
        </p:grpSpPr>
        <p:sp>
          <p:nvSpPr>
            <p:cNvPr id="28" name="Rectangle: Rounded Corners 27">
              <a:extLst>
                <a:ext uri="{FF2B5EF4-FFF2-40B4-BE49-F238E27FC236}">
                  <a16:creationId xmlns:a16="http://schemas.microsoft.com/office/drawing/2014/main" id="{1962EC42-C2AA-A7E2-B6F5-EB78E1CE502F}"/>
                </a:ext>
              </a:extLst>
            </p:cNvPr>
            <p:cNvSpPr/>
            <p:nvPr/>
          </p:nvSpPr>
          <p:spPr>
            <a:xfrm>
              <a:off x="443198" y="1383798"/>
              <a:ext cx="4061068" cy="579524"/>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 name="Rectangle 28">
              <a:extLst>
                <a:ext uri="{FF2B5EF4-FFF2-40B4-BE49-F238E27FC236}">
                  <a16:creationId xmlns:a16="http://schemas.microsoft.com/office/drawing/2014/main" id="{7BEA4FE8-EF86-647C-5D40-6ACEAC688928}"/>
                </a:ext>
              </a:extLst>
            </p:cNvPr>
            <p:cNvSpPr/>
            <p:nvPr/>
          </p:nvSpPr>
          <p:spPr>
            <a:xfrm>
              <a:off x="836888" y="1383798"/>
              <a:ext cx="3613192" cy="5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0000"/>
                  </a:solidFill>
                </a:rPr>
                <a:t>RXO operates as a technology leader in the 3PL and brokered transportation space, boasting an industry leading booking and data analytics platform</a:t>
              </a:r>
            </a:p>
          </p:txBody>
        </p:sp>
        <p:sp>
          <p:nvSpPr>
            <p:cNvPr id="30" name="Oval 29">
              <a:extLst>
                <a:ext uri="{FF2B5EF4-FFF2-40B4-BE49-F238E27FC236}">
                  <a16:creationId xmlns:a16="http://schemas.microsoft.com/office/drawing/2014/main" id="{5B5D3F23-659C-A561-A2DB-766F3D06BABD}"/>
                </a:ext>
              </a:extLst>
            </p:cNvPr>
            <p:cNvSpPr/>
            <p:nvPr/>
          </p:nvSpPr>
          <p:spPr>
            <a:xfrm>
              <a:off x="261155" y="1385032"/>
              <a:ext cx="575733" cy="579524"/>
            </a:xfrm>
            <a:prstGeom prst="ellipse">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760C7BE7-3676-02E6-390A-08A365A80479}"/>
              </a:ext>
            </a:extLst>
          </p:cNvPr>
          <p:cNvGrpSpPr/>
          <p:nvPr/>
        </p:nvGrpSpPr>
        <p:grpSpPr>
          <a:xfrm>
            <a:off x="261155" y="2931866"/>
            <a:ext cx="4153464" cy="580758"/>
            <a:chOff x="261155" y="1383798"/>
            <a:chExt cx="4243111" cy="580758"/>
          </a:xfrm>
        </p:grpSpPr>
        <p:sp>
          <p:nvSpPr>
            <p:cNvPr id="32" name="Rectangle: Rounded Corners 31">
              <a:extLst>
                <a:ext uri="{FF2B5EF4-FFF2-40B4-BE49-F238E27FC236}">
                  <a16:creationId xmlns:a16="http://schemas.microsoft.com/office/drawing/2014/main" id="{0183AF99-EE03-AD79-BF45-4DAC18D0D030}"/>
                </a:ext>
              </a:extLst>
            </p:cNvPr>
            <p:cNvSpPr/>
            <p:nvPr/>
          </p:nvSpPr>
          <p:spPr>
            <a:xfrm>
              <a:off x="549020" y="1383798"/>
              <a:ext cx="3955246" cy="579524"/>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 name="Rectangle 32">
              <a:extLst>
                <a:ext uri="{FF2B5EF4-FFF2-40B4-BE49-F238E27FC236}">
                  <a16:creationId xmlns:a16="http://schemas.microsoft.com/office/drawing/2014/main" id="{8518947F-C668-F8F4-C36D-4D845BCEB965}"/>
                </a:ext>
              </a:extLst>
            </p:cNvPr>
            <p:cNvSpPr/>
            <p:nvPr/>
          </p:nvSpPr>
          <p:spPr>
            <a:xfrm>
              <a:off x="800246" y="1383798"/>
              <a:ext cx="3649834" cy="5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0000"/>
                  </a:solidFill>
                </a:rPr>
                <a:t>Four main service offerings: Truck Brokerage, Last Mile, Managed Transportation, &amp; Freight Forwarding</a:t>
              </a:r>
            </a:p>
          </p:txBody>
        </p:sp>
        <p:sp>
          <p:nvSpPr>
            <p:cNvPr id="34" name="Oval 33">
              <a:extLst>
                <a:ext uri="{FF2B5EF4-FFF2-40B4-BE49-F238E27FC236}">
                  <a16:creationId xmlns:a16="http://schemas.microsoft.com/office/drawing/2014/main" id="{3EE811E5-B394-A237-146D-EFAEB9828993}"/>
                </a:ext>
              </a:extLst>
            </p:cNvPr>
            <p:cNvSpPr/>
            <p:nvPr/>
          </p:nvSpPr>
          <p:spPr>
            <a:xfrm>
              <a:off x="261155" y="1385032"/>
              <a:ext cx="575733" cy="579524"/>
            </a:xfrm>
            <a:prstGeom prst="ellipse">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6" name="Chart 35" descr="Chart type: Pie. 'Field2'&#10;&#10;Description automatically generated">
            <a:extLst>
              <a:ext uri="{FF2B5EF4-FFF2-40B4-BE49-F238E27FC236}">
                <a16:creationId xmlns:a16="http://schemas.microsoft.com/office/drawing/2014/main" id="{61E4AAF1-A353-073B-166A-8546F528F036}"/>
              </a:ext>
            </a:extLst>
          </p:cNvPr>
          <p:cNvGraphicFramePr>
            <a:graphicFrameLocks/>
          </p:cNvGraphicFramePr>
          <p:nvPr>
            <p:extLst>
              <p:ext uri="{D42A27DB-BD31-4B8C-83A1-F6EECF244321}">
                <p14:modId xmlns:p14="http://schemas.microsoft.com/office/powerpoint/2010/main" val="3890881488"/>
              </p:ext>
            </p:extLst>
          </p:nvPr>
        </p:nvGraphicFramePr>
        <p:xfrm>
          <a:off x="285750" y="4038939"/>
          <a:ext cx="4218516" cy="2235623"/>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a:extLst>
              <a:ext uri="{FF2B5EF4-FFF2-40B4-BE49-F238E27FC236}">
                <a16:creationId xmlns:a16="http://schemas.microsoft.com/office/drawing/2014/main" id="{D7ED2E7E-FA5D-A093-10D2-D7239141E70D}"/>
              </a:ext>
            </a:extLst>
          </p:cNvPr>
          <p:cNvSpPr txBox="1"/>
          <p:nvPr/>
        </p:nvSpPr>
        <p:spPr>
          <a:xfrm>
            <a:off x="439352" y="3827555"/>
            <a:ext cx="3911311" cy="369332"/>
          </a:xfrm>
          <a:prstGeom prst="rect">
            <a:avLst/>
          </a:prstGeom>
          <a:noFill/>
        </p:spPr>
        <p:txBody>
          <a:bodyPr wrap="square" rtlCol="0">
            <a:spAutoFit/>
          </a:bodyPr>
          <a:lstStyle/>
          <a:p>
            <a:pPr algn="ctr"/>
            <a:r>
              <a:rPr lang="en-US" u="sng">
                <a:latin typeface="Grandview" panose="020B0502040204020203" pitchFamily="34" charset="0"/>
              </a:rPr>
              <a:t>2022 Q4 Revenue by Service</a:t>
            </a:r>
          </a:p>
        </p:txBody>
      </p:sp>
      <p:graphicFrame>
        <p:nvGraphicFramePr>
          <p:cNvPr id="38" name="Chart 37">
            <a:extLst>
              <a:ext uri="{FF2B5EF4-FFF2-40B4-BE49-F238E27FC236}">
                <a16:creationId xmlns:a16="http://schemas.microsoft.com/office/drawing/2014/main" id="{75772932-B9A1-49C8-A844-75B3B1E8AFB6}"/>
              </a:ext>
            </a:extLst>
          </p:cNvPr>
          <p:cNvGraphicFramePr>
            <a:graphicFrameLocks/>
          </p:cNvGraphicFramePr>
          <p:nvPr>
            <p:extLst>
              <p:ext uri="{D42A27DB-BD31-4B8C-83A1-F6EECF244321}">
                <p14:modId xmlns:p14="http://schemas.microsoft.com/office/powerpoint/2010/main" val="3177480408"/>
              </p:ext>
            </p:extLst>
          </p:nvPr>
        </p:nvGraphicFramePr>
        <p:xfrm>
          <a:off x="4625943" y="1356179"/>
          <a:ext cx="4905984" cy="2530866"/>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a:extLst>
              <a:ext uri="{FF2B5EF4-FFF2-40B4-BE49-F238E27FC236}">
                <a16:creationId xmlns:a16="http://schemas.microsoft.com/office/drawing/2014/main" id="{ED7C4051-4BF1-79D8-2AE9-C7A82AC3119B}"/>
              </a:ext>
            </a:extLst>
          </p:cNvPr>
          <p:cNvSpPr txBox="1"/>
          <p:nvPr/>
        </p:nvSpPr>
        <p:spPr>
          <a:xfrm>
            <a:off x="4911713" y="1204457"/>
            <a:ext cx="3911311" cy="369332"/>
          </a:xfrm>
          <a:prstGeom prst="rect">
            <a:avLst/>
          </a:prstGeom>
          <a:noFill/>
        </p:spPr>
        <p:txBody>
          <a:bodyPr wrap="square" rtlCol="0">
            <a:spAutoFit/>
          </a:bodyPr>
          <a:lstStyle/>
          <a:p>
            <a:pPr algn="ctr"/>
            <a:r>
              <a:rPr lang="en-US" u="sng">
                <a:solidFill>
                  <a:schemeClr val="bg1"/>
                </a:solidFill>
                <a:latin typeface="Grandview" panose="020B0502040204020203" pitchFamily="34" charset="0"/>
              </a:rPr>
              <a:t>Historical Financial Results</a:t>
            </a:r>
          </a:p>
        </p:txBody>
      </p:sp>
      <p:sp>
        <p:nvSpPr>
          <p:cNvPr id="40" name="TextBox 39">
            <a:extLst>
              <a:ext uri="{FF2B5EF4-FFF2-40B4-BE49-F238E27FC236}">
                <a16:creationId xmlns:a16="http://schemas.microsoft.com/office/drawing/2014/main" id="{49E54582-4190-8DAF-CD81-76A509BBE2A1}"/>
              </a:ext>
            </a:extLst>
          </p:cNvPr>
          <p:cNvSpPr txBox="1"/>
          <p:nvPr/>
        </p:nvSpPr>
        <p:spPr>
          <a:xfrm>
            <a:off x="4956236" y="3817181"/>
            <a:ext cx="3911311" cy="369332"/>
          </a:xfrm>
          <a:prstGeom prst="rect">
            <a:avLst/>
          </a:prstGeom>
          <a:noFill/>
        </p:spPr>
        <p:txBody>
          <a:bodyPr wrap="square" rtlCol="0">
            <a:spAutoFit/>
          </a:bodyPr>
          <a:lstStyle/>
          <a:p>
            <a:pPr algn="ctr"/>
            <a:r>
              <a:rPr lang="en-US" u="sng">
                <a:solidFill>
                  <a:schemeClr val="bg1"/>
                </a:solidFill>
                <a:latin typeface="Grandview" panose="020B0502040204020203" pitchFamily="34" charset="0"/>
              </a:rPr>
              <a:t>Key Trading Statistics</a:t>
            </a:r>
          </a:p>
        </p:txBody>
      </p:sp>
      <p:graphicFrame>
        <p:nvGraphicFramePr>
          <p:cNvPr id="44" name="Table 43">
            <a:extLst>
              <a:ext uri="{FF2B5EF4-FFF2-40B4-BE49-F238E27FC236}">
                <a16:creationId xmlns:a16="http://schemas.microsoft.com/office/drawing/2014/main" id="{7CCD2E27-35DA-4A96-F5D6-B40A1194835E}"/>
              </a:ext>
            </a:extLst>
          </p:cNvPr>
          <p:cNvGraphicFramePr>
            <a:graphicFrameLocks noGrp="1"/>
          </p:cNvGraphicFramePr>
          <p:nvPr>
            <p:extLst>
              <p:ext uri="{D42A27DB-BD31-4B8C-83A1-F6EECF244321}">
                <p14:modId xmlns:p14="http://schemas.microsoft.com/office/powerpoint/2010/main" val="4177788176"/>
              </p:ext>
            </p:extLst>
          </p:nvPr>
        </p:nvGraphicFramePr>
        <p:xfrm>
          <a:off x="4945209" y="4281110"/>
          <a:ext cx="3651825" cy="1854650"/>
        </p:xfrm>
        <a:graphic>
          <a:graphicData uri="http://schemas.openxmlformats.org/drawingml/2006/table">
            <a:tbl>
              <a:tblPr/>
              <a:tblGrid>
                <a:gridCol w="1998997">
                  <a:extLst>
                    <a:ext uri="{9D8B030D-6E8A-4147-A177-3AD203B41FA5}">
                      <a16:colId xmlns:a16="http://schemas.microsoft.com/office/drawing/2014/main" val="1398617656"/>
                    </a:ext>
                  </a:extLst>
                </a:gridCol>
                <a:gridCol w="236732">
                  <a:extLst>
                    <a:ext uri="{9D8B030D-6E8A-4147-A177-3AD203B41FA5}">
                      <a16:colId xmlns:a16="http://schemas.microsoft.com/office/drawing/2014/main" val="1650421052"/>
                    </a:ext>
                  </a:extLst>
                </a:gridCol>
                <a:gridCol w="208280">
                  <a:extLst>
                    <a:ext uri="{9D8B030D-6E8A-4147-A177-3AD203B41FA5}">
                      <a16:colId xmlns:a16="http://schemas.microsoft.com/office/drawing/2014/main" val="1921350325"/>
                    </a:ext>
                  </a:extLst>
                </a:gridCol>
                <a:gridCol w="1207816">
                  <a:extLst>
                    <a:ext uri="{9D8B030D-6E8A-4147-A177-3AD203B41FA5}">
                      <a16:colId xmlns:a16="http://schemas.microsoft.com/office/drawing/2014/main" val="494040799"/>
                    </a:ext>
                  </a:extLst>
                </a:gridCol>
              </a:tblGrid>
              <a:tr h="264950">
                <a:tc>
                  <a:txBody>
                    <a:bodyPr/>
                    <a:lstStyle/>
                    <a:p>
                      <a:pPr algn="l" fontAlgn="b"/>
                      <a:r>
                        <a:rPr lang="en-US" sz="1200" b="0" i="0" u="none" strike="noStrike">
                          <a:solidFill>
                            <a:srgbClr val="FFFFFF"/>
                          </a:solidFill>
                          <a:effectLst/>
                          <a:latin typeface="Calibri"/>
                        </a:rPr>
                        <a:t>Ticker</a:t>
                      </a:r>
                    </a:p>
                  </a:txBody>
                  <a:tcPr marL="6350" marR="6350" marT="6350" marB="0" anchor="b">
                    <a:lnL>
                      <a:noFill/>
                    </a:lnL>
                    <a:lnR>
                      <a:noFill/>
                    </a:lnR>
                    <a:lnT>
                      <a:noFill/>
                    </a:lnT>
                    <a:lnB>
                      <a:noFill/>
                    </a:lnB>
                    <a:solidFill>
                      <a:srgbClr val="000000"/>
                    </a:solidFill>
                  </a:tcPr>
                </a:tc>
                <a:tc gridSpan="2">
                  <a:txBody>
                    <a:bodyPr/>
                    <a:lstStyle/>
                    <a:p>
                      <a:pPr algn="l" fontAlgn="b"/>
                      <a:endParaRPr lang="en-US" sz="1200" b="0" i="0" u="none" strike="noStrike">
                        <a:solidFill>
                          <a:srgbClr val="FFFFFF"/>
                        </a:solidFill>
                        <a:effectLst/>
                        <a:latin typeface="Calibri"/>
                      </a:endParaRPr>
                    </a:p>
                  </a:txBody>
                  <a:tcPr marL="6350" marR="6350" marT="6350" marB="0" anchor="b">
                    <a:lnL>
                      <a:noFill/>
                    </a:lnL>
                    <a:lnR>
                      <a:noFill/>
                    </a:lnR>
                    <a:lnT>
                      <a:noFill/>
                    </a:lnT>
                    <a:lnB>
                      <a:noFill/>
                    </a:lnB>
                    <a:solidFill>
                      <a:srgbClr val="000000"/>
                    </a:solidFill>
                  </a:tcPr>
                </a:tc>
                <a:tc hMerge="1">
                  <a:txBody>
                    <a:bodyPr/>
                    <a:lstStyle/>
                    <a:p>
                      <a:pPr algn="l" fontAlgn="b"/>
                      <a:r>
                        <a:rPr lang="en-US" sz="1100" b="0" i="0" u="none" strike="noStrike">
                          <a:solidFill>
                            <a:srgbClr val="FFFFFF"/>
                          </a:solidFill>
                          <a:effectLst/>
                          <a:latin typeface="Calibri" panose="020F0502020204030204" pitchFamily="34" charset="0"/>
                        </a:rPr>
                        <a:t> </a:t>
                      </a:r>
                    </a:p>
                  </a:txBody>
                  <a:tcPr marL="6350" marR="6350" marT="6350" marB="0" anchor="b">
                    <a:lnL>
                      <a:noFill/>
                    </a:lnL>
                    <a:lnR>
                      <a:noFill/>
                    </a:lnR>
                    <a:lnT>
                      <a:noFill/>
                    </a:lnT>
                    <a:lnB>
                      <a:noFill/>
                    </a:lnB>
                    <a:solidFill>
                      <a:srgbClr val="000000"/>
                    </a:solidFill>
                  </a:tcPr>
                </a:tc>
                <a:tc>
                  <a:txBody>
                    <a:bodyPr/>
                    <a:lstStyle/>
                    <a:p>
                      <a:pPr algn="ctr" fontAlgn="b"/>
                      <a:r>
                        <a:rPr lang="en-US" sz="1200" b="0" i="0" u="none" strike="noStrike">
                          <a:solidFill>
                            <a:srgbClr val="FFFFFF"/>
                          </a:solidFill>
                          <a:effectLst/>
                          <a:latin typeface="Calibri"/>
                        </a:rPr>
                        <a:t>RXO</a:t>
                      </a:r>
                    </a:p>
                  </a:txBody>
                  <a:tcPr marL="6350" marR="6350" marT="6350" marB="0" anchor="b">
                    <a:lnL>
                      <a:noFill/>
                    </a:lnL>
                    <a:lnR>
                      <a:noFill/>
                    </a:lnR>
                    <a:lnT>
                      <a:noFill/>
                    </a:lnT>
                    <a:lnB>
                      <a:noFill/>
                    </a:lnB>
                    <a:solidFill>
                      <a:srgbClr val="000000"/>
                    </a:solidFill>
                  </a:tcPr>
                </a:tc>
                <a:extLst>
                  <a:ext uri="{0D108BD9-81ED-4DB2-BD59-A6C34878D82A}">
                    <a16:rowId xmlns:a16="http://schemas.microsoft.com/office/drawing/2014/main" val="1230654021"/>
                  </a:ext>
                </a:extLst>
              </a:tr>
              <a:tr h="264950">
                <a:tc gridSpan="3">
                  <a:txBody>
                    <a:bodyPr/>
                    <a:lstStyle/>
                    <a:p>
                      <a:pPr algn="l" fontAlgn="b"/>
                      <a:r>
                        <a:rPr lang="en-US" sz="1200" b="0" i="0" u="none" strike="noStrike">
                          <a:solidFill>
                            <a:srgbClr val="FFFFFF"/>
                          </a:solidFill>
                          <a:effectLst/>
                          <a:latin typeface="Calibri"/>
                        </a:rPr>
                        <a:t>Share Price (as of 4/17)</a:t>
                      </a:r>
                    </a:p>
                  </a:txBody>
                  <a:tcPr marL="6350" marR="6350" marT="6350" marB="0" anchor="b">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a:solidFill>
                            <a:srgbClr val="FFFFFF"/>
                          </a:solidFill>
                          <a:effectLst/>
                          <a:latin typeface="Calibri"/>
                        </a:rPr>
                        <a:t>$18.65 </a:t>
                      </a:r>
                    </a:p>
                  </a:txBody>
                  <a:tcPr marL="6350" marR="6350" marT="6350" marB="0" anchor="b">
                    <a:lnL>
                      <a:noFill/>
                    </a:lnL>
                    <a:lnR>
                      <a:noFill/>
                    </a:lnR>
                    <a:lnT>
                      <a:noFill/>
                    </a:lnT>
                    <a:lnB>
                      <a:noFill/>
                    </a:lnB>
                    <a:solidFill>
                      <a:srgbClr val="000000"/>
                    </a:solidFill>
                  </a:tcPr>
                </a:tc>
                <a:extLst>
                  <a:ext uri="{0D108BD9-81ED-4DB2-BD59-A6C34878D82A}">
                    <a16:rowId xmlns:a16="http://schemas.microsoft.com/office/drawing/2014/main" val="3719821852"/>
                  </a:ext>
                </a:extLst>
              </a:tr>
              <a:tr h="264950">
                <a:tc gridSpan="2">
                  <a:txBody>
                    <a:bodyPr/>
                    <a:lstStyle/>
                    <a:p>
                      <a:pPr algn="l" fontAlgn="b"/>
                      <a:r>
                        <a:rPr lang="en-US" sz="1200" b="0" i="0" u="none" strike="noStrike">
                          <a:solidFill>
                            <a:srgbClr val="FFFFFF"/>
                          </a:solidFill>
                          <a:effectLst/>
                          <a:latin typeface="Calibri"/>
                        </a:rPr>
                        <a:t>FDSO</a:t>
                      </a:r>
                    </a:p>
                  </a:txBody>
                  <a:tcPr marL="6350" marR="6350" marT="6350" marB="0" anchor="b">
                    <a:lnL>
                      <a:noFill/>
                    </a:lnL>
                    <a:lnR>
                      <a:noFill/>
                    </a:lnR>
                    <a:lnT>
                      <a:noFill/>
                    </a:lnT>
                    <a:lnB>
                      <a:noFill/>
                    </a:lnB>
                    <a:solidFill>
                      <a:srgbClr val="000000"/>
                    </a:solidFill>
                  </a:tcPr>
                </a:tc>
                <a:tc hMerge="1">
                  <a:txBody>
                    <a:bodyPr/>
                    <a:lstStyle/>
                    <a:p>
                      <a:pPr algn="l" fontAlgn="b"/>
                      <a:endParaRPr lang="en-US" sz="1100" b="0" i="0" u="none" strike="noStrike">
                        <a:solidFill>
                          <a:srgbClr val="FFFFFF"/>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l" fontAlgn="b"/>
                      <a:endParaRPr lang="en-US" sz="1200" b="0" i="0" u="none" strike="noStrike">
                        <a:solidFill>
                          <a:srgbClr val="FFFFFF"/>
                        </a:solidFill>
                        <a:effectLst/>
                        <a:latin typeface="Calibri"/>
                      </a:endParaRPr>
                    </a:p>
                  </a:txBody>
                  <a:tcPr marL="6350" marR="6350" marT="6350" marB="0" anchor="b">
                    <a:lnL>
                      <a:noFill/>
                    </a:lnL>
                    <a:lnR>
                      <a:noFill/>
                    </a:lnR>
                    <a:lnT>
                      <a:noFill/>
                    </a:lnT>
                    <a:lnB>
                      <a:noFill/>
                    </a:lnB>
                    <a:solidFill>
                      <a:srgbClr val="000000"/>
                    </a:solidFill>
                  </a:tcPr>
                </a:tc>
                <a:tc>
                  <a:txBody>
                    <a:bodyPr/>
                    <a:lstStyle/>
                    <a:p>
                      <a:pPr algn="ctr" fontAlgn="b"/>
                      <a:r>
                        <a:rPr lang="en-US" sz="1200" b="0" i="0" u="none" strike="noStrike">
                          <a:solidFill>
                            <a:srgbClr val="FFFFFF"/>
                          </a:solidFill>
                          <a:effectLst/>
                          <a:latin typeface="Calibri"/>
                        </a:rPr>
                        <a:t>118.5m</a:t>
                      </a:r>
                    </a:p>
                  </a:txBody>
                  <a:tcPr marL="6350" marR="6350" marT="6350" marB="0" anchor="b">
                    <a:lnL>
                      <a:noFill/>
                    </a:lnL>
                    <a:lnR>
                      <a:noFill/>
                    </a:lnR>
                    <a:lnT>
                      <a:noFill/>
                    </a:lnT>
                    <a:lnB>
                      <a:noFill/>
                    </a:lnB>
                    <a:solidFill>
                      <a:srgbClr val="000000"/>
                    </a:solidFill>
                  </a:tcPr>
                </a:tc>
                <a:extLst>
                  <a:ext uri="{0D108BD9-81ED-4DB2-BD59-A6C34878D82A}">
                    <a16:rowId xmlns:a16="http://schemas.microsoft.com/office/drawing/2014/main" val="2909644601"/>
                  </a:ext>
                </a:extLst>
              </a:tr>
              <a:tr h="264950">
                <a:tc gridSpan="2">
                  <a:txBody>
                    <a:bodyPr/>
                    <a:lstStyle/>
                    <a:p>
                      <a:pPr algn="l" fontAlgn="b"/>
                      <a:r>
                        <a:rPr lang="en-US" sz="1200" b="0" i="0" u="none" strike="noStrike">
                          <a:solidFill>
                            <a:srgbClr val="FFFFFF"/>
                          </a:solidFill>
                          <a:effectLst/>
                          <a:latin typeface="Calibri"/>
                        </a:rPr>
                        <a:t>Market Cap</a:t>
                      </a:r>
                    </a:p>
                  </a:txBody>
                  <a:tcPr marL="6350" marR="6350" marT="6350" marB="0" anchor="b">
                    <a:lnL>
                      <a:noFill/>
                    </a:lnL>
                    <a:lnR>
                      <a:noFill/>
                    </a:lnR>
                    <a:lnT>
                      <a:noFill/>
                    </a:lnT>
                    <a:lnB>
                      <a:noFill/>
                    </a:lnB>
                    <a:solidFill>
                      <a:srgbClr val="000000"/>
                    </a:solidFill>
                  </a:tcPr>
                </a:tc>
                <a:tc hMerge="1">
                  <a:txBody>
                    <a:bodyPr/>
                    <a:lstStyle/>
                    <a:p>
                      <a:pPr algn="l" fontAlgn="b"/>
                      <a:endParaRPr lang="en-US" sz="1100" b="0" i="0" u="none" strike="noStrike">
                        <a:solidFill>
                          <a:srgbClr val="FFFFFF"/>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l" fontAlgn="b"/>
                      <a:endParaRPr lang="en-US" sz="1200" b="0" i="0" u="none" strike="noStrike">
                        <a:solidFill>
                          <a:srgbClr val="FFFFFF"/>
                        </a:solidFill>
                        <a:effectLst/>
                        <a:latin typeface="Calibri"/>
                      </a:endParaRPr>
                    </a:p>
                  </a:txBody>
                  <a:tcPr marL="6350" marR="6350" marT="6350" marB="0" anchor="b">
                    <a:lnL>
                      <a:noFill/>
                    </a:lnL>
                    <a:lnR>
                      <a:noFill/>
                    </a:lnR>
                    <a:lnT>
                      <a:noFill/>
                    </a:lnT>
                    <a:lnB>
                      <a:noFill/>
                    </a:lnB>
                    <a:solidFill>
                      <a:srgbClr val="000000"/>
                    </a:solidFill>
                  </a:tcPr>
                </a:tc>
                <a:tc>
                  <a:txBody>
                    <a:bodyPr/>
                    <a:lstStyle/>
                    <a:p>
                      <a:pPr algn="ctr" fontAlgn="b"/>
                      <a:r>
                        <a:rPr lang="en-US" sz="1200" b="0" i="0" u="none" strike="noStrike">
                          <a:solidFill>
                            <a:srgbClr val="FFFFFF"/>
                          </a:solidFill>
                          <a:effectLst/>
                          <a:latin typeface="Calibri"/>
                        </a:rPr>
                        <a:t>$2.2B</a:t>
                      </a:r>
                    </a:p>
                  </a:txBody>
                  <a:tcPr marL="6350" marR="6350" marT="6350" marB="0" anchor="b">
                    <a:lnL>
                      <a:noFill/>
                    </a:lnL>
                    <a:lnR>
                      <a:noFill/>
                    </a:lnR>
                    <a:lnT>
                      <a:noFill/>
                    </a:lnT>
                    <a:lnB>
                      <a:noFill/>
                    </a:lnB>
                    <a:solidFill>
                      <a:srgbClr val="000000"/>
                    </a:solidFill>
                  </a:tcPr>
                </a:tc>
                <a:extLst>
                  <a:ext uri="{0D108BD9-81ED-4DB2-BD59-A6C34878D82A}">
                    <a16:rowId xmlns:a16="http://schemas.microsoft.com/office/drawing/2014/main" val="2784996903"/>
                  </a:ext>
                </a:extLst>
              </a:tr>
              <a:tr h="264950">
                <a:tc gridSpan="2">
                  <a:txBody>
                    <a:bodyPr/>
                    <a:lstStyle/>
                    <a:p>
                      <a:pPr lvl="0" algn="l">
                        <a:buNone/>
                      </a:pPr>
                      <a:r>
                        <a:rPr lang="en-US" sz="1200" b="0" i="0" u="none" strike="noStrike">
                          <a:solidFill>
                            <a:srgbClr val="FFFFFF"/>
                          </a:solidFill>
                          <a:effectLst/>
                          <a:latin typeface="Calibri"/>
                        </a:rPr>
                        <a:t>Adj. P/E</a:t>
                      </a:r>
                    </a:p>
                  </a:txBody>
                  <a:tcPr marL="6350" marR="6350" marT="6350" marB="0" anchor="b">
                    <a:lnL>
                      <a:noFill/>
                    </a:lnL>
                    <a:lnR>
                      <a:noFill/>
                    </a:lnR>
                    <a:lnT>
                      <a:noFill/>
                    </a:lnT>
                    <a:lnB>
                      <a:noFill/>
                    </a:lnB>
                    <a:solidFill>
                      <a:srgbClr val="000000"/>
                    </a:solidFill>
                  </a:tcPr>
                </a:tc>
                <a:tc hMerge="1">
                  <a:txBody>
                    <a:bodyPr/>
                    <a:lstStyle/>
                    <a:p>
                      <a:pPr algn="l" fontAlgn="b"/>
                      <a:endParaRPr lang="en-US" sz="1100" b="0" i="0" u="none" strike="noStrike">
                        <a:solidFill>
                          <a:srgbClr val="FFFFFF"/>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l" fontAlgn="b"/>
                      <a:endParaRPr lang="en-US" sz="1200" b="0" i="0" u="none" strike="noStrike">
                        <a:solidFill>
                          <a:srgbClr val="FFFFFF"/>
                        </a:solidFill>
                        <a:effectLst/>
                        <a:latin typeface="Calibri"/>
                      </a:endParaRPr>
                    </a:p>
                  </a:txBody>
                  <a:tcPr marL="6350" marR="6350" marT="6350" marB="0" anchor="b">
                    <a:lnL>
                      <a:noFill/>
                    </a:lnL>
                    <a:lnR>
                      <a:noFill/>
                    </a:lnR>
                    <a:lnT>
                      <a:noFill/>
                    </a:lnT>
                    <a:lnB>
                      <a:noFill/>
                    </a:lnB>
                    <a:solidFill>
                      <a:srgbClr val="000000"/>
                    </a:solidFill>
                  </a:tcPr>
                </a:tc>
                <a:tc>
                  <a:txBody>
                    <a:bodyPr/>
                    <a:lstStyle/>
                    <a:p>
                      <a:pPr algn="ctr" fontAlgn="b"/>
                      <a:r>
                        <a:rPr lang="en-US" sz="1200" b="0" i="0" u="none" strike="noStrike">
                          <a:solidFill>
                            <a:srgbClr val="FFFFFF"/>
                          </a:solidFill>
                          <a:effectLst/>
                          <a:latin typeface="Calibri"/>
                        </a:rPr>
                        <a:t>12.8x</a:t>
                      </a:r>
                    </a:p>
                  </a:txBody>
                  <a:tcPr marL="6350" marR="6350" marT="6350" marB="0" anchor="b">
                    <a:lnL>
                      <a:noFill/>
                    </a:lnL>
                    <a:lnR>
                      <a:noFill/>
                    </a:lnR>
                    <a:lnT>
                      <a:noFill/>
                    </a:lnT>
                    <a:lnB>
                      <a:noFill/>
                    </a:lnB>
                    <a:solidFill>
                      <a:srgbClr val="000000"/>
                    </a:solidFill>
                  </a:tcPr>
                </a:tc>
                <a:extLst>
                  <a:ext uri="{0D108BD9-81ED-4DB2-BD59-A6C34878D82A}">
                    <a16:rowId xmlns:a16="http://schemas.microsoft.com/office/drawing/2014/main" val="3486852749"/>
                  </a:ext>
                </a:extLst>
              </a:tr>
              <a:tr h="264950">
                <a:tc gridSpan="2">
                  <a:txBody>
                    <a:bodyPr/>
                    <a:lstStyle/>
                    <a:p>
                      <a:pPr algn="l" fontAlgn="b"/>
                      <a:r>
                        <a:rPr lang="en-US" sz="1200" b="0" i="0" u="none" strike="noStrike">
                          <a:solidFill>
                            <a:srgbClr val="FFFFFF"/>
                          </a:solidFill>
                          <a:effectLst/>
                          <a:latin typeface="Calibri"/>
                        </a:rPr>
                        <a:t>52 Wk. Range</a:t>
                      </a:r>
                    </a:p>
                  </a:txBody>
                  <a:tcPr marL="6350" marR="6350" marT="6350" marB="0" anchor="b">
                    <a:lnL>
                      <a:noFill/>
                    </a:lnL>
                    <a:lnR>
                      <a:noFill/>
                    </a:lnR>
                    <a:lnT>
                      <a:noFill/>
                    </a:lnT>
                    <a:lnB>
                      <a:noFill/>
                    </a:lnB>
                    <a:solidFill>
                      <a:srgbClr val="000000"/>
                    </a:solidFill>
                  </a:tcPr>
                </a:tc>
                <a:tc hMerge="1">
                  <a:txBody>
                    <a:bodyPr/>
                    <a:lstStyle/>
                    <a:p>
                      <a:pPr algn="l" fontAlgn="b"/>
                      <a:endParaRPr lang="en-US" sz="1100" b="0" i="0" u="none" strike="noStrike">
                        <a:solidFill>
                          <a:srgbClr val="FFFFFF"/>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l" fontAlgn="b"/>
                      <a:endParaRPr lang="en-US" sz="1200" b="0" i="0" u="none" strike="noStrike">
                        <a:solidFill>
                          <a:srgbClr val="FFFFFF"/>
                        </a:solidFill>
                        <a:effectLst/>
                        <a:latin typeface="Calibri"/>
                      </a:endParaRPr>
                    </a:p>
                  </a:txBody>
                  <a:tcPr marL="6350" marR="6350" marT="6350" marB="0" anchor="b">
                    <a:lnL>
                      <a:noFill/>
                    </a:lnL>
                    <a:lnR>
                      <a:noFill/>
                    </a:lnR>
                    <a:lnT>
                      <a:noFill/>
                    </a:lnT>
                    <a:lnB>
                      <a:noFill/>
                    </a:lnB>
                    <a:solidFill>
                      <a:srgbClr val="000000"/>
                    </a:solidFill>
                  </a:tcPr>
                </a:tc>
                <a:tc>
                  <a:txBody>
                    <a:bodyPr/>
                    <a:lstStyle/>
                    <a:p>
                      <a:pPr algn="ctr" fontAlgn="b"/>
                      <a:r>
                        <a:rPr lang="en-US" sz="1200" b="0" i="0" u="none" strike="noStrike">
                          <a:solidFill>
                            <a:srgbClr val="FFFFFF"/>
                          </a:solidFill>
                          <a:effectLst/>
                          <a:latin typeface="Calibri"/>
                        </a:rPr>
                        <a:t>$14.75 - $25.50</a:t>
                      </a:r>
                    </a:p>
                  </a:txBody>
                  <a:tcPr marL="6350" marR="6350" marT="6350" marB="0" anchor="b">
                    <a:lnL>
                      <a:noFill/>
                    </a:lnL>
                    <a:lnR>
                      <a:noFill/>
                    </a:lnR>
                    <a:lnT>
                      <a:noFill/>
                    </a:lnT>
                    <a:lnB>
                      <a:noFill/>
                    </a:lnB>
                    <a:solidFill>
                      <a:srgbClr val="000000"/>
                    </a:solidFill>
                  </a:tcPr>
                </a:tc>
                <a:extLst>
                  <a:ext uri="{0D108BD9-81ED-4DB2-BD59-A6C34878D82A}">
                    <a16:rowId xmlns:a16="http://schemas.microsoft.com/office/drawing/2014/main" val="2554401273"/>
                  </a:ext>
                </a:extLst>
              </a:tr>
              <a:tr h="264950">
                <a:tc gridSpan="2">
                  <a:txBody>
                    <a:bodyPr/>
                    <a:lstStyle/>
                    <a:p>
                      <a:pPr algn="l" fontAlgn="b"/>
                      <a:r>
                        <a:rPr lang="en-US" sz="1200" b="0" i="0" u="none" strike="noStrike">
                          <a:solidFill>
                            <a:srgbClr val="FFFFFF"/>
                          </a:solidFill>
                          <a:effectLst/>
                          <a:latin typeface="Calibri"/>
                        </a:rPr>
                        <a:t>Adj. EPS</a:t>
                      </a:r>
                    </a:p>
                  </a:txBody>
                  <a:tcPr marL="6350" marR="6350" marT="6350" marB="0" anchor="b">
                    <a:lnL>
                      <a:noFill/>
                    </a:lnL>
                    <a:lnR>
                      <a:noFill/>
                    </a:lnR>
                    <a:lnT>
                      <a:noFill/>
                    </a:lnT>
                    <a:lnB>
                      <a:noFill/>
                    </a:lnB>
                    <a:solidFill>
                      <a:srgbClr val="000000"/>
                    </a:solidFill>
                  </a:tcPr>
                </a:tc>
                <a:tc hMerge="1">
                  <a:txBody>
                    <a:bodyPr/>
                    <a:lstStyle/>
                    <a:p>
                      <a:pPr algn="l" fontAlgn="b"/>
                      <a:endParaRPr lang="en-US" sz="1100" b="0" i="0" u="none" strike="noStrike">
                        <a:solidFill>
                          <a:srgbClr val="FFFFFF"/>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l" fontAlgn="b"/>
                      <a:endParaRPr lang="en-US" sz="1200" b="0" i="0" u="none" strike="noStrike">
                        <a:solidFill>
                          <a:srgbClr val="FFFFFF"/>
                        </a:solidFill>
                        <a:effectLst/>
                        <a:latin typeface="Calibri"/>
                      </a:endParaRPr>
                    </a:p>
                  </a:txBody>
                  <a:tcPr marL="6350" marR="6350" marT="6350" marB="0" anchor="b">
                    <a:lnL>
                      <a:noFill/>
                    </a:lnL>
                    <a:lnR>
                      <a:noFill/>
                    </a:lnR>
                    <a:lnT>
                      <a:noFill/>
                    </a:lnT>
                    <a:lnB>
                      <a:noFill/>
                    </a:lnB>
                    <a:solidFill>
                      <a:srgbClr val="000000"/>
                    </a:solidFill>
                  </a:tcPr>
                </a:tc>
                <a:tc>
                  <a:txBody>
                    <a:bodyPr/>
                    <a:lstStyle/>
                    <a:p>
                      <a:pPr algn="ctr" fontAlgn="b"/>
                      <a:r>
                        <a:rPr lang="en-US" sz="1200" b="0" i="0" u="none" strike="noStrike">
                          <a:solidFill>
                            <a:srgbClr val="FFFFFF"/>
                          </a:solidFill>
                          <a:effectLst/>
                          <a:latin typeface="Calibri"/>
                        </a:rPr>
                        <a:t>$1.43</a:t>
                      </a:r>
                    </a:p>
                  </a:txBody>
                  <a:tcPr marL="6350" marR="6350" marT="6350" marB="0" anchor="b">
                    <a:lnL>
                      <a:noFill/>
                    </a:lnL>
                    <a:lnR>
                      <a:noFill/>
                    </a:lnR>
                    <a:lnT>
                      <a:noFill/>
                    </a:lnT>
                    <a:lnB>
                      <a:noFill/>
                    </a:lnB>
                    <a:solidFill>
                      <a:srgbClr val="000000"/>
                    </a:solidFill>
                  </a:tcPr>
                </a:tc>
                <a:extLst>
                  <a:ext uri="{0D108BD9-81ED-4DB2-BD59-A6C34878D82A}">
                    <a16:rowId xmlns:a16="http://schemas.microsoft.com/office/drawing/2014/main" val="1216929553"/>
                  </a:ext>
                </a:extLst>
              </a:tr>
            </a:tbl>
          </a:graphicData>
        </a:graphic>
      </p:graphicFrame>
      <p:sp>
        <p:nvSpPr>
          <p:cNvPr id="11" name="Rectangle 10">
            <a:extLst>
              <a:ext uri="{FF2B5EF4-FFF2-40B4-BE49-F238E27FC236}">
                <a16:creationId xmlns:a16="http://schemas.microsoft.com/office/drawing/2014/main" id="{617632A2-C375-C50A-B4B8-81FA76E61047}"/>
              </a:ext>
            </a:extLst>
          </p:cNvPr>
          <p:cNvSpPr/>
          <p:nvPr/>
        </p:nvSpPr>
        <p:spPr>
          <a:xfrm>
            <a:off x="289554" y="3826059"/>
            <a:ext cx="4150832" cy="317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ea typeface="+mn-lt"/>
                <a:cs typeface="+mn-lt"/>
              </a:rPr>
              <a:t>2022 Q4 Revenue by Service</a:t>
            </a:r>
            <a:endParaRPr lang="en-US">
              <a:latin typeface="Grandview"/>
            </a:endParaRPr>
          </a:p>
        </p:txBody>
      </p:sp>
      <p:sp>
        <p:nvSpPr>
          <p:cNvPr id="18" name="Rectangle 17">
            <a:extLst>
              <a:ext uri="{FF2B5EF4-FFF2-40B4-BE49-F238E27FC236}">
                <a16:creationId xmlns:a16="http://schemas.microsoft.com/office/drawing/2014/main" id="{2BEC2EFB-0D03-1422-B099-BA5CFB0E4BE8}"/>
              </a:ext>
            </a:extLst>
          </p:cNvPr>
          <p:cNvSpPr/>
          <p:nvPr/>
        </p:nvSpPr>
        <p:spPr>
          <a:xfrm>
            <a:off x="4682259" y="3826057"/>
            <a:ext cx="4177725" cy="317608"/>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Grandview"/>
                <a:ea typeface="+mn-lt"/>
                <a:cs typeface="+mn-lt"/>
              </a:rPr>
              <a:t>Key Trading Statistics</a:t>
            </a:r>
            <a:endParaRPr lang="en-US">
              <a:solidFill>
                <a:srgbClr val="000000"/>
              </a:solidFill>
              <a:ea typeface="Calibri"/>
              <a:cs typeface="Calibri"/>
            </a:endParaRPr>
          </a:p>
        </p:txBody>
      </p:sp>
      <p:sp>
        <p:nvSpPr>
          <p:cNvPr id="41" name="TextBox 40">
            <a:extLst>
              <a:ext uri="{FF2B5EF4-FFF2-40B4-BE49-F238E27FC236}">
                <a16:creationId xmlns:a16="http://schemas.microsoft.com/office/drawing/2014/main" id="{94984EA4-1591-4E5C-AFAC-35AE2580D508}"/>
              </a:ext>
            </a:extLst>
          </p:cNvPr>
          <p:cNvSpPr txBox="1"/>
          <p:nvPr/>
        </p:nvSpPr>
        <p:spPr>
          <a:xfrm>
            <a:off x="575303" y="466497"/>
            <a:ext cx="3915503" cy="461665"/>
          </a:xfrm>
          <a:prstGeom prst="rect">
            <a:avLst/>
          </a:prstGeom>
          <a:noFill/>
        </p:spPr>
        <p:txBody>
          <a:bodyPr wrap="square" lIns="91440" tIns="45720" rIns="91440" bIns="45720" rtlCol="0" anchor="t">
            <a:spAutoFit/>
          </a:bodyPr>
          <a:lstStyle/>
          <a:p>
            <a:r>
              <a:rPr lang="en-US" sz="2400">
                <a:solidFill>
                  <a:srgbClr val="000000"/>
                </a:solidFill>
                <a:latin typeface="Grandview"/>
              </a:rPr>
              <a:t>RXO Background</a:t>
            </a:r>
          </a:p>
        </p:txBody>
      </p:sp>
      <p:sp>
        <p:nvSpPr>
          <p:cNvPr id="20" name="Rectangle 19">
            <a:extLst>
              <a:ext uri="{FF2B5EF4-FFF2-40B4-BE49-F238E27FC236}">
                <a16:creationId xmlns:a16="http://schemas.microsoft.com/office/drawing/2014/main" id="{BFB87CDD-8CD9-42E0-ED56-049B48B5FDCF}"/>
              </a:ext>
            </a:extLst>
          </p:cNvPr>
          <p:cNvSpPr/>
          <p:nvPr/>
        </p:nvSpPr>
        <p:spPr>
          <a:xfrm>
            <a:off x="4628471" y="1244223"/>
            <a:ext cx="4258409" cy="308643"/>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Grandview"/>
                <a:ea typeface="+mn-lt"/>
                <a:cs typeface="+mn-lt"/>
              </a:rPr>
              <a:t>Industry Leading Platform</a:t>
            </a:r>
            <a:endParaRPr lang="en-US"/>
          </a:p>
        </p:txBody>
      </p:sp>
    </p:spTree>
    <p:extLst>
      <p:ext uri="{BB962C8B-B14F-4D97-AF65-F5344CB8AC3E}">
        <p14:creationId xmlns:p14="http://schemas.microsoft.com/office/powerpoint/2010/main" val="413197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495C43-B1B1-77FB-F4CF-60D0AC1C319A}"/>
              </a:ext>
            </a:extLst>
          </p:cNvPr>
          <p:cNvSpPr/>
          <p:nvPr/>
        </p:nvSpPr>
        <p:spPr>
          <a:xfrm>
            <a:off x="4572000" y="0"/>
            <a:ext cx="457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66688"/>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572000" y="6400800"/>
            <a:ext cx="274320" cy="274320"/>
          </a:xfrm>
        </p:spPr>
        <p:txBody>
          <a:bodyPr/>
          <a:lstStyle/>
          <a:p>
            <a:fld id="{44D1E385-3388-4CA8-8F43-A8BFBF917809}" type="slidenum">
              <a:rPr lang="en-US" smtClean="0">
                <a:solidFill>
                  <a:srgbClr val="FFFFFF"/>
                </a:solidFill>
              </a:rPr>
              <a:t>5</a:t>
            </a:fld>
            <a:endParaRPr lang="en-US">
              <a:solidFill>
                <a:srgbClr val="FFFFF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66497"/>
            <a:ext cx="3915503" cy="461665"/>
          </a:xfrm>
          <a:prstGeom prst="rect">
            <a:avLst/>
          </a:prstGeom>
          <a:noFill/>
        </p:spPr>
        <p:txBody>
          <a:bodyPr wrap="square" lIns="91440" tIns="45720" rIns="91440" bIns="45720" rtlCol="0" anchor="t">
            <a:spAutoFit/>
          </a:bodyPr>
          <a:lstStyle/>
          <a:p>
            <a:r>
              <a:rPr lang="en-US" sz="2400">
                <a:solidFill>
                  <a:srgbClr val="000000"/>
                </a:solidFill>
                <a:latin typeface="Grandview"/>
              </a:rPr>
              <a:t>RXO Connect</a:t>
            </a:r>
          </a:p>
        </p:txBody>
      </p:sp>
      <p:pic>
        <p:nvPicPr>
          <p:cNvPr id="2050" name="Picture 2">
            <a:extLst>
              <a:ext uri="{FF2B5EF4-FFF2-40B4-BE49-F238E27FC236}">
                <a16:creationId xmlns:a16="http://schemas.microsoft.com/office/drawing/2014/main" id="{234B53C9-DF03-52D7-2B7D-7CFBB98A0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648" y="1537469"/>
            <a:ext cx="3260331" cy="194884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47EBDB67-8B40-789E-3742-1D81A756CFD0}"/>
              </a:ext>
            </a:extLst>
          </p:cNvPr>
          <p:cNvCxnSpPr>
            <a:cxnSpLocks/>
          </p:cNvCxnSpPr>
          <p:nvPr/>
        </p:nvCxnSpPr>
        <p:spPr>
          <a:xfrm flipV="1">
            <a:off x="4572000" y="6255908"/>
            <a:ext cx="4318000" cy="11543"/>
          </a:xfrm>
          <a:prstGeom prst="line">
            <a:avLst/>
          </a:prstGeom>
          <a:ln>
            <a:solidFill>
              <a:srgbClr val="00F49C"/>
            </a:solidFill>
          </a:ln>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A32A1D02-55F1-19AD-1FE2-F04C9FCAD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629" y="2047769"/>
            <a:ext cx="1480918" cy="160969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59924805-2117-D104-C790-82538A33EF8F}"/>
              </a:ext>
            </a:extLst>
          </p:cNvPr>
          <p:cNvSpPr/>
          <p:nvPr/>
        </p:nvSpPr>
        <p:spPr>
          <a:xfrm>
            <a:off x="284018" y="3963331"/>
            <a:ext cx="4220248" cy="20636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rgbClr val="000000"/>
                </a:solidFill>
                <a:latin typeface="Calibri"/>
                <a:cs typeface="Calibri"/>
              </a:rPr>
              <a:t>The RXO Connect platform’s dynamic pricing model not only enhances convenience and productivity for carriers &amp; shippers, it simultaneously boosts margin &amp; scalability of RXO as a whole. Aligning of incentives is key to realizing significant share growth.</a:t>
            </a:r>
          </a:p>
        </p:txBody>
      </p:sp>
      <p:sp>
        <p:nvSpPr>
          <p:cNvPr id="10" name="TextBox 9">
            <a:extLst>
              <a:ext uri="{FF2B5EF4-FFF2-40B4-BE49-F238E27FC236}">
                <a16:creationId xmlns:a16="http://schemas.microsoft.com/office/drawing/2014/main" id="{10BD5EDE-3901-4AD2-E257-4BAFBEA2BCB5}"/>
              </a:ext>
            </a:extLst>
          </p:cNvPr>
          <p:cNvSpPr txBox="1"/>
          <p:nvPr/>
        </p:nvSpPr>
        <p:spPr>
          <a:xfrm>
            <a:off x="4911713" y="1184579"/>
            <a:ext cx="3911311" cy="369332"/>
          </a:xfrm>
          <a:prstGeom prst="rect">
            <a:avLst/>
          </a:prstGeom>
          <a:noFill/>
        </p:spPr>
        <p:txBody>
          <a:bodyPr wrap="square" lIns="91440" tIns="45720" rIns="91440" bIns="45720" rtlCol="0" anchor="t">
            <a:spAutoFit/>
          </a:bodyPr>
          <a:lstStyle/>
          <a:p>
            <a:pPr algn="ctr"/>
            <a:r>
              <a:rPr lang="en-US" u="sng">
                <a:solidFill>
                  <a:schemeClr val="bg1"/>
                </a:solidFill>
                <a:latin typeface="Grandview"/>
              </a:rPr>
              <a:t>Industry Leading Platform</a:t>
            </a:r>
            <a:endParaRPr lang="en-US">
              <a:solidFill>
                <a:schemeClr val="bg1"/>
              </a:solidFill>
            </a:endParaRPr>
          </a:p>
        </p:txBody>
      </p:sp>
      <p:sp>
        <p:nvSpPr>
          <p:cNvPr id="31" name="Rectangle 30">
            <a:extLst>
              <a:ext uri="{FF2B5EF4-FFF2-40B4-BE49-F238E27FC236}">
                <a16:creationId xmlns:a16="http://schemas.microsoft.com/office/drawing/2014/main" id="{DB1BBFBB-9266-4483-44C0-4553CE7DB068}"/>
              </a:ext>
            </a:extLst>
          </p:cNvPr>
          <p:cNvSpPr/>
          <p:nvPr/>
        </p:nvSpPr>
        <p:spPr>
          <a:xfrm>
            <a:off x="4628471" y="1244223"/>
            <a:ext cx="4258409" cy="308643"/>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Grandview"/>
                <a:ea typeface="+mn-lt"/>
                <a:cs typeface="+mn-lt"/>
              </a:rPr>
              <a:t>Industry Leading Platform</a:t>
            </a:r>
            <a:endParaRPr lang="en-US"/>
          </a:p>
        </p:txBody>
      </p:sp>
      <p:graphicFrame>
        <p:nvGraphicFramePr>
          <p:cNvPr id="38" name="Chart 37">
            <a:extLst>
              <a:ext uri="{FF2B5EF4-FFF2-40B4-BE49-F238E27FC236}">
                <a16:creationId xmlns:a16="http://schemas.microsoft.com/office/drawing/2014/main" id="{1BAE05A0-BD70-4B93-829F-CEBF540B9C02}"/>
              </a:ext>
              <a:ext uri="{147F2762-F138-4A5C-976F-8EAC2B608ADB}">
                <a16:predDERef xmlns:a16="http://schemas.microsoft.com/office/drawing/2014/main" pred="{00000000-0008-0000-0500-00000D000000}"/>
              </a:ext>
            </a:extLst>
          </p:cNvPr>
          <p:cNvGraphicFramePr>
            <a:graphicFrameLocks/>
          </p:cNvGraphicFramePr>
          <p:nvPr>
            <p:extLst>
              <p:ext uri="{D42A27DB-BD31-4B8C-83A1-F6EECF244321}">
                <p14:modId xmlns:p14="http://schemas.microsoft.com/office/powerpoint/2010/main" val="406193224"/>
              </p:ext>
            </p:extLst>
          </p:nvPr>
        </p:nvGraphicFramePr>
        <p:xfrm>
          <a:off x="4645432" y="4179507"/>
          <a:ext cx="4258410" cy="2049842"/>
        </p:xfrm>
        <a:graphic>
          <a:graphicData uri="http://schemas.openxmlformats.org/drawingml/2006/chart">
            <c:chart xmlns:c="http://schemas.openxmlformats.org/drawingml/2006/chart" xmlns:r="http://schemas.openxmlformats.org/officeDocument/2006/relationships" r:id="rId5"/>
          </a:graphicData>
        </a:graphic>
      </p:graphicFrame>
      <p:sp>
        <p:nvSpPr>
          <p:cNvPr id="39" name="Rectangle 38">
            <a:extLst>
              <a:ext uri="{FF2B5EF4-FFF2-40B4-BE49-F238E27FC236}">
                <a16:creationId xmlns:a16="http://schemas.microsoft.com/office/drawing/2014/main" id="{65CD36B0-3A80-4F1B-84FB-755C8E4B5956}"/>
              </a:ext>
            </a:extLst>
          </p:cNvPr>
          <p:cNvSpPr/>
          <p:nvPr/>
        </p:nvSpPr>
        <p:spPr>
          <a:xfrm rot="21088321">
            <a:off x="6254311" y="4308949"/>
            <a:ext cx="1348778" cy="177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8.6% growth</a:t>
            </a:r>
          </a:p>
        </p:txBody>
      </p:sp>
      <p:cxnSp>
        <p:nvCxnSpPr>
          <p:cNvPr id="41" name="Straight Arrow Connector 40">
            <a:extLst>
              <a:ext uri="{FF2B5EF4-FFF2-40B4-BE49-F238E27FC236}">
                <a16:creationId xmlns:a16="http://schemas.microsoft.com/office/drawing/2014/main" id="{2A727EE2-9572-4A80-BE2F-F72A453FB980}"/>
              </a:ext>
            </a:extLst>
          </p:cNvPr>
          <p:cNvCxnSpPr>
            <a:cxnSpLocks/>
          </p:cNvCxnSpPr>
          <p:nvPr/>
        </p:nvCxnSpPr>
        <p:spPr>
          <a:xfrm flipV="1">
            <a:off x="6620256" y="4450968"/>
            <a:ext cx="685517" cy="1340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8706FA5E-620E-49F9-B5E7-9588C866AC23}"/>
              </a:ext>
            </a:extLst>
          </p:cNvPr>
          <p:cNvSpPr/>
          <p:nvPr/>
        </p:nvSpPr>
        <p:spPr>
          <a:xfrm>
            <a:off x="7238516" y="4695559"/>
            <a:ext cx="1190270" cy="87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74% 7-day Carrier Download Retention</a:t>
            </a:r>
          </a:p>
        </p:txBody>
      </p:sp>
      <p:sp>
        <p:nvSpPr>
          <p:cNvPr id="7" name="Rectangle 6">
            <a:extLst>
              <a:ext uri="{FF2B5EF4-FFF2-40B4-BE49-F238E27FC236}">
                <a16:creationId xmlns:a16="http://schemas.microsoft.com/office/drawing/2014/main" id="{E78E219F-05EC-4229-BA5E-4FC161656DEC}"/>
              </a:ext>
            </a:extLst>
          </p:cNvPr>
          <p:cNvSpPr/>
          <p:nvPr/>
        </p:nvSpPr>
        <p:spPr>
          <a:xfrm>
            <a:off x="4688648" y="5816338"/>
            <a:ext cx="411253" cy="21067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519A85B-1F1C-4847-98EC-9C081C0F475B}"/>
              </a:ext>
            </a:extLst>
          </p:cNvPr>
          <p:cNvSpPr/>
          <p:nvPr/>
        </p:nvSpPr>
        <p:spPr>
          <a:xfrm>
            <a:off x="5419244" y="4803135"/>
            <a:ext cx="1190270" cy="875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87% of Loads Originated and Executed via RXO Connect</a:t>
            </a:r>
          </a:p>
        </p:txBody>
      </p:sp>
      <p:cxnSp>
        <p:nvCxnSpPr>
          <p:cNvPr id="45" name="Straight Connector 44">
            <a:extLst>
              <a:ext uri="{FF2B5EF4-FFF2-40B4-BE49-F238E27FC236}">
                <a16:creationId xmlns:a16="http://schemas.microsoft.com/office/drawing/2014/main" id="{779A0EBA-E50D-4CC7-96D8-C8A53CA21C78}"/>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51E5056-C811-40E0-BA08-4142CBD1F0FC}"/>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2C448A9-79E8-494B-B70C-F4CC12852E5E}"/>
              </a:ext>
            </a:extLst>
          </p:cNvPr>
          <p:cNvCxnSpPr>
            <a:cxnSpLocks/>
          </p:cNvCxnSpPr>
          <p:nvPr/>
        </p:nvCxnSpPr>
        <p:spPr>
          <a:xfrm>
            <a:off x="4587874" y="1062860"/>
            <a:ext cx="4315968"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11D08F0-8F39-4AA3-BB22-F1B5E6EB2D38}"/>
              </a:ext>
            </a:extLst>
          </p:cNvPr>
          <p:cNvCxnSpPr>
            <a:cxnSpLocks/>
          </p:cNvCxnSpPr>
          <p:nvPr/>
        </p:nvCxnSpPr>
        <p:spPr>
          <a:xfrm>
            <a:off x="4587874" y="1015235"/>
            <a:ext cx="4315968"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4BEDFDD7-65C8-80EB-FAC7-C132EB016E23}"/>
              </a:ext>
            </a:extLst>
          </p:cNvPr>
          <p:cNvGrpSpPr/>
          <p:nvPr/>
        </p:nvGrpSpPr>
        <p:grpSpPr>
          <a:xfrm>
            <a:off x="225185" y="1267257"/>
            <a:ext cx="4189434" cy="580647"/>
            <a:chOff x="225185" y="1383798"/>
            <a:chExt cx="4279081" cy="580647"/>
          </a:xfrm>
        </p:grpSpPr>
        <p:sp>
          <p:nvSpPr>
            <p:cNvPr id="13" name="Rectangle: Rounded Corners 12">
              <a:extLst>
                <a:ext uri="{FF2B5EF4-FFF2-40B4-BE49-F238E27FC236}">
                  <a16:creationId xmlns:a16="http://schemas.microsoft.com/office/drawing/2014/main" id="{3270123C-2B53-1B85-F259-9F85CE279C4D}"/>
                </a:ext>
              </a:extLst>
            </p:cNvPr>
            <p:cNvSpPr/>
            <p:nvPr/>
          </p:nvSpPr>
          <p:spPr>
            <a:xfrm>
              <a:off x="443935" y="1383798"/>
              <a:ext cx="4060331" cy="579524"/>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 name="Rectangle 15">
              <a:extLst>
                <a:ext uri="{FF2B5EF4-FFF2-40B4-BE49-F238E27FC236}">
                  <a16:creationId xmlns:a16="http://schemas.microsoft.com/office/drawing/2014/main" id="{BDC45508-577D-01E9-8713-6C0EC209A2C0}"/>
                </a:ext>
              </a:extLst>
            </p:cNvPr>
            <p:cNvSpPr/>
            <p:nvPr/>
          </p:nvSpPr>
          <p:spPr>
            <a:xfrm>
              <a:off x="800918" y="1383798"/>
              <a:ext cx="3649162" cy="5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000000"/>
                  </a:solidFill>
                </a:rPr>
                <a:t>Fully automated digital brokerage platform enhances convenience, transparency, and data collection capabilities</a:t>
              </a:r>
            </a:p>
          </p:txBody>
        </p:sp>
        <p:sp>
          <p:nvSpPr>
            <p:cNvPr id="18" name="Oval 17">
              <a:extLst>
                <a:ext uri="{FF2B5EF4-FFF2-40B4-BE49-F238E27FC236}">
                  <a16:creationId xmlns:a16="http://schemas.microsoft.com/office/drawing/2014/main" id="{9671258F-736C-F28F-E54C-A67EA8D7F76D}"/>
                </a:ext>
              </a:extLst>
            </p:cNvPr>
            <p:cNvSpPr/>
            <p:nvPr/>
          </p:nvSpPr>
          <p:spPr>
            <a:xfrm>
              <a:off x="225185" y="1384921"/>
              <a:ext cx="575733" cy="579524"/>
            </a:xfrm>
            <a:prstGeom prst="ellipse">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347B9790-8309-E190-3FC3-FC772D985F04}"/>
              </a:ext>
            </a:extLst>
          </p:cNvPr>
          <p:cNvGrpSpPr/>
          <p:nvPr/>
        </p:nvGrpSpPr>
        <p:grpSpPr>
          <a:xfrm>
            <a:off x="261155" y="2087037"/>
            <a:ext cx="4153464" cy="580758"/>
            <a:chOff x="261155" y="1383798"/>
            <a:chExt cx="4243111" cy="580758"/>
          </a:xfrm>
        </p:grpSpPr>
        <p:sp>
          <p:nvSpPr>
            <p:cNvPr id="34" name="Rectangle: Rounded Corners 33">
              <a:extLst>
                <a:ext uri="{FF2B5EF4-FFF2-40B4-BE49-F238E27FC236}">
                  <a16:creationId xmlns:a16="http://schemas.microsoft.com/office/drawing/2014/main" id="{C365B3DA-4F38-CB90-B860-E13A92E9F439}"/>
                </a:ext>
              </a:extLst>
            </p:cNvPr>
            <p:cNvSpPr/>
            <p:nvPr/>
          </p:nvSpPr>
          <p:spPr>
            <a:xfrm>
              <a:off x="443198" y="1383798"/>
              <a:ext cx="4061068" cy="579524"/>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 name="Rectangle 34">
              <a:extLst>
                <a:ext uri="{FF2B5EF4-FFF2-40B4-BE49-F238E27FC236}">
                  <a16:creationId xmlns:a16="http://schemas.microsoft.com/office/drawing/2014/main" id="{36766139-A545-C6AC-D2F7-056EA9C742FA}"/>
                </a:ext>
              </a:extLst>
            </p:cNvPr>
            <p:cNvSpPr/>
            <p:nvPr/>
          </p:nvSpPr>
          <p:spPr>
            <a:xfrm>
              <a:off x="836888" y="1383798"/>
              <a:ext cx="3613192" cy="5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000000"/>
                  </a:solidFill>
                </a:rPr>
                <a:t>Allows carriers &amp; shippers to track &amp; transact, backed by a </a:t>
              </a:r>
              <a:r>
                <a:rPr lang="en-US" sz="1200" u="sng" dirty="0">
                  <a:solidFill>
                    <a:srgbClr val="000000"/>
                  </a:solidFill>
                </a:rPr>
                <a:t>cutting-edge pricing algorithm</a:t>
              </a:r>
              <a:r>
                <a:rPr lang="en-US" sz="1200" dirty="0">
                  <a:solidFill>
                    <a:srgbClr val="000000"/>
                  </a:solidFill>
                </a:rPr>
                <a:t> driven by available capacity &amp; shipping demand</a:t>
              </a:r>
            </a:p>
          </p:txBody>
        </p:sp>
        <p:sp>
          <p:nvSpPr>
            <p:cNvPr id="37" name="Oval 36">
              <a:extLst>
                <a:ext uri="{FF2B5EF4-FFF2-40B4-BE49-F238E27FC236}">
                  <a16:creationId xmlns:a16="http://schemas.microsoft.com/office/drawing/2014/main" id="{0CF931C6-6491-5946-5F3D-D8DF80F83E01}"/>
                </a:ext>
              </a:extLst>
            </p:cNvPr>
            <p:cNvSpPr/>
            <p:nvPr/>
          </p:nvSpPr>
          <p:spPr>
            <a:xfrm>
              <a:off x="261155" y="1385032"/>
              <a:ext cx="575733" cy="579524"/>
            </a:xfrm>
            <a:prstGeom prst="ellipse">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48F8BB0D-D07E-7A2E-AF6C-6F851D1D7669}"/>
              </a:ext>
            </a:extLst>
          </p:cNvPr>
          <p:cNvGrpSpPr/>
          <p:nvPr/>
        </p:nvGrpSpPr>
        <p:grpSpPr>
          <a:xfrm>
            <a:off x="261155" y="2931866"/>
            <a:ext cx="4153464" cy="580758"/>
            <a:chOff x="261155" y="1383798"/>
            <a:chExt cx="4243111" cy="580758"/>
          </a:xfrm>
        </p:grpSpPr>
        <p:sp>
          <p:nvSpPr>
            <p:cNvPr id="49" name="Rectangle: Rounded Corners 48">
              <a:extLst>
                <a:ext uri="{FF2B5EF4-FFF2-40B4-BE49-F238E27FC236}">
                  <a16:creationId xmlns:a16="http://schemas.microsoft.com/office/drawing/2014/main" id="{609C6CDA-E83C-68D1-0693-DCF0A262A269}"/>
                </a:ext>
              </a:extLst>
            </p:cNvPr>
            <p:cNvSpPr/>
            <p:nvPr/>
          </p:nvSpPr>
          <p:spPr>
            <a:xfrm>
              <a:off x="549020" y="1383798"/>
              <a:ext cx="3955246" cy="579524"/>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 name="Oval 50">
              <a:extLst>
                <a:ext uri="{FF2B5EF4-FFF2-40B4-BE49-F238E27FC236}">
                  <a16:creationId xmlns:a16="http://schemas.microsoft.com/office/drawing/2014/main" id="{FF9EEE57-5EF1-8E23-9342-07852B9E4A29}"/>
                </a:ext>
              </a:extLst>
            </p:cNvPr>
            <p:cNvSpPr/>
            <p:nvPr/>
          </p:nvSpPr>
          <p:spPr>
            <a:xfrm>
              <a:off x="261155" y="1385032"/>
              <a:ext cx="575733" cy="579524"/>
            </a:xfrm>
            <a:prstGeom prst="ellipse">
              <a:avLst/>
            </a:prstGeom>
            <a:solidFill>
              <a:srgbClr val="00F49C"/>
            </a:solidFill>
            <a:ln>
              <a:solidFill>
                <a:srgbClr val="00F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A5E229A3-09E4-B7AB-F005-8E012B059E1E}"/>
              </a:ext>
            </a:extLst>
          </p:cNvPr>
          <p:cNvSpPr/>
          <p:nvPr/>
        </p:nvSpPr>
        <p:spPr>
          <a:xfrm>
            <a:off x="657703" y="2936192"/>
            <a:ext cx="3752470" cy="5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Improves productivity &amp; scalability by facilitating transactions through automated processes, increasing the productivity of shipper and carrier representatives</a:t>
            </a:r>
          </a:p>
        </p:txBody>
      </p:sp>
      <p:sp>
        <p:nvSpPr>
          <p:cNvPr id="56" name="Rectangle 55">
            <a:extLst>
              <a:ext uri="{FF2B5EF4-FFF2-40B4-BE49-F238E27FC236}">
                <a16:creationId xmlns:a16="http://schemas.microsoft.com/office/drawing/2014/main" id="{9AE08FDB-D0CD-7111-FFC2-B41D15FFC647}"/>
              </a:ext>
            </a:extLst>
          </p:cNvPr>
          <p:cNvSpPr/>
          <p:nvPr/>
        </p:nvSpPr>
        <p:spPr>
          <a:xfrm>
            <a:off x="4682259" y="3826057"/>
            <a:ext cx="4177725" cy="317608"/>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rgbClr val="000000"/>
                </a:solidFill>
                <a:ea typeface="+mn-lt"/>
                <a:cs typeface="+mn-lt"/>
              </a:rPr>
              <a:t>QoQ</a:t>
            </a:r>
            <a:r>
              <a:rPr lang="en-US" dirty="0">
                <a:solidFill>
                  <a:srgbClr val="000000"/>
                </a:solidFill>
                <a:ea typeface="+mn-lt"/>
                <a:cs typeface="+mn-lt"/>
              </a:rPr>
              <a:t> "RXO Drive" Downloads</a:t>
            </a:r>
          </a:p>
        </p:txBody>
      </p:sp>
    </p:spTree>
    <p:extLst>
      <p:ext uri="{BB962C8B-B14F-4D97-AF65-F5344CB8AC3E}">
        <p14:creationId xmlns:p14="http://schemas.microsoft.com/office/powerpoint/2010/main" val="208078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68305" y="6400799"/>
            <a:ext cx="378015" cy="302697"/>
          </a:xfrm>
        </p:spPr>
        <p:txBody>
          <a:bodyPr/>
          <a:lstStyle/>
          <a:p>
            <a:fld id="{44D1E385-3388-4CA8-8F43-A8BFBF917809}" type="slidenum">
              <a:rPr lang="en-US" smtClean="0">
                <a:solidFill>
                  <a:srgbClr val="2C180F"/>
                </a:solidFill>
              </a:rPr>
              <a:t>6</a:t>
            </a:fld>
            <a:endParaRPr lang="en-US">
              <a:solidFill>
                <a:srgbClr val="2C180F"/>
              </a:solidFill>
            </a:endParaRPr>
          </a:p>
        </p:txBody>
      </p:sp>
      <p:sp>
        <p:nvSpPr>
          <p:cNvPr id="15" name="TextBox 14">
            <a:extLst>
              <a:ext uri="{FF2B5EF4-FFF2-40B4-BE49-F238E27FC236}">
                <a16:creationId xmlns:a16="http://schemas.microsoft.com/office/drawing/2014/main" id="{9D5C7514-90FC-35A9-B658-80A0CB03863A}"/>
              </a:ext>
            </a:extLst>
          </p:cNvPr>
          <p:cNvSpPr txBox="1"/>
          <p:nvPr/>
        </p:nvSpPr>
        <p:spPr>
          <a:xfrm>
            <a:off x="575303" y="453434"/>
            <a:ext cx="5980846" cy="461665"/>
          </a:xfrm>
          <a:prstGeom prst="rect">
            <a:avLst/>
          </a:prstGeom>
          <a:noFill/>
        </p:spPr>
        <p:txBody>
          <a:bodyPr wrap="square" lIns="91440" tIns="45720" rIns="91440" bIns="45720" rtlCol="0" anchor="t">
            <a:spAutoFit/>
          </a:bodyPr>
          <a:lstStyle/>
          <a:p>
            <a:r>
              <a:rPr lang="en-US" sz="2400">
                <a:solidFill>
                  <a:srgbClr val="000000"/>
                </a:solidFill>
                <a:latin typeface="Grandview"/>
              </a:rPr>
              <a:t>Superior Platform</a:t>
            </a:r>
            <a:endParaRPr lang="en-US"/>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70E6D29-2313-4D4D-97D5-2366D0C950E7}"/>
              </a:ext>
            </a:extLst>
          </p:cNvPr>
          <p:cNvGrpSpPr/>
          <p:nvPr/>
        </p:nvGrpSpPr>
        <p:grpSpPr>
          <a:xfrm>
            <a:off x="285750" y="2525348"/>
            <a:ext cx="1363461" cy="3689020"/>
            <a:chOff x="732806" y="1281917"/>
            <a:chExt cx="1363461" cy="4231234"/>
          </a:xfrm>
        </p:grpSpPr>
        <p:pic>
          <p:nvPicPr>
            <p:cNvPr id="3074" name="Picture 2" descr="RXO Connect Track">
              <a:extLst>
                <a:ext uri="{FF2B5EF4-FFF2-40B4-BE49-F238E27FC236}">
                  <a16:creationId xmlns:a16="http://schemas.microsoft.com/office/drawing/2014/main" id="{57679E27-8383-4859-AF20-74BE1C2C1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384" y="1281917"/>
              <a:ext cx="774304" cy="4807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mazon Freight Partner Reviews | TruckersReport">
              <a:extLst>
                <a:ext uri="{FF2B5EF4-FFF2-40B4-BE49-F238E27FC236}">
                  <a16:creationId xmlns:a16="http://schemas.microsoft.com/office/drawing/2014/main" id="{3A8CE62E-1755-4415-9D59-630F320E69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0063"/>
            <a:stretch/>
          </p:blipFill>
          <p:spPr bwMode="auto">
            <a:xfrm>
              <a:off x="732806" y="2135233"/>
              <a:ext cx="1363461" cy="2684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ansportation &amp; Logistics Solutions | Uber Freight">
              <a:extLst>
                <a:ext uri="{FF2B5EF4-FFF2-40B4-BE49-F238E27FC236}">
                  <a16:creationId xmlns:a16="http://schemas.microsoft.com/office/drawing/2014/main" id="{89FB3B63-C514-48A8-984E-4C94B0EEA7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2" y="2883530"/>
              <a:ext cx="1257529" cy="2312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oogle and J.B. Hunt Announce Strategic Alliance to Accelerate Innovation  in Transportation and Logistics">
              <a:extLst>
                <a:ext uri="{FF2B5EF4-FFF2-40B4-BE49-F238E27FC236}">
                  <a16:creationId xmlns:a16="http://schemas.microsoft.com/office/drawing/2014/main" id="{58B9D31E-502E-442C-A010-96632570DA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124" y="3388891"/>
              <a:ext cx="982824" cy="7223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onvoy Opens Up Digital Freight Network to Truckload Brokerages | Business  Wire">
              <a:extLst>
                <a:ext uri="{FF2B5EF4-FFF2-40B4-BE49-F238E27FC236}">
                  <a16:creationId xmlns:a16="http://schemas.microsoft.com/office/drawing/2014/main" id="{AD03AFB6-7FBB-482A-AE3B-94823E2875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772" y="4335330"/>
              <a:ext cx="1257529" cy="1816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Global Newsroom">
              <a:extLst>
                <a:ext uri="{FF2B5EF4-FFF2-40B4-BE49-F238E27FC236}">
                  <a16:creationId xmlns:a16="http://schemas.microsoft.com/office/drawing/2014/main" id="{72EF374A-B962-4073-A2CE-C31CD18DAE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325" y="4827351"/>
              <a:ext cx="1006422" cy="685800"/>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angle 32">
            <a:extLst>
              <a:ext uri="{FF2B5EF4-FFF2-40B4-BE49-F238E27FC236}">
                <a16:creationId xmlns:a16="http://schemas.microsoft.com/office/drawing/2014/main" id="{E0338CEA-20B4-4FC2-85C3-970AE91233AF}"/>
              </a:ext>
            </a:extLst>
          </p:cNvPr>
          <p:cNvSpPr/>
          <p:nvPr/>
        </p:nvSpPr>
        <p:spPr>
          <a:xfrm>
            <a:off x="2139518" y="2073307"/>
            <a:ext cx="1435608"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latin typeface="Grandview"/>
                <a:cs typeface="Calibri"/>
              </a:rPr>
              <a:t>Own Trucks?</a:t>
            </a:r>
          </a:p>
        </p:txBody>
      </p:sp>
      <p:sp>
        <p:nvSpPr>
          <p:cNvPr id="34" name="Rectangle 33">
            <a:extLst>
              <a:ext uri="{FF2B5EF4-FFF2-40B4-BE49-F238E27FC236}">
                <a16:creationId xmlns:a16="http://schemas.microsoft.com/office/drawing/2014/main" id="{844CB054-36F0-45B3-8446-95ADB97C1293}"/>
              </a:ext>
            </a:extLst>
          </p:cNvPr>
          <p:cNvSpPr/>
          <p:nvPr/>
        </p:nvSpPr>
        <p:spPr>
          <a:xfrm>
            <a:off x="3847618" y="2073307"/>
            <a:ext cx="1435608"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latin typeface="Grandview"/>
                <a:cs typeface="Calibri"/>
              </a:rPr>
              <a:t>Auto Pricing?</a:t>
            </a:r>
          </a:p>
        </p:txBody>
      </p:sp>
      <p:sp>
        <p:nvSpPr>
          <p:cNvPr id="35" name="Rectangle 34">
            <a:extLst>
              <a:ext uri="{FF2B5EF4-FFF2-40B4-BE49-F238E27FC236}">
                <a16:creationId xmlns:a16="http://schemas.microsoft.com/office/drawing/2014/main" id="{C741C043-A0BC-4655-954A-C17A32C7C0F2}"/>
              </a:ext>
            </a:extLst>
          </p:cNvPr>
          <p:cNvSpPr/>
          <p:nvPr/>
        </p:nvSpPr>
        <p:spPr>
          <a:xfrm>
            <a:off x="5555718" y="2073307"/>
            <a:ext cx="1435225"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latin typeface="Grandview"/>
                <a:cs typeface="Calibri"/>
              </a:rPr>
              <a:t>Carrier Rewards?</a:t>
            </a:r>
          </a:p>
        </p:txBody>
      </p:sp>
      <p:sp>
        <p:nvSpPr>
          <p:cNvPr id="36" name="Rectangle 35">
            <a:extLst>
              <a:ext uri="{FF2B5EF4-FFF2-40B4-BE49-F238E27FC236}">
                <a16:creationId xmlns:a16="http://schemas.microsoft.com/office/drawing/2014/main" id="{5C45762B-A38E-4881-87E8-C86A2F96E75C}"/>
              </a:ext>
            </a:extLst>
          </p:cNvPr>
          <p:cNvSpPr/>
          <p:nvPr/>
        </p:nvSpPr>
        <p:spPr>
          <a:xfrm>
            <a:off x="7263435" y="2073307"/>
            <a:ext cx="1435608"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latin typeface="Grandview"/>
                <a:cs typeface="Calibri"/>
              </a:rPr>
              <a:t>Core Business?</a:t>
            </a:r>
          </a:p>
        </p:txBody>
      </p:sp>
      <p:grpSp>
        <p:nvGrpSpPr>
          <p:cNvPr id="11" name="Group 10">
            <a:extLst>
              <a:ext uri="{FF2B5EF4-FFF2-40B4-BE49-F238E27FC236}">
                <a16:creationId xmlns:a16="http://schemas.microsoft.com/office/drawing/2014/main" id="{1ECD9CED-F57F-4D86-8752-C1A813BC1F73}"/>
              </a:ext>
            </a:extLst>
          </p:cNvPr>
          <p:cNvGrpSpPr/>
          <p:nvPr/>
        </p:nvGrpSpPr>
        <p:grpSpPr>
          <a:xfrm>
            <a:off x="2565932" y="2421963"/>
            <a:ext cx="582777" cy="3762065"/>
            <a:chOff x="2565932" y="1502484"/>
            <a:chExt cx="582777" cy="3762065"/>
          </a:xfrm>
        </p:grpSpPr>
        <p:pic>
          <p:nvPicPr>
            <p:cNvPr id="8" name="Graphic 7" descr="Close">
              <a:extLst>
                <a:ext uri="{FF2B5EF4-FFF2-40B4-BE49-F238E27FC236}">
                  <a16:creationId xmlns:a16="http://schemas.microsoft.com/office/drawing/2014/main" id="{38E569CC-4208-4CFB-9D2B-1F42D59D32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65934" y="1502484"/>
              <a:ext cx="582775" cy="582775"/>
            </a:xfrm>
            <a:prstGeom prst="rect">
              <a:avLst/>
            </a:prstGeom>
          </p:spPr>
        </p:pic>
        <p:pic>
          <p:nvPicPr>
            <p:cNvPr id="39" name="Graphic 38" descr="Checkmark">
              <a:extLst>
                <a:ext uri="{FF2B5EF4-FFF2-40B4-BE49-F238E27FC236}">
                  <a16:creationId xmlns:a16="http://schemas.microsoft.com/office/drawing/2014/main" id="{9BA242DC-3FEB-49C5-90B7-3C2652CCCC2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65934" y="2138342"/>
              <a:ext cx="582775" cy="582775"/>
            </a:xfrm>
            <a:prstGeom prst="rect">
              <a:avLst/>
            </a:prstGeom>
          </p:spPr>
        </p:pic>
        <p:pic>
          <p:nvPicPr>
            <p:cNvPr id="40" name="Graphic 39" descr="Close">
              <a:extLst>
                <a:ext uri="{FF2B5EF4-FFF2-40B4-BE49-F238E27FC236}">
                  <a16:creationId xmlns:a16="http://schemas.microsoft.com/office/drawing/2014/main" id="{7BD1EC2E-F595-47F8-A340-AC0CF52410B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65932" y="3410058"/>
              <a:ext cx="582775" cy="582775"/>
            </a:xfrm>
            <a:prstGeom prst="rect">
              <a:avLst/>
            </a:prstGeom>
          </p:spPr>
        </p:pic>
        <p:pic>
          <p:nvPicPr>
            <p:cNvPr id="41" name="Graphic 40" descr="Close">
              <a:extLst>
                <a:ext uri="{FF2B5EF4-FFF2-40B4-BE49-F238E27FC236}">
                  <a16:creationId xmlns:a16="http://schemas.microsoft.com/office/drawing/2014/main" id="{CC363676-30E9-4078-8601-30CB37DFA0A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65933" y="2774200"/>
              <a:ext cx="582775" cy="582775"/>
            </a:xfrm>
            <a:prstGeom prst="rect">
              <a:avLst/>
            </a:prstGeom>
          </p:spPr>
        </p:pic>
        <p:pic>
          <p:nvPicPr>
            <p:cNvPr id="42" name="Graphic 41" descr="Checkmark">
              <a:extLst>
                <a:ext uri="{FF2B5EF4-FFF2-40B4-BE49-F238E27FC236}">
                  <a16:creationId xmlns:a16="http://schemas.microsoft.com/office/drawing/2014/main" id="{57D2C403-778E-4F0F-A3BD-0FF4A9D132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65932" y="4045916"/>
              <a:ext cx="582775" cy="582775"/>
            </a:xfrm>
            <a:prstGeom prst="rect">
              <a:avLst/>
            </a:prstGeom>
          </p:spPr>
        </p:pic>
        <p:pic>
          <p:nvPicPr>
            <p:cNvPr id="43" name="Graphic 42" descr="Close">
              <a:extLst>
                <a:ext uri="{FF2B5EF4-FFF2-40B4-BE49-F238E27FC236}">
                  <a16:creationId xmlns:a16="http://schemas.microsoft.com/office/drawing/2014/main" id="{4604B327-4FBD-4130-9CF1-62AC1F89F79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65932" y="4681774"/>
              <a:ext cx="582775" cy="582775"/>
            </a:xfrm>
            <a:prstGeom prst="rect">
              <a:avLst/>
            </a:prstGeom>
          </p:spPr>
        </p:pic>
      </p:grpSp>
      <p:grpSp>
        <p:nvGrpSpPr>
          <p:cNvPr id="45" name="Group 44">
            <a:extLst>
              <a:ext uri="{FF2B5EF4-FFF2-40B4-BE49-F238E27FC236}">
                <a16:creationId xmlns:a16="http://schemas.microsoft.com/office/drawing/2014/main" id="{0407C9D0-BDE3-4476-8ED5-ED97E1852BB3}"/>
              </a:ext>
            </a:extLst>
          </p:cNvPr>
          <p:cNvGrpSpPr/>
          <p:nvPr/>
        </p:nvGrpSpPr>
        <p:grpSpPr>
          <a:xfrm>
            <a:off x="4280611" y="2421963"/>
            <a:ext cx="582777" cy="3762065"/>
            <a:chOff x="2565932" y="1502484"/>
            <a:chExt cx="582777" cy="3762065"/>
          </a:xfrm>
        </p:grpSpPr>
        <p:pic>
          <p:nvPicPr>
            <p:cNvPr id="46" name="Graphic 45" descr="Checkmark">
              <a:extLst>
                <a:ext uri="{FF2B5EF4-FFF2-40B4-BE49-F238E27FC236}">
                  <a16:creationId xmlns:a16="http://schemas.microsoft.com/office/drawing/2014/main" id="{2BEC1E0D-1C31-47F2-B3C0-C063B754EB2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65934" y="1502484"/>
              <a:ext cx="582775" cy="582775"/>
            </a:xfrm>
            <a:prstGeom prst="rect">
              <a:avLst/>
            </a:prstGeom>
          </p:spPr>
        </p:pic>
        <p:pic>
          <p:nvPicPr>
            <p:cNvPr id="47" name="Graphic 46" descr="Checkmark">
              <a:extLst>
                <a:ext uri="{FF2B5EF4-FFF2-40B4-BE49-F238E27FC236}">
                  <a16:creationId xmlns:a16="http://schemas.microsoft.com/office/drawing/2014/main" id="{252D9EA2-6FA1-413F-9304-CC5A057CBE0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65934" y="2138342"/>
              <a:ext cx="582775" cy="582775"/>
            </a:xfrm>
            <a:prstGeom prst="rect">
              <a:avLst/>
            </a:prstGeom>
          </p:spPr>
        </p:pic>
        <p:pic>
          <p:nvPicPr>
            <p:cNvPr id="48" name="Graphic 47" descr="Close">
              <a:extLst>
                <a:ext uri="{FF2B5EF4-FFF2-40B4-BE49-F238E27FC236}">
                  <a16:creationId xmlns:a16="http://schemas.microsoft.com/office/drawing/2014/main" id="{D24E5136-6D93-4E8B-B728-262E79850C9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65932" y="3410058"/>
              <a:ext cx="582775" cy="582775"/>
            </a:xfrm>
            <a:prstGeom prst="rect">
              <a:avLst/>
            </a:prstGeom>
          </p:spPr>
        </p:pic>
        <p:pic>
          <p:nvPicPr>
            <p:cNvPr id="49" name="Graphic 48" descr="Checkmark">
              <a:extLst>
                <a:ext uri="{FF2B5EF4-FFF2-40B4-BE49-F238E27FC236}">
                  <a16:creationId xmlns:a16="http://schemas.microsoft.com/office/drawing/2014/main" id="{A7E2F9C8-1F8D-40B2-A2C8-1CC3CC4FAC6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65933" y="2774200"/>
              <a:ext cx="582775" cy="582775"/>
            </a:xfrm>
            <a:prstGeom prst="rect">
              <a:avLst/>
            </a:prstGeom>
          </p:spPr>
        </p:pic>
        <p:pic>
          <p:nvPicPr>
            <p:cNvPr id="50" name="Graphic 49" descr="Checkmark">
              <a:extLst>
                <a:ext uri="{FF2B5EF4-FFF2-40B4-BE49-F238E27FC236}">
                  <a16:creationId xmlns:a16="http://schemas.microsoft.com/office/drawing/2014/main" id="{D5A4EA8B-008F-4E70-8047-26621A8E977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65932" y="4045916"/>
              <a:ext cx="582775" cy="582775"/>
            </a:xfrm>
            <a:prstGeom prst="rect">
              <a:avLst/>
            </a:prstGeom>
          </p:spPr>
        </p:pic>
        <p:pic>
          <p:nvPicPr>
            <p:cNvPr id="51" name="Graphic 50" descr="Close">
              <a:extLst>
                <a:ext uri="{FF2B5EF4-FFF2-40B4-BE49-F238E27FC236}">
                  <a16:creationId xmlns:a16="http://schemas.microsoft.com/office/drawing/2014/main" id="{29AA767E-9ED6-4BDB-B72F-BF7228F03E1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65932" y="4681774"/>
              <a:ext cx="582775" cy="582775"/>
            </a:xfrm>
            <a:prstGeom prst="rect">
              <a:avLst/>
            </a:prstGeom>
          </p:spPr>
        </p:pic>
      </p:grpSp>
      <p:grpSp>
        <p:nvGrpSpPr>
          <p:cNvPr id="52" name="Group 51">
            <a:extLst>
              <a:ext uri="{FF2B5EF4-FFF2-40B4-BE49-F238E27FC236}">
                <a16:creationId xmlns:a16="http://schemas.microsoft.com/office/drawing/2014/main" id="{B6A2AC2D-96B3-40FC-8D4F-D888C0075F95}"/>
              </a:ext>
            </a:extLst>
          </p:cNvPr>
          <p:cNvGrpSpPr/>
          <p:nvPr/>
        </p:nvGrpSpPr>
        <p:grpSpPr>
          <a:xfrm>
            <a:off x="5981941" y="2421963"/>
            <a:ext cx="582777" cy="3762065"/>
            <a:chOff x="2565932" y="1502484"/>
            <a:chExt cx="582777" cy="3762065"/>
          </a:xfrm>
        </p:grpSpPr>
        <p:pic>
          <p:nvPicPr>
            <p:cNvPr id="53" name="Graphic 52" descr="Checkmark">
              <a:extLst>
                <a:ext uri="{FF2B5EF4-FFF2-40B4-BE49-F238E27FC236}">
                  <a16:creationId xmlns:a16="http://schemas.microsoft.com/office/drawing/2014/main" id="{0123ECCF-D427-43FD-BCE5-6DB95EE4B1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65934" y="1502484"/>
              <a:ext cx="582775" cy="582775"/>
            </a:xfrm>
            <a:prstGeom prst="rect">
              <a:avLst/>
            </a:prstGeom>
          </p:spPr>
        </p:pic>
        <p:pic>
          <p:nvPicPr>
            <p:cNvPr id="54" name="Graphic 53" descr="Close">
              <a:extLst>
                <a:ext uri="{FF2B5EF4-FFF2-40B4-BE49-F238E27FC236}">
                  <a16:creationId xmlns:a16="http://schemas.microsoft.com/office/drawing/2014/main" id="{316BB108-18A1-4986-B69D-270673A28DD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65934" y="2138342"/>
              <a:ext cx="582775" cy="582775"/>
            </a:xfrm>
            <a:prstGeom prst="rect">
              <a:avLst/>
            </a:prstGeom>
          </p:spPr>
        </p:pic>
        <p:pic>
          <p:nvPicPr>
            <p:cNvPr id="55" name="Graphic 54" descr="Checkmark">
              <a:extLst>
                <a:ext uri="{FF2B5EF4-FFF2-40B4-BE49-F238E27FC236}">
                  <a16:creationId xmlns:a16="http://schemas.microsoft.com/office/drawing/2014/main" id="{F0413A18-F132-4545-9336-1D4CD850DEF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65932" y="3410058"/>
              <a:ext cx="582775" cy="582775"/>
            </a:xfrm>
            <a:prstGeom prst="rect">
              <a:avLst/>
            </a:prstGeom>
          </p:spPr>
        </p:pic>
        <p:pic>
          <p:nvPicPr>
            <p:cNvPr id="56" name="Graphic 55" descr="Close">
              <a:extLst>
                <a:ext uri="{FF2B5EF4-FFF2-40B4-BE49-F238E27FC236}">
                  <a16:creationId xmlns:a16="http://schemas.microsoft.com/office/drawing/2014/main" id="{1A2E71FE-0EE4-453C-AACF-ADE62B04222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65933" y="2774200"/>
              <a:ext cx="582775" cy="582775"/>
            </a:xfrm>
            <a:prstGeom prst="rect">
              <a:avLst/>
            </a:prstGeom>
          </p:spPr>
        </p:pic>
        <p:pic>
          <p:nvPicPr>
            <p:cNvPr id="57" name="Graphic 56" descr="Checkmark">
              <a:extLst>
                <a:ext uri="{FF2B5EF4-FFF2-40B4-BE49-F238E27FC236}">
                  <a16:creationId xmlns:a16="http://schemas.microsoft.com/office/drawing/2014/main" id="{C851F58D-1315-4B52-A42A-DFA430855BE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65932" y="4045916"/>
              <a:ext cx="582775" cy="582775"/>
            </a:xfrm>
            <a:prstGeom prst="rect">
              <a:avLst/>
            </a:prstGeom>
          </p:spPr>
        </p:pic>
        <p:pic>
          <p:nvPicPr>
            <p:cNvPr id="58" name="Graphic 57" descr="Close">
              <a:extLst>
                <a:ext uri="{FF2B5EF4-FFF2-40B4-BE49-F238E27FC236}">
                  <a16:creationId xmlns:a16="http://schemas.microsoft.com/office/drawing/2014/main" id="{846DA0A4-1DF8-4CCD-85D8-B522B68D6DD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65932" y="4681774"/>
              <a:ext cx="582775" cy="582775"/>
            </a:xfrm>
            <a:prstGeom prst="rect">
              <a:avLst/>
            </a:prstGeom>
          </p:spPr>
        </p:pic>
      </p:grpSp>
      <p:grpSp>
        <p:nvGrpSpPr>
          <p:cNvPr id="59" name="Group 58">
            <a:extLst>
              <a:ext uri="{FF2B5EF4-FFF2-40B4-BE49-F238E27FC236}">
                <a16:creationId xmlns:a16="http://schemas.microsoft.com/office/drawing/2014/main" id="{12778B04-D3D4-4295-B0F2-AD3B99035D8F}"/>
              </a:ext>
            </a:extLst>
          </p:cNvPr>
          <p:cNvGrpSpPr/>
          <p:nvPr/>
        </p:nvGrpSpPr>
        <p:grpSpPr>
          <a:xfrm>
            <a:off x="7692130" y="2421963"/>
            <a:ext cx="582777" cy="3762065"/>
            <a:chOff x="2565932" y="1502484"/>
            <a:chExt cx="582777" cy="3762065"/>
          </a:xfrm>
        </p:grpSpPr>
        <p:pic>
          <p:nvPicPr>
            <p:cNvPr id="60" name="Graphic 59" descr="Checkmark">
              <a:extLst>
                <a:ext uri="{FF2B5EF4-FFF2-40B4-BE49-F238E27FC236}">
                  <a16:creationId xmlns:a16="http://schemas.microsoft.com/office/drawing/2014/main" id="{665940B3-E551-4212-9DF1-B370E6F489D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65934" y="1502484"/>
              <a:ext cx="582775" cy="582775"/>
            </a:xfrm>
            <a:prstGeom prst="rect">
              <a:avLst/>
            </a:prstGeom>
          </p:spPr>
        </p:pic>
        <p:pic>
          <p:nvPicPr>
            <p:cNvPr id="61" name="Graphic 60" descr="Close">
              <a:extLst>
                <a:ext uri="{FF2B5EF4-FFF2-40B4-BE49-F238E27FC236}">
                  <a16:creationId xmlns:a16="http://schemas.microsoft.com/office/drawing/2014/main" id="{A43AB5F7-D1DF-49EE-A37F-F6FB718D65D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65934" y="2138342"/>
              <a:ext cx="582775" cy="582775"/>
            </a:xfrm>
            <a:prstGeom prst="rect">
              <a:avLst/>
            </a:prstGeom>
          </p:spPr>
        </p:pic>
        <p:pic>
          <p:nvPicPr>
            <p:cNvPr id="62" name="Graphic 61" descr="Close">
              <a:extLst>
                <a:ext uri="{FF2B5EF4-FFF2-40B4-BE49-F238E27FC236}">
                  <a16:creationId xmlns:a16="http://schemas.microsoft.com/office/drawing/2014/main" id="{8BFED78D-040C-400F-897A-7C517EE8C4D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65932" y="3410058"/>
              <a:ext cx="582775" cy="582775"/>
            </a:xfrm>
            <a:prstGeom prst="rect">
              <a:avLst/>
            </a:prstGeom>
          </p:spPr>
        </p:pic>
        <p:pic>
          <p:nvPicPr>
            <p:cNvPr id="63" name="Graphic 62" descr="Close">
              <a:extLst>
                <a:ext uri="{FF2B5EF4-FFF2-40B4-BE49-F238E27FC236}">
                  <a16:creationId xmlns:a16="http://schemas.microsoft.com/office/drawing/2014/main" id="{01F577C7-2841-4245-86EE-CE4EC52440F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65933" y="2774200"/>
              <a:ext cx="582775" cy="582775"/>
            </a:xfrm>
            <a:prstGeom prst="rect">
              <a:avLst/>
            </a:prstGeom>
          </p:spPr>
        </p:pic>
        <p:pic>
          <p:nvPicPr>
            <p:cNvPr id="64" name="Graphic 63" descr="Checkmark">
              <a:extLst>
                <a:ext uri="{FF2B5EF4-FFF2-40B4-BE49-F238E27FC236}">
                  <a16:creationId xmlns:a16="http://schemas.microsoft.com/office/drawing/2014/main" id="{6C2A342C-D014-44B2-9A57-57E5C594E2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65932" y="4045916"/>
              <a:ext cx="582775" cy="582775"/>
            </a:xfrm>
            <a:prstGeom prst="rect">
              <a:avLst/>
            </a:prstGeom>
          </p:spPr>
        </p:pic>
        <p:pic>
          <p:nvPicPr>
            <p:cNvPr id="65" name="Graphic 64" descr="Checkmark">
              <a:extLst>
                <a:ext uri="{FF2B5EF4-FFF2-40B4-BE49-F238E27FC236}">
                  <a16:creationId xmlns:a16="http://schemas.microsoft.com/office/drawing/2014/main" id="{3BCEB739-4AD4-41A6-A563-B145B1993A2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65932" y="4681774"/>
              <a:ext cx="582775" cy="582775"/>
            </a:xfrm>
            <a:prstGeom prst="rect">
              <a:avLst/>
            </a:prstGeom>
          </p:spPr>
        </p:pic>
      </p:grpSp>
      <p:sp>
        <p:nvSpPr>
          <p:cNvPr id="13" name="Rectangle: Rounded Corners 12">
            <a:extLst>
              <a:ext uri="{FF2B5EF4-FFF2-40B4-BE49-F238E27FC236}">
                <a16:creationId xmlns:a16="http://schemas.microsoft.com/office/drawing/2014/main" id="{EC6D2979-B8AC-4BB6-A374-4A9F2BB59532}"/>
              </a:ext>
            </a:extLst>
          </p:cNvPr>
          <p:cNvSpPr/>
          <p:nvPr/>
        </p:nvSpPr>
        <p:spPr>
          <a:xfrm>
            <a:off x="263297" y="2441560"/>
            <a:ext cx="8604250" cy="570865"/>
          </a:xfrm>
          <a:prstGeom prst="roundRect">
            <a:avLst/>
          </a:prstGeom>
          <a:noFill/>
          <a:ln w="19050">
            <a:solidFill>
              <a:srgbClr val="00F49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5F386FFC-F17E-4343-BCBF-F3074C4EFD12}"/>
              </a:ext>
            </a:extLst>
          </p:cNvPr>
          <p:cNvGrpSpPr/>
          <p:nvPr/>
        </p:nvGrpSpPr>
        <p:grpSpPr>
          <a:xfrm>
            <a:off x="263297" y="1129143"/>
            <a:ext cx="8604250" cy="864491"/>
            <a:chOff x="549020" y="1383798"/>
            <a:chExt cx="3955246" cy="579524"/>
          </a:xfrm>
        </p:grpSpPr>
        <p:sp>
          <p:nvSpPr>
            <p:cNvPr id="69" name="Rectangle: Rounded Corners 68">
              <a:extLst>
                <a:ext uri="{FF2B5EF4-FFF2-40B4-BE49-F238E27FC236}">
                  <a16:creationId xmlns:a16="http://schemas.microsoft.com/office/drawing/2014/main" id="{2B017B7A-8827-4221-9362-6127BD5603A0}"/>
                </a:ext>
              </a:extLst>
            </p:cNvPr>
            <p:cNvSpPr/>
            <p:nvPr/>
          </p:nvSpPr>
          <p:spPr>
            <a:xfrm>
              <a:off x="549020" y="1383798"/>
              <a:ext cx="3955246" cy="579524"/>
            </a:xfrm>
            <a:prstGeom prst="roundRect">
              <a:avLst/>
            </a:prstGeom>
            <a:solidFill>
              <a:schemeClr val="bg1">
                <a:lumMod val="9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 name="Rectangle 69">
              <a:extLst>
                <a:ext uri="{FF2B5EF4-FFF2-40B4-BE49-F238E27FC236}">
                  <a16:creationId xmlns:a16="http://schemas.microsoft.com/office/drawing/2014/main" id="{1F8C92DE-6C04-4D50-B201-E17BEC06CA26}"/>
                </a:ext>
              </a:extLst>
            </p:cNvPr>
            <p:cNvSpPr/>
            <p:nvPr/>
          </p:nvSpPr>
          <p:spPr>
            <a:xfrm>
              <a:off x="549020" y="1383798"/>
              <a:ext cx="3955246" cy="5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cs typeface="Calibri"/>
                </a:rPr>
                <a:t>RXO is the only company that treats their digital platform as the core business, rewards loyal carriers, possesses automated pricing, and has no company owned trucks with priority in network. This unique combination has resulted in a platform with more reviews, better reviews, and more carriers despite being a relatively new application. </a:t>
              </a:r>
            </a:p>
          </p:txBody>
        </p:sp>
      </p:grpSp>
    </p:spTree>
    <p:extLst>
      <p:ext uri="{BB962C8B-B14F-4D97-AF65-F5344CB8AC3E}">
        <p14:creationId xmlns:p14="http://schemas.microsoft.com/office/powerpoint/2010/main" val="337831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BF16425-5EFA-4CFF-8F62-C704A3403A3D}"/>
              </a:ext>
            </a:extLst>
          </p:cNvPr>
          <p:cNvSpPr/>
          <p:nvPr/>
        </p:nvSpPr>
        <p:spPr>
          <a:xfrm>
            <a:off x="0" y="3429000"/>
            <a:ext cx="9144000" cy="3429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698DF74-5322-AF75-9097-E92AE3266010}"/>
              </a:ext>
            </a:extLst>
          </p:cNvPr>
          <p:cNvSpPr/>
          <p:nvPr/>
        </p:nvSpPr>
        <p:spPr>
          <a:xfrm>
            <a:off x="266088" y="1294974"/>
            <a:ext cx="2561779" cy="18664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Sans-Serif" panose="020B0604020202020204" pitchFamily="34" charset="0"/>
              <a:buChar char="•"/>
            </a:pPr>
            <a:r>
              <a:rPr lang="en-US" sz="1200">
                <a:solidFill>
                  <a:srgbClr val="000000"/>
                </a:solidFill>
                <a:cs typeface="Calibri"/>
              </a:rPr>
              <a:t>RXO is positioned to take advantage of the outsourcing trend in TL</a:t>
            </a:r>
            <a:endParaRPr lang="en-US" sz="1200">
              <a:solidFill>
                <a:srgbClr val="000000"/>
              </a:solidFill>
              <a:ea typeface="+mn-lt"/>
              <a:cs typeface="+mn-lt"/>
            </a:endParaRPr>
          </a:p>
          <a:p>
            <a:pPr marL="285750" indent="-285750">
              <a:buFont typeface="Arial,Sans-Serif" panose="020B0604020202020204" pitchFamily="34" charset="0"/>
              <a:buChar char="•"/>
            </a:pPr>
            <a:r>
              <a:rPr lang="en-US" sz="1200">
                <a:solidFill>
                  <a:srgbClr val="000000"/>
                </a:solidFill>
                <a:cs typeface="Calibri"/>
              </a:rPr>
              <a:t>Only 1 in 4 truckloads are handled by a broker, while over 1 in 3 carriers is for hire</a:t>
            </a:r>
            <a:endParaRPr lang="en-US" sz="1200">
              <a:ea typeface="+mn-lt"/>
              <a:cs typeface="+mn-lt"/>
            </a:endParaRPr>
          </a:p>
          <a:p>
            <a:pPr marL="285750" indent="-285750">
              <a:buFont typeface="Arial,Sans-Serif" panose="020B0604020202020204" pitchFamily="34" charset="0"/>
              <a:buChar char="•"/>
            </a:pPr>
            <a:r>
              <a:rPr lang="en-US" sz="1200">
                <a:solidFill>
                  <a:srgbClr val="000000"/>
                </a:solidFill>
                <a:cs typeface="Calibri"/>
              </a:rPr>
              <a:t>Significant headroom to be captured in coming years indicated by graph below</a:t>
            </a:r>
            <a:endParaRPr lang="en-US"/>
          </a:p>
        </p:txBody>
      </p:sp>
      <p:pic>
        <p:nvPicPr>
          <p:cNvPr id="21" name="Picture 2" descr="RXO logo in transparent PNG and vectorized SVG formats">
            <a:extLst>
              <a:ext uri="{FF2B5EF4-FFF2-40B4-BE49-F238E27FC236}">
                <a16:creationId xmlns:a16="http://schemas.microsoft.com/office/drawing/2014/main" id="{26C710DA-E35C-4D4A-9171-922F7941B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56" y="6407753"/>
            <a:ext cx="774304" cy="2957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48400"/>
            <a:ext cx="8604250" cy="0"/>
          </a:xfrm>
          <a:prstGeom prst="line">
            <a:avLst/>
          </a:prstGeom>
          <a:ln>
            <a:solidFill>
              <a:srgbClr val="00F49C"/>
            </a:solidFill>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56853" y="6400800"/>
            <a:ext cx="389467" cy="274320"/>
          </a:xfrm>
          <a:ln>
            <a:noFill/>
          </a:ln>
        </p:spPr>
        <p:txBody>
          <a:bodyPr/>
          <a:lstStyle/>
          <a:p>
            <a:fld id="{44D1E385-3388-4CA8-8F43-A8BFBF917809}" type="slidenum">
              <a:rPr lang="en-US" smtClean="0">
                <a:solidFill>
                  <a:srgbClr val="FFFFFF"/>
                </a:solidFill>
              </a:rPr>
              <a:t>7</a:t>
            </a:fld>
            <a:endParaRPr lang="en-US">
              <a:solidFill>
                <a:srgbClr val="FFFFFF"/>
              </a:solidFill>
            </a:endParaRP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23CCE71-76A6-9619-B133-9FDA832D26A4}"/>
              </a:ext>
            </a:extLst>
          </p:cNvPr>
          <p:cNvGrpSpPr/>
          <p:nvPr/>
        </p:nvGrpSpPr>
        <p:grpSpPr>
          <a:xfrm>
            <a:off x="3006467" y="1079821"/>
            <a:ext cx="2847701" cy="2295135"/>
            <a:chOff x="3006467" y="1140333"/>
            <a:chExt cx="2847701" cy="2295135"/>
          </a:xfrm>
        </p:grpSpPr>
        <p:grpSp>
          <p:nvGrpSpPr>
            <p:cNvPr id="6" name="Group 5">
              <a:extLst>
                <a:ext uri="{FF2B5EF4-FFF2-40B4-BE49-F238E27FC236}">
                  <a16:creationId xmlns:a16="http://schemas.microsoft.com/office/drawing/2014/main" id="{2815EFCB-DE8F-7E7F-D5A4-A656C97E6B5F}"/>
                </a:ext>
              </a:extLst>
            </p:cNvPr>
            <p:cNvGrpSpPr/>
            <p:nvPr/>
          </p:nvGrpSpPr>
          <p:grpSpPr>
            <a:xfrm>
              <a:off x="3569020" y="1859571"/>
              <a:ext cx="1951420" cy="1575897"/>
              <a:chOff x="405671" y="1883479"/>
              <a:chExt cx="1951420" cy="1575897"/>
            </a:xfrm>
          </p:grpSpPr>
          <p:pic>
            <p:nvPicPr>
              <p:cNvPr id="7" name="Graphic 6" descr="Truck with solid fill">
                <a:extLst>
                  <a:ext uri="{FF2B5EF4-FFF2-40B4-BE49-F238E27FC236}">
                    <a16:creationId xmlns:a16="http://schemas.microsoft.com/office/drawing/2014/main" id="{208134A0-4AFF-BBBB-EA80-CC8D695EBD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387" y="1883479"/>
                <a:ext cx="914400" cy="914400"/>
              </a:xfrm>
              <a:prstGeom prst="rect">
                <a:avLst/>
              </a:prstGeom>
            </p:spPr>
          </p:pic>
          <p:pic>
            <p:nvPicPr>
              <p:cNvPr id="8" name="Graphic 7" descr="Truck with solid fill">
                <a:extLst>
                  <a:ext uri="{FF2B5EF4-FFF2-40B4-BE49-F238E27FC236}">
                    <a16:creationId xmlns:a16="http://schemas.microsoft.com/office/drawing/2014/main" id="{408FB498-71D8-1C60-A028-CF04B5600F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36113" y="2544976"/>
                <a:ext cx="914400" cy="914400"/>
              </a:xfrm>
              <a:prstGeom prst="rect">
                <a:avLst/>
              </a:prstGeom>
            </p:spPr>
          </p:pic>
          <p:pic>
            <p:nvPicPr>
              <p:cNvPr id="10" name="Graphic 9" descr="Truck with solid fill">
                <a:extLst>
                  <a:ext uri="{FF2B5EF4-FFF2-40B4-BE49-F238E27FC236}">
                    <a16:creationId xmlns:a16="http://schemas.microsoft.com/office/drawing/2014/main" id="{73201886-7314-66E3-E371-FEBE770BC2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671" y="2544976"/>
                <a:ext cx="914400" cy="914400"/>
              </a:xfrm>
              <a:prstGeom prst="rect">
                <a:avLst/>
              </a:prstGeom>
            </p:spPr>
          </p:pic>
          <p:pic>
            <p:nvPicPr>
              <p:cNvPr id="11" name="Graphic 10" descr="Truck with solid fill">
                <a:extLst>
                  <a:ext uri="{FF2B5EF4-FFF2-40B4-BE49-F238E27FC236}">
                    <a16:creationId xmlns:a16="http://schemas.microsoft.com/office/drawing/2014/main" id="{4E936C8B-605D-CD1D-B074-1013A1897C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2691" y="1888613"/>
                <a:ext cx="914400" cy="914400"/>
              </a:xfrm>
              <a:prstGeom prst="rect">
                <a:avLst/>
              </a:prstGeom>
            </p:spPr>
          </p:pic>
        </p:grpSp>
        <p:sp>
          <p:nvSpPr>
            <p:cNvPr id="12" name="Rectangle 11">
              <a:extLst>
                <a:ext uri="{FF2B5EF4-FFF2-40B4-BE49-F238E27FC236}">
                  <a16:creationId xmlns:a16="http://schemas.microsoft.com/office/drawing/2014/main" id="{30AA765C-F772-DE66-88B5-44307CC17C09}"/>
                </a:ext>
              </a:extLst>
            </p:cNvPr>
            <p:cNvSpPr/>
            <p:nvPr/>
          </p:nvSpPr>
          <p:spPr>
            <a:xfrm>
              <a:off x="3006467" y="1140333"/>
              <a:ext cx="2847701" cy="843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latin typeface="Calibri"/>
                  <a:cs typeface="Calibri"/>
                </a:rPr>
                <a:t>Approximately </a:t>
              </a:r>
            </a:p>
            <a:p>
              <a:pPr algn="ctr"/>
              <a:r>
                <a:rPr lang="en-US" sz="1200">
                  <a:solidFill>
                    <a:srgbClr val="000000"/>
                  </a:solidFill>
                  <a:latin typeface="Calibri"/>
                  <a:cs typeface="Calibri"/>
                </a:rPr>
                <a:t>1 in 4 truckloads in the United States is currently handled by a TL broker</a:t>
              </a:r>
              <a:endParaRPr lang="en-US" sz="1200">
                <a:latin typeface="Calibri"/>
                <a:cs typeface="Calibri"/>
              </a:endParaRPr>
            </a:p>
          </p:txBody>
        </p:sp>
      </p:grpSp>
      <p:graphicFrame>
        <p:nvGraphicFramePr>
          <p:cNvPr id="17" name="Chart 16">
            <a:extLst>
              <a:ext uri="{FF2B5EF4-FFF2-40B4-BE49-F238E27FC236}">
                <a16:creationId xmlns:a16="http://schemas.microsoft.com/office/drawing/2014/main" id="{52011637-646A-4924-A318-7977F9B6D0F6}"/>
              </a:ext>
            </a:extLst>
          </p:cNvPr>
          <p:cNvGraphicFramePr>
            <a:graphicFrameLocks/>
          </p:cNvGraphicFramePr>
          <p:nvPr>
            <p:extLst>
              <p:ext uri="{D42A27DB-BD31-4B8C-83A1-F6EECF244321}">
                <p14:modId xmlns:p14="http://schemas.microsoft.com/office/powerpoint/2010/main" val="1389549359"/>
              </p:ext>
            </p:extLst>
          </p:nvPr>
        </p:nvGraphicFramePr>
        <p:xfrm>
          <a:off x="285750" y="3507564"/>
          <a:ext cx="8604250" cy="2743200"/>
        </p:xfrm>
        <a:graphic>
          <a:graphicData uri="http://schemas.openxmlformats.org/drawingml/2006/chart">
            <c:chart xmlns:c="http://schemas.openxmlformats.org/drawingml/2006/chart" xmlns:r="http://schemas.openxmlformats.org/officeDocument/2006/relationships" r:id="rId8"/>
          </a:graphicData>
        </a:graphic>
      </p:graphicFrame>
      <p:cxnSp>
        <p:nvCxnSpPr>
          <p:cNvPr id="18" name="Straight Connector 17">
            <a:extLst>
              <a:ext uri="{FF2B5EF4-FFF2-40B4-BE49-F238E27FC236}">
                <a16:creationId xmlns:a16="http://schemas.microsoft.com/office/drawing/2014/main" id="{51261968-9BFB-447F-A705-827A9E8BC91E}"/>
              </a:ext>
            </a:extLst>
          </p:cNvPr>
          <p:cNvCxnSpPr>
            <a:cxnSpLocks/>
          </p:cNvCxnSpPr>
          <p:nvPr/>
        </p:nvCxnSpPr>
        <p:spPr>
          <a:xfrm>
            <a:off x="5958379" y="1259093"/>
            <a:ext cx="0" cy="224636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D7AF56F-06D2-4F25-A0C6-E0F2355C5B46}"/>
              </a:ext>
            </a:extLst>
          </p:cNvPr>
          <p:cNvCxnSpPr/>
          <p:nvPr/>
        </p:nvCxnSpPr>
        <p:spPr>
          <a:xfrm flipV="1">
            <a:off x="822960" y="3941064"/>
            <a:ext cx="6245352" cy="1152144"/>
          </a:xfrm>
          <a:prstGeom prst="straightConnector1">
            <a:avLst/>
          </a:prstGeom>
          <a:ln>
            <a:solidFill>
              <a:srgbClr val="FFFF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0D37FC8-9A96-4E75-8281-FFB67114A1E6}"/>
              </a:ext>
            </a:extLst>
          </p:cNvPr>
          <p:cNvSpPr/>
          <p:nvPr/>
        </p:nvSpPr>
        <p:spPr>
          <a:xfrm rot="20923389">
            <a:off x="3359728" y="4248253"/>
            <a:ext cx="1347245" cy="254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FFFFFF"/>
                </a:solidFill>
              </a:rPr>
              <a:t>6% CAGR</a:t>
            </a:r>
          </a:p>
        </p:txBody>
      </p:sp>
      <p:cxnSp>
        <p:nvCxnSpPr>
          <p:cNvPr id="27" name="Straight Arrow Connector 26">
            <a:extLst>
              <a:ext uri="{FF2B5EF4-FFF2-40B4-BE49-F238E27FC236}">
                <a16:creationId xmlns:a16="http://schemas.microsoft.com/office/drawing/2014/main" id="{84025D10-82F5-4C26-BC9A-7F43AA9D555E}"/>
              </a:ext>
            </a:extLst>
          </p:cNvPr>
          <p:cNvCxnSpPr>
            <a:cxnSpLocks/>
          </p:cNvCxnSpPr>
          <p:nvPr/>
        </p:nvCxnSpPr>
        <p:spPr>
          <a:xfrm flipV="1">
            <a:off x="7434072" y="3575304"/>
            <a:ext cx="1161288" cy="272080"/>
          </a:xfrm>
          <a:prstGeom prst="straightConnector1">
            <a:avLst/>
          </a:prstGeom>
          <a:ln>
            <a:solidFill>
              <a:srgbClr val="FFFF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257B671-31E4-4F2D-9451-E3A4BACEAE27}"/>
              </a:ext>
            </a:extLst>
          </p:cNvPr>
          <p:cNvSpPr/>
          <p:nvPr/>
        </p:nvSpPr>
        <p:spPr>
          <a:xfrm rot="20782848">
            <a:off x="7212635" y="3504656"/>
            <a:ext cx="1347245" cy="254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FFFFFF"/>
                </a:solidFill>
              </a:rPr>
              <a:t>4% CAGR</a:t>
            </a:r>
          </a:p>
        </p:txBody>
      </p:sp>
      <p:cxnSp>
        <p:nvCxnSpPr>
          <p:cNvPr id="31" name="Straight Connector 30">
            <a:extLst>
              <a:ext uri="{FF2B5EF4-FFF2-40B4-BE49-F238E27FC236}">
                <a16:creationId xmlns:a16="http://schemas.microsoft.com/office/drawing/2014/main" id="{21C9F578-C39F-42E3-8941-C0A3E6D32C95}"/>
              </a:ext>
            </a:extLst>
          </p:cNvPr>
          <p:cNvCxnSpPr>
            <a:cxnSpLocks/>
          </p:cNvCxnSpPr>
          <p:nvPr/>
        </p:nvCxnSpPr>
        <p:spPr>
          <a:xfrm>
            <a:off x="5965400" y="1259093"/>
            <a:ext cx="0" cy="224636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B05BC82-0896-D03A-C7B1-FD7E33D061BF}"/>
              </a:ext>
            </a:extLst>
          </p:cNvPr>
          <p:cNvGrpSpPr/>
          <p:nvPr/>
        </p:nvGrpSpPr>
        <p:grpSpPr>
          <a:xfrm>
            <a:off x="5968972" y="879112"/>
            <a:ext cx="2906356" cy="2430301"/>
            <a:chOff x="5968972" y="849976"/>
            <a:chExt cx="2906356" cy="2430301"/>
          </a:xfrm>
        </p:grpSpPr>
        <p:graphicFrame>
          <p:nvGraphicFramePr>
            <p:cNvPr id="35" name="Chart 34">
              <a:extLst>
                <a:ext uri="{FF2B5EF4-FFF2-40B4-BE49-F238E27FC236}">
                  <a16:creationId xmlns:a16="http://schemas.microsoft.com/office/drawing/2014/main" id="{1DD329E1-5687-4D62-B3EE-8854BB8DD12C}"/>
                </a:ext>
              </a:extLst>
            </p:cNvPr>
            <p:cNvGraphicFramePr>
              <a:graphicFrameLocks/>
            </p:cNvGraphicFramePr>
            <p:nvPr>
              <p:extLst>
                <p:ext uri="{D42A27DB-BD31-4B8C-83A1-F6EECF244321}">
                  <p14:modId xmlns:p14="http://schemas.microsoft.com/office/powerpoint/2010/main" val="1658227930"/>
                </p:ext>
              </p:extLst>
            </p:nvPr>
          </p:nvGraphicFramePr>
          <p:xfrm>
            <a:off x="6182450" y="1739135"/>
            <a:ext cx="2390508" cy="1541142"/>
          </p:xfrm>
          <a:graphic>
            <a:graphicData uri="http://schemas.openxmlformats.org/drawingml/2006/chart">
              <c:chart xmlns:c="http://schemas.openxmlformats.org/drawingml/2006/chart" xmlns:r="http://schemas.openxmlformats.org/officeDocument/2006/relationships" r:id="rId9"/>
            </a:graphicData>
          </a:graphic>
        </p:graphicFrame>
        <p:sp>
          <p:nvSpPr>
            <p:cNvPr id="36" name="Rectangle 35">
              <a:extLst>
                <a:ext uri="{FF2B5EF4-FFF2-40B4-BE49-F238E27FC236}">
                  <a16:creationId xmlns:a16="http://schemas.microsoft.com/office/drawing/2014/main" id="{781806EF-0350-46E7-9AB2-4297D553FB00}"/>
                </a:ext>
              </a:extLst>
            </p:cNvPr>
            <p:cNvSpPr/>
            <p:nvPr/>
          </p:nvSpPr>
          <p:spPr>
            <a:xfrm>
              <a:off x="5968972" y="849976"/>
              <a:ext cx="2906356" cy="1087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00000"/>
                  </a:solidFill>
                  <a:latin typeface="Calibri"/>
                  <a:cs typeface="Calibri"/>
                </a:rPr>
                <a:t>34.8% of the carriers in the United States are classified as “for hire” by the US DOT</a:t>
              </a:r>
              <a:endParaRPr lang="en-US" sz="1200">
                <a:latin typeface="Calibri"/>
                <a:cs typeface="Calibri"/>
              </a:endParaRPr>
            </a:p>
          </p:txBody>
        </p:sp>
      </p:grpSp>
      <p:cxnSp>
        <p:nvCxnSpPr>
          <p:cNvPr id="39" name="Straight Connector 38">
            <a:extLst>
              <a:ext uri="{FF2B5EF4-FFF2-40B4-BE49-F238E27FC236}">
                <a16:creationId xmlns:a16="http://schemas.microsoft.com/office/drawing/2014/main" id="{F08FBB50-F993-497B-9634-1AE030CA409A}"/>
              </a:ext>
            </a:extLst>
          </p:cNvPr>
          <p:cNvCxnSpPr>
            <a:cxnSpLocks/>
          </p:cNvCxnSpPr>
          <p:nvPr/>
        </p:nvCxnSpPr>
        <p:spPr>
          <a:xfrm>
            <a:off x="2935688" y="1259093"/>
            <a:ext cx="0" cy="224636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B5096C4-F800-45A9-8591-3CD3E04DB48D}"/>
              </a:ext>
            </a:extLst>
          </p:cNvPr>
          <p:cNvSpPr/>
          <p:nvPr/>
        </p:nvSpPr>
        <p:spPr>
          <a:xfrm>
            <a:off x="1791244" y="3304038"/>
            <a:ext cx="5560131" cy="691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u="sng">
                <a:solidFill>
                  <a:schemeClr val="bg1"/>
                </a:solidFill>
                <a:latin typeface="Grandview" panose="020B0502040204020203"/>
              </a:rPr>
              <a:t>Broker Penetration of Overall Truckload Market</a:t>
            </a:r>
          </a:p>
        </p:txBody>
      </p:sp>
      <p:sp>
        <p:nvSpPr>
          <p:cNvPr id="32" name="TextBox 31">
            <a:extLst>
              <a:ext uri="{FF2B5EF4-FFF2-40B4-BE49-F238E27FC236}">
                <a16:creationId xmlns:a16="http://schemas.microsoft.com/office/drawing/2014/main" id="{6322AA43-4115-4842-BB5A-C8E29A1F3D40}"/>
              </a:ext>
            </a:extLst>
          </p:cNvPr>
          <p:cNvSpPr txBox="1"/>
          <p:nvPr/>
        </p:nvSpPr>
        <p:spPr>
          <a:xfrm>
            <a:off x="575303" y="466497"/>
            <a:ext cx="4665733" cy="461665"/>
          </a:xfrm>
          <a:prstGeom prst="rect">
            <a:avLst/>
          </a:prstGeom>
          <a:noFill/>
        </p:spPr>
        <p:txBody>
          <a:bodyPr wrap="square" lIns="91440" tIns="45720" rIns="91440" bIns="45720" rtlCol="0" anchor="t">
            <a:spAutoFit/>
          </a:bodyPr>
          <a:lstStyle/>
          <a:p>
            <a:r>
              <a:rPr lang="en-US" sz="2400" dirty="0">
                <a:solidFill>
                  <a:srgbClr val="000000"/>
                </a:solidFill>
                <a:latin typeface="Grandview"/>
                <a:cs typeface="Calibri"/>
              </a:rPr>
              <a:t>Carrier</a:t>
            </a:r>
            <a:r>
              <a:rPr lang="en-US" sz="2400" dirty="0">
                <a:solidFill>
                  <a:srgbClr val="000000"/>
                </a:solidFill>
                <a:latin typeface="Grandview"/>
                <a:ea typeface="+mn-lt"/>
                <a:cs typeface="+mn-lt"/>
              </a:rPr>
              <a:t> Trends</a:t>
            </a:r>
            <a:endParaRPr lang="en-US" sz="2400" dirty="0">
              <a:solidFill>
                <a:srgbClr val="000000"/>
              </a:solidFill>
              <a:latin typeface="Grandview"/>
            </a:endParaRPr>
          </a:p>
        </p:txBody>
      </p:sp>
    </p:spTree>
    <p:extLst>
      <p:ext uri="{BB962C8B-B14F-4D97-AF65-F5344CB8AC3E}">
        <p14:creationId xmlns:p14="http://schemas.microsoft.com/office/powerpoint/2010/main" val="404583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886F09-2046-87BD-D1C1-963392E1BE03}"/>
              </a:ext>
            </a:extLst>
          </p:cNvPr>
          <p:cNvGraphicFramePr>
            <a:graphicFrameLocks/>
          </p:cNvGraphicFramePr>
          <p:nvPr>
            <p:extLst>
              <p:ext uri="{D42A27DB-BD31-4B8C-83A1-F6EECF244321}">
                <p14:modId xmlns:p14="http://schemas.microsoft.com/office/powerpoint/2010/main" val="3477044920"/>
              </p:ext>
            </p:extLst>
          </p:nvPr>
        </p:nvGraphicFramePr>
        <p:xfrm>
          <a:off x="274319" y="3751437"/>
          <a:ext cx="8595360" cy="262432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3"/>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358804" y="6424321"/>
            <a:ext cx="561109" cy="271462"/>
          </a:xfrm>
        </p:spPr>
        <p:txBody>
          <a:bodyPr/>
          <a:lstStyle/>
          <a:p>
            <a:fld id="{44D1E385-3388-4CA8-8F43-A8BFBF917809}" type="slidenum">
              <a:rPr lang="en-US" smtClean="0">
                <a:solidFill>
                  <a:srgbClr val="2C180F"/>
                </a:solidFill>
              </a:rPr>
              <a:t>8</a:t>
            </a:fld>
            <a:endParaRPr lang="en-US">
              <a:solidFill>
                <a:srgbClr val="2C180F"/>
              </a:solidFill>
            </a:endParaRPr>
          </a:p>
        </p:txBody>
      </p:sp>
      <p:cxnSp>
        <p:nvCxnSpPr>
          <p:cNvPr id="10" name="Straight Connector 9">
            <a:extLst>
              <a:ext uri="{FF2B5EF4-FFF2-40B4-BE49-F238E27FC236}">
                <a16:creationId xmlns:a16="http://schemas.microsoft.com/office/drawing/2014/main" id="{D7DDAF28-FB9E-F44D-2341-68392A58CDD1}"/>
              </a:ext>
            </a:extLst>
          </p:cNvPr>
          <p:cNvCxnSpPr>
            <a:cxnSpLocks/>
          </p:cNvCxnSpPr>
          <p:nvPr/>
        </p:nvCxnSpPr>
        <p:spPr>
          <a:xfrm>
            <a:off x="4572000" y="1297780"/>
            <a:ext cx="4648" cy="2094905"/>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7996F9A4-4752-5F2F-9780-43D85F3F8243}"/>
              </a:ext>
            </a:extLst>
          </p:cNvPr>
          <p:cNvSpPr/>
          <p:nvPr/>
        </p:nvSpPr>
        <p:spPr>
          <a:xfrm>
            <a:off x="284018" y="1667953"/>
            <a:ext cx="4220248" cy="16064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just">
              <a:buFont typeface="Arial" panose="020B0604020202020204" pitchFamily="34" charset="0"/>
              <a:buChar char="•"/>
            </a:pPr>
            <a:r>
              <a:rPr lang="en-US" sz="1200">
                <a:solidFill>
                  <a:srgbClr val="000000"/>
                </a:solidFill>
              </a:rPr>
              <a:t>RXO has managed to outpace the truck brokerage industry’s CAGR of 10% from 2013-2021 with 27% revenue CAGR across same period, capturing nearly 4% of the total market in the process</a:t>
            </a:r>
          </a:p>
          <a:p>
            <a:pPr marL="285750" indent="-285750" algn="just">
              <a:buFont typeface="Arial" panose="020B0604020202020204" pitchFamily="34" charset="0"/>
              <a:buChar char="•"/>
            </a:pPr>
            <a:endParaRPr lang="en-US" sz="1200">
              <a:solidFill>
                <a:srgbClr val="000000"/>
              </a:solidFill>
            </a:endParaRPr>
          </a:p>
          <a:p>
            <a:pPr marL="285750" indent="-285750" algn="just">
              <a:buFont typeface="Arial" panose="020B0604020202020204" pitchFamily="34" charset="0"/>
              <a:buChar char="•"/>
            </a:pPr>
            <a:r>
              <a:rPr lang="en-US" sz="1200">
                <a:solidFill>
                  <a:srgbClr val="000000"/>
                </a:solidFill>
              </a:rPr>
              <a:t>While capturing market share, RXO has managed to maintain higher gross margins than competitors as illustrated below</a:t>
            </a:r>
            <a:endParaRPr lang="en-US" sz="1200"/>
          </a:p>
        </p:txBody>
      </p:sp>
      <p:graphicFrame>
        <p:nvGraphicFramePr>
          <p:cNvPr id="13" name="Chart 12">
            <a:extLst>
              <a:ext uri="{FF2B5EF4-FFF2-40B4-BE49-F238E27FC236}">
                <a16:creationId xmlns:a16="http://schemas.microsoft.com/office/drawing/2014/main" id="{EFC4AA3A-9DD8-A917-1EF0-72C1A9190372}"/>
              </a:ext>
            </a:extLst>
          </p:cNvPr>
          <p:cNvGraphicFramePr>
            <a:graphicFrameLocks/>
          </p:cNvGraphicFramePr>
          <p:nvPr>
            <p:extLst>
              <p:ext uri="{D42A27DB-BD31-4B8C-83A1-F6EECF244321}">
                <p14:modId xmlns:p14="http://schemas.microsoft.com/office/powerpoint/2010/main" val="2957412577"/>
              </p:ext>
            </p:extLst>
          </p:nvPr>
        </p:nvGraphicFramePr>
        <p:xfrm>
          <a:off x="4571999" y="1166310"/>
          <a:ext cx="4313351" cy="2148598"/>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A08C5E8A-1EBB-43E8-8AEA-697C9863AEBA}"/>
              </a:ext>
            </a:extLst>
          </p:cNvPr>
          <p:cNvSpPr/>
          <p:nvPr/>
        </p:nvSpPr>
        <p:spPr>
          <a:xfrm>
            <a:off x="2304289" y="3249174"/>
            <a:ext cx="4835143" cy="691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u="sng">
                <a:solidFill>
                  <a:srgbClr val="000000"/>
                </a:solidFill>
                <a:latin typeface="Grandview" panose="020B0502040204020203"/>
              </a:rPr>
              <a:t>RXO &amp; Comp Set Gross Margin</a:t>
            </a:r>
          </a:p>
        </p:txBody>
      </p:sp>
      <p:sp>
        <p:nvSpPr>
          <p:cNvPr id="6" name="Rectangle 5">
            <a:extLst>
              <a:ext uri="{FF2B5EF4-FFF2-40B4-BE49-F238E27FC236}">
                <a16:creationId xmlns:a16="http://schemas.microsoft.com/office/drawing/2014/main" id="{5E3AF31C-94D5-80E7-2FA6-30E98585335E}"/>
              </a:ext>
            </a:extLst>
          </p:cNvPr>
          <p:cNvSpPr/>
          <p:nvPr/>
        </p:nvSpPr>
        <p:spPr>
          <a:xfrm>
            <a:off x="280589" y="1262154"/>
            <a:ext cx="4213584"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Pursuing Share</a:t>
            </a:r>
          </a:p>
        </p:txBody>
      </p:sp>
      <p:sp>
        <p:nvSpPr>
          <p:cNvPr id="3" name="Rectangle 2">
            <a:extLst>
              <a:ext uri="{FF2B5EF4-FFF2-40B4-BE49-F238E27FC236}">
                <a16:creationId xmlns:a16="http://schemas.microsoft.com/office/drawing/2014/main" id="{CDA3EAE8-7EC2-9301-6538-082E2FBBBE19}"/>
              </a:ext>
            </a:extLst>
          </p:cNvPr>
          <p:cNvSpPr/>
          <p:nvPr/>
        </p:nvSpPr>
        <p:spPr>
          <a:xfrm>
            <a:off x="267087" y="3434273"/>
            <a:ext cx="8608423" cy="317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RXO Gross Margin vs. Comp Set</a:t>
            </a:r>
            <a:endParaRPr lang="en-US"/>
          </a:p>
        </p:txBody>
      </p:sp>
      <p:sp>
        <p:nvSpPr>
          <p:cNvPr id="17" name="TextBox 16">
            <a:extLst>
              <a:ext uri="{FF2B5EF4-FFF2-40B4-BE49-F238E27FC236}">
                <a16:creationId xmlns:a16="http://schemas.microsoft.com/office/drawing/2014/main" id="{A0948B9A-2BDB-4680-B8B7-2A98317721A9}"/>
              </a:ext>
            </a:extLst>
          </p:cNvPr>
          <p:cNvSpPr txBox="1"/>
          <p:nvPr/>
        </p:nvSpPr>
        <p:spPr>
          <a:xfrm>
            <a:off x="575303" y="466497"/>
            <a:ext cx="7178270" cy="461665"/>
          </a:xfrm>
          <a:prstGeom prst="rect">
            <a:avLst/>
          </a:prstGeom>
          <a:noFill/>
        </p:spPr>
        <p:txBody>
          <a:bodyPr wrap="square" lIns="91440" tIns="45720" rIns="91440" bIns="45720" rtlCol="0" anchor="t">
            <a:spAutoFit/>
          </a:bodyPr>
          <a:lstStyle/>
          <a:p>
            <a:r>
              <a:rPr lang="en-US" sz="2400">
                <a:solidFill>
                  <a:srgbClr val="000000"/>
                </a:solidFill>
                <a:latin typeface="Grandview"/>
              </a:rPr>
              <a:t>Built for the Future</a:t>
            </a:r>
            <a:endParaRPr lang="en-US" sz="2400">
              <a:solidFill>
                <a:srgbClr val="FF0000"/>
              </a:solidFill>
              <a:highlight>
                <a:srgbClr val="FFFF00"/>
              </a:highlight>
              <a:latin typeface="Grandview"/>
            </a:endParaRPr>
          </a:p>
        </p:txBody>
      </p:sp>
      <p:cxnSp>
        <p:nvCxnSpPr>
          <p:cNvPr id="18" name="Straight Connector 17">
            <a:extLst>
              <a:ext uri="{FF2B5EF4-FFF2-40B4-BE49-F238E27FC236}">
                <a16:creationId xmlns:a16="http://schemas.microsoft.com/office/drawing/2014/main" id="{91B81D03-FDFD-4DDC-B59B-50E5AC61701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D9C62E-9604-4847-AE50-34B697E8EC3A}"/>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755BDD-2511-4F34-8960-25F7C0119593}"/>
              </a:ext>
            </a:extLst>
          </p:cNvPr>
          <p:cNvCxnSpPr>
            <a:cxnSpLocks/>
          </p:cNvCxnSpPr>
          <p:nvPr/>
        </p:nvCxnSpPr>
        <p:spPr>
          <a:xfrm flipV="1">
            <a:off x="285750" y="6266688"/>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2E912B4-C7D5-45A4-2FBA-0E20DB7E6CE0}"/>
              </a:ext>
            </a:extLst>
          </p:cNvPr>
          <p:cNvSpPr txBox="1"/>
          <p:nvPr/>
        </p:nvSpPr>
        <p:spPr>
          <a:xfrm>
            <a:off x="6001173" y="6292850"/>
            <a:ext cx="2866375" cy="461665"/>
          </a:xfrm>
          <a:prstGeom prst="rect">
            <a:avLst/>
          </a:prstGeom>
          <a:noFill/>
        </p:spPr>
        <p:txBody>
          <a:bodyPr wrap="square" lIns="91440" tIns="45720" rIns="91440" bIns="45720" rtlCol="0" anchor="t">
            <a:spAutoFit/>
          </a:bodyPr>
          <a:lstStyle/>
          <a:p>
            <a:r>
              <a:rPr lang="en-US" sz="800"/>
              <a:t>*GM Data via Cap IQ, includes </a:t>
            </a:r>
            <a:r>
              <a:rPr lang="en-US" sz="800" err="1"/>
              <a:t>add’l</a:t>
            </a:r>
            <a:r>
              <a:rPr lang="en-US" sz="800"/>
              <a:t> items vs. company reports</a:t>
            </a:r>
          </a:p>
          <a:p>
            <a:r>
              <a:rPr lang="en-US" sz="800"/>
              <a:t>*Industry data via JP Morgan</a:t>
            </a:r>
          </a:p>
          <a:p>
            <a:endParaRPr lang="en-US" sz="800"/>
          </a:p>
        </p:txBody>
      </p:sp>
    </p:spTree>
    <p:extLst>
      <p:ext uri="{BB962C8B-B14F-4D97-AF65-F5344CB8AC3E}">
        <p14:creationId xmlns:p14="http://schemas.microsoft.com/office/powerpoint/2010/main" val="308601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495C43-B1B1-77FB-F4CF-60D0AC1C319A}"/>
              </a:ext>
            </a:extLst>
          </p:cNvPr>
          <p:cNvSpPr/>
          <p:nvPr/>
        </p:nvSpPr>
        <p:spPr>
          <a:xfrm>
            <a:off x="4572000" y="0"/>
            <a:ext cx="457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9E1489C-0E38-30D8-00CF-833864EEFD3A}"/>
              </a:ext>
            </a:extLst>
          </p:cNvPr>
          <p:cNvSpPr/>
          <p:nvPr/>
        </p:nvSpPr>
        <p:spPr>
          <a:xfrm>
            <a:off x="0" y="584702"/>
            <a:ext cx="571500" cy="234950"/>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D7DFD72-A4CD-69CC-B89F-F7DB08968F7C}"/>
              </a:ext>
            </a:extLst>
          </p:cNvPr>
          <p:cNvCxnSpPr>
            <a:cxnSpLocks/>
          </p:cNvCxnSpPr>
          <p:nvPr/>
        </p:nvCxnSpPr>
        <p:spPr>
          <a:xfrm flipV="1">
            <a:off x="263297" y="1062098"/>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24DAFA-25CD-A83C-0F25-F38D73074504}"/>
              </a:ext>
            </a:extLst>
          </p:cNvPr>
          <p:cNvCxnSpPr>
            <a:cxnSpLocks/>
          </p:cNvCxnSpPr>
          <p:nvPr/>
        </p:nvCxnSpPr>
        <p:spPr>
          <a:xfrm flipV="1">
            <a:off x="285750" y="6266688"/>
            <a:ext cx="8604250" cy="0"/>
          </a:xfrm>
          <a:prstGeom prst="line">
            <a:avLst/>
          </a:prstGeom>
          <a:ln>
            <a:solidFill>
              <a:srgbClr val="2C18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DFE044-C690-0498-A868-C8FC0E8BBE0D}"/>
              </a:ext>
            </a:extLst>
          </p:cNvPr>
          <p:cNvPicPr>
            <a:picLocks noChangeAspect="1"/>
          </p:cNvPicPr>
          <p:nvPr/>
        </p:nvPicPr>
        <p:blipFill>
          <a:blip r:embed="rId2"/>
          <a:stretch>
            <a:fillRect/>
          </a:stretch>
        </p:blipFill>
        <p:spPr>
          <a:xfrm>
            <a:off x="285750" y="6432040"/>
            <a:ext cx="774304" cy="271462"/>
          </a:xfrm>
          <a:prstGeom prst="rect">
            <a:avLst/>
          </a:prstGeom>
        </p:spPr>
      </p:pic>
      <p:sp>
        <p:nvSpPr>
          <p:cNvPr id="14" name="Slide Number Placeholder 13">
            <a:extLst>
              <a:ext uri="{FF2B5EF4-FFF2-40B4-BE49-F238E27FC236}">
                <a16:creationId xmlns:a16="http://schemas.microsoft.com/office/drawing/2014/main" id="{D20C6BA5-51CF-36F4-5081-2E95CC2B08DC}"/>
              </a:ext>
            </a:extLst>
          </p:cNvPr>
          <p:cNvSpPr>
            <a:spLocks noGrp="1"/>
          </p:cNvSpPr>
          <p:nvPr>
            <p:ph type="sldNum" sz="quarter" idx="12"/>
          </p:nvPr>
        </p:nvSpPr>
        <p:spPr>
          <a:xfrm>
            <a:off x="4482353" y="6391836"/>
            <a:ext cx="363967" cy="310178"/>
          </a:xfrm>
        </p:spPr>
        <p:txBody>
          <a:bodyPr/>
          <a:lstStyle/>
          <a:p>
            <a:fld id="{44D1E385-3388-4CA8-8F43-A8BFBF917809}" type="slidenum">
              <a:rPr lang="en-US" smtClean="0">
                <a:solidFill>
                  <a:srgbClr val="FFFFFF"/>
                </a:solidFill>
              </a:rPr>
              <a:t>9</a:t>
            </a:fld>
            <a:endParaRPr lang="en-US">
              <a:solidFill>
                <a:srgbClr val="FFFFFF"/>
              </a:solidFill>
            </a:endParaRPr>
          </a:p>
        </p:txBody>
      </p:sp>
      <p:cxnSp>
        <p:nvCxnSpPr>
          <p:cNvPr id="16" name="Straight Connector 15">
            <a:extLst>
              <a:ext uri="{FF2B5EF4-FFF2-40B4-BE49-F238E27FC236}">
                <a16:creationId xmlns:a16="http://schemas.microsoft.com/office/drawing/2014/main" id="{E0F85FA0-F2CA-650D-643E-9AE661D73AF9}"/>
              </a:ext>
            </a:extLst>
          </p:cNvPr>
          <p:cNvCxnSpPr>
            <a:cxnSpLocks/>
          </p:cNvCxnSpPr>
          <p:nvPr/>
        </p:nvCxnSpPr>
        <p:spPr>
          <a:xfrm flipV="1">
            <a:off x="263297" y="1017155"/>
            <a:ext cx="8604250" cy="0"/>
          </a:xfrm>
          <a:prstGeom prst="line">
            <a:avLst/>
          </a:prstGeom>
          <a:ln>
            <a:solidFill>
              <a:srgbClr val="2C180F"/>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AE11098-E87F-62AC-0970-C032B51D694F}"/>
              </a:ext>
            </a:extLst>
          </p:cNvPr>
          <p:cNvCxnSpPr>
            <a:cxnSpLocks/>
          </p:cNvCxnSpPr>
          <p:nvPr/>
        </p:nvCxnSpPr>
        <p:spPr>
          <a:xfrm>
            <a:off x="4587874" y="1062860"/>
            <a:ext cx="4315968"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A317AE-D70A-0A80-FEEE-19B3496B3EF2}"/>
              </a:ext>
            </a:extLst>
          </p:cNvPr>
          <p:cNvCxnSpPr>
            <a:cxnSpLocks/>
          </p:cNvCxnSpPr>
          <p:nvPr/>
        </p:nvCxnSpPr>
        <p:spPr>
          <a:xfrm flipV="1">
            <a:off x="4572000" y="6255908"/>
            <a:ext cx="4318000" cy="11543"/>
          </a:xfrm>
          <a:prstGeom prst="line">
            <a:avLst/>
          </a:prstGeom>
          <a:ln>
            <a:solidFill>
              <a:srgbClr val="00F49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C71E3FF-98FE-36BE-BEDB-315341973C3F}"/>
              </a:ext>
            </a:extLst>
          </p:cNvPr>
          <p:cNvCxnSpPr>
            <a:cxnSpLocks/>
          </p:cNvCxnSpPr>
          <p:nvPr/>
        </p:nvCxnSpPr>
        <p:spPr>
          <a:xfrm>
            <a:off x="4587874" y="1006091"/>
            <a:ext cx="4315968" cy="0"/>
          </a:xfrm>
          <a:prstGeom prst="line">
            <a:avLst/>
          </a:prstGeom>
          <a:ln>
            <a:solidFill>
              <a:srgbClr val="00F49C"/>
            </a:solidFill>
            <a:prstDash val="lgDash"/>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373BBC45-FC23-47A3-89DB-24E3C80D5FF5}"/>
              </a:ext>
            </a:extLst>
          </p:cNvPr>
          <p:cNvSpPr/>
          <p:nvPr/>
        </p:nvSpPr>
        <p:spPr>
          <a:xfrm>
            <a:off x="329995" y="1667953"/>
            <a:ext cx="4091132" cy="16064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just">
              <a:buFont typeface="Arial" panose="020B0604020202020204" pitchFamily="34" charset="0"/>
              <a:buChar char="•"/>
            </a:pPr>
            <a:r>
              <a:rPr lang="en-US" sz="1200">
                <a:solidFill>
                  <a:srgbClr val="000000"/>
                </a:solidFill>
              </a:rPr>
              <a:t>We expect significant gains in both revenue generation and profitability metrics to be driven by further truck brokerage market share capture and continued automation of internal processes </a:t>
            </a:r>
          </a:p>
          <a:p>
            <a:pPr marL="285750" indent="-285750" algn="just">
              <a:buFont typeface="Arial" panose="020B0604020202020204" pitchFamily="34" charset="0"/>
              <a:buChar char="•"/>
            </a:pPr>
            <a:endParaRPr lang="en-US" sz="1200">
              <a:solidFill>
                <a:srgbClr val="000000"/>
              </a:solidFill>
            </a:endParaRPr>
          </a:p>
          <a:p>
            <a:pPr marL="285750" indent="-285750" algn="just">
              <a:buFont typeface="Arial" panose="020B0604020202020204" pitchFamily="34" charset="0"/>
              <a:buChar char="•"/>
            </a:pPr>
            <a:r>
              <a:rPr lang="en-US" sz="1200">
                <a:solidFill>
                  <a:srgbClr val="000000"/>
                </a:solidFill>
              </a:rPr>
              <a:t>With the industry’s premier technological platforms and favorable industry tailwinds, these projections represent our base case scenario</a:t>
            </a:r>
            <a:endParaRPr lang="en-US" sz="1200"/>
          </a:p>
        </p:txBody>
      </p:sp>
      <p:sp>
        <p:nvSpPr>
          <p:cNvPr id="22" name="Rectangle 21">
            <a:extLst>
              <a:ext uri="{FF2B5EF4-FFF2-40B4-BE49-F238E27FC236}">
                <a16:creationId xmlns:a16="http://schemas.microsoft.com/office/drawing/2014/main" id="{CB14E93F-A029-4FD4-BA7C-1B109A7C77B6}"/>
              </a:ext>
            </a:extLst>
          </p:cNvPr>
          <p:cNvSpPr/>
          <p:nvPr/>
        </p:nvSpPr>
        <p:spPr>
          <a:xfrm>
            <a:off x="268769" y="1262154"/>
            <a:ext cx="4213584"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Growing and Maintaining</a:t>
            </a:r>
            <a:endParaRPr lang="en-US"/>
          </a:p>
        </p:txBody>
      </p:sp>
      <p:sp>
        <p:nvSpPr>
          <p:cNvPr id="23" name="Rectangle 22">
            <a:extLst>
              <a:ext uri="{FF2B5EF4-FFF2-40B4-BE49-F238E27FC236}">
                <a16:creationId xmlns:a16="http://schemas.microsoft.com/office/drawing/2014/main" id="{DB9C3E61-6503-4850-AEEF-F91AB0CF7897}"/>
              </a:ext>
            </a:extLst>
          </p:cNvPr>
          <p:cNvSpPr/>
          <p:nvPr/>
        </p:nvSpPr>
        <p:spPr>
          <a:xfrm>
            <a:off x="268769" y="3407231"/>
            <a:ext cx="4213584" cy="326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Grandview"/>
                <a:cs typeface="Calibri"/>
              </a:rPr>
              <a:t>Brokerage Market Share Projection</a:t>
            </a:r>
          </a:p>
        </p:txBody>
      </p:sp>
      <p:sp>
        <p:nvSpPr>
          <p:cNvPr id="24" name="Rectangle 23">
            <a:extLst>
              <a:ext uri="{FF2B5EF4-FFF2-40B4-BE49-F238E27FC236}">
                <a16:creationId xmlns:a16="http://schemas.microsoft.com/office/drawing/2014/main" id="{AAD9AB3F-531A-48D0-A659-348526E967E8}"/>
              </a:ext>
            </a:extLst>
          </p:cNvPr>
          <p:cNvSpPr/>
          <p:nvPr/>
        </p:nvSpPr>
        <p:spPr>
          <a:xfrm>
            <a:off x="4675792" y="1262154"/>
            <a:ext cx="4213584" cy="326571"/>
          </a:xfrm>
          <a:prstGeom prst="rect">
            <a:avLst/>
          </a:prstGeom>
          <a:solidFill>
            <a:srgbClr val="00F49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Grandview"/>
                <a:cs typeface="Calibri"/>
              </a:rPr>
              <a:t>Select Charting</a:t>
            </a:r>
          </a:p>
        </p:txBody>
      </p:sp>
      <p:sp>
        <p:nvSpPr>
          <p:cNvPr id="25" name="TextBox 24">
            <a:extLst>
              <a:ext uri="{FF2B5EF4-FFF2-40B4-BE49-F238E27FC236}">
                <a16:creationId xmlns:a16="http://schemas.microsoft.com/office/drawing/2014/main" id="{B6E4F0D4-8628-4DEE-866D-F0BCD3B8A83A}"/>
              </a:ext>
            </a:extLst>
          </p:cNvPr>
          <p:cNvSpPr txBox="1"/>
          <p:nvPr/>
        </p:nvSpPr>
        <p:spPr>
          <a:xfrm>
            <a:off x="575303" y="466497"/>
            <a:ext cx="4665733" cy="461665"/>
          </a:xfrm>
          <a:prstGeom prst="rect">
            <a:avLst/>
          </a:prstGeom>
          <a:noFill/>
        </p:spPr>
        <p:txBody>
          <a:bodyPr wrap="square" lIns="91440" tIns="45720" rIns="91440" bIns="45720" rtlCol="0" anchor="t">
            <a:spAutoFit/>
          </a:bodyPr>
          <a:lstStyle/>
          <a:p>
            <a:r>
              <a:rPr lang="en-US" sz="2400" dirty="0">
                <a:solidFill>
                  <a:srgbClr val="000000"/>
                </a:solidFill>
                <a:latin typeface="Grandview"/>
                <a:ea typeface="+mn-lt"/>
                <a:cs typeface="+mn-lt"/>
              </a:rPr>
              <a:t>Financial Projections</a:t>
            </a:r>
            <a:endParaRPr lang="en-US" sz="2400" dirty="0">
              <a:solidFill>
                <a:srgbClr val="000000"/>
              </a:solidFill>
              <a:latin typeface="Grandview"/>
            </a:endParaRPr>
          </a:p>
        </p:txBody>
      </p:sp>
      <p:graphicFrame>
        <p:nvGraphicFramePr>
          <p:cNvPr id="26" name="Chart 2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3589476961"/>
              </p:ext>
            </p:extLst>
          </p:nvPr>
        </p:nvGraphicFramePr>
        <p:xfrm>
          <a:off x="4633226" y="1586929"/>
          <a:ext cx="4325112" cy="24597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00000000-0008-0000-0800-000003000000}"/>
              </a:ext>
              <a:ext uri="{147F2762-F138-4A5C-976F-8EAC2B608ADB}">
                <a16:predDERef xmlns:a16="http://schemas.microsoft.com/office/drawing/2014/main" pred="{00000000-0008-0000-0700-000002000000}"/>
              </a:ext>
            </a:extLst>
          </p:cNvPr>
          <p:cNvGraphicFramePr>
            <a:graphicFrameLocks/>
          </p:cNvGraphicFramePr>
          <p:nvPr>
            <p:extLst>
              <p:ext uri="{D42A27DB-BD31-4B8C-83A1-F6EECF244321}">
                <p14:modId xmlns:p14="http://schemas.microsoft.com/office/powerpoint/2010/main" val="2913035272"/>
              </p:ext>
            </p:extLst>
          </p:nvPr>
        </p:nvGraphicFramePr>
        <p:xfrm>
          <a:off x="4620028" y="3792513"/>
          <a:ext cx="4325112" cy="2459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1994280947"/>
              </p:ext>
            </p:extLst>
          </p:nvPr>
        </p:nvGraphicFramePr>
        <p:xfrm>
          <a:off x="192796" y="3740297"/>
          <a:ext cx="4325112" cy="2505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62794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5aeb237-ff85-4047-b615-3dabb3dfcf1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37F9CB21E7E54897755242170FC04E" ma:contentTypeVersion="11" ma:contentTypeDescription="Create a new document." ma:contentTypeScope="" ma:versionID="44e76a6777ab70496e5d223057957195">
  <xsd:schema xmlns:xsd="http://www.w3.org/2001/XMLSchema" xmlns:xs="http://www.w3.org/2001/XMLSchema" xmlns:p="http://schemas.microsoft.com/office/2006/metadata/properties" xmlns:ns3="c5aeb237-ff85-4047-b615-3dabb3dfcf10" xmlns:ns4="f02d182e-9c81-40a1-b7ca-8e77c13847d3" targetNamespace="http://schemas.microsoft.com/office/2006/metadata/properties" ma:root="true" ma:fieldsID="e3fa809f80b9bcb8489ae06596adb380" ns3:_="" ns4:_="">
    <xsd:import namespace="c5aeb237-ff85-4047-b615-3dabb3dfcf10"/>
    <xsd:import namespace="f02d182e-9c81-40a1-b7ca-8e77c13847d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aeb237-ff85-4047-b615-3dabb3dfcf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2d182e-9c81-40a1-b7ca-8e77c13847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3C5DD5-9812-438F-B6D9-8943F83D1425}">
  <ds:schemaRefs>
    <ds:schemaRef ds:uri="c5aeb237-ff85-4047-b615-3dabb3dfcf10"/>
    <ds:schemaRef ds:uri="f02d182e-9c81-40a1-b7ca-8e77c13847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1E11216-BACF-4393-8A46-36DAA5628BCC}">
  <ds:schemaRefs>
    <ds:schemaRef ds:uri="http://schemas.microsoft.com/sharepoint/v3/contenttype/forms"/>
  </ds:schemaRefs>
</ds:datastoreItem>
</file>

<file path=customXml/itemProps3.xml><?xml version="1.0" encoding="utf-8"?>
<ds:datastoreItem xmlns:ds="http://schemas.openxmlformats.org/officeDocument/2006/customXml" ds:itemID="{D0278227-42DD-430C-82FF-4D4AD3531D5C}">
  <ds:schemaRefs>
    <ds:schemaRef ds:uri="c5aeb237-ff85-4047-b615-3dabb3dfcf10"/>
    <ds:schemaRef ds:uri="f02d182e-9c81-40a1-b7ca-8e77c13847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2492</Words>
  <Application>Microsoft Office PowerPoint</Application>
  <PresentationFormat>On-screen Show (4:3)</PresentationFormat>
  <Paragraphs>406</Paragraphs>
  <Slides>35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vt:lpstr>
      <vt:lpstr>Arial,Sans-Serif</vt:lpstr>
      <vt:lpstr>Bodoni MT</vt:lpstr>
      <vt:lpstr>Calibri</vt:lpstr>
      <vt:lpstr>Calibri Light</vt:lpstr>
      <vt:lpstr>Grandview</vt:lpstr>
      <vt:lpstr>Posterama</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Begin 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Payne</dc:creator>
  <cp:lastModifiedBy>Trager, Peter D.</cp:lastModifiedBy>
  <cp:revision>207</cp:revision>
  <dcterms:created xsi:type="dcterms:W3CDTF">2023-03-07T01:28:55Z</dcterms:created>
  <dcterms:modified xsi:type="dcterms:W3CDTF">2023-04-18T02:00:06Z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0x0101007637F9CB21E7E54897755242170FC04E</vt:lpwstr>
  </property>
</Properties>
</file>