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omments/modernComment_10F_84510D60.xml" ContentType="application/vnd.ms-powerpoint.comment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omments/modernComment_10A_D2FC5DE7.xml" ContentType="application/vnd.ms-powerpoint.comments+xml"/>
  <Override PartName="/ppt/comments/modernComment_111_82928F42.xml" ContentType="application/vnd.ms-powerpoint.comments+xml"/>
  <Override PartName="/ppt/comments/modernComment_113_3CCA1EB6.xml" ContentType="application/vnd.ms-powerpoint.comments+xml"/>
  <Override PartName="/ppt/comments/modernComment_106_EF6773CC.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60" r:id="rId2"/>
    <p:sldMasterId id="2147483648" r:id="rId3"/>
  </p:sldMasterIdLst>
  <p:notesMasterIdLst>
    <p:notesMasterId r:id="rId28"/>
  </p:notesMasterIdLst>
  <p:sldIdLst>
    <p:sldId id="257" r:id="rId4"/>
    <p:sldId id="258" r:id="rId5"/>
    <p:sldId id="271" r:id="rId6"/>
    <p:sldId id="269" r:id="rId7"/>
    <p:sldId id="259" r:id="rId8"/>
    <p:sldId id="260" r:id="rId9"/>
    <p:sldId id="277" r:id="rId10"/>
    <p:sldId id="280" r:id="rId11"/>
    <p:sldId id="272" r:id="rId12"/>
    <p:sldId id="261" r:id="rId13"/>
    <p:sldId id="279" r:id="rId14"/>
    <p:sldId id="270" r:id="rId15"/>
    <p:sldId id="266" r:id="rId16"/>
    <p:sldId id="273" r:id="rId17"/>
    <p:sldId id="282" r:id="rId18"/>
    <p:sldId id="283" r:id="rId19"/>
    <p:sldId id="284" r:id="rId20"/>
    <p:sldId id="275" r:id="rId21"/>
    <p:sldId id="274" r:id="rId22"/>
    <p:sldId id="286" r:id="rId23"/>
    <p:sldId id="276" r:id="rId24"/>
    <p:sldId id="265" r:id="rId25"/>
    <p:sldId id="262" r:id="rId26"/>
    <p:sldId id="28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F14A4A-FBB0-408B-F0C8-064F9478D22B}" name="qtatro@gmail.com" initials="qt" userId="S::urn:spo:guest#qtatro@gmail.com::" providerId="AD"/>
  <p188:author id="{282B6181-0060-7F87-F632-02E55F01BFFC}" name="Chait, Jon" initials="CJ" userId="S::jch368@uky.edu::96daac5b-3e8b-439c-879a-f6db2343d902" providerId="AD"/>
  <p188:author id="{D56D7BEE-A14F-A688-0F46-5E2AD7468F97}" name="Schroder, Sam" initials="SS" userId="S::sjsc252@uky.edu::36900f2a-9abb-46e2-9042-ef3378cbe17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B8D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524F09-7341-D9AD-B150-981411677160}" v="327" dt="2023-02-10T22:47:05.999"/>
    <p1510:client id="{06CB7710-D2AF-7BF0-7ACA-AD70820154DC}" v="22" dt="2023-04-13T17:20:59.208"/>
    <p1510:client id="{24C9BB22-57C9-7CCA-E322-398CD921ED31}" v="104" dt="2023-02-10T19:48:25.403"/>
    <p1510:client id="{2A5C3E64-BE7E-F464-5895-E32594B12009}" v="32" dt="2023-02-09T19:50:57.528"/>
    <p1510:client id="{2E5BE9EF-52C2-2492-D042-51EBE081537B}" v="126" dt="2023-04-04T19:41:22.882"/>
    <p1510:client id="{50C62577-1F01-19F3-3573-D993EB92BC4F}" v="2" dt="2023-02-16T01:43:03.872"/>
    <p1510:client id="{56879850-6DBC-0DCC-775F-A14C4C3FDB61}" v="7" dt="2023-02-13T13:51:13.138"/>
    <p1510:client id="{5909E58A-E7C3-6544-83FF-70EF4933ADB3}" v="50" dt="2023-03-20T18:51:59.182"/>
    <p1510:client id="{69A41D13-162D-5C06-C018-096B71121636}" v="52" dt="2023-03-20T19:14:22.390"/>
    <p1510:client id="{6B35B138-6E75-F656-70DB-DC354555B328}" v="22" dt="2023-02-10T18:15:33.642"/>
    <p1510:client id="{6C0A4705-49FF-FC03-CB47-498E6B93014B}" v="184" dt="2023-02-09T23:04:27.452"/>
    <p1510:client id="{6ED24FD8-580C-48E1-3E73-C5F81ED94BA9}" v="228" dt="2023-03-24T20:02:56.088"/>
    <p1510:client id="{7F94A1B3-8187-9F6C-38D2-D1FC3F7C2256}" v="87" dt="2023-02-10T21:25:30.369"/>
    <p1510:client id="{7FA586EA-F4E8-AB12-DF53-2F457687EEBB}" v="283" dt="2023-02-09T14:56:42.773"/>
    <p1510:client id="{830455D4-1C99-53CD-6FD5-E8A09C713991}" v="14" dt="2023-04-15T22:35:29.592"/>
    <p1510:client id="{98001DCA-F7D6-46A7-AE0A-5D21B6500D2F}" v="1" dt="2023-03-24T19:12:15.797"/>
    <p1510:client id="{A7893AB9-B23B-E75B-8E2F-B758003D9BF6}" v="46" dt="2023-03-21T15:35:15.059"/>
    <p1510:client id="{AE3C2DA3-CF80-CAFB-AAAF-B7E7CF9DB35F}" v="52" dt="2023-03-20T23:53:04.696"/>
    <p1510:client id="{AF67FFFA-E08C-E73B-A7FA-B4FFD2EBC112}" v="856" dt="2023-02-10T23:21:25.826"/>
    <p1510:client id="{B6E8E0FB-F208-C5A9-0883-601830088FC0}" v="14" dt="2023-04-17T01:38:16.095"/>
    <p1510:client id="{B8954A67-4478-98A3-EE3D-77F20283878F}" v="119" dt="2023-02-09T18:33:11.754"/>
    <p1510:client id="{BDE5EBBD-2F15-41BD-A609-EEF2F326DE25}" v="497" dt="2023-02-10T23:32:45.956"/>
    <p1510:client id="{C24259BB-2AA9-0949-EF80-B021503E3816}" v="11" dt="2023-02-05T20:50:29.103"/>
    <p1510:client id="{C5D6E853-4C1F-F2F0-3DDE-F98CBDF97987}" v="2" dt="2023-04-15T22:03:50.360"/>
    <p1510:client id="{D5B35A5B-8313-5EAD-6B02-7CC2C2D88B46}" v="71" dt="2023-03-20T23:07:23.493"/>
    <p1510:client id="{E26652F6-C5CD-CA03-64E0-C1689B1BD386}" v="82" dt="2023-04-17T20:07:20.804"/>
    <p1510:client id="{E5415F39-D26C-F018-7489-2AED0423CBD4}" v="186" dt="2023-04-17T00:32:34.321"/>
    <p1510:client id="{E62BE4B5-26D7-55A7-77D0-6C6E5C1709D3}" v="2" dt="2023-04-04T19:33:27.392"/>
    <p1510:client id="{EA55A649-B996-29AF-3B05-4557DF0E6A68}" v="18" dt="2023-02-06T13:21:49.287"/>
    <p1510:client id="{EEC8B352-DA9E-5604-AB15-7B4138B3CD59}" v="29" dt="2023-02-10T23:34:44.581"/>
    <p1510:client id="{FB83D682-AED1-AA63-3A3C-49D2B0D368E3}" v="78" dt="2023-02-10T23:28:25.5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96" y="9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microsoft.com/office/2018/10/relationships/authors" Targe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Crocs%20Financial%20History%20Slid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Crocs%20Financial%20History%20Slid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Crocs%20Financial%20History%20Slid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Crocs%20Financial%20History%20Slid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Book.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Book.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'[Crocs Financial History Slide.xlsx]Net Income'!$A$1:$H$1</c:f>
              <c:numCache>
                <c:formatCode>General</c:formatCode>
                <c:ptCount val="8"/>
                <c:pt idx="0">
                  <c:v>2015</c:v>
                </c:pt>
                <c:pt idx="1">
                  <c:v>2016</c:v>
                </c:pt>
                <c:pt idx="2">
                  <c:v>2017</c:v>
                </c:pt>
                <c:pt idx="3">
                  <c:v>2018</c:v>
                </c:pt>
                <c:pt idx="4">
                  <c:v>2019</c:v>
                </c:pt>
                <c:pt idx="5">
                  <c:v>2020</c:v>
                </c:pt>
                <c:pt idx="6">
                  <c:v>2021</c:v>
                </c:pt>
                <c:pt idx="7">
                  <c:v>2022</c:v>
                </c:pt>
              </c:numCache>
            </c:numRef>
          </c:cat>
          <c:val>
            <c:numRef>
              <c:f>'[Crocs Financial History Slide.xlsx]Net Income'!$A$2:$H$2</c:f>
              <c:numCache>
                <c:formatCode>"$"#,##0.00_);\("$"#,##0.00\)</c:formatCode>
                <c:ptCount val="8"/>
                <c:pt idx="0">
                  <c:v>-83.195999999999998</c:v>
                </c:pt>
                <c:pt idx="1">
                  <c:v>-16.494</c:v>
                </c:pt>
                <c:pt idx="2">
                  <c:v>10.238</c:v>
                </c:pt>
                <c:pt idx="3">
                  <c:v>50.436999999999998</c:v>
                </c:pt>
                <c:pt idx="4">
                  <c:v>119.497</c:v>
                </c:pt>
                <c:pt idx="5">
                  <c:v>312.86099999999999</c:v>
                </c:pt>
                <c:pt idx="6">
                  <c:v>725.69399999999996</c:v>
                </c:pt>
                <c:pt idx="7">
                  <c:v>540.15899999999999</c:v>
                </c:pt>
              </c:numCache>
            </c:numRef>
          </c:val>
          <c:extLst>
            <c:ext xmlns:c16="http://schemas.microsoft.com/office/drawing/2014/chart" uri="{C3380CC4-5D6E-409C-BE32-E72D297353CC}">
              <c16:uniqueId val="{00000000-08FB-415F-838D-7D6E76976D74}"/>
            </c:ext>
          </c:extLst>
        </c:ser>
        <c:dLbls>
          <c:showLegendKey val="0"/>
          <c:showVal val="0"/>
          <c:showCatName val="0"/>
          <c:showSerName val="0"/>
          <c:showPercent val="0"/>
          <c:showBubbleSize val="0"/>
        </c:dLbls>
        <c:gapWidth val="219"/>
        <c:overlap val="-27"/>
        <c:axId val="1659383344"/>
        <c:axId val="1655324736"/>
      </c:barChart>
      <c:catAx>
        <c:axId val="1659383344"/>
        <c:scaling>
          <c:orientation val="minMax"/>
        </c:scaling>
        <c:delete val="0"/>
        <c:axPos val="b"/>
        <c:numFmt formatCode="General" sourceLinked="1"/>
        <c:majorTickMark val="none"/>
        <c:minorTickMark val="none"/>
        <c:tickLblPos val="nextTo"/>
        <c:spPr>
          <a:noFill/>
          <a:ln w="9525" cap="flat" cmpd="sng" algn="ctr">
            <a:solidFill>
              <a:schemeClr val="bg2">
                <a:lumMod val="90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1655324736"/>
        <c:crosses val="autoZero"/>
        <c:auto val="1"/>
        <c:lblAlgn val="ctr"/>
        <c:lblOffset val="1000"/>
        <c:tickMarkSkip val="1"/>
        <c:noMultiLvlLbl val="0"/>
      </c:catAx>
      <c:valAx>
        <c:axId val="1655324736"/>
        <c:scaling>
          <c:orientation val="minMax"/>
        </c:scaling>
        <c:delete val="0"/>
        <c:axPos val="l"/>
        <c:majorGridlines>
          <c:spPr>
            <a:ln w="9525" cap="flat" cmpd="sng" algn="ctr">
              <a:noFill/>
              <a:round/>
            </a:ln>
            <a:effectLst/>
          </c:spPr>
        </c:majorGridlines>
        <c:numFmt formatCode="&quot;$&quot;#,##0.00_);\(&quot;$&quot;#,##0.00\)" sourceLinked="1"/>
        <c:majorTickMark val="none"/>
        <c:minorTickMark val="none"/>
        <c:tickLblPos val="nextTo"/>
        <c:spPr>
          <a:noFill/>
          <a:ln>
            <a:solidFill>
              <a:schemeClr val="bg2">
                <a:lumMod val="90000"/>
              </a:schemeClr>
            </a:solid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165938334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'[Crocs Financial History Slide.xlsx]Revenue'!$A$1:$H$1</c:f>
              <c:numCache>
                <c:formatCode>General</c:formatCode>
                <c:ptCount val="8"/>
                <c:pt idx="0">
                  <c:v>2015</c:v>
                </c:pt>
                <c:pt idx="1">
                  <c:v>2016</c:v>
                </c:pt>
                <c:pt idx="2">
                  <c:v>2017</c:v>
                </c:pt>
                <c:pt idx="3">
                  <c:v>2018</c:v>
                </c:pt>
                <c:pt idx="4">
                  <c:v>2019</c:v>
                </c:pt>
                <c:pt idx="5">
                  <c:v>2020</c:v>
                </c:pt>
                <c:pt idx="6">
                  <c:v>2021</c:v>
                </c:pt>
                <c:pt idx="7">
                  <c:v>2022</c:v>
                </c:pt>
              </c:numCache>
            </c:numRef>
          </c:cat>
          <c:val>
            <c:numRef>
              <c:f>'[Crocs Financial History Slide.xlsx]Revenue'!$A$2:$H$2</c:f>
              <c:numCache>
                <c:formatCode>"$"#,##0.00_);[Red]\("$"#,##0.00\)</c:formatCode>
                <c:ptCount val="8"/>
                <c:pt idx="0">
                  <c:v>1090.6300000000001</c:v>
                </c:pt>
                <c:pt idx="1">
                  <c:v>1036.27</c:v>
                </c:pt>
                <c:pt idx="2">
                  <c:v>1023.51</c:v>
                </c:pt>
                <c:pt idx="3">
                  <c:v>1088.21</c:v>
                </c:pt>
                <c:pt idx="4">
                  <c:v>1230.5899999999999</c:v>
                </c:pt>
                <c:pt idx="5">
                  <c:v>1385.95</c:v>
                </c:pt>
                <c:pt idx="6">
                  <c:v>2313.42</c:v>
                </c:pt>
                <c:pt idx="7">
                  <c:v>3554.9850000000001</c:v>
                </c:pt>
              </c:numCache>
            </c:numRef>
          </c:val>
          <c:extLst>
            <c:ext xmlns:c16="http://schemas.microsoft.com/office/drawing/2014/chart" uri="{C3380CC4-5D6E-409C-BE32-E72D297353CC}">
              <c16:uniqueId val="{00000000-4427-48FB-AA55-43106B82AA28}"/>
            </c:ext>
          </c:extLst>
        </c:ser>
        <c:dLbls>
          <c:dLblPos val="outEnd"/>
          <c:showLegendKey val="0"/>
          <c:showVal val="1"/>
          <c:showCatName val="0"/>
          <c:showSerName val="0"/>
          <c:showPercent val="0"/>
          <c:showBubbleSize val="0"/>
        </c:dLbls>
        <c:gapWidth val="219"/>
        <c:overlap val="-27"/>
        <c:axId val="1731591712"/>
        <c:axId val="1731576576"/>
      </c:barChart>
      <c:catAx>
        <c:axId val="1731591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731576576"/>
        <c:crosses val="autoZero"/>
        <c:auto val="1"/>
        <c:lblAlgn val="ctr"/>
        <c:lblOffset val="100"/>
        <c:noMultiLvlLbl val="0"/>
      </c:catAx>
      <c:valAx>
        <c:axId val="1731576576"/>
        <c:scaling>
          <c:orientation val="minMax"/>
        </c:scaling>
        <c:delete val="0"/>
        <c:axPos val="l"/>
        <c:majorGridlines>
          <c:spPr>
            <a:ln w="9525" cap="flat" cmpd="sng" algn="ctr">
              <a:noFill/>
              <a:round/>
            </a:ln>
            <a:effectLst/>
          </c:spPr>
        </c:majorGridlines>
        <c:numFmt formatCode="&quot;$&quot;#,##0.00_);[Red]\(&quot;$&quot;#,##0.00\)" sourceLinked="1"/>
        <c:majorTickMark val="none"/>
        <c:minorTickMark val="none"/>
        <c:tickLblPos val="nextTo"/>
        <c:spPr>
          <a:noFill/>
          <a:ln>
            <a:solidFill>
              <a:schemeClr val="bg2">
                <a:lumMod val="90000"/>
              </a:schemeClr>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731591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'[Crocs Financial History Slide.xlsx]Adj. EBITDA &amp; Margin'!$A$2</c:f>
              <c:strCache>
                <c:ptCount val="1"/>
                <c:pt idx="0">
                  <c:v>Adj. EBITDA</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'[Crocs Financial History Slide.xlsx]Adj. EBITDA &amp; Margin'!$B$1:$I$1</c:f>
              <c:numCache>
                <c:formatCode>General</c:formatCode>
                <c:ptCount val="8"/>
                <c:pt idx="0">
                  <c:v>2015</c:v>
                </c:pt>
                <c:pt idx="1">
                  <c:v>2016</c:v>
                </c:pt>
                <c:pt idx="2">
                  <c:v>2017</c:v>
                </c:pt>
                <c:pt idx="3">
                  <c:v>2018</c:v>
                </c:pt>
                <c:pt idx="4">
                  <c:v>2019</c:v>
                </c:pt>
                <c:pt idx="5">
                  <c:v>2020</c:v>
                </c:pt>
                <c:pt idx="6">
                  <c:v>2021</c:v>
                </c:pt>
                <c:pt idx="7">
                  <c:v>2022</c:v>
                </c:pt>
              </c:numCache>
            </c:numRef>
          </c:cat>
          <c:val>
            <c:numRef>
              <c:f>'[Crocs Financial History Slide.xlsx]Adj. EBITDA &amp; Margin'!$B$2:$I$2</c:f>
              <c:numCache>
                <c:formatCode>_("$"* #,##0.00_);_("$"* \(#,##0.00\);_("$"* "-"??_);_(@_)</c:formatCode>
                <c:ptCount val="8"/>
                <c:pt idx="0">
                  <c:v>28.7</c:v>
                </c:pt>
                <c:pt idx="1">
                  <c:v>46.6</c:v>
                </c:pt>
                <c:pt idx="2">
                  <c:v>82.4</c:v>
                </c:pt>
                <c:pt idx="3">
                  <c:v>133.6</c:v>
                </c:pt>
                <c:pt idx="4">
                  <c:v>241</c:v>
                </c:pt>
                <c:pt idx="5">
                  <c:v>351.2</c:v>
                </c:pt>
                <c:pt idx="6">
                  <c:v>817.3</c:v>
                </c:pt>
                <c:pt idx="7">
                  <c:v>925.2</c:v>
                </c:pt>
              </c:numCache>
            </c:numRef>
          </c:val>
          <c:extLst>
            <c:ext xmlns:c16="http://schemas.microsoft.com/office/drawing/2014/chart" uri="{C3380CC4-5D6E-409C-BE32-E72D297353CC}">
              <c16:uniqueId val="{00000000-312E-417B-BDA7-588882B0A858}"/>
            </c:ext>
          </c:extLst>
        </c:ser>
        <c:dLbls>
          <c:dLblPos val="outEnd"/>
          <c:showLegendKey val="0"/>
          <c:showVal val="1"/>
          <c:showCatName val="0"/>
          <c:showSerName val="0"/>
          <c:showPercent val="0"/>
          <c:showBubbleSize val="0"/>
        </c:dLbls>
        <c:gapWidth val="219"/>
        <c:overlap val="-27"/>
        <c:axId val="1731314384"/>
        <c:axId val="1731934080"/>
      </c:barChart>
      <c:lineChart>
        <c:grouping val="standard"/>
        <c:varyColors val="0"/>
        <c:ser>
          <c:idx val="1"/>
          <c:order val="1"/>
          <c:tx>
            <c:strRef>
              <c:f>'[Crocs Financial History Slide.xlsx]Adj. EBITDA &amp; Margin'!$A$3</c:f>
              <c:strCache>
                <c:ptCount val="1"/>
                <c:pt idx="0">
                  <c:v>EBITDA Margin</c:v>
                </c:pt>
              </c:strCache>
            </c:strRef>
          </c:tx>
          <c:spPr>
            <a:ln w="28575" cap="rnd">
              <a:solidFill>
                <a:schemeClr val="accent3"/>
              </a:solidFill>
              <a:round/>
            </a:ln>
            <a:effectLst/>
          </c:spPr>
          <c:marker>
            <c:symbol val="none"/>
          </c:marker>
          <c:dLbls>
            <c:delete val="1"/>
          </c:dLbls>
          <c:cat>
            <c:numRef>
              <c:f>'[Crocs Financial History Slide.xlsx]Adj. EBITDA &amp; Margin'!$B$1:$I$1</c:f>
              <c:numCache>
                <c:formatCode>General</c:formatCode>
                <c:ptCount val="8"/>
                <c:pt idx="0">
                  <c:v>2015</c:v>
                </c:pt>
                <c:pt idx="1">
                  <c:v>2016</c:v>
                </c:pt>
                <c:pt idx="2">
                  <c:v>2017</c:v>
                </c:pt>
                <c:pt idx="3">
                  <c:v>2018</c:v>
                </c:pt>
                <c:pt idx="4">
                  <c:v>2019</c:v>
                </c:pt>
                <c:pt idx="5">
                  <c:v>2020</c:v>
                </c:pt>
                <c:pt idx="6">
                  <c:v>2021</c:v>
                </c:pt>
                <c:pt idx="7">
                  <c:v>2022</c:v>
                </c:pt>
              </c:numCache>
            </c:numRef>
          </c:cat>
          <c:val>
            <c:numRef>
              <c:f>'[Crocs Financial History Slide.xlsx]Adj. EBITDA &amp; Margin'!$B$3:$I$3</c:f>
              <c:numCache>
                <c:formatCode>0.00%</c:formatCode>
                <c:ptCount val="8"/>
                <c:pt idx="0">
                  <c:v>1.6E-2</c:v>
                </c:pt>
                <c:pt idx="1">
                  <c:v>3.5000000000000003E-2</c:v>
                </c:pt>
                <c:pt idx="2">
                  <c:v>7.0999999999999994E-2</c:v>
                </c:pt>
                <c:pt idx="3">
                  <c:v>0.111</c:v>
                </c:pt>
                <c:pt idx="4">
                  <c:v>0.184</c:v>
                </c:pt>
                <c:pt idx="5">
                  <c:v>0.24199999999999999</c:v>
                </c:pt>
                <c:pt idx="6">
                  <c:v>0.33700000000000002</c:v>
                </c:pt>
                <c:pt idx="7">
                  <c:v>0.25144937119999999</c:v>
                </c:pt>
              </c:numCache>
            </c:numRef>
          </c:val>
          <c:smooth val="0"/>
          <c:extLst>
            <c:ext xmlns:c16="http://schemas.microsoft.com/office/drawing/2014/chart" uri="{C3380CC4-5D6E-409C-BE32-E72D297353CC}">
              <c16:uniqueId val="{00000001-312E-417B-BDA7-588882B0A858}"/>
            </c:ext>
          </c:extLst>
        </c:ser>
        <c:dLbls>
          <c:showLegendKey val="0"/>
          <c:showVal val="1"/>
          <c:showCatName val="0"/>
          <c:showSerName val="0"/>
          <c:showPercent val="0"/>
          <c:showBubbleSize val="0"/>
        </c:dLbls>
        <c:marker val="1"/>
        <c:smooth val="0"/>
        <c:axId val="1697841968"/>
        <c:axId val="1697840224"/>
      </c:lineChart>
      <c:catAx>
        <c:axId val="1731314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731934080"/>
        <c:crosses val="autoZero"/>
        <c:auto val="1"/>
        <c:lblAlgn val="ctr"/>
        <c:lblOffset val="100"/>
        <c:noMultiLvlLbl val="0"/>
      </c:catAx>
      <c:valAx>
        <c:axId val="1731934080"/>
        <c:scaling>
          <c:orientation val="minMax"/>
        </c:scaling>
        <c:delete val="0"/>
        <c:axPos val="l"/>
        <c:majorGridlines>
          <c:spPr>
            <a:ln w="9525" cap="flat" cmpd="sng" algn="ctr">
              <a:no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731314384"/>
        <c:crosses val="autoZero"/>
        <c:crossBetween val="between"/>
      </c:valAx>
      <c:valAx>
        <c:axId val="1697840224"/>
        <c:scaling>
          <c:orientation val="minMax"/>
        </c:scaling>
        <c:delete val="0"/>
        <c:axPos val="r"/>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697841968"/>
        <c:crosses val="max"/>
        <c:crossBetween val="between"/>
      </c:valAx>
      <c:catAx>
        <c:axId val="1697841968"/>
        <c:scaling>
          <c:orientation val="minMax"/>
        </c:scaling>
        <c:delete val="1"/>
        <c:axPos val="b"/>
        <c:numFmt formatCode="General" sourceLinked="1"/>
        <c:majorTickMark val="none"/>
        <c:minorTickMark val="none"/>
        <c:tickLblPos val="nextTo"/>
        <c:crossAx val="1697840224"/>
        <c:crossesAt val="0"/>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'[Crocs Financial History Slide.xlsx]FCF'!$B$1:$I$1</c:f>
              <c:numCache>
                <c:formatCode>General</c:formatCode>
                <c:ptCount val="8"/>
                <c:pt idx="0">
                  <c:v>2015</c:v>
                </c:pt>
                <c:pt idx="1">
                  <c:v>2016</c:v>
                </c:pt>
                <c:pt idx="2">
                  <c:v>2017</c:v>
                </c:pt>
                <c:pt idx="3">
                  <c:v>2018</c:v>
                </c:pt>
                <c:pt idx="4">
                  <c:v>2019</c:v>
                </c:pt>
                <c:pt idx="5">
                  <c:v>2020</c:v>
                </c:pt>
                <c:pt idx="6">
                  <c:v>2021</c:v>
                </c:pt>
                <c:pt idx="7">
                  <c:v>2022</c:v>
                </c:pt>
              </c:numCache>
            </c:numRef>
          </c:cat>
          <c:val>
            <c:numRef>
              <c:f>'[Crocs Financial History Slide.xlsx]FCF'!$B$2:$I$2</c:f>
              <c:numCache>
                <c:formatCode>"$"#,##0.00_);\("$"#,##0.00\)</c:formatCode>
                <c:ptCount val="8"/>
                <c:pt idx="0">
                  <c:v>-3.1</c:v>
                </c:pt>
                <c:pt idx="1">
                  <c:v>26.5</c:v>
                </c:pt>
                <c:pt idx="2">
                  <c:v>85.1</c:v>
                </c:pt>
                <c:pt idx="3">
                  <c:v>102.2</c:v>
                </c:pt>
                <c:pt idx="4">
                  <c:v>53.4</c:v>
                </c:pt>
                <c:pt idx="5">
                  <c:v>224.9</c:v>
                </c:pt>
                <c:pt idx="6">
                  <c:v>511.2</c:v>
                </c:pt>
                <c:pt idx="7">
                  <c:v>498.95</c:v>
                </c:pt>
              </c:numCache>
            </c:numRef>
          </c:val>
          <c:extLst>
            <c:ext xmlns:c16="http://schemas.microsoft.com/office/drawing/2014/chart" uri="{C3380CC4-5D6E-409C-BE32-E72D297353CC}">
              <c16:uniqueId val="{00000000-2048-4357-97D3-12E5BD8DEAF5}"/>
            </c:ext>
          </c:extLst>
        </c:ser>
        <c:dLbls>
          <c:showLegendKey val="0"/>
          <c:showVal val="0"/>
          <c:showCatName val="0"/>
          <c:showSerName val="0"/>
          <c:showPercent val="0"/>
          <c:showBubbleSize val="0"/>
        </c:dLbls>
        <c:gapWidth val="219"/>
        <c:overlap val="-27"/>
        <c:axId val="1731367008"/>
        <c:axId val="1731535616"/>
      </c:barChart>
      <c:catAx>
        <c:axId val="1731367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731535616"/>
        <c:crosses val="autoZero"/>
        <c:auto val="1"/>
        <c:lblAlgn val="ctr"/>
        <c:lblOffset val="1000"/>
        <c:noMultiLvlLbl val="0"/>
      </c:catAx>
      <c:valAx>
        <c:axId val="1731535616"/>
        <c:scaling>
          <c:orientation val="minMax"/>
        </c:scaling>
        <c:delete val="0"/>
        <c:axPos val="l"/>
        <c:majorGridlines>
          <c:spPr>
            <a:ln w="9525" cap="flat" cmpd="sng" algn="ctr">
              <a:noFill/>
              <a:round/>
            </a:ln>
            <a:effectLst/>
          </c:spPr>
        </c:majorGridlines>
        <c:numFmt formatCode="&quot;$&quot;#,##0.00_);\(&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731367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A5A5A5"/>
            </a:solidFill>
            <a:ln>
              <a:noFill/>
            </a:ln>
            <a:effectLst/>
          </c:spPr>
          <c:invertIfNegative val="0"/>
          <c:dPt>
            <c:idx val="2"/>
            <c:invertIfNegative val="0"/>
            <c:bubble3D val="0"/>
            <c:spPr>
              <a:solidFill>
                <a:schemeClr val="accent6"/>
              </a:solidFill>
              <a:ln>
                <a:noFill/>
              </a:ln>
              <a:effectLst/>
            </c:spPr>
            <c:extLst>
              <c:ext xmlns:c16="http://schemas.microsoft.com/office/drawing/2014/chart" uri="{C3380CC4-5D6E-409C-BE32-E72D297353CC}">
                <c16:uniqueId val="{00000001-08F2-494C-98FD-388B05531C7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'[Book.xlsx]Current P.e'!$A$1:$A$5</c:f>
              <c:strCache>
                <c:ptCount val="5"/>
                <c:pt idx="0">
                  <c:v>SKX</c:v>
                </c:pt>
                <c:pt idx="1">
                  <c:v>DECK</c:v>
                </c:pt>
                <c:pt idx="2">
                  <c:v>CROX</c:v>
                </c:pt>
                <c:pt idx="3">
                  <c:v>WWW</c:v>
                </c:pt>
                <c:pt idx="4">
                  <c:v>SHOO</c:v>
                </c:pt>
              </c:strCache>
            </c:strRef>
          </c:cat>
          <c:val>
            <c:numRef>
              <c:f>'[Book.xlsx]Current P.e'!$B$1:$B$5</c:f>
              <c:numCache>
                <c:formatCode>0.0</c:formatCode>
                <c:ptCount val="5"/>
                <c:pt idx="0">
                  <c:v>18.829999999999998</c:v>
                </c:pt>
                <c:pt idx="1">
                  <c:v>23.96</c:v>
                </c:pt>
                <c:pt idx="2">
                  <c:v>11.47</c:v>
                </c:pt>
                <c:pt idx="3">
                  <c:v>11.55</c:v>
                </c:pt>
                <c:pt idx="4">
                  <c:v>12.63</c:v>
                </c:pt>
              </c:numCache>
            </c:numRef>
          </c:val>
          <c:extLst>
            <c:ext xmlns:c16="http://schemas.microsoft.com/office/drawing/2014/chart" uri="{C3380CC4-5D6E-409C-BE32-E72D297353CC}">
              <c16:uniqueId val="{00000002-08F2-494C-98FD-388B05531C76}"/>
            </c:ext>
          </c:extLst>
        </c:ser>
        <c:dLbls>
          <c:dLblPos val="outEnd"/>
          <c:showLegendKey val="0"/>
          <c:showVal val="1"/>
          <c:showCatName val="0"/>
          <c:showSerName val="0"/>
          <c:showPercent val="0"/>
          <c:showBubbleSize val="0"/>
        </c:dLbls>
        <c:gapWidth val="219"/>
        <c:overlap val="-27"/>
        <c:axId val="164129127"/>
        <c:axId val="1837094968"/>
      </c:barChart>
      <c:catAx>
        <c:axId val="1641291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7094968"/>
        <c:crosses val="autoZero"/>
        <c:auto val="1"/>
        <c:lblAlgn val="ctr"/>
        <c:lblOffset val="100"/>
        <c:noMultiLvlLbl val="0"/>
      </c:catAx>
      <c:valAx>
        <c:axId val="1837094968"/>
        <c:scaling>
          <c:orientation val="minMax"/>
        </c:scaling>
        <c:delete val="0"/>
        <c:axPos val="l"/>
        <c:numFmt formatCode="0.0" sourceLinked="1"/>
        <c:majorTickMark val="none"/>
        <c:minorTickMark val="none"/>
        <c:tickLblPos val="nextTo"/>
        <c:spPr>
          <a:noFill/>
          <a:ln>
            <a:solidFill>
              <a:schemeClr val="bg2">
                <a:lumMod val="90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12912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3"/>
            </a:solidFill>
            <a:ln>
              <a:noFill/>
            </a:ln>
            <a:effectLst/>
          </c:spPr>
          <c:invertIfNegative val="0"/>
          <c:dPt>
            <c:idx val="2"/>
            <c:invertIfNegative val="0"/>
            <c:bubble3D val="0"/>
            <c:spPr>
              <a:solidFill>
                <a:schemeClr val="accent6"/>
              </a:solidFill>
              <a:ln>
                <a:noFill/>
              </a:ln>
              <a:effectLst/>
            </c:spPr>
            <c:extLst>
              <c:ext xmlns:c16="http://schemas.microsoft.com/office/drawing/2014/chart" uri="{C3380CC4-5D6E-409C-BE32-E72D297353CC}">
                <c16:uniqueId val="{00000001-E77D-4495-B660-17EBFEEA0C5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'[Book.xlsx]Forward P.E'!$A$1:$A$5</c:f>
              <c:strCache>
                <c:ptCount val="5"/>
                <c:pt idx="0">
                  <c:v>SKX</c:v>
                </c:pt>
                <c:pt idx="1">
                  <c:v>DECK</c:v>
                </c:pt>
                <c:pt idx="2">
                  <c:v>CROX</c:v>
                </c:pt>
                <c:pt idx="3">
                  <c:v>WWW</c:v>
                </c:pt>
                <c:pt idx="4">
                  <c:v>SHOO</c:v>
                </c:pt>
              </c:strCache>
            </c:strRef>
          </c:cat>
          <c:val>
            <c:numRef>
              <c:f>'[Book.xlsx]Forward P.E'!$B$1:$B$5</c:f>
              <c:numCache>
                <c:formatCode>0.0</c:formatCode>
                <c:ptCount val="5"/>
                <c:pt idx="0">
                  <c:v>14.4</c:v>
                </c:pt>
                <c:pt idx="1">
                  <c:v>20.399999999999999</c:v>
                </c:pt>
                <c:pt idx="2">
                  <c:v>10.4</c:v>
                </c:pt>
                <c:pt idx="3">
                  <c:v>9.9</c:v>
                </c:pt>
                <c:pt idx="4">
                  <c:v>13.8</c:v>
                </c:pt>
              </c:numCache>
            </c:numRef>
          </c:val>
          <c:extLst>
            <c:ext xmlns:c16="http://schemas.microsoft.com/office/drawing/2014/chart" uri="{C3380CC4-5D6E-409C-BE32-E72D297353CC}">
              <c16:uniqueId val="{00000002-E77D-4495-B660-17EBFEEA0C51}"/>
            </c:ext>
          </c:extLst>
        </c:ser>
        <c:dLbls>
          <c:showLegendKey val="0"/>
          <c:showVal val="0"/>
          <c:showCatName val="0"/>
          <c:showSerName val="0"/>
          <c:showPercent val="0"/>
          <c:showBubbleSize val="0"/>
        </c:dLbls>
        <c:gapWidth val="219"/>
        <c:overlap val="-27"/>
        <c:axId val="240639519"/>
        <c:axId val="233767199"/>
      </c:barChart>
      <c:catAx>
        <c:axId val="240639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3767199"/>
        <c:crosses val="autoZero"/>
        <c:auto val="1"/>
        <c:lblAlgn val="ctr"/>
        <c:lblOffset val="100"/>
        <c:noMultiLvlLbl val="0"/>
      </c:catAx>
      <c:valAx>
        <c:axId val="233767199"/>
        <c:scaling>
          <c:orientation val="minMax"/>
        </c:scaling>
        <c:delete val="0"/>
        <c:axPos val="l"/>
        <c:majorGridlines>
          <c:spPr>
            <a:ln w="9525" cap="flat" cmpd="sng" algn="ctr">
              <a:noFill/>
              <a:round/>
            </a:ln>
            <a:effectLst/>
          </c:spPr>
        </c:majorGridlines>
        <c:numFmt formatCode="0.0" sourceLinked="1"/>
        <c:majorTickMark val="none"/>
        <c:minorTickMark val="none"/>
        <c:tickLblPos val="nextTo"/>
        <c:spPr>
          <a:noFill/>
          <a:ln>
            <a:solidFill>
              <a:schemeClr val="bg2">
                <a:lumMod val="90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063951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3"/>
            </a:solidFill>
            <a:ln>
              <a:noFill/>
            </a:ln>
            <a:effectLst/>
          </c:spPr>
          <c:invertIfNegative val="0"/>
          <c:dPt>
            <c:idx val="2"/>
            <c:invertIfNegative val="0"/>
            <c:bubble3D val="0"/>
            <c:spPr>
              <a:solidFill>
                <a:schemeClr val="accent6"/>
              </a:solidFill>
              <a:ln>
                <a:noFill/>
              </a:ln>
              <a:effectLst/>
            </c:spPr>
            <c:extLst>
              <c:ext xmlns:c16="http://schemas.microsoft.com/office/drawing/2014/chart" uri="{C3380CC4-5D6E-409C-BE32-E72D297353CC}">
                <c16:uniqueId val="{00000001-4D10-41F8-A13D-8111AE11916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[Book.xlsx]EV.Revenue!$A$1:$A$5</c:f>
              <c:strCache>
                <c:ptCount val="5"/>
                <c:pt idx="0">
                  <c:v>SKX</c:v>
                </c:pt>
                <c:pt idx="1">
                  <c:v>DECK</c:v>
                </c:pt>
                <c:pt idx="2">
                  <c:v>CROX</c:v>
                </c:pt>
                <c:pt idx="3">
                  <c:v>WWW</c:v>
                </c:pt>
                <c:pt idx="4">
                  <c:v>SHOO</c:v>
                </c:pt>
              </c:strCache>
            </c:strRef>
          </c:cat>
          <c:val>
            <c:numRef>
              <c:f>[Book.xlsx]EV.Revenue!$B$1:$B$5</c:f>
              <c:numCache>
                <c:formatCode>0.0</c:formatCode>
                <c:ptCount val="5"/>
                <c:pt idx="0">
                  <c:v>1</c:v>
                </c:pt>
                <c:pt idx="1">
                  <c:v>2.7</c:v>
                </c:pt>
                <c:pt idx="2">
                  <c:v>2.4</c:v>
                </c:pt>
                <c:pt idx="3">
                  <c:v>1</c:v>
                </c:pt>
                <c:pt idx="4">
                  <c:v>1.3</c:v>
                </c:pt>
              </c:numCache>
            </c:numRef>
          </c:val>
          <c:extLst>
            <c:ext xmlns:c16="http://schemas.microsoft.com/office/drawing/2014/chart" uri="{C3380CC4-5D6E-409C-BE32-E72D297353CC}">
              <c16:uniqueId val="{00000002-4D10-41F8-A13D-8111AE119161}"/>
            </c:ext>
          </c:extLst>
        </c:ser>
        <c:dLbls>
          <c:dLblPos val="outEnd"/>
          <c:showLegendKey val="0"/>
          <c:showVal val="1"/>
          <c:showCatName val="0"/>
          <c:showSerName val="0"/>
          <c:showPercent val="0"/>
          <c:showBubbleSize val="0"/>
        </c:dLbls>
        <c:gapWidth val="219"/>
        <c:overlap val="-27"/>
        <c:axId val="235451919"/>
        <c:axId val="211533231"/>
      </c:barChart>
      <c:catAx>
        <c:axId val="235451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533231"/>
        <c:crosses val="autoZero"/>
        <c:auto val="1"/>
        <c:lblAlgn val="ctr"/>
        <c:lblOffset val="100"/>
        <c:noMultiLvlLbl val="0"/>
      </c:catAx>
      <c:valAx>
        <c:axId val="211533231"/>
        <c:scaling>
          <c:orientation val="minMax"/>
        </c:scaling>
        <c:delete val="0"/>
        <c:axPos val="l"/>
        <c:numFmt formatCode="0.0" sourceLinked="1"/>
        <c:majorTickMark val="none"/>
        <c:minorTickMark val="none"/>
        <c:tickLblPos val="nextTo"/>
        <c:spPr>
          <a:noFill/>
          <a:ln>
            <a:solidFill>
              <a:schemeClr val="bg2">
                <a:lumMod val="90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545191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3"/>
            </a:solidFill>
            <a:ln>
              <a:noFill/>
            </a:ln>
            <a:effectLst/>
          </c:spPr>
          <c:invertIfNegative val="0"/>
          <c:dPt>
            <c:idx val="2"/>
            <c:invertIfNegative val="0"/>
            <c:bubble3D val="0"/>
            <c:spPr>
              <a:solidFill>
                <a:schemeClr val="accent6"/>
              </a:solidFill>
              <a:ln>
                <a:noFill/>
              </a:ln>
              <a:effectLst/>
            </c:spPr>
            <c:extLst>
              <c:ext xmlns:c16="http://schemas.microsoft.com/office/drawing/2014/chart" uri="{C3380CC4-5D6E-409C-BE32-E72D297353CC}">
                <c16:uniqueId val="{00000001-6F2C-4222-9497-945F72FB795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[Book.xlsx]EV.EBITDA!$A$1:$A$5</c:f>
              <c:strCache>
                <c:ptCount val="5"/>
                <c:pt idx="0">
                  <c:v>SKX</c:v>
                </c:pt>
                <c:pt idx="1">
                  <c:v>DECK</c:v>
                </c:pt>
                <c:pt idx="2">
                  <c:v>CROX</c:v>
                </c:pt>
                <c:pt idx="3">
                  <c:v>WWW</c:v>
                </c:pt>
                <c:pt idx="4">
                  <c:v>SHOO</c:v>
                </c:pt>
              </c:strCache>
            </c:strRef>
          </c:cat>
          <c:val>
            <c:numRef>
              <c:f>[Book.xlsx]EV.EBITDA!$B$1:$B$5</c:f>
              <c:numCache>
                <c:formatCode>0.0</c:formatCode>
                <c:ptCount val="5"/>
                <c:pt idx="0">
                  <c:v>8</c:v>
                </c:pt>
                <c:pt idx="1">
                  <c:v>13.6</c:v>
                </c:pt>
                <c:pt idx="2">
                  <c:v>8.3000000000000007</c:v>
                </c:pt>
                <c:pt idx="3">
                  <c:v>9.1</c:v>
                </c:pt>
                <c:pt idx="4">
                  <c:v>9</c:v>
                </c:pt>
              </c:numCache>
            </c:numRef>
          </c:val>
          <c:extLst>
            <c:ext xmlns:c16="http://schemas.microsoft.com/office/drawing/2014/chart" uri="{C3380CC4-5D6E-409C-BE32-E72D297353CC}">
              <c16:uniqueId val="{00000002-6F2C-4222-9497-945F72FB7953}"/>
            </c:ext>
          </c:extLst>
        </c:ser>
        <c:dLbls>
          <c:dLblPos val="outEnd"/>
          <c:showLegendKey val="0"/>
          <c:showVal val="1"/>
          <c:showCatName val="0"/>
          <c:showSerName val="0"/>
          <c:showPercent val="0"/>
          <c:showBubbleSize val="0"/>
        </c:dLbls>
        <c:gapWidth val="219"/>
        <c:overlap val="-27"/>
        <c:axId val="1921839360"/>
        <c:axId val="1921806048"/>
      </c:barChart>
      <c:catAx>
        <c:axId val="1921839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1806048"/>
        <c:crosses val="autoZero"/>
        <c:auto val="1"/>
        <c:lblAlgn val="ctr"/>
        <c:lblOffset val="100"/>
        <c:noMultiLvlLbl val="0"/>
      </c:catAx>
      <c:valAx>
        <c:axId val="1921806048"/>
        <c:scaling>
          <c:orientation val="minMax"/>
        </c:scaling>
        <c:delete val="0"/>
        <c:axPos val="l"/>
        <c:numFmt formatCode="0.0" sourceLinked="1"/>
        <c:majorTickMark val="none"/>
        <c:minorTickMark val="none"/>
        <c:tickLblPos val="nextTo"/>
        <c:spPr>
          <a:noFill/>
          <a:ln>
            <a:solidFill>
              <a:schemeClr val="bg2">
                <a:lumMod val="90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1839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06_EF6773CC.xml><?xml version="1.0" encoding="utf-8"?>
<p188:cmLst xmlns:a="http://schemas.openxmlformats.org/drawingml/2006/main" xmlns:r="http://schemas.openxmlformats.org/officeDocument/2006/relationships" xmlns:p188="http://schemas.microsoft.com/office/powerpoint/2018/8/main">
  <p188:cm id="{CF0375DD-28D1-41B2-8E1C-5340E7B7D4F1}" authorId="{282B6181-0060-7F87-F632-02E55F01BFFC}" created="2023-01-30T13:42:35.942">
    <pc:sldMkLst xmlns:pc="http://schemas.microsoft.com/office/powerpoint/2013/main/command">
      <pc:docMk/>
      <pc:sldMk cId="4016534476" sldId="262"/>
    </pc:sldMkLst>
    <p188:txBody>
      <a:bodyPr/>
      <a:lstStyle/>
      <a:p>
        <a:r>
          <a:rPr lang="en-US"/>
          <a:t>i would always start with the strategic view:  Something like: Casual dress has become the dominant trend whether for work or casual occassions.  Starting as a small niche, sandals are a staple of every wardobe in the target market (18-35y) and growing. Crocs is an innovative approach to satisy the demand with better foot support. </a:t>
        </a:r>
      </a:p>
    </p188:txBody>
  </p188:cm>
  <p188:cm id="{A285B2C2-C501-49EE-9C2C-D2CE82ADA2F1}" authorId="{282B6181-0060-7F87-F632-02E55F01BFFC}" created="2023-01-30T13:46:22.796">
    <pc:sldMkLst xmlns:pc="http://schemas.microsoft.com/office/powerpoint/2013/main/command">
      <pc:docMk/>
      <pc:sldMk cId="4016534476" sldId="262"/>
    </pc:sldMkLst>
    <p188:txBody>
      <a:bodyPr/>
      <a:lstStyle/>
      <a:p>
        <a:r>
          <a:rPr lang="en-US"/>
          <a:t>Is there an International side to the growth story?</a:t>
        </a:r>
      </a:p>
    </p188:txBody>
  </p188:cm>
  <p188:cm id="{C0B64331-AF9B-4138-A4D5-771C3BF6834D}" authorId="{D56D7BEE-A14F-A688-0F46-5E2AD7468F97}" created="2023-02-03T18:08:28.492">
    <pc:sldMkLst xmlns:pc="http://schemas.microsoft.com/office/powerpoint/2013/main/command">
      <pc:docMk/>
      <pc:sldMk cId="4016534476" sldId="262"/>
    </pc:sldMkLst>
    <p188:txBody>
      <a:bodyPr/>
      <a:lstStyle/>
      <a:p>
        <a:r>
          <a:rPr lang="en-US"/>
          <a:t>Need to add valuation, check spelling on theses, these are all very similar, make specific and different ideas. Possible thesis, 1.) valuation, 2.) Heydude, 3.) overblown debt concerns, 4.) well prepared for economic downturn, 5.) digitalization</a:t>
        </a:r>
      </a:p>
    </p188:txBody>
  </p188:cm>
</p188:cmLst>
</file>

<file path=ppt/comments/modernComment_10A_D2FC5DE7.xml><?xml version="1.0" encoding="utf-8"?>
<p188:cmLst xmlns:a="http://schemas.openxmlformats.org/drawingml/2006/main" xmlns:r="http://schemas.openxmlformats.org/officeDocument/2006/relationships" xmlns:p188="http://schemas.microsoft.com/office/powerpoint/2018/8/main">
  <p188:cm id="{179DB962-06FE-4116-97E7-CC59621E2E0C}" authorId="{8DF14A4A-FBB0-408B-F0C8-064F9478D22B}" status="resolved" created="2023-01-06T16:16:54.035" complete="100000">
    <pc:sldMkLst xmlns:pc="http://schemas.microsoft.com/office/powerpoint/2013/main/command">
      <pc:docMk/>
      <pc:sldMk cId="3293084108" sldId="276"/>
    </pc:sldMkLst>
    <p188:txBody>
      <a:bodyPr/>
      <a:lstStyle/>
      <a:p>
        <a:r>
          <a:rPr lang="en-US"/>
          <a:t>Yes ,much better</a:t>
        </a:r>
      </a:p>
    </p188:txBody>
  </p188:cm>
  <p188:cm id="{D2AA8DB3-6006-4D30-AF2C-3B367E032425}" authorId="{D56D7BEE-A14F-A688-0F46-5E2AD7468F97}" status="resolved" created="2023-01-27T18:22:06.203" complete="100000">
    <pc:sldMkLst xmlns:pc="http://schemas.microsoft.com/office/powerpoint/2013/main/command">
      <pc:docMk/>
      <pc:sldMk cId="3293084108" sldId="276"/>
    </pc:sldMkLst>
    <p188:txBody>
      <a:bodyPr/>
      <a:lstStyle/>
      <a:p>
        <a:r>
          <a:rPr lang="en-US"/>
          <a:t>Good</a:t>
        </a:r>
      </a:p>
    </p188:txBody>
  </p188:cm>
</p188:cmLst>
</file>

<file path=ppt/comments/modernComment_10F_84510D60.xml><?xml version="1.0" encoding="utf-8"?>
<p188:cmLst xmlns:a="http://schemas.openxmlformats.org/drawingml/2006/main" xmlns:r="http://schemas.openxmlformats.org/officeDocument/2006/relationships" xmlns:p188="http://schemas.microsoft.com/office/powerpoint/2018/8/main">
  <p188:cm id="{8AFC5757-A5D6-4E0A-8074-ABC6A8E6FCB8}" authorId="{282B6181-0060-7F87-F632-02E55F01BFFC}" status="resolved" created="2023-01-30T13:52:02.562" complete="100000">
    <pc:sldMkLst xmlns:pc="http://schemas.microsoft.com/office/powerpoint/2013/main/command">
      <pc:docMk/>
      <pc:sldMk cId="2219904352" sldId="271"/>
    </pc:sldMkLst>
    <p188:txBody>
      <a:bodyPr/>
      <a:lstStyle/>
      <a:p>
        <a:r>
          <a:rPr lang="en-US"/>
          <a:t>i would move this up in the pesentaion.</a:t>
        </a:r>
      </a:p>
    </p188:txBody>
  </p188:cm>
</p188:cmLst>
</file>

<file path=ppt/comments/modernComment_111_82928F42.xml><?xml version="1.0" encoding="utf-8"?>
<p188:cmLst xmlns:a="http://schemas.openxmlformats.org/drawingml/2006/main" xmlns:r="http://schemas.openxmlformats.org/officeDocument/2006/relationships" xmlns:p188="http://schemas.microsoft.com/office/powerpoint/2018/8/main">
  <p188:cm id="{7DEB751A-EA1E-4F55-8F6C-76965A43ADB2}" authorId="{8DF14A4A-FBB0-408B-F0C8-064F9478D22B}" status="resolved" created="2023-01-06T16:17:40.851" complete="100000">
    <pc:sldMkLst xmlns:pc="http://schemas.microsoft.com/office/powerpoint/2013/main/command">
      <pc:docMk/>
      <pc:sldMk cId="475002948" sldId="277"/>
    </pc:sldMkLst>
    <p188:txBody>
      <a:bodyPr/>
      <a:lstStyle/>
      <a:p>
        <a:r>
          <a:rPr lang="en-US"/>
          <a:t>I changed "THank you" to Appendix to introduce the additional slides. I like the pitch book much better. </a:t>
        </a:r>
      </a:p>
    </p188:txBody>
  </p188:cm>
</p188:cmLst>
</file>

<file path=ppt/comments/modernComment_113_3CCA1EB6.xml><?xml version="1.0" encoding="utf-8"?>
<p188:cmLst xmlns:a="http://schemas.openxmlformats.org/drawingml/2006/main" xmlns:r="http://schemas.openxmlformats.org/officeDocument/2006/relationships" xmlns:p188="http://schemas.microsoft.com/office/powerpoint/2018/8/main">
  <p188:cm id="{3EEE5A9D-A544-4E7F-B37B-EF1707714436}" authorId="{282B6181-0060-7F87-F632-02E55F01BFFC}" status="resolved" created="2023-01-30T13:29:22.576" complete="100000">
    <pc:sldMkLst xmlns:pc="http://schemas.microsoft.com/office/powerpoint/2013/main/command">
      <pc:docMk/>
      <pc:sldMk cId="1019879094" sldId="275"/>
    </pc:sldMkLst>
    <p188:txBody>
      <a:bodyPr/>
      <a:lstStyle/>
      <a:p>
        <a:r>
          <a:rPr lang="en-US"/>
          <a:t>In Calculating Equity Value, less Debt not depreciation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376FFC-02B0-4F51-AF83-E664BD647815}" type="datetimeFigureOut">
              <a:rPr lang="en-US"/>
              <a:t>4/17/2023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424176-F69A-4358-A325-FA390792BE58}" type="slidenum">
              <a:rPr/>
              <a:t>‹#›</a:t>
            </a:fld>
            <a:endParaRPr lang="en-US"/>
          </a:p>
        </p:txBody>
      </p:sp>
    </p:spTree>
    <p:extLst>
      <p:ext uri="{BB962C8B-B14F-4D97-AF65-F5344CB8AC3E}">
        <p14:creationId xmlns:p14="http://schemas.microsoft.com/office/powerpoint/2010/main" val="1095304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FC570F-E536-4B12-ADA1-5C92AF3B15DA}" type="slidenum">
              <a:rPr lang="en-US" smtClean="0"/>
              <a:t>5</a:t>
            </a:fld>
            <a:endParaRPr lang="en-US"/>
          </a:p>
        </p:txBody>
      </p:sp>
    </p:spTree>
    <p:extLst>
      <p:ext uri="{BB962C8B-B14F-4D97-AF65-F5344CB8AC3E}">
        <p14:creationId xmlns:p14="http://schemas.microsoft.com/office/powerpoint/2010/main" val="1005821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7267B-AA3B-96E0-25C8-4D1EF357C5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5568BD-D1C9-8D4F-9B51-156785E12F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8FEAFF-A231-4433-5339-1364B6FD17DD}"/>
              </a:ext>
            </a:extLst>
          </p:cNvPr>
          <p:cNvSpPr>
            <a:spLocks noGrp="1"/>
          </p:cNvSpPr>
          <p:nvPr>
            <p:ph type="dt" sz="half" idx="10"/>
          </p:nvPr>
        </p:nvSpPr>
        <p:spPr/>
        <p:txBody>
          <a:bodyPr/>
          <a:lstStyle/>
          <a:p>
            <a:fld id="{EF4C732A-BD51-407E-94FD-51F7B871BDC3}" type="datetimeFigureOut">
              <a:rPr lang="en-US" smtClean="0"/>
              <a:t>4/17/2023</a:t>
            </a:fld>
            <a:endParaRPr lang="en-US"/>
          </a:p>
        </p:txBody>
      </p:sp>
      <p:sp>
        <p:nvSpPr>
          <p:cNvPr id="5" name="Footer Placeholder 4">
            <a:extLst>
              <a:ext uri="{FF2B5EF4-FFF2-40B4-BE49-F238E27FC236}">
                <a16:creationId xmlns:a16="http://schemas.microsoft.com/office/drawing/2014/main" id="{E088902B-519A-DF96-7A69-A3E32968B0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738E38-A9E0-8054-CBC5-A4C654DA1D19}"/>
              </a:ext>
            </a:extLst>
          </p:cNvPr>
          <p:cNvSpPr>
            <a:spLocks noGrp="1"/>
          </p:cNvSpPr>
          <p:nvPr>
            <p:ph type="sldNum" sz="quarter" idx="12"/>
          </p:nvPr>
        </p:nvSpPr>
        <p:spPr/>
        <p:txBody>
          <a:bodyPr/>
          <a:lstStyle/>
          <a:p>
            <a:fld id="{6AE9E683-714E-4961-9B66-1318A52B1641}" type="slidenum">
              <a:rPr lang="en-US" smtClean="0"/>
              <a:t>‹#›</a:t>
            </a:fld>
            <a:endParaRPr lang="en-US"/>
          </a:p>
        </p:txBody>
      </p:sp>
    </p:spTree>
    <p:extLst>
      <p:ext uri="{BB962C8B-B14F-4D97-AF65-F5344CB8AC3E}">
        <p14:creationId xmlns:p14="http://schemas.microsoft.com/office/powerpoint/2010/main" val="1616162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AF402-3D0C-F11A-EC56-D557E146DC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A9913A-6C51-70D1-1D41-FFF891FC20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ED5288-7FE2-7D80-98A6-8CD845C8EFE8}"/>
              </a:ext>
            </a:extLst>
          </p:cNvPr>
          <p:cNvSpPr>
            <a:spLocks noGrp="1"/>
          </p:cNvSpPr>
          <p:nvPr>
            <p:ph type="dt" sz="half" idx="10"/>
          </p:nvPr>
        </p:nvSpPr>
        <p:spPr/>
        <p:txBody>
          <a:bodyPr/>
          <a:lstStyle/>
          <a:p>
            <a:fld id="{EF4C732A-BD51-407E-94FD-51F7B871BDC3}" type="datetimeFigureOut">
              <a:rPr lang="en-US" smtClean="0"/>
              <a:t>4/17/2023</a:t>
            </a:fld>
            <a:endParaRPr lang="en-US"/>
          </a:p>
        </p:txBody>
      </p:sp>
      <p:sp>
        <p:nvSpPr>
          <p:cNvPr id="5" name="Footer Placeholder 4">
            <a:extLst>
              <a:ext uri="{FF2B5EF4-FFF2-40B4-BE49-F238E27FC236}">
                <a16:creationId xmlns:a16="http://schemas.microsoft.com/office/drawing/2014/main" id="{52C5D9AC-F159-7FDB-96A5-248B474E57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19E9E5-50A4-FC31-39F9-501D279EF515}"/>
              </a:ext>
            </a:extLst>
          </p:cNvPr>
          <p:cNvSpPr>
            <a:spLocks noGrp="1"/>
          </p:cNvSpPr>
          <p:nvPr>
            <p:ph type="sldNum" sz="quarter" idx="12"/>
          </p:nvPr>
        </p:nvSpPr>
        <p:spPr/>
        <p:txBody>
          <a:bodyPr/>
          <a:lstStyle/>
          <a:p>
            <a:fld id="{6AE9E683-714E-4961-9B66-1318A52B1641}" type="slidenum">
              <a:rPr lang="en-US" smtClean="0"/>
              <a:t>‹#›</a:t>
            </a:fld>
            <a:endParaRPr lang="en-US"/>
          </a:p>
        </p:txBody>
      </p:sp>
    </p:spTree>
    <p:extLst>
      <p:ext uri="{BB962C8B-B14F-4D97-AF65-F5344CB8AC3E}">
        <p14:creationId xmlns:p14="http://schemas.microsoft.com/office/powerpoint/2010/main" val="3304281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F7CF4C-9C83-40E6-DCCC-2B0A7AE3BE8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02A0C9-C181-B32A-47D5-E50A39BF99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235C84-C8F9-4972-4785-0651E35A98B0}"/>
              </a:ext>
            </a:extLst>
          </p:cNvPr>
          <p:cNvSpPr>
            <a:spLocks noGrp="1"/>
          </p:cNvSpPr>
          <p:nvPr>
            <p:ph type="dt" sz="half" idx="10"/>
          </p:nvPr>
        </p:nvSpPr>
        <p:spPr/>
        <p:txBody>
          <a:bodyPr/>
          <a:lstStyle/>
          <a:p>
            <a:fld id="{EF4C732A-BD51-407E-94FD-51F7B871BDC3}" type="datetimeFigureOut">
              <a:rPr lang="en-US" smtClean="0"/>
              <a:t>4/17/2023</a:t>
            </a:fld>
            <a:endParaRPr lang="en-US"/>
          </a:p>
        </p:txBody>
      </p:sp>
      <p:sp>
        <p:nvSpPr>
          <p:cNvPr id="5" name="Footer Placeholder 4">
            <a:extLst>
              <a:ext uri="{FF2B5EF4-FFF2-40B4-BE49-F238E27FC236}">
                <a16:creationId xmlns:a16="http://schemas.microsoft.com/office/drawing/2014/main" id="{A89BAAE3-8C59-14FD-8EAB-1D6CD09C0F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9DBA18-6057-B281-1239-A3848CA2E1F7}"/>
              </a:ext>
            </a:extLst>
          </p:cNvPr>
          <p:cNvSpPr>
            <a:spLocks noGrp="1"/>
          </p:cNvSpPr>
          <p:nvPr>
            <p:ph type="sldNum" sz="quarter" idx="12"/>
          </p:nvPr>
        </p:nvSpPr>
        <p:spPr/>
        <p:txBody>
          <a:bodyPr/>
          <a:lstStyle/>
          <a:p>
            <a:fld id="{6AE9E683-714E-4961-9B66-1318A52B1641}" type="slidenum">
              <a:rPr lang="en-US" smtClean="0"/>
              <a:t>‹#›</a:t>
            </a:fld>
            <a:endParaRPr lang="en-US"/>
          </a:p>
        </p:txBody>
      </p:sp>
    </p:spTree>
    <p:extLst>
      <p:ext uri="{BB962C8B-B14F-4D97-AF65-F5344CB8AC3E}">
        <p14:creationId xmlns:p14="http://schemas.microsoft.com/office/powerpoint/2010/main" val="1445268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AD8CB-0C22-A5D6-4724-0350B8AC15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2F2340-CCF6-0F49-76EB-D949091163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F20ABA-43A8-E83A-31D5-370CA4E9C1A4}"/>
              </a:ext>
            </a:extLst>
          </p:cNvPr>
          <p:cNvSpPr>
            <a:spLocks noGrp="1"/>
          </p:cNvSpPr>
          <p:nvPr>
            <p:ph type="dt" sz="half" idx="10"/>
          </p:nvPr>
        </p:nvSpPr>
        <p:spPr/>
        <p:txBody>
          <a:bodyPr/>
          <a:lstStyle/>
          <a:p>
            <a:fld id="{9970605D-341E-4C1D-8AB2-36CD5D8F799D}" type="datetimeFigureOut">
              <a:rPr lang="en-US" smtClean="0"/>
              <a:t>4/17/2023</a:t>
            </a:fld>
            <a:endParaRPr lang="en-US"/>
          </a:p>
        </p:txBody>
      </p:sp>
      <p:sp>
        <p:nvSpPr>
          <p:cNvPr id="5" name="Footer Placeholder 4">
            <a:extLst>
              <a:ext uri="{FF2B5EF4-FFF2-40B4-BE49-F238E27FC236}">
                <a16:creationId xmlns:a16="http://schemas.microsoft.com/office/drawing/2014/main" id="{26BC7AD1-0D96-4ED4-4FA9-DE29B9D286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BA42B8-541C-341C-8BDA-852101629FD4}"/>
              </a:ext>
            </a:extLst>
          </p:cNvPr>
          <p:cNvSpPr>
            <a:spLocks noGrp="1"/>
          </p:cNvSpPr>
          <p:nvPr>
            <p:ph type="sldNum" sz="quarter" idx="12"/>
          </p:nvPr>
        </p:nvSpPr>
        <p:spPr/>
        <p:txBody>
          <a:bodyPr/>
          <a:lstStyle/>
          <a:p>
            <a:fld id="{83C52CD3-F1A4-435C-ADE2-1914FBD4AA2C}" type="slidenum">
              <a:rPr lang="en-US" smtClean="0"/>
              <a:t>‹#›</a:t>
            </a:fld>
            <a:endParaRPr lang="en-US"/>
          </a:p>
        </p:txBody>
      </p:sp>
    </p:spTree>
    <p:extLst>
      <p:ext uri="{BB962C8B-B14F-4D97-AF65-F5344CB8AC3E}">
        <p14:creationId xmlns:p14="http://schemas.microsoft.com/office/powerpoint/2010/main" val="3299359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5FC62-19FC-1127-19D1-A925CE5BA2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87A0D1-CAFC-E87A-C91F-D31A9F90C1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7D280A-097C-383B-F290-7F216CD3FD9B}"/>
              </a:ext>
            </a:extLst>
          </p:cNvPr>
          <p:cNvSpPr>
            <a:spLocks noGrp="1"/>
          </p:cNvSpPr>
          <p:nvPr>
            <p:ph type="dt" sz="half" idx="10"/>
          </p:nvPr>
        </p:nvSpPr>
        <p:spPr/>
        <p:txBody>
          <a:bodyPr/>
          <a:lstStyle/>
          <a:p>
            <a:fld id="{9970605D-341E-4C1D-8AB2-36CD5D8F799D}" type="datetimeFigureOut">
              <a:rPr lang="en-US" smtClean="0"/>
              <a:t>4/17/2023</a:t>
            </a:fld>
            <a:endParaRPr lang="en-US"/>
          </a:p>
        </p:txBody>
      </p:sp>
      <p:sp>
        <p:nvSpPr>
          <p:cNvPr id="5" name="Footer Placeholder 4">
            <a:extLst>
              <a:ext uri="{FF2B5EF4-FFF2-40B4-BE49-F238E27FC236}">
                <a16:creationId xmlns:a16="http://schemas.microsoft.com/office/drawing/2014/main" id="{304F7A0B-8FE5-5349-26EA-C75B79ED04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9A23A0-5A51-1CCC-A703-32666518318F}"/>
              </a:ext>
            </a:extLst>
          </p:cNvPr>
          <p:cNvSpPr>
            <a:spLocks noGrp="1"/>
          </p:cNvSpPr>
          <p:nvPr>
            <p:ph type="sldNum" sz="quarter" idx="12"/>
          </p:nvPr>
        </p:nvSpPr>
        <p:spPr/>
        <p:txBody>
          <a:bodyPr/>
          <a:lstStyle/>
          <a:p>
            <a:fld id="{83C52CD3-F1A4-435C-ADE2-1914FBD4AA2C}" type="slidenum">
              <a:rPr lang="en-US" smtClean="0"/>
              <a:t>‹#›</a:t>
            </a:fld>
            <a:endParaRPr lang="en-US"/>
          </a:p>
        </p:txBody>
      </p:sp>
    </p:spTree>
    <p:extLst>
      <p:ext uri="{BB962C8B-B14F-4D97-AF65-F5344CB8AC3E}">
        <p14:creationId xmlns:p14="http://schemas.microsoft.com/office/powerpoint/2010/main" val="691635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1B559-FA1E-B64D-5FE2-EC6FDA230E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4FD2D9-7FEA-6F53-E1E5-7FF600206D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4F46EB-B1E6-110D-B62B-0CAD6072932A}"/>
              </a:ext>
            </a:extLst>
          </p:cNvPr>
          <p:cNvSpPr>
            <a:spLocks noGrp="1"/>
          </p:cNvSpPr>
          <p:nvPr>
            <p:ph type="dt" sz="half" idx="10"/>
          </p:nvPr>
        </p:nvSpPr>
        <p:spPr/>
        <p:txBody>
          <a:bodyPr/>
          <a:lstStyle/>
          <a:p>
            <a:fld id="{9970605D-341E-4C1D-8AB2-36CD5D8F799D}" type="datetimeFigureOut">
              <a:rPr lang="en-US" smtClean="0"/>
              <a:t>4/17/2023</a:t>
            </a:fld>
            <a:endParaRPr lang="en-US"/>
          </a:p>
        </p:txBody>
      </p:sp>
      <p:sp>
        <p:nvSpPr>
          <p:cNvPr id="5" name="Footer Placeholder 4">
            <a:extLst>
              <a:ext uri="{FF2B5EF4-FFF2-40B4-BE49-F238E27FC236}">
                <a16:creationId xmlns:a16="http://schemas.microsoft.com/office/drawing/2014/main" id="{F4F5716A-575C-E71D-3FB5-8A3F5BA1BC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EBD1F4-2A16-1189-52B1-EB7EA6045249}"/>
              </a:ext>
            </a:extLst>
          </p:cNvPr>
          <p:cNvSpPr>
            <a:spLocks noGrp="1"/>
          </p:cNvSpPr>
          <p:nvPr>
            <p:ph type="sldNum" sz="quarter" idx="12"/>
          </p:nvPr>
        </p:nvSpPr>
        <p:spPr/>
        <p:txBody>
          <a:bodyPr/>
          <a:lstStyle/>
          <a:p>
            <a:fld id="{83C52CD3-F1A4-435C-ADE2-1914FBD4AA2C}" type="slidenum">
              <a:rPr lang="en-US" smtClean="0"/>
              <a:t>‹#›</a:t>
            </a:fld>
            <a:endParaRPr lang="en-US"/>
          </a:p>
        </p:txBody>
      </p:sp>
    </p:spTree>
    <p:extLst>
      <p:ext uri="{BB962C8B-B14F-4D97-AF65-F5344CB8AC3E}">
        <p14:creationId xmlns:p14="http://schemas.microsoft.com/office/powerpoint/2010/main" val="1775963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40BF4-6B2D-3801-1601-F754432F33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C7D74-B8B2-A412-9FD9-ACCA37DF0B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C17C4B-5424-6E87-0053-E4CC6D38A1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1406F0-4327-D4F0-C294-A28431A663CE}"/>
              </a:ext>
            </a:extLst>
          </p:cNvPr>
          <p:cNvSpPr>
            <a:spLocks noGrp="1"/>
          </p:cNvSpPr>
          <p:nvPr>
            <p:ph type="dt" sz="half" idx="10"/>
          </p:nvPr>
        </p:nvSpPr>
        <p:spPr/>
        <p:txBody>
          <a:bodyPr/>
          <a:lstStyle/>
          <a:p>
            <a:fld id="{9970605D-341E-4C1D-8AB2-36CD5D8F799D}" type="datetimeFigureOut">
              <a:rPr lang="en-US" smtClean="0"/>
              <a:t>4/17/2023</a:t>
            </a:fld>
            <a:endParaRPr lang="en-US"/>
          </a:p>
        </p:txBody>
      </p:sp>
      <p:sp>
        <p:nvSpPr>
          <p:cNvPr id="6" name="Footer Placeholder 5">
            <a:extLst>
              <a:ext uri="{FF2B5EF4-FFF2-40B4-BE49-F238E27FC236}">
                <a16:creationId xmlns:a16="http://schemas.microsoft.com/office/drawing/2014/main" id="{EBF44C41-95C8-FA19-9D83-F17A9E5DE5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B9E7B1-645A-D4FE-B9E3-62065B4A5103}"/>
              </a:ext>
            </a:extLst>
          </p:cNvPr>
          <p:cNvSpPr>
            <a:spLocks noGrp="1"/>
          </p:cNvSpPr>
          <p:nvPr>
            <p:ph type="sldNum" sz="quarter" idx="12"/>
          </p:nvPr>
        </p:nvSpPr>
        <p:spPr/>
        <p:txBody>
          <a:bodyPr/>
          <a:lstStyle/>
          <a:p>
            <a:fld id="{83C52CD3-F1A4-435C-ADE2-1914FBD4AA2C}" type="slidenum">
              <a:rPr lang="en-US" smtClean="0"/>
              <a:t>‹#›</a:t>
            </a:fld>
            <a:endParaRPr lang="en-US"/>
          </a:p>
        </p:txBody>
      </p:sp>
    </p:spTree>
    <p:extLst>
      <p:ext uri="{BB962C8B-B14F-4D97-AF65-F5344CB8AC3E}">
        <p14:creationId xmlns:p14="http://schemas.microsoft.com/office/powerpoint/2010/main" val="2349079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E2BD-7557-6DC1-A915-683D8D0E59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A64B88-C231-BE29-092A-8A5649E0A7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52EBBB-AB79-2124-9A3C-8096D92212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6C3DCC-09C7-1551-1B7C-7264EC32BC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A489B6-6E60-AAEB-B23A-4AE4084CBD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BE50FB-F001-6B78-4497-02E9FCFB2889}"/>
              </a:ext>
            </a:extLst>
          </p:cNvPr>
          <p:cNvSpPr>
            <a:spLocks noGrp="1"/>
          </p:cNvSpPr>
          <p:nvPr>
            <p:ph type="dt" sz="half" idx="10"/>
          </p:nvPr>
        </p:nvSpPr>
        <p:spPr/>
        <p:txBody>
          <a:bodyPr/>
          <a:lstStyle/>
          <a:p>
            <a:fld id="{9970605D-341E-4C1D-8AB2-36CD5D8F799D}" type="datetimeFigureOut">
              <a:rPr lang="en-US" smtClean="0"/>
              <a:t>4/17/2023</a:t>
            </a:fld>
            <a:endParaRPr lang="en-US"/>
          </a:p>
        </p:txBody>
      </p:sp>
      <p:sp>
        <p:nvSpPr>
          <p:cNvPr id="8" name="Footer Placeholder 7">
            <a:extLst>
              <a:ext uri="{FF2B5EF4-FFF2-40B4-BE49-F238E27FC236}">
                <a16:creationId xmlns:a16="http://schemas.microsoft.com/office/drawing/2014/main" id="{626D6320-C68E-C287-B7DE-499BEAB03D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43A118-9244-9D84-DCC4-23275EBF65D1}"/>
              </a:ext>
            </a:extLst>
          </p:cNvPr>
          <p:cNvSpPr>
            <a:spLocks noGrp="1"/>
          </p:cNvSpPr>
          <p:nvPr>
            <p:ph type="sldNum" sz="quarter" idx="12"/>
          </p:nvPr>
        </p:nvSpPr>
        <p:spPr/>
        <p:txBody>
          <a:bodyPr/>
          <a:lstStyle/>
          <a:p>
            <a:fld id="{83C52CD3-F1A4-435C-ADE2-1914FBD4AA2C}" type="slidenum">
              <a:rPr lang="en-US" smtClean="0"/>
              <a:t>‹#›</a:t>
            </a:fld>
            <a:endParaRPr lang="en-US"/>
          </a:p>
        </p:txBody>
      </p:sp>
    </p:spTree>
    <p:extLst>
      <p:ext uri="{BB962C8B-B14F-4D97-AF65-F5344CB8AC3E}">
        <p14:creationId xmlns:p14="http://schemas.microsoft.com/office/powerpoint/2010/main" val="1381761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871D9-2A70-EA0D-F077-A98D5FC93A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CAB115-1D09-AFE0-5839-9B4EE4BAC0DF}"/>
              </a:ext>
            </a:extLst>
          </p:cNvPr>
          <p:cNvSpPr>
            <a:spLocks noGrp="1"/>
          </p:cNvSpPr>
          <p:nvPr>
            <p:ph type="dt" sz="half" idx="10"/>
          </p:nvPr>
        </p:nvSpPr>
        <p:spPr/>
        <p:txBody>
          <a:bodyPr/>
          <a:lstStyle/>
          <a:p>
            <a:fld id="{9970605D-341E-4C1D-8AB2-36CD5D8F799D}" type="datetimeFigureOut">
              <a:rPr lang="en-US" smtClean="0"/>
              <a:t>4/17/2023</a:t>
            </a:fld>
            <a:endParaRPr lang="en-US"/>
          </a:p>
        </p:txBody>
      </p:sp>
      <p:sp>
        <p:nvSpPr>
          <p:cNvPr id="4" name="Footer Placeholder 3">
            <a:extLst>
              <a:ext uri="{FF2B5EF4-FFF2-40B4-BE49-F238E27FC236}">
                <a16:creationId xmlns:a16="http://schemas.microsoft.com/office/drawing/2014/main" id="{DC78992F-EDC2-B52F-C347-0CB56F57F2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F17E24-4945-CD01-F19E-8B196C75BCD5}"/>
              </a:ext>
            </a:extLst>
          </p:cNvPr>
          <p:cNvSpPr>
            <a:spLocks noGrp="1"/>
          </p:cNvSpPr>
          <p:nvPr>
            <p:ph type="sldNum" sz="quarter" idx="12"/>
          </p:nvPr>
        </p:nvSpPr>
        <p:spPr/>
        <p:txBody>
          <a:bodyPr/>
          <a:lstStyle/>
          <a:p>
            <a:fld id="{83C52CD3-F1A4-435C-ADE2-1914FBD4AA2C}" type="slidenum">
              <a:rPr lang="en-US" smtClean="0"/>
              <a:t>‹#›</a:t>
            </a:fld>
            <a:endParaRPr lang="en-US"/>
          </a:p>
        </p:txBody>
      </p:sp>
    </p:spTree>
    <p:extLst>
      <p:ext uri="{BB962C8B-B14F-4D97-AF65-F5344CB8AC3E}">
        <p14:creationId xmlns:p14="http://schemas.microsoft.com/office/powerpoint/2010/main" val="3855003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97D350-4A78-8F7A-CB63-EBB45159D01D}"/>
              </a:ext>
            </a:extLst>
          </p:cNvPr>
          <p:cNvSpPr>
            <a:spLocks noGrp="1"/>
          </p:cNvSpPr>
          <p:nvPr>
            <p:ph type="dt" sz="half" idx="10"/>
          </p:nvPr>
        </p:nvSpPr>
        <p:spPr/>
        <p:txBody>
          <a:bodyPr/>
          <a:lstStyle/>
          <a:p>
            <a:fld id="{9970605D-341E-4C1D-8AB2-36CD5D8F799D}" type="datetimeFigureOut">
              <a:rPr lang="en-US" smtClean="0"/>
              <a:t>4/17/2023</a:t>
            </a:fld>
            <a:endParaRPr lang="en-US"/>
          </a:p>
        </p:txBody>
      </p:sp>
      <p:sp>
        <p:nvSpPr>
          <p:cNvPr id="3" name="Footer Placeholder 2">
            <a:extLst>
              <a:ext uri="{FF2B5EF4-FFF2-40B4-BE49-F238E27FC236}">
                <a16:creationId xmlns:a16="http://schemas.microsoft.com/office/drawing/2014/main" id="{7DC2E73E-4D2B-CE11-2F63-32A6F7534A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6A2475-192E-CD7A-78F4-60D031CE1640}"/>
              </a:ext>
            </a:extLst>
          </p:cNvPr>
          <p:cNvSpPr>
            <a:spLocks noGrp="1"/>
          </p:cNvSpPr>
          <p:nvPr>
            <p:ph type="sldNum" sz="quarter" idx="12"/>
          </p:nvPr>
        </p:nvSpPr>
        <p:spPr/>
        <p:txBody>
          <a:bodyPr/>
          <a:lstStyle/>
          <a:p>
            <a:fld id="{83C52CD3-F1A4-435C-ADE2-1914FBD4AA2C}" type="slidenum">
              <a:rPr lang="en-US" smtClean="0"/>
              <a:t>‹#›</a:t>
            </a:fld>
            <a:endParaRPr lang="en-US"/>
          </a:p>
        </p:txBody>
      </p:sp>
    </p:spTree>
    <p:extLst>
      <p:ext uri="{BB962C8B-B14F-4D97-AF65-F5344CB8AC3E}">
        <p14:creationId xmlns:p14="http://schemas.microsoft.com/office/powerpoint/2010/main" val="3468393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A4719-3E46-210B-1F36-38C0BA54C7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0346BB-AB5F-2239-30B9-192BBE4B2C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0F1E9E-6011-0E60-F023-ED2F3D0ACD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EC41BC-3273-6FB7-8D57-61CEFED1A1B3}"/>
              </a:ext>
            </a:extLst>
          </p:cNvPr>
          <p:cNvSpPr>
            <a:spLocks noGrp="1"/>
          </p:cNvSpPr>
          <p:nvPr>
            <p:ph type="dt" sz="half" idx="10"/>
          </p:nvPr>
        </p:nvSpPr>
        <p:spPr/>
        <p:txBody>
          <a:bodyPr/>
          <a:lstStyle/>
          <a:p>
            <a:fld id="{9970605D-341E-4C1D-8AB2-36CD5D8F799D}" type="datetimeFigureOut">
              <a:rPr lang="en-US" smtClean="0"/>
              <a:t>4/17/2023</a:t>
            </a:fld>
            <a:endParaRPr lang="en-US"/>
          </a:p>
        </p:txBody>
      </p:sp>
      <p:sp>
        <p:nvSpPr>
          <p:cNvPr id="6" name="Footer Placeholder 5">
            <a:extLst>
              <a:ext uri="{FF2B5EF4-FFF2-40B4-BE49-F238E27FC236}">
                <a16:creationId xmlns:a16="http://schemas.microsoft.com/office/drawing/2014/main" id="{F0E19F4F-4CDC-8727-342C-BF425CA672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4CFE64-7665-3134-5A59-011D15B8AF87}"/>
              </a:ext>
            </a:extLst>
          </p:cNvPr>
          <p:cNvSpPr>
            <a:spLocks noGrp="1"/>
          </p:cNvSpPr>
          <p:nvPr>
            <p:ph type="sldNum" sz="quarter" idx="12"/>
          </p:nvPr>
        </p:nvSpPr>
        <p:spPr/>
        <p:txBody>
          <a:bodyPr/>
          <a:lstStyle/>
          <a:p>
            <a:fld id="{83C52CD3-F1A4-435C-ADE2-1914FBD4AA2C}" type="slidenum">
              <a:rPr lang="en-US" smtClean="0"/>
              <a:t>‹#›</a:t>
            </a:fld>
            <a:endParaRPr lang="en-US"/>
          </a:p>
        </p:txBody>
      </p:sp>
    </p:spTree>
    <p:extLst>
      <p:ext uri="{BB962C8B-B14F-4D97-AF65-F5344CB8AC3E}">
        <p14:creationId xmlns:p14="http://schemas.microsoft.com/office/powerpoint/2010/main" val="4072115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54FFA-189A-EC96-EBE8-3147DBA77E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E3285A-F99D-0AC4-2F0D-922B2E285E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05F908-1618-535C-BBAF-A868B68E495A}"/>
              </a:ext>
            </a:extLst>
          </p:cNvPr>
          <p:cNvSpPr>
            <a:spLocks noGrp="1"/>
          </p:cNvSpPr>
          <p:nvPr>
            <p:ph type="dt" sz="half" idx="10"/>
          </p:nvPr>
        </p:nvSpPr>
        <p:spPr/>
        <p:txBody>
          <a:bodyPr/>
          <a:lstStyle/>
          <a:p>
            <a:fld id="{EF4C732A-BD51-407E-94FD-51F7B871BDC3}" type="datetimeFigureOut">
              <a:rPr lang="en-US" smtClean="0"/>
              <a:t>4/17/2023</a:t>
            </a:fld>
            <a:endParaRPr lang="en-US"/>
          </a:p>
        </p:txBody>
      </p:sp>
      <p:sp>
        <p:nvSpPr>
          <p:cNvPr id="5" name="Footer Placeholder 4">
            <a:extLst>
              <a:ext uri="{FF2B5EF4-FFF2-40B4-BE49-F238E27FC236}">
                <a16:creationId xmlns:a16="http://schemas.microsoft.com/office/drawing/2014/main" id="{DF3286B4-8CC0-F350-D1B6-9A1095F28E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00D142-922D-B68E-17CF-F25B7DCA1338}"/>
              </a:ext>
            </a:extLst>
          </p:cNvPr>
          <p:cNvSpPr>
            <a:spLocks noGrp="1"/>
          </p:cNvSpPr>
          <p:nvPr>
            <p:ph type="sldNum" sz="quarter" idx="12"/>
          </p:nvPr>
        </p:nvSpPr>
        <p:spPr/>
        <p:txBody>
          <a:bodyPr/>
          <a:lstStyle/>
          <a:p>
            <a:fld id="{6AE9E683-714E-4961-9B66-1318A52B1641}" type="slidenum">
              <a:rPr lang="en-US" smtClean="0"/>
              <a:t>‹#›</a:t>
            </a:fld>
            <a:endParaRPr lang="en-US"/>
          </a:p>
        </p:txBody>
      </p:sp>
    </p:spTree>
    <p:extLst>
      <p:ext uri="{BB962C8B-B14F-4D97-AF65-F5344CB8AC3E}">
        <p14:creationId xmlns:p14="http://schemas.microsoft.com/office/powerpoint/2010/main" val="40871578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8BD1B-70B6-1543-93DE-BA39795BE3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6AFFF4-4B8E-6700-9A1B-DA40CF68C3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D7717F-24C6-01A8-4CE0-DF95AED56B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F7FF11-6F4F-D3F3-33F6-407CCBA67F0A}"/>
              </a:ext>
            </a:extLst>
          </p:cNvPr>
          <p:cNvSpPr>
            <a:spLocks noGrp="1"/>
          </p:cNvSpPr>
          <p:nvPr>
            <p:ph type="dt" sz="half" idx="10"/>
          </p:nvPr>
        </p:nvSpPr>
        <p:spPr/>
        <p:txBody>
          <a:bodyPr/>
          <a:lstStyle/>
          <a:p>
            <a:fld id="{9970605D-341E-4C1D-8AB2-36CD5D8F799D}" type="datetimeFigureOut">
              <a:rPr lang="en-US" smtClean="0"/>
              <a:t>4/17/2023</a:t>
            </a:fld>
            <a:endParaRPr lang="en-US"/>
          </a:p>
        </p:txBody>
      </p:sp>
      <p:sp>
        <p:nvSpPr>
          <p:cNvPr id="6" name="Footer Placeholder 5">
            <a:extLst>
              <a:ext uri="{FF2B5EF4-FFF2-40B4-BE49-F238E27FC236}">
                <a16:creationId xmlns:a16="http://schemas.microsoft.com/office/drawing/2014/main" id="{597A3DDC-81B4-912B-3277-CF38CE1B34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7E7622-854A-3230-B569-E73DAB04BF08}"/>
              </a:ext>
            </a:extLst>
          </p:cNvPr>
          <p:cNvSpPr>
            <a:spLocks noGrp="1"/>
          </p:cNvSpPr>
          <p:nvPr>
            <p:ph type="sldNum" sz="quarter" idx="12"/>
          </p:nvPr>
        </p:nvSpPr>
        <p:spPr/>
        <p:txBody>
          <a:bodyPr/>
          <a:lstStyle/>
          <a:p>
            <a:fld id="{83C52CD3-F1A4-435C-ADE2-1914FBD4AA2C}" type="slidenum">
              <a:rPr lang="en-US" smtClean="0"/>
              <a:t>‹#›</a:t>
            </a:fld>
            <a:endParaRPr lang="en-US"/>
          </a:p>
        </p:txBody>
      </p:sp>
    </p:spTree>
    <p:extLst>
      <p:ext uri="{BB962C8B-B14F-4D97-AF65-F5344CB8AC3E}">
        <p14:creationId xmlns:p14="http://schemas.microsoft.com/office/powerpoint/2010/main" val="15696442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029E7-050E-7450-B175-92BF61C999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A27E84-C270-38E1-CD49-0E7CCA7FCE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693704-DE85-6696-113C-BE9EC91C7593}"/>
              </a:ext>
            </a:extLst>
          </p:cNvPr>
          <p:cNvSpPr>
            <a:spLocks noGrp="1"/>
          </p:cNvSpPr>
          <p:nvPr>
            <p:ph type="dt" sz="half" idx="10"/>
          </p:nvPr>
        </p:nvSpPr>
        <p:spPr/>
        <p:txBody>
          <a:bodyPr/>
          <a:lstStyle/>
          <a:p>
            <a:fld id="{9970605D-341E-4C1D-8AB2-36CD5D8F799D}" type="datetimeFigureOut">
              <a:rPr lang="en-US" smtClean="0"/>
              <a:t>4/17/2023</a:t>
            </a:fld>
            <a:endParaRPr lang="en-US"/>
          </a:p>
        </p:txBody>
      </p:sp>
      <p:sp>
        <p:nvSpPr>
          <p:cNvPr id="5" name="Footer Placeholder 4">
            <a:extLst>
              <a:ext uri="{FF2B5EF4-FFF2-40B4-BE49-F238E27FC236}">
                <a16:creationId xmlns:a16="http://schemas.microsoft.com/office/drawing/2014/main" id="{0BCBDC1C-4A51-5823-F345-A58C017871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A1C647-9B4B-2B71-31AC-5C659E15420F}"/>
              </a:ext>
            </a:extLst>
          </p:cNvPr>
          <p:cNvSpPr>
            <a:spLocks noGrp="1"/>
          </p:cNvSpPr>
          <p:nvPr>
            <p:ph type="sldNum" sz="quarter" idx="12"/>
          </p:nvPr>
        </p:nvSpPr>
        <p:spPr/>
        <p:txBody>
          <a:bodyPr/>
          <a:lstStyle/>
          <a:p>
            <a:fld id="{83C52CD3-F1A4-435C-ADE2-1914FBD4AA2C}" type="slidenum">
              <a:rPr lang="en-US" smtClean="0"/>
              <a:t>‹#›</a:t>
            </a:fld>
            <a:endParaRPr lang="en-US"/>
          </a:p>
        </p:txBody>
      </p:sp>
    </p:spTree>
    <p:extLst>
      <p:ext uri="{BB962C8B-B14F-4D97-AF65-F5344CB8AC3E}">
        <p14:creationId xmlns:p14="http://schemas.microsoft.com/office/powerpoint/2010/main" val="34381344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1C936D-1E01-3F4C-AD73-F70A23DCA7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902C69-32A1-5C07-A131-D1504DAB2C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BFB80C-925D-6D7B-8721-CD0E0C3C6187}"/>
              </a:ext>
            </a:extLst>
          </p:cNvPr>
          <p:cNvSpPr>
            <a:spLocks noGrp="1"/>
          </p:cNvSpPr>
          <p:nvPr>
            <p:ph type="dt" sz="half" idx="10"/>
          </p:nvPr>
        </p:nvSpPr>
        <p:spPr/>
        <p:txBody>
          <a:bodyPr/>
          <a:lstStyle/>
          <a:p>
            <a:fld id="{9970605D-341E-4C1D-8AB2-36CD5D8F799D}" type="datetimeFigureOut">
              <a:rPr lang="en-US" smtClean="0"/>
              <a:t>4/17/2023</a:t>
            </a:fld>
            <a:endParaRPr lang="en-US"/>
          </a:p>
        </p:txBody>
      </p:sp>
      <p:sp>
        <p:nvSpPr>
          <p:cNvPr id="5" name="Footer Placeholder 4">
            <a:extLst>
              <a:ext uri="{FF2B5EF4-FFF2-40B4-BE49-F238E27FC236}">
                <a16:creationId xmlns:a16="http://schemas.microsoft.com/office/drawing/2014/main" id="{FF855C19-920D-9CA1-84EB-61F10EA922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DA2643-3CA1-0C47-8BDF-C2F9B0BE1109}"/>
              </a:ext>
            </a:extLst>
          </p:cNvPr>
          <p:cNvSpPr>
            <a:spLocks noGrp="1"/>
          </p:cNvSpPr>
          <p:nvPr>
            <p:ph type="sldNum" sz="quarter" idx="12"/>
          </p:nvPr>
        </p:nvSpPr>
        <p:spPr/>
        <p:txBody>
          <a:bodyPr/>
          <a:lstStyle/>
          <a:p>
            <a:fld id="{83C52CD3-F1A4-435C-ADE2-1914FBD4AA2C}" type="slidenum">
              <a:rPr lang="en-US" smtClean="0"/>
              <a:t>‹#›</a:t>
            </a:fld>
            <a:endParaRPr lang="en-US"/>
          </a:p>
        </p:txBody>
      </p:sp>
    </p:spTree>
    <p:extLst>
      <p:ext uri="{BB962C8B-B14F-4D97-AF65-F5344CB8AC3E}">
        <p14:creationId xmlns:p14="http://schemas.microsoft.com/office/powerpoint/2010/main" val="792392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3DAB0-E0DF-475C-9F54-B6782AA851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154076-3AAC-4DB0-97E5-B336FE26F4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F0408C-B21E-49B8-AF0B-F17D8D68817D}"/>
              </a:ext>
            </a:extLst>
          </p:cNvPr>
          <p:cNvSpPr>
            <a:spLocks noGrp="1"/>
          </p:cNvSpPr>
          <p:nvPr>
            <p:ph type="dt" sz="half" idx="10"/>
          </p:nvPr>
        </p:nvSpPr>
        <p:spPr/>
        <p:txBody>
          <a:bodyPr/>
          <a:lstStyle/>
          <a:p>
            <a:fld id="{C600AEFE-E08A-4403-B662-26201CD9C071}" type="datetimeFigureOut">
              <a:rPr lang="en-US" smtClean="0"/>
              <a:t>4/17/2023</a:t>
            </a:fld>
            <a:endParaRPr lang="en-US"/>
          </a:p>
        </p:txBody>
      </p:sp>
      <p:sp>
        <p:nvSpPr>
          <p:cNvPr id="5" name="Footer Placeholder 4">
            <a:extLst>
              <a:ext uri="{FF2B5EF4-FFF2-40B4-BE49-F238E27FC236}">
                <a16:creationId xmlns:a16="http://schemas.microsoft.com/office/drawing/2014/main" id="{E64476A9-C097-4102-B57A-5D940B21F6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E1B2D-C212-47B5-830A-5710766BCAA8}"/>
              </a:ext>
            </a:extLst>
          </p:cNvPr>
          <p:cNvSpPr>
            <a:spLocks noGrp="1"/>
          </p:cNvSpPr>
          <p:nvPr>
            <p:ph type="sldNum" sz="quarter" idx="12"/>
          </p:nvPr>
        </p:nvSpPr>
        <p:spPr/>
        <p:txBody>
          <a:bodyPr/>
          <a:lstStyle/>
          <a:p>
            <a:fld id="{A274D61D-0612-4AD2-856D-88CBB7D1D923}" type="slidenum">
              <a:rPr lang="en-US" smtClean="0"/>
              <a:t>‹#›</a:t>
            </a:fld>
            <a:endParaRPr lang="en-US"/>
          </a:p>
        </p:txBody>
      </p:sp>
    </p:spTree>
    <p:extLst>
      <p:ext uri="{BB962C8B-B14F-4D97-AF65-F5344CB8AC3E}">
        <p14:creationId xmlns:p14="http://schemas.microsoft.com/office/powerpoint/2010/main" val="1945512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507E5-B222-45D7-8D7A-CB987BEC3E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A30DDE-1181-43D3-B45A-5C9F44AAC96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85DE7C-C412-4614-B5FF-90C3D1694E74}"/>
              </a:ext>
            </a:extLst>
          </p:cNvPr>
          <p:cNvSpPr>
            <a:spLocks noGrp="1"/>
          </p:cNvSpPr>
          <p:nvPr>
            <p:ph type="dt" sz="half" idx="10"/>
          </p:nvPr>
        </p:nvSpPr>
        <p:spPr/>
        <p:txBody>
          <a:bodyPr/>
          <a:lstStyle/>
          <a:p>
            <a:fld id="{C600AEFE-E08A-4403-B662-26201CD9C071}" type="datetimeFigureOut">
              <a:rPr lang="en-US" smtClean="0"/>
              <a:t>4/17/2023</a:t>
            </a:fld>
            <a:endParaRPr lang="en-US"/>
          </a:p>
        </p:txBody>
      </p:sp>
      <p:sp>
        <p:nvSpPr>
          <p:cNvPr id="5" name="Footer Placeholder 4">
            <a:extLst>
              <a:ext uri="{FF2B5EF4-FFF2-40B4-BE49-F238E27FC236}">
                <a16:creationId xmlns:a16="http://schemas.microsoft.com/office/drawing/2014/main" id="{3E55D10A-2BA5-4043-9A73-3BAC9438F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058EF8-F35B-4D03-95EC-F97862A9EAD8}"/>
              </a:ext>
            </a:extLst>
          </p:cNvPr>
          <p:cNvSpPr>
            <a:spLocks noGrp="1"/>
          </p:cNvSpPr>
          <p:nvPr>
            <p:ph type="sldNum" sz="quarter" idx="12"/>
          </p:nvPr>
        </p:nvSpPr>
        <p:spPr/>
        <p:txBody>
          <a:bodyPr/>
          <a:lstStyle/>
          <a:p>
            <a:fld id="{A274D61D-0612-4AD2-856D-88CBB7D1D923}" type="slidenum">
              <a:rPr lang="en-US" smtClean="0"/>
              <a:t>‹#›</a:t>
            </a:fld>
            <a:endParaRPr lang="en-US"/>
          </a:p>
        </p:txBody>
      </p:sp>
    </p:spTree>
    <p:extLst>
      <p:ext uri="{BB962C8B-B14F-4D97-AF65-F5344CB8AC3E}">
        <p14:creationId xmlns:p14="http://schemas.microsoft.com/office/powerpoint/2010/main" val="10019142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D7D9B-7A02-4F08-9ED1-E8AF4D3F0C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20EFF5-6DE9-4855-B745-E2F88A4447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7076A1B-B1E4-4557-8730-46A13BA569B6}"/>
              </a:ext>
            </a:extLst>
          </p:cNvPr>
          <p:cNvSpPr>
            <a:spLocks noGrp="1"/>
          </p:cNvSpPr>
          <p:nvPr>
            <p:ph type="dt" sz="half" idx="10"/>
          </p:nvPr>
        </p:nvSpPr>
        <p:spPr/>
        <p:txBody>
          <a:bodyPr/>
          <a:lstStyle/>
          <a:p>
            <a:fld id="{C600AEFE-E08A-4403-B662-26201CD9C071}" type="datetimeFigureOut">
              <a:rPr lang="en-US" smtClean="0"/>
              <a:t>4/17/2023</a:t>
            </a:fld>
            <a:endParaRPr lang="en-US"/>
          </a:p>
        </p:txBody>
      </p:sp>
      <p:sp>
        <p:nvSpPr>
          <p:cNvPr id="5" name="Footer Placeholder 4">
            <a:extLst>
              <a:ext uri="{FF2B5EF4-FFF2-40B4-BE49-F238E27FC236}">
                <a16:creationId xmlns:a16="http://schemas.microsoft.com/office/drawing/2014/main" id="{87FB6BCF-BC64-431C-8F81-26E27D82A0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3D2A7B-7702-4463-90C1-7EE99024A7C0}"/>
              </a:ext>
            </a:extLst>
          </p:cNvPr>
          <p:cNvSpPr>
            <a:spLocks noGrp="1"/>
          </p:cNvSpPr>
          <p:nvPr>
            <p:ph type="sldNum" sz="quarter" idx="12"/>
          </p:nvPr>
        </p:nvSpPr>
        <p:spPr/>
        <p:txBody>
          <a:bodyPr/>
          <a:lstStyle/>
          <a:p>
            <a:fld id="{A274D61D-0612-4AD2-856D-88CBB7D1D923}" type="slidenum">
              <a:rPr lang="en-US" smtClean="0"/>
              <a:t>‹#›</a:t>
            </a:fld>
            <a:endParaRPr lang="en-US"/>
          </a:p>
        </p:txBody>
      </p:sp>
    </p:spTree>
    <p:extLst>
      <p:ext uri="{BB962C8B-B14F-4D97-AF65-F5344CB8AC3E}">
        <p14:creationId xmlns:p14="http://schemas.microsoft.com/office/powerpoint/2010/main" val="3812445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3AB07-0C52-47B3-A13A-3D60FF886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E070CA-EC5A-47A1-BA38-D10C5B6676D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FCE7CA-0720-48EE-BA4A-54746C15033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277BD9-A7D5-4D66-B52F-32F382D3ACA5}"/>
              </a:ext>
            </a:extLst>
          </p:cNvPr>
          <p:cNvSpPr>
            <a:spLocks noGrp="1"/>
          </p:cNvSpPr>
          <p:nvPr>
            <p:ph type="dt" sz="half" idx="10"/>
          </p:nvPr>
        </p:nvSpPr>
        <p:spPr/>
        <p:txBody>
          <a:bodyPr/>
          <a:lstStyle/>
          <a:p>
            <a:fld id="{C600AEFE-E08A-4403-B662-26201CD9C071}" type="datetimeFigureOut">
              <a:rPr lang="en-US" smtClean="0"/>
              <a:t>4/17/2023</a:t>
            </a:fld>
            <a:endParaRPr lang="en-US"/>
          </a:p>
        </p:txBody>
      </p:sp>
      <p:sp>
        <p:nvSpPr>
          <p:cNvPr id="6" name="Footer Placeholder 5">
            <a:extLst>
              <a:ext uri="{FF2B5EF4-FFF2-40B4-BE49-F238E27FC236}">
                <a16:creationId xmlns:a16="http://schemas.microsoft.com/office/drawing/2014/main" id="{2F9D285F-3A74-4D12-83B0-DBE9B25BB5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4C2EF1-C2CD-4B0A-A27A-C5F5F5260211}"/>
              </a:ext>
            </a:extLst>
          </p:cNvPr>
          <p:cNvSpPr>
            <a:spLocks noGrp="1"/>
          </p:cNvSpPr>
          <p:nvPr>
            <p:ph type="sldNum" sz="quarter" idx="12"/>
          </p:nvPr>
        </p:nvSpPr>
        <p:spPr/>
        <p:txBody>
          <a:bodyPr/>
          <a:lstStyle/>
          <a:p>
            <a:fld id="{A274D61D-0612-4AD2-856D-88CBB7D1D923}" type="slidenum">
              <a:rPr lang="en-US" smtClean="0"/>
              <a:t>‹#›</a:t>
            </a:fld>
            <a:endParaRPr lang="en-US"/>
          </a:p>
        </p:txBody>
      </p:sp>
    </p:spTree>
    <p:extLst>
      <p:ext uri="{BB962C8B-B14F-4D97-AF65-F5344CB8AC3E}">
        <p14:creationId xmlns:p14="http://schemas.microsoft.com/office/powerpoint/2010/main" val="33993355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A3208-2542-4E8B-8319-C9668D670B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601930-3114-4B7A-98A1-0085A34467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F0029D3-126C-4A23-BF8B-644C7A7B47D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76AFF6-DE53-4FA6-A186-7088EE9C17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9EAF8FD-A291-45E4-BB25-22A579A7C87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2DFFEE-9D84-4239-9109-51E9601D8FF6}"/>
              </a:ext>
            </a:extLst>
          </p:cNvPr>
          <p:cNvSpPr>
            <a:spLocks noGrp="1"/>
          </p:cNvSpPr>
          <p:nvPr>
            <p:ph type="dt" sz="half" idx="10"/>
          </p:nvPr>
        </p:nvSpPr>
        <p:spPr/>
        <p:txBody>
          <a:bodyPr/>
          <a:lstStyle/>
          <a:p>
            <a:fld id="{C600AEFE-E08A-4403-B662-26201CD9C071}" type="datetimeFigureOut">
              <a:rPr lang="en-US" smtClean="0"/>
              <a:t>4/17/2023</a:t>
            </a:fld>
            <a:endParaRPr lang="en-US"/>
          </a:p>
        </p:txBody>
      </p:sp>
      <p:sp>
        <p:nvSpPr>
          <p:cNvPr id="8" name="Footer Placeholder 7">
            <a:extLst>
              <a:ext uri="{FF2B5EF4-FFF2-40B4-BE49-F238E27FC236}">
                <a16:creationId xmlns:a16="http://schemas.microsoft.com/office/drawing/2014/main" id="{EF42D130-77AA-4AEB-A9B4-53E76B819E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AD72A1-8BE8-4313-81B4-06E0A5741B56}"/>
              </a:ext>
            </a:extLst>
          </p:cNvPr>
          <p:cNvSpPr>
            <a:spLocks noGrp="1"/>
          </p:cNvSpPr>
          <p:nvPr>
            <p:ph type="sldNum" sz="quarter" idx="12"/>
          </p:nvPr>
        </p:nvSpPr>
        <p:spPr/>
        <p:txBody>
          <a:bodyPr/>
          <a:lstStyle/>
          <a:p>
            <a:fld id="{A274D61D-0612-4AD2-856D-88CBB7D1D923}" type="slidenum">
              <a:rPr lang="en-US" smtClean="0"/>
              <a:t>‹#›</a:t>
            </a:fld>
            <a:endParaRPr lang="en-US"/>
          </a:p>
        </p:txBody>
      </p:sp>
    </p:spTree>
    <p:extLst>
      <p:ext uri="{BB962C8B-B14F-4D97-AF65-F5344CB8AC3E}">
        <p14:creationId xmlns:p14="http://schemas.microsoft.com/office/powerpoint/2010/main" val="40789307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5EAE7-56BC-496A-BD53-7035C9FDC4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654ABC-E400-4C45-8560-DAFEBF85D8F0}"/>
              </a:ext>
            </a:extLst>
          </p:cNvPr>
          <p:cNvSpPr>
            <a:spLocks noGrp="1"/>
          </p:cNvSpPr>
          <p:nvPr>
            <p:ph type="dt" sz="half" idx="10"/>
          </p:nvPr>
        </p:nvSpPr>
        <p:spPr/>
        <p:txBody>
          <a:bodyPr/>
          <a:lstStyle/>
          <a:p>
            <a:fld id="{C600AEFE-E08A-4403-B662-26201CD9C071}" type="datetimeFigureOut">
              <a:rPr lang="en-US" smtClean="0"/>
              <a:t>4/17/2023</a:t>
            </a:fld>
            <a:endParaRPr lang="en-US"/>
          </a:p>
        </p:txBody>
      </p:sp>
      <p:sp>
        <p:nvSpPr>
          <p:cNvPr id="4" name="Footer Placeholder 3">
            <a:extLst>
              <a:ext uri="{FF2B5EF4-FFF2-40B4-BE49-F238E27FC236}">
                <a16:creationId xmlns:a16="http://schemas.microsoft.com/office/drawing/2014/main" id="{13CFA5F2-7CB7-4AF3-8B69-34B406527B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F8DF36-75C5-4A5E-96B5-5E96418A451B}"/>
              </a:ext>
            </a:extLst>
          </p:cNvPr>
          <p:cNvSpPr>
            <a:spLocks noGrp="1"/>
          </p:cNvSpPr>
          <p:nvPr>
            <p:ph type="sldNum" sz="quarter" idx="12"/>
          </p:nvPr>
        </p:nvSpPr>
        <p:spPr/>
        <p:txBody>
          <a:bodyPr/>
          <a:lstStyle/>
          <a:p>
            <a:fld id="{A274D61D-0612-4AD2-856D-88CBB7D1D923}" type="slidenum">
              <a:rPr lang="en-US" smtClean="0"/>
              <a:t>‹#›</a:t>
            </a:fld>
            <a:endParaRPr lang="en-US"/>
          </a:p>
        </p:txBody>
      </p:sp>
    </p:spTree>
    <p:extLst>
      <p:ext uri="{BB962C8B-B14F-4D97-AF65-F5344CB8AC3E}">
        <p14:creationId xmlns:p14="http://schemas.microsoft.com/office/powerpoint/2010/main" val="10404888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5B4A70-A87C-4A8A-8EF7-9100B8FC4515}"/>
              </a:ext>
            </a:extLst>
          </p:cNvPr>
          <p:cNvSpPr>
            <a:spLocks noGrp="1"/>
          </p:cNvSpPr>
          <p:nvPr>
            <p:ph type="dt" sz="half" idx="10"/>
          </p:nvPr>
        </p:nvSpPr>
        <p:spPr/>
        <p:txBody>
          <a:bodyPr/>
          <a:lstStyle/>
          <a:p>
            <a:fld id="{C600AEFE-E08A-4403-B662-26201CD9C071}" type="datetimeFigureOut">
              <a:rPr lang="en-US" smtClean="0"/>
              <a:t>4/17/2023</a:t>
            </a:fld>
            <a:endParaRPr lang="en-US"/>
          </a:p>
        </p:txBody>
      </p:sp>
      <p:sp>
        <p:nvSpPr>
          <p:cNvPr id="3" name="Footer Placeholder 2">
            <a:extLst>
              <a:ext uri="{FF2B5EF4-FFF2-40B4-BE49-F238E27FC236}">
                <a16:creationId xmlns:a16="http://schemas.microsoft.com/office/drawing/2014/main" id="{410F835F-3DDC-4719-9A82-513F7F7734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FB3653-E378-466D-95BD-EEEF3F423AA5}"/>
              </a:ext>
            </a:extLst>
          </p:cNvPr>
          <p:cNvSpPr>
            <a:spLocks noGrp="1"/>
          </p:cNvSpPr>
          <p:nvPr>
            <p:ph type="sldNum" sz="quarter" idx="12"/>
          </p:nvPr>
        </p:nvSpPr>
        <p:spPr/>
        <p:txBody>
          <a:bodyPr/>
          <a:lstStyle/>
          <a:p>
            <a:fld id="{A274D61D-0612-4AD2-856D-88CBB7D1D923}" type="slidenum">
              <a:rPr lang="en-US" smtClean="0"/>
              <a:t>‹#›</a:t>
            </a:fld>
            <a:endParaRPr lang="en-US"/>
          </a:p>
        </p:txBody>
      </p:sp>
    </p:spTree>
    <p:extLst>
      <p:ext uri="{BB962C8B-B14F-4D97-AF65-F5344CB8AC3E}">
        <p14:creationId xmlns:p14="http://schemas.microsoft.com/office/powerpoint/2010/main" val="294462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52D16-73AB-3C33-7821-4821C65847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5616BE-27A2-7979-B85F-4C43C09E1E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33E53B-7A8A-41DA-B18C-47E602692883}"/>
              </a:ext>
            </a:extLst>
          </p:cNvPr>
          <p:cNvSpPr>
            <a:spLocks noGrp="1"/>
          </p:cNvSpPr>
          <p:nvPr>
            <p:ph type="dt" sz="half" idx="10"/>
          </p:nvPr>
        </p:nvSpPr>
        <p:spPr/>
        <p:txBody>
          <a:bodyPr/>
          <a:lstStyle/>
          <a:p>
            <a:fld id="{EF4C732A-BD51-407E-94FD-51F7B871BDC3}" type="datetimeFigureOut">
              <a:rPr lang="en-US" smtClean="0"/>
              <a:t>4/17/2023</a:t>
            </a:fld>
            <a:endParaRPr lang="en-US"/>
          </a:p>
        </p:txBody>
      </p:sp>
      <p:sp>
        <p:nvSpPr>
          <p:cNvPr id="5" name="Footer Placeholder 4">
            <a:extLst>
              <a:ext uri="{FF2B5EF4-FFF2-40B4-BE49-F238E27FC236}">
                <a16:creationId xmlns:a16="http://schemas.microsoft.com/office/drawing/2014/main" id="{86E263AA-A098-77CB-2AE4-8FF446DC52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5732D2-C800-406B-4BBD-5764EBF64B49}"/>
              </a:ext>
            </a:extLst>
          </p:cNvPr>
          <p:cNvSpPr>
            <a:spLocks noGrp="1"/>
          </p:cNvSpPr>
          <p:nvPr>
            <p:ph type="sldNum" sz="quarter" idx="12"/>
          </p:nvPr>
        </p:nvSpPr>
        <p:spPr/>
        <p:txBody>
          <a:bodyPr/>
          <a:lstStyle/>
          <a:p>
            <a:fld id="{6AE9E683-714E-4961-9B66-1318A52B1641}" type="slidenum">
              <a:rPr lang="en-US" smtClean="0"/>
              <a:t>‹#›</a:t>
            </a:fld>
            <a:endParaRPr lang="en-US"/>
          </a:p>
        </p:txBody>
      </p:sp>
    </p:spTree>
    <p:extLst>
      <p:ext uri="{BB962C8B-B14F-4D97-AF65-F5344CB8AC3E}">
        <p14:creationId xmlns:p14="http://schemas.microsoft.com/office/powerpoint/2010/main" val="15166046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8F3F4-FA7A-4F88-AA12-C9FD0FEDBC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D01701-0C91-41B4-A9C4-45025E28AA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7497A9-F714-4D14-872C-4BFEB5B2AC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1895C39-34F1-4FB7-B344-6419BF051B93}"/>
              </a:ext>
            </a:extLst>
          </p:cNvPr>
          <p:cNvSpPr>
            <a:spLocks noGrp="1"/>
          </p:cNvSpPr>
          <p:nvPr>
            <p:ph type="dt" sz="half" idx="10"/>
          </p:nvPr>
        </p:nvSpPr>
        <p:spPr/>
        <p:txBody>
          <a:bodyPr/>
          <a:lstStyle/>
          <a:p>
            <a:fld id="{C600AEFE-E08A-4403-B662-26201CD9C071}" type="datetimeFigureOut">
              <a:rPr lang="en-US" smtClean="0"/>
              <a:t>4/17/2023</a:t>
            </a:fld>
            <a:endParaRPr lang="en-US"/>
          </a:p>
        </p:txBody>
      </p:sp>
      <p:sp>
        <p:nvSpPr>
          <p:cNvPr id="6" name="Footer Placeholder 5">
            <a:extLst>
              <a:ext uri="{FF2B5EF4-FFF2-40B4-BE49-F238E27FC236}">
                <a16:creationId xmlns:a16="http://schemas.microsoft.com/office/drawing/2014/main" id="{A6B5F289-B74A-4586-AD9E-3A3837EDA3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1886AA-1771-4057-827F-B19ED03BD7AD}"/>
              </a:ext>
            </a:extLst>
          </p:cNvPr>
          <p:cNvSpPr>
            <a:spLocks noGrp="1"/>
          </p:cNvSpPr>
          <p:nvPr>
            <p:ph type="sldNum" sz="quarter" idx="12"/>
          </p:nvPr>
        </p:nvSpPr>
        <p:spPr/>
        <p:txBody>
          <a:bodyPr/>
          <a:lstStyle/>
          <a:p>
            <a:fld id="{A274D61D-0612-4AD2-856D-88CBB7D1D923}" type="slidenum">
              <a:rPr lang="en-US" smtClean="0"/>
              <a:t>‹#›</a:t>
            </a:fld>
            <a:endParaRPr lang="en-US"/>
          </a:p>
        </p:txBody>
      </p:sp>
    </p:spTree>
    <p:extLst>
      <p:ext uri="{BB962C8B-B14F-4D97-AF65-F5344CB8AC3E}">
        <p14:creationId xmlns:p14="http://schemas.microsoft.com/office/powerpoint/2010/main" val="37440113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04A15-669A-4105-9061-EDC99E6CC9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DC1BD6-E343-46AB-BCCD-4B32A9751F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CD2A27-DE36-4977-A3D6-82361AEC81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F24AE9C-8A2D-49A2-8C9D-9CC0B01C4225}"/>
              </a:ext>
            </a:extLst>
          </p:cNvPr>
          <p:cNvSpPr>
            <a:spLocks noGrp="1"/>
          </p:cNvSpPr>
          <p:nvPr>
            <p:ph type="dt" sz="half" idx="10"/>
          </p:nvPr>
        </p:nvSpPr>
        <p:spPr/>
        <p:txBody>
          <a:bodyPr/>
          <a:lstStyle/>
          <a:p>
            <a:fld id="{C600AEFE-E08A-4403-B662-26201CD9C071}" type="datetimeFigureOut">
              <a:rPr lang="en-US" smtClean="0"/>
              <a:t>4/17/2023</a:t>
            </a:fld>
            <a:endParaRPr lang="en-US"/>
          </a:p>
        </p:txBody>
      </p:sp>
      <p:sp>
        <p:nvSpPr>
          <p:cNvPr id="6" name="Footer Placeholder 5">
            <a:extLst>
              <a:ext uri="{FF2B5EF4-FFF2-40B4-BE49-F238E27FC236}">
                <a16:creationId xmlns:a16="http://schemas.microsoft.com/office/drawing/2014/main" id="{77982B1C-B9B2-40A7-B5C7-50702B1B9D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FC6441-C07B-4715-9518-F6145B792045}"/>
              </a:ext>
            </a:extLst>
          </p:cNvPr>
          <p:cNvSpPr>
            <a:spLocks noGrp="1"/>
          </p:cNvSpPr>
          <p:nvPr>
            <p:ph type="sldNum" sz="quarter" idx="12"/>
          </p:nvPr>
        </p:nvSpPr>
        <p:spPr/>
        <p:txBody>
          <a:bodyPr/>
          <a:lstStyle/>
          <a:p>
            <a:fld id="{A274D61D-0612-4AD2-856D-88CBB7D1D923}" type="slidenum">
              <a:rPr lang="en-US" smtClean="0"/>
              <a:t>‹#›</a:t>
            </a:fld>
            <a:endParaRPr lang="en-US"/>
          </a:p>
        </p:txBody>
      </p:sp>
    </p:spTree>
    <p:extLst>
      <p:ext uri="{BB962C8B-B14F-4D97-AF65-F5344CB8AC3E}">
        <p14:creationId xmlns:p14="http://schemas.microsoft.com/office/powerpoint/2010/main" val="4762491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289C6-588F-4AF9-884A-0C4C91B80E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F8462E-47BC-4909-BB18-0B92816A8A8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846740-7AAE-4143-8B06-22875ABB3BEC}"/>
              </a:ext>
            </a:extLst>
          </p:cNvPr>
          <p:cNvSpPr>
            <a:spLocks noGrp="1"/>
          </p:cNvSpPr>
          <p:nvPr>
            <p:ph type="dt" sz="half" idx="10"/>
          </p:nvPr>
        </p:nvSpPr>
        <p:spPr/>
        <p:txBody>
          <a:bodyPr/>
          <a:lstStyle/>
          <a:p>
            <a:fld id="{C600AEFE-E08A-4403-B662-26201CD9C071}" type="datetimeFigureOut">
              <a:rPr lang="en-US" smtClean="0"/>
              <a:t>4/17/2023</a:t>
            </a:fld>
            <a:endParaRPr lang="en-US"/>
          </a:p>
        </p:txBody>
      </p:sp>
      <p:sp>
        <p:nvSpPr>
          <p:cNvPr id="5" name="Footer Placeholder 4">
            <a:extLst>
              <a:ext uri="{FF2B5EF4-FFF2-40B4-BE49-F238E27FC236}">
                <a16:creationId xmlns:a16="http://schemas.microsoft.com/office/drawing/2014/main" id="{DCAFDDE8-5C6D-4380-B63D-AF7237E25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25F53E-13BE-4A6B-9571-1611B62C2DBF}"/>
              </a:ext>
            </a:extLst>
          </p:cNvPr>
          <p:cNvSpPr>
            <a:spLocks noGrp="1"/>
          </p:cNvSpPr>
          <p:nvPr>
            <p:ph type="sldNum" sz="quarter" idx="12"/>
          </p:nvPr>
        </p:nvSpPr>
        <p:spPr/>
        <p:txBody>
          <a:bodyPr/>
          <a:lstStyle/>
          <a:p>
            <a:fld id="{A274D61D-0612-4AD2-856D-88CBB7D1D923}" type="slidenum">
              <a:rPr lang="en-US" smtClean="0"/>
              <a:t>‹#›</a:t>
            </a:fld>
            <a:endParaRPr lang="en-US"/>
          </a:p>
        </p:txBody>
      </p:sp>
    </p:spTree>
    <p:extLst>
      <p:ext uri="{BB962C8B-B14F-4D97-AF65-F5344CB8AC3E}">
        <p14:creationId xmlns:p14="http://schemas.microsoft.com/office/powerpoint/2010/main" val="16583435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D2DBC3-6BEE-4F79-99AB-D2431533A8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31B6EE-1EBF-4A4D-8940-F2CA48AADD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2B26DD-C2F0-4E1B-AD9B-1834D2981328}"/>
              </a:ext>
            </a:extLst>
          </p:cNvPr>
          <p:cNvSpPr>
            <a:spLocks noGrp="1"/>
          </p:cNvSpPr>
          <p:nvPr>
            <p:ph type="dt" sz="half" idx="10"/>
          </p:nvPr>
        </p:nvSpPr>
        <p:spPr/>
        <p:txBody>
          <a:bodyPr/>
          <a:lstStyle/>
          <a:p>
            <a:fld id="{C600AEFE-E08A-4403-B662-26201CD9C071}" type="datetimeFigureOut">
              <a:rPr lang="en-US" smtClean="0"/>
              <a:t>4/17/2023</a:t>
            </a:fld>
            <a:endParaRPr lang="en-US"/>
          </a:p>
        </p:txBody>
      </p:sp>
      <p:sp>
        <p:nvSpPr>
          <p:cNvPr id="5" name="Footer Placeholder 4">
            <a:extLst>
              <a:ext uri="{FF2B5EF4-FFF2-40B4-BE49-F238E27FC236}">
                <a16:creationId xmlns:a16="http://schemas.microsoft.com/office/drawing/2014/main" id="{C55DA0BC-A3C0-41AF-9977-5CEA22D71C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E1876C-3184-490F-AA38-10AE235417FE}"/>
              </a:ext>
            </a:extLst>
          </p:cNvPr>
          <p:cNvSpPr>
            <a:spLocks noGrp="1"/>
          </p:cNvSpPr>
          <p:nvPr>
            <p:ph type="sldNum" sz="quarter" idx="12"/>
          </p:nvPr>
        </p:nvSpPr>
        <p:spPr/>
        <p:txBody>
          <a:bodyPr/>
          <a:lstStyle/>
          <a:p>
            <a:fld id="{A274D61D-0612-4AD2-856D-88CBB7D1D923}" type="slidenum">
              <a:rPr lang="en-US" smtClean="0"/>
              <a:t>‹#›</a:t>
            </a:fld>
            <a:endParaRPr lang="en-US"/>
          </a:p>
        </p:txBody>
      </p:sp>
    </p:spTree>
    <p:extLst>
      <p:ext uri="{BB962C8B-B14F-4D97-AF65-F5344CB8AC3E}">
        <p14:creationId xmlns:p14="http://schemas.microsoft.com/office/powerpoint/2010/main" val="1705106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154D7-ABC9-7E4A-6EA0-63F336CF59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5E45DB-B3D7-AEDB-FB7A-E04FA8A01A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830985-CA6F-C451-D804-BBA13919CA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5B7981-7C9F-6ECD-6839-583FB94E4A84}"/>
              </a:ext>
            </a:extLst>
          </p:cNvPr>
          <p:cNvSpPr>
            <a:spLocks noGrp="1"/>
          </p:cNvSpPr>
          <p:nvPr>
            <p:ph type="dt" sz="half" idx="10"/>
          </p:nvPr>
        </p:nvSpPr>
        <p:spPr/>
        <p:txBody>
          <a:bodyPr/>
          <a:lstStyle/>
          <a:p>
            <a:fld id="{EF4C732A-BD51-407E-94FD-51F7B871BDC3}" type="datetimeFigureOut">
              <a:rPr lang="en-US" smtClean="0"/>
              <a:t>4/17/2023</a:t>
            </a:fld>
            <a:endParaRPr lang="en-US"/>
          </a:p>
        </p:txBody>
      </p:sp>
      <p:sp>
        <p:nvSpPr>
          <p:cNvPr id="6" name="Footer Placeholder 5">
            <a:extLst>
              <a:ext uri="{FF2B5EF4-FFF2-40B4-BE49-F238E27FC236}">
                <a16:creationId xmlns:a16="http://schemas.microsoft.com/office/drawing/2014/main" id="{4471DA62-71FF-FB3D-05AA-141EC8F42E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0E4FC8-7561-D2ED-6FDC-4964334AB093}"/>
              </a:ext>
            </a:extLst>
          </p:cNvPr>
          <p:cNvSpPr>
            <a:spLocks noGrp="1"/>
          </p:cNvSpPr>
          <p:nvPr>
            <p:ph type="sldNum" sz="quarter" idx="12"/>
          </p:nvPr>
        </p:nvSpPr>
        <p:spPr/>
        <p:txBody>
          <a:bodyPr/>
          <a:lstStyle/>
          <a:p>
            <a:fld id="{6AE9E683-714E-4961-9B66-1318A52B1641}" type="slidenum">
              <a:rPr lang="en-US" smtClean="0"/>
              <a:t>‹#›</a:t>
            </a:fld>
            <a:endParaRPr lang="en-US"/>
          </a:p>
        </p:txBody>
      </p:sp>
    </p:spTree>
    <p:extLst>
      <p:ext uri="{BB962C8B-B14F-4D97-AF65-F5344CB8AC3E}">
        <p14:creationId xmlns:p14="http://schemas.microsoft.com/office/powerpoint/2010/main" val="680844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0F94D-97C5-EC65-F438-2EB41093AE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F1B45D-BC31-9165-723A-F206DA5FC0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E9848E-01F2-FDF8-FB92-75AA629CAB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CA8F2F-E772-EA3C-764D-FC17AC5CE5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ADC5FC-F84D-64D3-AF5F-939969A8BA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57616F-C506-D60C-D393-020B857F14E6}"/>
              </a:ext>
            </a:extLst>
          </p:cNvPr>
          <p:cNvSpPr>
            <a:spLocks noGrp="1"/>
          </p:cNvSpPr>
          <p:nvPr>
            <p:ph type="dt" sz="half" idx="10"/>
          </p:nvPr>
        </p:nvSpPr>
        <p:spPr/>
        <p:txBody>
          <a:bodyPr/>
          <a:lstStyle/>
          <a:p>
            <a:fld id="{EF4C732A-BD51-407E-94FD-51F7B871BDC3}" type="datetimeFigureOut">
              <a:rPr lang="en-US" smtClean="0"/>
              <a:t>4/17/2023</a:t>
            </a:fld>
            <a:endParaRPr lang="en-US"/>
          </a:p>
        </p:txBody>
      </p:sp>
      <p:sp>
        <p:nvSpPr>
          <p:cNvPr id="8" name="Footer Placeholder 7">
            <a:extLst>
              <a:ext uri="{FF2B5EF4-FFF2-40B4-BE49-F238E27FC236}">
                <a16:creationId xmlns:a16="http://schemas.microsoft.com/office/drawing/2014/main" id="{5C534D22-4F44-FA94-C079-7B128C48CB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C694AD-57B9-DA39-D289-DCC16A667F6F}"/>
              </a:ext>
            </a:extLst>
          </p:cNvPr>
          <p:cNvSpPr>
            <a:spLocks noGrp="1"/>
          </p:cNvSpPr>
          <p:nvPr>
            <p:ph type="sldNum" sz="quarter" idx="12"/>
          </p:nvPr>
        </p:nvSpPr>
        <p:spPr/>
        <p:txBody>
          <a:bodyPr/>
          <a:lstStyle/>
          <a:p>
            <a:fld id="{6AE9E683-714E-4961-9B66-1318A52B1641}" type="slidenum">
              <a:rPr lang="en-US" smtClean="0"/>
              <a:t>‹#›</a:t>
            </a:fld>
            <a:endParaRPr lang="en-US"/>
          </a:p>
        </p:txBody>
      </p:sp>
    </p:spTree>
    <p:extLst>
      <p:ext uri="{BB962C8B-B14F-4D97-AF65-F5344CB8AC3E}">
        <p14:creationId xmlns:p14="http://schemas.microsoft.com/office/powerpoint/2010/main" val="755132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E9A00-8AE8-8B1C-D983-4B87EA1192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71CF41-271D-6217-B7A9-99FA9B453366}"/>
              </a:ext>
            </a:extLst>
          </p:cNvPr>
          <p:cNvSpPr>
            <a:spLocks noGrp="1"/>
          </p:cNvSpPr>
          <p:nvPr>
            <p:ph type="dt" sz="half" idx="10"/>
          </p:nvPr>
        </p:nvSpPr>
        <p:spPr/>
        <p:txBody>
          <a:bodyPr/>
          <a:lstStyle/>
          <a:p>
            <a:fld id="{EF4C732A-BD51-407E-94FD-51F7B871BDC3}" type="datetimeFigureOut">
              <a:rPr lang="en-US" smtClean="0"/>
              <a:t>4/17/2023</a:t>
            </a:fld>
            <a:endParaRPr lang="en-US"/>
          </a:p>
        </p:txBody>
      </p:sp>
      <p:sp>
        <p:nvSpPr>
          <p:cNvPr id="4" name="Footer Placeholder 3">
            <a:extLst>
              <a:ext uri="{FF2B5EF4-FFF2-40B4-BE49-F238E27FC236}">
                <a16:creationId xmlns:a16="http://schemas.microsoft.com/office/drawing/2014/main" id="{9927BF71-8E92-DE5C-7A90-337527E75A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A62336-1395-6307-B5A4-A746A3E7B794}"/>
              </a:ext>
            </a:extLst>
          </p:cNvPr>
          <p:cNvSpPr>
            <a:spLocks noGrp="1"/>
          </p:cNvSpPr>
          <p:nvPr>
            <p:ph type="sldNum" sz="quarter" idx="12"/>
          </p:nvPr>
        </p:nvSpPr>
        <p:spPr/>
        <p:txBody>
          <a:bodyPr/>
          <a:lstStyle/>
          <a:p>
            <a:fld id="{6AE9E683-714E-4961-9B66-1318A52B1641}" type="slidenum">
              <a:rPr lang="en-US" smtClean="0"/>
              <a:t>‹#›</a:t>
            </a:fld>
            <a:endParaRPr lang="en-US"/>
          </a:p>
        </p:txBody>
      </p:sp>
    </p:spTree>
    <p:extLst>
      <p:ext uri="{BB962C8B-B14F-4D97-AF65-F5344CB8AC3E}">
        <p14:creationId xmlns:p14="http://schemas.microsoft.com/office/powerpoint/2010/main" val="344312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FE1267-EEE8-1846-8B10-E90469696344}"/>
              </a:ext>
            </a:extLst>
          </p:cNvPr>
          <p:cNvSpPr>
            <a:spLocks noGrp="1"/>
          </p:cNvSpPr>
          <p:nvPr>
            <p:ph type="dt" sz="half" idx="10"/>
          </p:nvPr>
        </p:nvSpPr>
        <p:spPr/>
        <p:txBody>
          <a:bodyPr/>
          <a:lstStyle/>
          <a:p>
            <a:fld id="{EF4C732A-BD51-407E-94FD-51F7B871BDC3}" type="datetimeFigureOut">
              <a:rPr lang="en-US" smtClean="0"/>
              <a:t>4/17/2023</a:t>
            </a:fld>
            <a:endParaRPr lang="en-US"/>
          </a:p>
        </p:txBody>
      </p:sp>
      <p:sp>
        <p:nvSpPr>
          <p:cNvPr id="3" name="Footer Placeholder 2">
            <a:extLst>
              <a:ext uri="{FF2B5EF4-FFF2-40B4-BE49-F238E27FC236}">
                <a16:creationId xmlns:a16="http://schemas.microsoft.com/office/drawing/2014/main" id="{B24B4B0A-E51A-9795-A7F1-CB618CF727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88E3A8-6650-B607-FBDC-955884A8B743}"/>
              </a:ext>
            </a:extLst>
          </p:cNvPr>
          <p:cNvSpPr>
            <a:spLocks noGrp="1"/>
          </p:cNvSpPr>
          <p:nvPr>
            <p:ph type="sldNum" sz="quarter" idx="12"/>
          </p:nvPr>
        </p:nvSpPr>
        <p:spPr/>
        <p:txBody>
          <a:bodyPr/>
          <a:lstStyle/>
          <a:p>
            <a:fld id="{6AE9E683-714E-4961-9B66-1318A52B1641}" type="slidenum">
              <a:rPr lang="en-US" smtClean="0"/>
              <a:t>‹#›</a:t>
            </a:fld>
            <a:endParaRPr lang="en-US"/>
          </a:p>
        </p:txBody>
      </p:sp>
    </p:spTree>
    <p:extLst>
      <p:ext uri="{BB962C8B-B14F-4D97-AF65-F5344CB8AC3E}">
        <p14:creationId xmlns:p14="http://schemas.microsoft.com/office/powerpoint/2010/main" val="2090006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3F827-7B7F-FFFC-9E45-8DE6A7E143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DE7C74-AFFC-18D3-67DF-606ABB360D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0B28E4-64C8-7943-2C2B-9F6A19A525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DD4130-7A78-A051-C804-C6B7D241083F}"/>
              </a:ext>
            </a:extLst>
          </p:cNvPr>
          <p:cNvSpPr>
            <a:spLocks noGrp="1"/>
          </p:cNvSpPr>
          <p:nvPr>
            <p:ph type="dt" sz="half" idx="10"/>
          </p:nvPr>
        </p:nvSpPr>
        <p:spPr/>
        <p:txBody>
          <a:bodyPr/>
          <a:lstStyle/>
          <a:p>
            <a:fld id="{EF4C732A-BD51-407E-94FD-51F7B871BDC3}" type="datetimeFigureOut">
              <a:rPr lang="en-US" smtClean="0"/>
              <a:t>4/17/2023</a:t>
            </a:fld>
            <a:endParaRPr lang="en-US"/>
          </a:p>
        </p:txBody>
      </p:sp>
      <p:sp>
        <p:nvSpPr>
          <p:cNvPr id="6" name="Footer Placeholder 5">
            <a:extLst>
              <a:ext uri="{FF2B5EF4-FFF2-40B4-BE49-F238E27FC236}">
                <a16:creationId xmlns:a16="http://schemas.microsoft.com/office/drawing/2014/main" id="{43BCED4E-70A9-AC2C-C4A9-8B8EF4F564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30F0F3-1E8E-E751-868E-CFCE33E596DA}"/>
              </a:ext>
            </a:extLst>
          </p:cNvPr>
          <p:cNvSpPr>
            <a:spLocks noGrp="1"/>
          </p:cNvSpPr>
          <p:nvPr>
            <p:ph type="sldNum" sz="quarter" idx="12"/>
          </p:nvPr>
        </p:nvSpPr>
        <p:spPr/>
        <p:txBody>
          <a:bodyPr/>
          <a:lstStyle/>
          <a:p>
            <a:fld id="{6AE9E683-714E-4961-9B66-1318A52B1641}" type="slidenum">
              <a:rPr lang="en-US" smtClean="0"/>
              <a:t>‹#›</a:t>
            </a:fld>
            <a:endParaRPr lang="en-US"/>
          </a:p>
        </p:txBody>
      </p:sp>
    </p:spTree>
    <p:extLst>
      <p:ext uri="{BB962C8B-B14F-4D97-AF65-F5344CB8AC3E}">
        <p14:creationId xmlns:p14="http://schemas.microsoft.com/office/powerpoint/2010/main" val="444237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695F-9549-D427-E6FB-97C48CD627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D3D12E-8D82-3C81-D811-A85B323E1B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723AD1-86B4-9C4E-6EC9-2D048A6953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141948-6721-6A84-B074-BC4BFA0BAE8C}"/>
              </a:ext>
            </a:extLst>
          </p:cNvPr>
          <p:cNvSpPr>
            <a:spLocks noGrp="1"/>
          </p:cNvSpPr>
          <p:nvPr>
            <p:ph type="dt" sz="half" idx="10"/>
          </p:nvPr>
        </p:nvSpPr>
        <p:spPr/>
        <p:txBody>
          <a:bodyPr/>
          <a:lstStyle/>
          <a:p>
            <a:fld id="{EF4C732A-BD51-407E-94FD-51F7B871BDC3}" type="datetimeFigureOut">
              <a:rPr lang="en-US" smtClean="0"/>
              <a:t>4/17/2023</a:t>
            </a:fld>
            <a:endParaRPr lang="en-US"/>
          </a:p>
        </p:txBody>
      </p:sp>
      <p:sp>
        <p:nvSpPr>
          <p:cNvPr id="6" name="Footer Placeholder 5">
            <a:extLst>
              <a:ext uri="{FF2B5EF4-FFF2-40B4-BE49-F238E27FC236}">
                <a16:creationId xmlns:a16="http://schemas.microsoft.com/office/drawing/2014/main" id="{81A1CE62-1DEE-365D-855D-6D4165B156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D1EDC0-E79D-2343-2551-454BC6084BEE}"/>
              </a:ext>
            </a:extLst>
          </p:cNvPr>
          <p:cNvSpPr>
            <a:spLocks noGrp="1"/>
          </p:cNvSpPr>
          <p:nvPr>
            <p:ph type="sldNum" sz="quarter" idx="12"/>
          </p:nvPr>
        </p:nvSpPr>
        <p:spPr/>
        <p:txBody>
          <a:bodyPr/>
          <a:lstStyle/>
          <a:p>
            <a:fld id="{6AE9E683-714E-4961-9B66-1318A52B1641}" type="slidenum">
              <a:rPr lang="en-US" smtClean="0"/>
              <a:t>‹#›</a:t>
            </a:fld>
            <a:endParaRPr lang="en-US"/>
          </a:p>
        </p:txBody>
      </p:sp>
    </p:spTree>
    <p:extLst>
      <p:ext uri="{BB962C8B-B14F-4D97-AF65-F5344CB8AC3E}">
        <p14:creationId xmlns:p14="http://schemas.microsoft.com/office/powerpoint/2010/main" val="1305757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2A6ABA-9F81-07DA-3352-D0A7F03E92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C53F60-EE01-CD2D-442F-94DEAF8A95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B0F629-3E35-ECFB-4A7A-9EBB1135F3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4C732A-BD51-407E-94FD-51F7B871BDC3}" type="datetimeFigureOut">
              <a:rPr lang="en-US" smtClean="0"/>
              <a:t>4/17/2023</a:t>
            </a:fld>
            <a:endParaRPr lang="en-US"/>
          </a:p>
        </p:txBody>
      </p:sp>
      <p:sp>
        <p:nvSpPr>
          <p:cNvPr id="5" name="Footer Placeholder 4">
            <a:extLst>
              <a:ext uri="{FF2B5EF4-FFF2-40B4-BE49-F238E27FC236}">
                <a16:creationId xmlns:a16="http://schemas.microsoft.com/office/drawing/2014/main" id="{05F1521F-D258-FC15-2D66-99F80B1E61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1063EB5-CAAA-8CBA-0A97-70B63D2EA3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E9E683-714E-4961-9B66-1318A52B1641}" type="slidenum">
              <a:rPr lang="en-US" smtClean="0"/>
              <a:t>‹#›</a:t>
            </a:fld>
            <a:endParaRPr lang="en-US"/>
          </a:p>
        </p:txBody>
      </p:sp>
    </p:spTree>
    <p:extLst>
      <p:ext uri="{BB962C8B-B14F-4D97-AF65-F5344CB8AC3E}">
        <p14:creationId xmlns:p14="http://schemas.microsoft.com/office/powerpoint/2010/main" val="3227984819"/>
      </p:ext>
    </p:extLst>
  </p:cSld>
  <p:clrMap bg1="lt1" tx1="dk1" bg2="lt2" tx2="dk2" accent1="accent1" accent2="accent2" accent3="accent3" accent4="accent4" accent5="accent5" accent6="accent6" hlink="hlink" folHlink="folHlink"/>
  <p:sldLayoutIdLst>
    <p:sldLayoutId id="2147483685" r:id="rId1"/>
    <p:sldLayoutId id="2147483678" r:id="rId2"/>
    <p:sldLayoutId id="2147483679" r:id="rId3"/>
    <p:sldLayoutId id="2147483680" r:id="rId4"/>
    <p:sldLayoutId id="2147483681" r:id="rId5"/>
    <p:sldLayoutId id="2147483682" r:id="rId6"/>
    <p:sldLayoutId id="2147483677" r:id="rId7"/>
    <p:sldLayoutId id="2147483683" r:id="rId8"/>
    <p:sldLayoutId id="2147483662" r:id="rId9"/>
    <p:sldLayoutId id="2147483663" r:id="rId10"/>
    <p:sldLayoutId id="21474836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6430BF-D72B-6A2B-7AD4-6621010DC9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50015F-8A5C-6836-011E-1768B97DE6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297B24-138C-AACE-0B3A-EAE8AFA9E7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70605D-341E-4C1D-8AB2-36CD5D8F799D}" type="datetimeFigureOut">
              <a:rPr lang="en-US" smtClean="0"/>
              <a:t>4/17/2023</a:t>
            </a:fld>
            <a:endParaRPr lang="en-US"/>
          </a:p>
        </p:txBody>
      </p:sp>
      <p:sp>
        <p:nvSpPr>
          <p:cNvPr id="5" name="Footer Placeholder 4">
            <a:extLst>
              <a:ext uri="{FF2B5EF4-FFF2-40B4-BE49-F238E27FC236}">
                <a16:creationId xmlns:a16="http://schemas.microsoft.com/office/drawing/2014/main" id="{F06135B5-D545-9FFB-28D8-AFCB6257A3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228C3F-A8EA-16C5-0804-34A7DA60CC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C52CD3-F1A4-435C-ADE2-1914FBD4AA2C}" type="slidenum">
              <a:rPr lang="en-US" smtClean="0"/>
              <a:t>‹#›</a:t>
            </a:fld>
            <a:endParaRPr lang="en-US"/>
          </a:p>
        </p:txBody>
      </p:sp>
    </p:spTree>
    <p:extLst>
      <p:ext uri="{BB962C8B-B14F-4D97-AF65-F5344CB8AC3E}">
        <p14:creationId xmlns:p14="http://schemas.microsoft.com/office/powerpoint/2010/main" val="4222515000"/>
      </p:ext>
    </p:extLst>
  </p:cSld>
  <p:clrMap bg1="lt1" tx1="dk1" bg2="lt2" tx2="dk2" accent1="accent1" accent2="accent2" accent3="accent3" accent4="accent4" accent5="accent5" accent6="accent6" hlink="hlink" folHlink="folHlink"/>
  <p:sldLayoutIdLst>
    <p:sldLayoutId id="2147483661"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F4CAD1-902D-4772-A703-1A202AD18C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ED1838-D1EC-470B-AA47-78A87FB44F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6E26A6-CD88-4893-90E8-79CC5DD2C5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00AEFE-E08A-4403-B662-26201CD9C071}" type="datetimeFigureOut">
              <a:rPr lang="en-US" smtClean="0"/>
              <a:t>4/17/2023</a:t>
            </a:fld>
            <a:endParaRPr lang="en-US"/>
          </a:p>
        </p:txBody>
      </p:sp>
      <p:sp>
        <p:nvSpPr>
          <p:cNvPr id="5" name="Footer Placeholder 4">
            <a:extLst>
              <a:ext uri="{FF2B5EF4-FFF2-40B4-BE49-F238E27FC236}">
                <a16:creationId xmlns:a16="http://schemas.microsoft.com/office/drawing/2014/main" id="{489A6B83-5240-4C71-8849-B4EB358B10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C11034A-01D2-4AE3-8A4C-D0B5E1C677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74D61D-0612-4AD2-856D-88CBB7D1D923}" type="slidenum">
              <a:rPr lang="en-US" smtClean="0"/>
              <a:t>‹#›</a:t>
            </a:fld>
            <a:endParaRPr lang="en-US"/>
          </a:p>
        </p:txBody>
      </p:sp>
    </p:spTree>
    <p:extLst>
      <p:ext uri="{BB962C8B-B14F-4D97-AF65-F5344CB8AC3E}">
        <p14:creationId xmlns:p14="http://schemas.microsoft.com/office/powerpoint/2010/main" val="469670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10A_D2FC5DE7.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microsoft.com/office/2018/10/relationships/comments" Target="../comments/modernComment_111_82928F4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1.png"/><Relationship Id="rId2" Type="http://schemas.microsoft.com/office/2018/10/relationships/comments" Target="../comments/modernComment_113_3CCA1EB6.xml"/><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png"/><Relationship Id="rId1" Type="http://schemas.openxmlformats.org/officeDocument/2006/relationships/slideLayout" Target="../slideLayouts/slideLayout18.xml"/><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png"/><Relationship Id="rId7" Type="http://schemas.openxmlformats.org/officeDocument/2006/relationships/image" Target="../media/image44.png"/><Relationship Id="rId12" Type="http://schemas.openxmlformats.org/officeDocument/2006/relationships/image" Target="../media/image49.png"/><Relationship Id="rId17" Type="http://schemas.openxmlformats.org/officeDocument/2006/relationships/image" Target="../media/image54.png"/><Relationship Id="rId2" Type="http://schemas.microsoft.com/office/2018/10/relationships/comments" Target="../comments/modernComment_106_EF6773CC.xml"/><Relationship Id="rId16" Type="http://schemas.openxmlformats.org/officeDocument/2006/relationships/image" Target="../media/image53.jpeg"/><Relationship Id="rId1" Type="http://schemas.openxmlformats.org/officeDocument/2006/relationships/slideLayout" Target="../slideLayouts/slideLayout18.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jpeg"/><Relationship Id="rId15" Type="http://schemas.openxmlformats.org/officeDocument/2006/relationships/image" Target="../media/image5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png"/><Relationship Id="rId1" Type="http://schemas.openxmlformats.org/officeDocument/2006/relationships/slideLayout" Target="../slideLayouts/slideLayout18.xml"/><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10F_84510D60.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A picture containing sky, outdoor, colorful, shore&#10;&#10;Description automatically generated">
            <a:extLst>
              <a:ext uri="{FF2B5EF4-FFF2-40B4-BE49-F238E27FC236}">
                <a16:creationId xmlns:a16="http://schemas.microsoft.com/office/drawing/2014/main" id="{9DBC60BE-C21C-E197-4D70-C0F3F599BC5F}"/>
              </a:ext>
            </a:extLst>
          </p:cNvPr>
          <p:cNvPicPr>
            <a:picLocks noChangeAspect="1"/>
          </p:cNvPicPr>
          <p:nvPr/>
        </p:nvPicPr>
        <p:blipFill rotWithShape="1">
          <a:blip r:embed="rId2">
            <a:extLst>
              <a:ext uri="{28A0092B-C50C-407E-A947-70E740481C1C}">
                <a14:useLocalDpi xmlns:a14="http://schemas.microsoft.com/office/drawing/2010/main" val="0"/>
              </a:ext>
            </a:extLst>
          </a:blip>
          <a:srcRect l="-1494" t="-29464" r="1494" b="29464"/>
          <a:stretch/>
        </p:blipFill>
        <p:spPr>
          <a:xfrm>
            <a:off x="-193964" y="-1997477"/>
            <a:ext cx="12385964" cy="6807182"/>
          </a:xfrm>
          <a:prstGeom prst="rect">
            <a:avLst/>
          </a:prstGeom>
          <a:ln>
            <a:noFill/>
          </a:ln>
        </p:spPr>
      </p:pic>
      <p:sp>
        <p:nvSpPr>
          <p:cNvPr id="28" name="Rectangle 27">
            <a:extLst>
              <a:ext uri="{FF2B5EF4-FFF2-40B4-BE49-F238E27FC236}">
                <a16:creationId xmlns:a16="http://schemas.microsoft.com/office/drawing/2014/main" id="{1D0226A9-8A64-07EE-84C7-88A5DFCF88BB}"/>
              </a:ext>
            </a:extLst>
          </p:cNvPr>
          <p:cNvSpPr/>
          <p:nvPr/>
        </p:nvSpPr>
        <p:spPr>
          <a:xfrm flipV="1">
            <a:off x="-96982" y="-1"/>
            <a:ext cx="12385964" cy="4809705"/>
          </a:xfrm>
          <a:prstGeom prst="rect">
            <a:avLst/>
          </a:prstGeom>
          <a:gradFill flip="none" rotWithShape="1">
            <a:gsLst>
              <a:gs pos="60000">
                <a:schemeClr val="bg2">
                  <a:alpha val="50000"/>
                </a:schemeClr>
              </a:gs>
              <a:gs pos="40000">
                <a:schemeClr val="bg2">
                  <a:alpha val="80000"/>
                </a:schemeClr>
              </a:gs>
              <a:gs pos="20000">
                <a:schemeClr val="bg2">
                  <a:alpha val="90000"/>
                </a:schemeClr>
              </a:gs>
              <a:gs pos="80000">
                <a:schemeClr val="bg2">
                  <a:alpha val="30000"/>
                </a:schemeClr>
              </a:gs>
              <a:gs pos="0">
                <a:schemeClr val="bg2"/>
              </a:gs>
              <a:gs pos="100000">
                <a:schemeClr val="bg2">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Logo&#10;&#10;Description automatically generated">
            <a:extLst>
              <a:ext uri="{FF2B5EF4-FFF2-40B4-BE49-F238E27FC236}">
                <a16:creationId xmlns:a16="http://schemas.microsoft.com/office/drawing/2014/main" id="{71E5E316-ED6B-0BF2-AC15-DEB71F2601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48" y="4899659"/>
            <a:ext cx="3031671" cy="1905000"/>
          </a:xfrm>
          <a:prstGeom prst="rect">
            <a:avLst/>
          </a:prstGeom>
        </p:spPr>
      </p:pic>
      <p:sp>
        <p:nvSpPr>
          <p:cNvPr id="31" name="Rectangle 30">
            <a:extLst>
              <a:ext uri="{FF2B5EF4-FFF2-40B4-BE49-F238E27FC236}">
                <a16:creationId xmlns:a16="http://schemas.microsoft.com/office/drawing/2014/main" id="{4420BC6E-B343-D03E-6306-7E47BC9151D1}"/>
              </a:ext>
            </a:extLst>
          </p:cNvPr>
          <p:cNvSpPr/>
          <p:nvPr/>
        </p:nvSpPr>
        <p:spPr>
          <a:xfrm>
            <a:off x="0" y="4809704"/>
            <a:ext cx="12385964" cy="924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AB800"/>
              </a:solidFill>
            </a:endParaRPr>
          </a:p>
        </p:txBody>
      </p:sp>
      <p:sp>
        <p:nvSpPr>
          <p:cNvPr id="40" name="TextBox 39">
            <a:extLst>
              <a:ext uri="{FF2B5EF4-FFF2-40B4-BE49-F238E27FC236}">
                <a16:creationId xmlns:a16="http://schemas.microsoft.com/office/drawing/2014/main" id="{021775CD-C3F8-8F9B-18BF-0E11417F6875}"/>
              </a:ext>
            </a:extLst>
          </p:cNvPr>
          <p:cNvSpPr txBox="1"/>
          <p:nvPr/>
        </p:nvSpPr>
        <p:spPr>
          <a:xfrm>
            <a:off x="10901869" y="404466"/>
            <a:ext cx="2584864" cy="338554"/>
          </a:xfrm>
          <a:prstGeom prst="rect">
            <a:avLst/>
          </a:prstGeom>
          <a:noFill/>
        </p:spPr>
        <p:txBody>
          <a:bodyPr wrap="square" lIns="91440" tIns="45720" rIns="91440" bIns="45720" rtlCol="0" anchor="ctr">
            <a:spAutoFit/>
          </a:bodyPr>
          <a:lstStyle/>
          <a:p>
            <a:r>
              <a:rPr lang="en-US" sz="1600">
                <a:solidFill>
                  <a:schemeClr val="accent3"/>
                </a:solidFill>
                <a:latin typeface="Arial"/>
                <a:cs typeface="Arial"/>
              </a:rPr>
              <a:t>April 2023</a:t>
            </a:r>
          </a:p>
        </p:txBody>
      </p:sp>
      <p:sp>
        <p:nvSpPr>
          <p:cNvPr id="41" name="TextBox 40">
            <a:extLst>
              <a:ext uri="{FF2B5EF4-FFF2-40B4-BE49-F238E27FC236}">
                <a16:creationId xmlns:a16="http://schemas.microsoft.com/office/drawing/2014/main" id="{FE612D46-90D4-3292-C947-CF825281427A}"/>
              </a:ext>
            </a:extLst>
          </p:cNvPr>
          <p:cNvSpPr txBox="1"/>
          <p:nvPr/>
        </p:nvSpPr>
        <p:spPr>
          <a:xfrm>
            <a:off x="9546302" y="5593072"/>
            <a:ext cx="1843031" cy="523220"/>
          </a:xfrm>
          <a:prstGeom prst="rect">
            <a:avLst/>
          </a:prstGeom>
          <a:noFill/>
          <a:ln>
            <a:solidFill>
              <a:srgbClr val="7AB800"/>
            </a:solidFill>
          </a:ln>
        </p:spPr>
        <p:txBody>
          <a:bodyPr wrap="square" rtlCol="0" anchor="ctr">
            <a:spAutoFit/>
          </a:bodyPr>
          <a:lstStyle/>
          <a:p>
            <a:pPr algn="ctr"/>
            <a:r>
              <a:rPr lang="en-US" sz="1400">
                <a:latin typeface="Arial" panose="020B0604020202020204" pitchFamily="34" charset="0"/>
                <a:cs typeface="Arial" panose="020B0604020202020204" pitchFamily="34" charset="0"/>
              </a:rPr>
              <a:t>Joshua Tuman</a:t>
            </a:r>
          </a:p>
          <a:p>
            <a:pPr algn="ctr"/>
            <a:r>
              <a:rPr lang="en-US" sz="1400">
                <a:latin typeface="Arial" panose="020B0604020202020204" pitchFamily="34" charset="0"/>
                <a:cs typeface="Arial" panose="020B0604020202020204" pitchFamily="34" charset="0"/>
              </a:rPr>
              <a:t>Sam Schroder</a:t>
            </a:r>
          </a:p>
        </p:txBody>
      </p:sp>
      <p:graphicFrame>
        <p:nvGraphicFramePr>
          <p:cNvPr id="3" name="Table 9">
            <a:extLst>
              <a:ext uri="{FF2B5EF4-FFF2-40B4-BE49-F238E27FC236}">
                <a16:creationId xmlns:a16="http://schemas.microsoft.com/office/drawing/2014/main" id="{4E516CF0-3349-879F-F403-74F75F6DAAF1}"/>
              </a:ext>
            </a:extLst>
          </p:cNvPr>
          <p:cNvGraphicFramePr>
            <a:graphicFrameLocks noGrp="1"/>
          </p:cNvGraphicFramePr>
          <p:nvPr>
            <p:extLst>
              <p:ext uri="{D42A27DB-BD31-4B8C-83A1-F6EECF244321}">
                <p14:modId xmlns:p14="http://schemas.microsoft.com/office/powerpoint/2010/main" val="3462082442"/>
              </p:ext>
            </p:extLst>
          </p:nvPr>
        </p:nvGraphicFramePr>
        <p:xfrm>
          <a:off x="4376362" y="5230942"/>
          <a:ext cx="3293512" cy="1280160"/>
        </p:xfrm>
        <a:graphic>
          <a:graphicData uri="http://schemas.openxmlformats.org/drawingml/2006/table">
            <a:tbl>
              <a:tblPr bandRow="1">
                <a:tableStyleId>{E8B1032C-EA38-4F05-BA0D-38AFFFC7BED3}</a:tableStyleId>
              </a:tblPr>
              <a:tblGrid>
                <a:gridCol w="1647880">
                  <a:extLst>
                    <a:ext uri="{9D8B030D-6E8A-4147-A177-3AD203B41FA5}">
                      <a16:colId xmlns:a16="http://schemas.microsoft.com/office/drawing/2014/main" val="46283208"/>
                    </a:ext>
                  </a:extLst>
                </a:gridCol>
                <a:gridCol w="1645632">
                  <a:extLst>
                    <a:ext uri="{9D8B030D-6E8A-4147-A177-3AD203B41FA5}">
                      <a16:colId xmlns:a16="http://schemas.microsoft.com/office/drawing/2014/main" val="2551703310"/>
                    </a:ext>
                  </a:extLst>
                </a:gridCol>
              </a:tblGrid>
              <a:tr h="134441">
                <a:tc>
                  <a:txBody>
                    <a:bodyPr/>
                    <a:lstStyle/>
                    <a:p>
                      <a:pPr algn="ctr"/>
                      <a:r>
                        <a:rPr lang="en-US" sz="1200" b="0" dirty="0">
                          <a:latin typeface="Arial"/>
                        </a:rPr>
                        <a:t>Ticker</a:t>
                      </a:r>
                    </a:p>
                  </a:txBody>
                  <a:tcPr>
                    <a:solidFill>
                      <a:srgbClr val="8CBF42">
                        <a:alpha val="20000"/>
                      </a:srgbClr>
                    </a:solidFill>
                  </a:tcPr>
                </a:tc>
                <a:tc>
                  <a:txBody>
                    <a:bodyPr/>
                    <a:lstStyle/>
                    <a:p>
                      <a:pPr algn="ctr"/>
                      <a:r>
                        <a:rPr lang="en-US" sz="1200" b="0" dirty="0">
                          <a:latin typeface="Arial"/>
                        </a:rPr>
                        <a:t>CROX</a:t>
                      </a:r>
                    </a:p>
                  </a:txBody>
                  <a:tcPr>
                    <a:solidFill>
                      <a:srgbClr val="8CBF42">
                        <a:alpha val="20000"/>
                      </a:srgbClr>
                    </a:solidFill>
                  </a:tcPr>
                </a:tc>
                <a:extLst>
                  <a:ext uri="{0D108BD9-81ED-4DB2-BD59-A6C34878D82A}">
                    <a16:rowId xmlns:a16="http://schemas.microsoft.com/office/drawing/2014/main" val="509534259"/>
                  </a:ext>
                </a:extLst>
              </a:tr>
              <a:tr h="192060">
                <a:tc>
                  <a:txBody>
                    <a:bodyPr/>
                    <a:lstStyle/>
                    <a:p>
                      <a:pPr algn="ctr"/>
                      <a:r>
                        <a:rPr lang="en-US" sz="1200" b="0" dirty="0">
                          <a:latin typeface="Arial"/>
                        </a:rPr>
                        <a:t>Share Price (4/17/2023)</a:t>
                      </a:r>
                    </a:p>
                  </a:txBody>
                  <a:tcPr/>
                </a:tc>
                <a:tc>
                  <a:txBody>
                    <a:bodyPr/>
                    <a:lstStyle/>
                    <a:p>
                      <a:pPr algn="ctr"/>
                      <a:r>
                        <a:rPr lang="en-US" sz="1200" b="0" dirty="0">
                          <a:latin typeface="Arial"/>
                        </a:rPr>
                        <a:t>$139.04</a:t>
                      </a:r>
                    </a:p>
                  </a:txBody>
                  <a:tcPr>
                    <a:noFill/>
                  </a:tcPr>
                </a:tc>
                <a:extLst>
                  <a:ext uri="{0D108BD9-81ED-4DB2-BD59-A6C34878D82A}">
                    <a16:rowId xmlns:a16="http://schemas.microsoft.com/office/drawing/2014/main" val="4168844591"/>
                  </a:ext>
                </a:extLst>
              </a:tr>
              <a:tr h="134441">
                <a:tc>
                  <a:txBody>
                    <a:bodyPr/>
                    <a:lstStyle/>
                    <a:p>
                      <a:pPr algn="ctr"/>
                      <a:r>
                        <a:rPr lang="en-US" sz="1200" b="0" dirty="0">
                          <a:latin typeface="Arial"/>
                        </a:rPr>
                        <a:t>Implied Share Price</a:t>
                      </a:r>
                    </a:p>
                  </a:txBody>
                  <a:tcPr/>
                </a:tc>
                <a:tc>
                  <a:txBody>
                    <a:bodyPr/>
                    <a:lstStyle/>
                    <a:p>
                      <a:pPr algn="ctr"/>
                      <a:r>
                        <a:rPr lang="en-US" sz="1200" b="0" dirty="0">
                          <a:latin typeface="Arial"/>
                        </a:rPr>
                        <a:t>$179.75 </a:t>
                      </a:r>
                      <a:endParaRPr lang="en-US" sz="1200" b="0">
                        <a:latin typeface="Arial"/>
                      </a:endParaRPr>
                    </a:p>
                  </a:txBody>
                  <a:tcPr/>
                </a:tc>
                <a:extLst>
                  <a:ext uri="{0D108BD9-81ED-4DB2-BD59-A6C34878D82A}">
                    <a16:rowId xmlns:a16="http://schemas.microsoft.com/office/drawing/2014/main" val="2955171035"/>
                  </a:ext>
                </a:extLst>
              </a:tr>
              <a:tr h="134441">
                <a:tc>
                  <a:txBody>
                    <a:bodyPr/>
                    <a:lstStyle/>
                    <a:p>
                      <a:pPr algn="ctr"/>
                      <a:r>
                        <a:rPr lang="en-US" sz="1200" b="0" dirty="0">
                          <a:latin typeface="Arial"/>
                        </a:rPr>
                        <a:t>Recommendation</a:t>
                      </a:r>
                    </a:p>
                  </a:txBody>
                  <a:tcPr/>
                </a:tc>
                <a:tc>
                  <a:txBody>
                    <a:bodyPr/>
                    <a:lstStyle/>
                    <a:p>
                      <a:pPr algn="ctr"/>
                      <a:r>
                        <a:rPr lang="en-US" sz="1200" b="0" dirty="0">
                          <a:latin typeface="Arial"/>
                        </a:rPr>
                        <a:t>BUY</a:t>
                      </a:r>
                    </a:p>
                  </a:txBody>
                  <a:tcPr/>
                </a:tc>
                <a:extLst>
                  <a:ext uri="{0D108BD9-81ED-4DB2-BD59-A6C34878D82A}">
                    <a16:rowId xmlns:a16="http://schemas.microsoft.com/office/drawing/2014/main" val="1385477713"/>
                  </a:ext>
                </a:extLst>
              </a:tr>
            </a:tbl>
          </a:graphicData>
        </a:graphic>
      </p:graphicFrame>
      <p:pic>
        <p:nvPicPr>
          <p:cNvPr id="2" name="Picture 3" descr="Text&#10;&#10;Description automatically generated">
            <a:extLst>
              <a:ext uri="{FF2B5EF4-FFF2-40B4-BE49-F238E27FC236}">
                <a16:creationId xmlns:a16="http://schemas.microsoft.com/office/drawing/2014/main" id="{E3A4A5AA-3C16-E9B4-AAEF-4641B25A2E6D}"/>
              </a:ext>
            </a:extLst>
          </p:cNvPr>
          <p:cNvPicPr>
            <a:picLocks noChangeAspect="1"/>
          </p:cNvPicPr>
          <p:nvPr/>
        </p:nvPicPr>
        <p:blipFill>
          <a:blip r:embed="rId4"/>
          <a:stretch>
            <a:fillRect/>
          </a:stretch>
        </p:blipFill>
        <p:spPr>
          <a:xfrm>
            <a:off x="190982" y="-196327"/>
            <a:ext cx="2743200" cy="1540476"/>
          </a:xfrm>
          <a:prstGeom prst="rect">
            <a:avLst/>
          </a:prstGeom>
        </p:spPr>
      </p:pic>
    </p:spTree>
    <p:extLst>
      <p:ext uri="{BB962C8B-B14F-4D97-AF65-F5344CB8AC3E}">
        <p14:creationId xmlns:p14="http://schemas.microsoft.com/office/powerpoint/2010/main" val="3920850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0F433A3-718D-8ED7-CF4A-0CB7208F0538}"/>
              </a:ext>
            </a:extLst>
          </p:cNvPr>
          <p:cNvGrpSpPr/>
          <p:nvPr/>
        </p:nvGrpSpPr>
        <p:grpSpPr>
          <a:xfrm>
            <a:off x="955804" y="1285494"/>
            <a:ext cx="5191043" cy="4746371"/>
            <a:chOff x="1342592" y="1285494"/>
            <a:chExt cx="5191043" cy="4746371"/>
          </a:xfrm>
        </p:grpSpPr>
        <p:sp>
          <p:nvSpPr>
            <p:cNvPr id="3" name="Freeform 20">
              <a:extLst>
                <a:ext uri="{FF2B5EF4-FFF2-40B4-BE49-F238E27FC236}">
                  <a16:creationId xmlns:a16="http://schemas.microsoft.com/office/drawing/2014/main" id="{D841E3F3-393D-0A35-48A6-FCC51F5A7478}"/>
                </a:ext>
              </a:extLst>
            </p:cNvPr>
            <p:cNvSpPr>
              <a:spLocks/>
            </p:cNvSpPr>
            <p:nvPr/>
          </p:nvSpPr>
          <p:spPr bwMode="auto">
            <a:xfrm>
              <a:off x="1342592" y="5816680"/>
              <a:ext cx="5178343" cy="87277"/>
            </a:xfrm>
            <a:custGeom>
              <a:avLst/>
              <a:gdLst>
                <a:gd name="T0" fmla="*/ 4327 w 4369"/>
                <a:gd name="T1" fmla="*/ 81 h 81"/>
                <a:gd name="T2" fmla="*/ 57 w 4369"/>
                <a:gd name="T3" fmla="*/ 81 h 81"/>
                <a:gd name="T4" fmla="*/ 0 w 4369"/>
                <a:gd name="T5" fmla="*/ 0 h 81"/>
                <a:gd name="T6" fmla="*/ 4369 w 4369"/>
                <a:gd name="T7" fmla="*/ 0 h 81"/>
                <a:gd name="T8" fmla="*/ 4327 w 4369"/>
                <a:gd name="T9" fmla="*/ 81 h 81"/>
              </a:gdLst>
              <a:ahLst/>
              <a:cxnLst>
                <a:cxn ang="0">
                  <a:pos x="T0" y="T1"/>
                </a:cxn>
                <a:cxn ang="0">
                  <a:pos x="T2" y="T3"/>
                </a:cxn>
                <a:cxn ang="0">
                  <a:pos x="T4" y="T5"/>
                </a:cxn>
                <a:cxn ang="0">
                  <a:pos x="T6" y="T7"/>
                </a:cxn>
                <a:cxn ang="0">
                  <a:pos x="T8" y="T9"/>
                </a:cxn>
              </a:cxnLst>
              <a:rect l="0" t="0" r="r" b="b"/>
              <a:pathLst>
                <a:path w="4369" h="81">
                  <a:moveTo>
                    <a:pt x="4327" y="81"/>
                  </a:moveTo>
                  <a:lnTo>
                    <a:pt x="57" y="81"/>
                  </a:lnTo>
                  <a:lnTo>
                    <a:pt x="0" y="0"/>
                  </a:lnTo>
                  <a:lnTo>
                    <a:pt x="4369" y="0"/>
                  </a:lnTo>
                  <a:lnTo>
                    <a:pt x="4327" y="81"/>
                  </a:lnTo>
                  <a:close/>
                </a:path>
              </a:pathLst>
            </a:custGeom>
            <a:solidFill>
              <a:schemeClr val="accent3">
                <a:lumMod val="75000"/>
              </a:schemeClr>
            </a:solidFill>
            <a:ln w="1428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 name="Freeform 18">
              <a:extLst>
                <a:ext uri="{FF2B5EF4-FFF2-40B4-BE49-F238E27FC236}">
                  <a16:creationId xmlns:a16="http://schemas.microsoft.com/office/drawing/2014/main" id="{5A14ED62-F692-8F3D-1E88-B8304E13F1DA}"/>
                </a:ext>
              </a:extLst>
            </p:cNvPr>
            <p:cNvSpPr>
              <a:spLocks/>
            </p:cNvSpPr>
            <p:nvPr/>
          </p:nvSpPr>
          <p:spPr bwMode="auto">
            <a:xfrm>
              <a:off x="3184872" y="2532862"/>
              <a:ext cx="1519181" cy="71239"/>
            </a:xfrm>
            <a:custGeom>
              <a:avLst/>
              <a:gdLst>
                <a:gd name="T0" fmla="*/ 1651 w 1706"/>
                <a:gd name="T1" fmla="*/ 80 h 80"/>
                <a:gd name="T2" fmla="*/ 66 w 1706"/>
                <a:gd name="T3" fmla="*/ 80 h 80"/>
                <a:gd name="T4" fmla="*/ 0 w 1706"/>
                <a:gd name="T5" fmla="*/ 0 h 80"/>
                <a:gd name="T6" fmla="*/ 1706 w 1706"/>
                <a:gd name="T7" fmla="*/ 0 h 80"/>
                <a:gd name="T8" fmla="*/ 1651 w 1706"/>
                <a:gd name="T9" fmla="*/ 80 h 80"/>
              </a:gdLst>
              <a:ahLst/>
              <a:cxnLst>
                <a:cxn ang="0">
                  <a:pos x="T0" y="T1"/>
                </a:cxn>
                <a:cxn ang="0">
                  <a:pos x="T2" y="T3"/>
                </a:cxn>
                <a:cxn ang="0">
                  <a:pos x="T4" y="T5"/>
                </a:cxn>
                <a:cxn ang="0">
                  <a:pos x="T6" y="T7"/>
                </a:cxn>
                <a:cxn ang="0">
                  <a:pos x="T8" y="T9"/>
                </a:cxn>
              </a:cxnLst>
              <a:rect l="0" t="0" r="r" b="b"/>
              <a:pathLst>
                <a:path w="1706" h="80">
                  <a:moveTo>
                    <a:pt x="1651" y="80"/>
                  </a:moveTo>
                  <a:lnTo>
                    <a:pt x="66" y="80"/>
                  </a:lnTo>
                  <a:lnTo>
                    <a:pt x="0" y="0"/>
                  </a:lnTo>
                  <a:lnTo>
                    <a:pt x="1706" y="0"/>
                  </a:lnTo>
                  <a:lnTo>
                    <a:pt x="1651" y="80"/>
                  </a:lnTo>
                  <a:close/>
                </a:path>
              </a:pathLst>
            </a:custGeom>
            <a:solidFill>
              <a:schemeClr val="accent2">
                <a:lumMod val="75000"/>
              </a:schemeClr>
            </a:solidFill>
            <a:ln w="1428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 name="Freeform 19">
              <a:extLst>
                <a:ext uri="{FF2B5EF4-FFF2-40B4-BE49-F238E27FC236}">
                  <a16:creationId xmlns:a16="http://schemas.microsoft.com/office/drawing/2014/main" id="{18423263-92C3-8CF3-7061-2010727EFF16}"/>
                </a:ext>
              </a:extLst>
            </p:cNvPr>
            <p:cNvSpPr>
              <a:spLocks/>
            </p:cNvSpPr>
            <p:nvPr/>
          </p:nvSpPr>
          <p:spPr bwMode="auto">
            <a:xfrm>
              <a:off x="2586906" y="3658680"/>
              <a:ext cx="2715114" cy="73020"/>
            </a:xfrm>
            <a:custGeom>
              <a:avLst/>
              <a:gdLst>
                <a:gd name="T0" fmla="*/ 3002 w 3049"/>
                <a:gd name="T1" fmla="*/ 82 h 82"/>
                <a:gd name="T2" fmla="*/ 62 w 3049"/>
                <a:gd name="T3" fmla="*/ 82 h 82"/>
                <a:gd name="T4" fmla="*/ 0 w 3049"/>
                <a:gd name="T5" fmla="*/ 0 h 82"/>
                <a:gd name="T6" fmla="*/ 3049 w 3049"/>
                <a:gd name="T7" fmla="*/ 0 h 82"/>
                <a:gd name="T8" fmla="*/ 3002 w 3049"/>
                <a:gd name="T9" fmla="*/ 82 h 82"/>
              </a:gdLst>
              <a:ahLst/>
              <a:cxnLst>
                <a:cxn ang="0">
                  <a:pos x="T0" y="T1"/>
                </a:cxn>
                <a:cxn ang="0">
                  <a:pos x="T2" y="T3"/>
                </a:cxn>
                <a:cxn ang="0">
                  <a:pos x="T4" y="T5"/>
                </a:cxn>
                <a:cxn ang="0">
                  <a:pos x="T6" y="T7"/>
                </a:cxn>
                <a:cxn ang="0">
                  <a:pos x="T8" y="T9"/>
                </a:cxn>
              </a:cxnLst>
              <a:rect l="0" t="0" r="r" b="b"/>
              <a:pathLst>
                <a:path w="3049" h="82">
                  <a:moveTo>
                    <a:pt x="3002" y="82"/>
                  </a:moveTo>
                  <a:lnTo>
                    <a:pt x="62" y="82"/>
                  </a:lnTo>
                  <a:lnTo>
                    <a:pt x="0" y="0"/>
                  </a:lnTo>
                  <a:lnTo>
                    <a:pt x="3049" y="0"/>
                  </a:lnTo>
                  <a:lnTo>
                    <a:pt x="3002" y="82"/>
                  </a:lnTo>
                  <a:close/>
                </a:path>
              </a:pathLst>
            </a:custGeom>
            <a:solidFill>
              <a:schemeClr val="accent4">
                <a:lumMod val="75000"/>
              </a:schemeClr>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 name="Freeform 20">
              <a:extLst>
                <a:ext uri="{FF2B5EF4-FFF2-40B4-BE49-F238E27FC236}">
                  <a16:creationId xmlns:a16="http://schemas.microsoft.com/office/drawing/2014/main" id="{5CD17F2F-483C-DC66-EDD8-6754A5E2BA41}"/>
                </a:ext>
              </a:extLst>
            </p:cNvPr>
            <p:cNvSpPr>
              <a:spLocks/>
            </p:cNvSpPr>
            <p:nvPr/>
          </p:nvSpPr>
          <p:spPr bwMode="auto">
            <a:xfrm>
              <a:off x="1976249" y="4728586"/>
              <a:ext cx="3926197" cy="89062"/>
            </a:xfrm>
            <a:custGeom>
              <a:avLst/>
              <a:gdLst>
                <a:gd name="T0" fmla="*/ 4327 w 4369"/>
                <a:gd name="T1" fmla="*/ 81 h 81"/>
                <a:gd name="T2" fmla="*/ 57 w 4369"/>
                <a:gd name="T3" fmla="*/ 81 h 81"/>
                <a:gd name="T4" fmla="*/ 0 w 4369"/>
                <a:gd name="T5" fmla="*/ 0 h 81"/>
                <a:gd name="T6" fmla="*/ 4369 w 4369"/>
                <a:gd name="T7" fmla="*/ 0 h 81"/>
                <a:gd name="T8" fmla="*/ 4327 w 4369"/>
                <a:gd name="T9" fmla="*/ 81 h 81"/>
              </a:gdLst>
              <a:ahLst/>
              <a:cxnLst>
                <a:cxn ang="0">
                  <a:pos x="T0" y="T1"/>
                </a:cxn>
                <a:cxn ang="0">
                  <a:pos x="T2" y="T3"/>
                </a:cxn>
                <a:cxn ang="0">
                  <a:pos x="T4" y="T5"/>
                </a:cxn>
                <a:cxn ang="0">
                  <a:pos x="T6" y="T7"/>
                </a:cxn>
                <a:cxn ang="0">
                  <a:pos x="T8" y="T9"/>
                </a:cxn>
              </a:cxnLst>
              <a:rect l="0" t="0" r="r" b="b"/>
              <a:pathLst>
                <a:path w="4369" h="81">
                  <a:moveTo>
                    <a:pt x="4327" y="81"/>
                  </a:moveTo>
                  <a:lnTo>
                    <a:pt x="57" y="81"/>
                  </a:lnTo>
                  <a:lnTo>
                    <a:pt x="0" y="0"/>
                  </a:lnTo>
                  <a:lnTo>
                    <a:pt x="4369" y="0"/>
                  </a:lnTo>
                  <a:lnTo>
                    <a:pt x="4327" y="81"/>
                  </a:lnTo>
                  <a:close/>
                </a:path>
              </a:pathLst>
            </a:custGeom>
            <a:solidFill>
              <a:schemeClr val="accent6">
                <a:lumMod val="75000"/>
              </a:schemeClr>
            </a:solidFill>
            <a:ln w="1428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 name="Isosceles Triangle 6">
              <a:extLst>
                <a:ext uri="{FF2B5EF4-FFF2-40B4-BE49-F238E27FC236}">
                  <a16:creationId xmlns:a16="http://schemas.microsoft.com/office/drawing/2014/main" id="{E4E98B92-DF56-A980-96D0-A4F546F28A6B}"/>
                </a:ext>
              </a:extLst>
            </p:cNvPr>
            <p:cNvSpPr/>
            <p:nvPr/>
          </p:nvSpPr>
          <p:spPr>
            <a:xfrm>
              <a:off x="1403622" y="1285494"/>
              <a:ext cx="5081682" cy="4746371"/>
            </a:xfrm>
            <a:prstGeom prst="triangle">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Freeform 15">
              <a:extLst>
                <a:ext uri="{FF2B5EF4-FFF2-40B4-BE49-F238E27FC236}">
                  <a16:creationId xmlns:a16="http://schemas.microsoft.com/office/drawing/2014/main" id="{EB629993-DCE0-DFE5-EE0B-BEF43AACA202}"/>
                </a:ext>
              </a:extLst>
            </p:cNvPr>
            <p:cNvSpPr>
              <a:spLocks/>
            </p:cNvSpPr>
            <p:nvPr/>
          </p:nvSpPr>
          <p:spPr bwMode="auto">
            <a:xfrm>
              <a:off x="1999180" y="3881303"/>
              <a:ext cx="3890566" cy="872683"/>
            </a:xfrm>
            <a:custGeom>
              <a:avLst/>
              <a:gdLst>
                <a:gd name="T0" fmla="*/ 2186 w 4369"/>
                <a:gd name="T1" fmla="*/ 980 h 980"/>
                <a:gd name="T2" fmla="*/ 4369 w 4369"/>
                <a:gd name="T3" fmla="*/ 980 h 980"/>
                <a:gd name="T4" fmla="*/ 3844 w 4369"/>
                <a:gd name="T5" fmla="*/ 0 h 980"/>
                <a:gd name="T6" fmla="*/ 525 w 4369"/>
                <a:gd name="T7" fmla="*/ 0 h 980"/>
                <a:gd name="T8" fmla="*/ 0 w 4369"/>
                <a:gd name="T9" fmla="*/ 980 h 980"/>
                <a:gd name="T10" fmla="*/ 2186 w 4369"/>
                <a:gd name="T11" fmla="*/ 980 h 980"/>
              </a:gdLst>
              <a:ahLst/>
              <a:cxnLst>
                <a:cxn ang="0">
                  <a:pos x="T0" y="T1"/>
                </a:cxn>
                <a:cxn ang="0">
                  <a:pos x="T2" y="T3"/>
                </a:cxn>
                <a:cxn ang="0">
                  <a:pos x="T4" y="T5"/>
                </a:cxn>
                <a:cxn ang="0">
                  <a:pos x="T6" y="T7"/>
                </a:cxn>
                <a:cxn ang="0">
                  <a:pos x="T8" y="T9"/>
                </a:cxn>
                <a:cxn ang="0">
                  <a:pos x="T10" y="T11"/>
                </a:cxn>
              </a:cxnLst>
              <a:rect l="0" t="0" r="r" b="b"/>
              <a:pathLst>
                <a:path w="4369" h="980">
                  <a:moveTo>
                    <a:pt x="2186" y="980"/>
                  </a:moveTo>
                  <a:lnTo>
                    <a:pt x="4369" y="980"/>
                  </a:lnTo>
                  <a:lnTo>
                    <a:pt x="3844" y="0"/>
                  </a:lnTo>
                  <a:lnTo>
                    <a:pt x="525" y="0"/>
                  </a:lnTo>
                  <a:lnTo>
                    <a:pt x="0" y="980"/>
                  </a:lnTo>
                  <a:lnTo>
                    <a:pt x="2186" y="980"/>
                  </a:lnTo>
                  <a:close/>
                </a:path>
              </a:pathLst>
            </a:custGeom>
            <a:solidFill>
              <a:schemeClr val="accent6"/>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9" name="Freeform 16">
              <a:extLst>
                <a:ext uri="{FF2B5EF4-FFF2-40B4-BE49-F238E27FC236}">
                  <a16:creationId xmlns:a16="http://schemas.microsoft.com/office/drawing/2014/main" id="{F4B5917F-F344-B5BB-4360-1C6959F48C55}"/>
                </a:ext>
              </a:extLst>
            </p:cNvPr>
            <p:cNvSpPr>
              <a:spLocks/>
            </p:cNvSpPr>
            <p:nvPr/>
          </p:nvSpPr>
          <p:spPr bwMode="auto">
            <a:xfrm>
              <a:off x="2586906" y="2779763"/>
              <a:ext cx="2715114" cy="878917"/>
            </a:xfrm>
            <a:custGeom>
              <a:avLst/>
              <a:gdLst>
                <a:gd name="T0" fmla="*/ 2519 w 3049"/>
                <a:gd name="T1" fmla="*/ 0 h 987"/>
                <a:gd name="T2" fmla="*/ 530 w 3049"/>
                <a:gd name="T3" fmla="*/ 0 h 987"/>
                <a:gd name="T4" fmla="*/ 433 w 3049"/>
                <a:gd name="T5" fmla="*/ 182 h 987"/>
                <a:gd name="T6" fmla="*/ 0 w 3049"/>
                <a:gd name="T7" fmla="*/ 987 h 987"/>
                <a:gd name="T8" fmla="*/ 3049 w 3049"/>
                <a:gd name="T9" fmla="*/ 987 h 987"/>
                <a:gd name="T10" fmla="*/ 2616 w 3049"/>
                <a:gd name="T11" fmla="*/ 182 h 987"/>
                <a:gd name="T12" fmla="*/ 2519 w 3049"/>
                <a:gd name="T13" fmla="*/ 0 h 987"/>
              </a:gdLst>
              <a:ahLst/>
              <a:cxnLst>
                <a:cxn ang="0">
                  <a:pos x="T0" y="T1"/>
                </a:cxn>
                <a:cxn ang="0">
                  <a:pos x="T2" y="T3"/>
                </a:cxn>
                <a:cxn ang="0">
                  <a:pos x="T4" y="T5"/>
                </a:cxn>
                <a:cxn ang="0">
                  <a:pos x="T6" y="T7"/>
                </a:cxn>
                <a:cxn ang="0">
                  <a:pos x="T8" y="T9"/>
                </a:cxn>
                <a:cxn ang="0">
                  <a:pos x="T10" y="T11"/>
                </a:cxn>
                <a:cxn ang="0">
                  <a:pos x="T12" y="T13"/>
                </a:cxn>
              </a:cxnLst>
              <a:rect l="0" t="0" r="r" b="b"/>
              <a:pathLst>
                <a:path w="3049" h="987">
                  <a:moveTo>
                    <a:pt x="2519" y="0"/>
                  </a:moveTo>
                  <a:lnTo>
                    <a:pt x="530" y="0"/>
                  </a:lnTo>
                  <a:lnTo>
                    <a:pt x="433" y="182"/>
                  </a:lnTo>
                  <a:lnTo>
                    <a:pt x="0" y="987"/>
                  </a:lnTo>
                  <a:lnTo>
                    <a:pt x="3049" y="987"/>
                  </a:lnTo>
                  <a:lnTo>
                    <a:pt x="2616" y="182"/>
                  </a:lnTo>
                  <a:lnTo>
                    <a:pt x="2519" y="0"/>
                  </a:lnTo>
                  <a:close/>
                </a:path>
              </a:pathLst>
            </a:custGeom>
            <a:solidFill>
              <a:schemeClr val="accent4"/>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0" name="Freeform 17">
              <a:extLst>
                <a:ext uri="{FF2B5EF4-FFF2-40B4-BE49-F238E27FC236}">
                  <a16:creationId xmlns:a16="http://schemas.microsoft.com/office/drawing/2014/main" id="{24C55D46-A655-3EF3-5C1D-3A67DC3FCC48}"/>
                </a:ext>
              </a:extLst>
            </p:cNvPr>
            <p:cNvSpPr>
              <a:spLocks/>
            </p:cNvSpPr>
            <p:nvPr/>
          </p:nvSpPr>
          <p:spPr bwMode="auto">
            <a:xfrm>
              <a:off x="3184872" y="1664865"/>
              <a:ext cx="1519181" cy="880698"/>
            </a:xfrm>
            <a:custGeom>
              <a:avLst/>
              <a:gdLst>
                <a:gd name="T0" fmla="*/ 532 w 1706"/>
                <a:gd name="T1" fmla="*/ 0 h 989"/>
                <a:gd name="T2" fmla="*/ 0 w 1706"/>
                <a:gd name="T3" fmla="*/ 989 h 989"/>
                <a:gd name="T4" fmla="*/ 1706 w 1706"/>
                <a:gd name="T5" fmla="*/ 989 h 989"/>
                <a:gd name="T6" fmla="*/ 1176 w 1706"/>
                <a:gd name="T7" fmla="*/ 0 h 989"/>
                <a:gd name="T8" fmla="*/ 532 w 1706"/>
                <a:gd name="T9" fmla="*/ 0 h 989"/>
              </a:gdLst>
              <a:ahLst/>
              <a:cxnLst>
                <a:cxn ang="0">
                  <a:pos x="T0" y="T1"/>
                </a:cxn>
                <a:cxn ang="0">
                  <a:pos x="T2" y="T3"/>
                </a:cxn>
                <a:cxn ang="0">
                  <a:pos x="T4" y="T5"/>
                </a:cxn>
                <a:cxn ang="0">
                  <a:pos x="T6" y="T7"/>
                </a:cxn>
                <a:cxn ang="0">
                  <a:pos x="T8" y="T9"/>
                </a:cxn>
              </a:cxnLst>
              <a:rect l="0" t="0" r="r" b="b"/>
              <a:pathLst>
                <a:path w="1706" h="989">
                  <a:moveTo>
                    <a:pt x="532" y="0"/>
                  </a:moveTo>
                  <a:lnTo>
                    <a:pt x="0" y="989"/>
                  </a:lnTo>
                  <a:lnTo>
                    <a:pt x="1706" y="989"/>
                  </a:lnTo>
                  <a:lnTo>
                    <a:pt x="1176" y="0"/>
                  </a:lnTo>
                  <a:lnTo>
                    <a:pt x="532" y="0"/>
                  </a:lnTo>
                  <a:close/>
                </a:path>
              </a:pathLst>
            </a:custGeom>
            <a:solidFill>
              <a:schemeClr val="accent2"/>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1" name="Freeform 15">
              <a:extLst>
                <a:ext uri="{FF2B5EF4-FFF2-40B4-BE49-F238E27FC236}">
                  <a16:creationId xmlns:a16="http://schemas.microsoft.com/office/drawing/2014/main" id="{FFB7035E-6F8E-2CE6-E751-2C84E983A83F}"/>
                </a:ext>
              </a:extLst>
            </p:cNvPr>
            <p:cNvSpPr>
              <a:spLocks/>
            </p:cNvSpPr>
            <p:nvPr/>
          </p:nvSpPr>
          <p:spPr bwMode="auto">
            <a:xfrm>
              <a:off x="1355292" y="4960111"/>
              <a:ext cx="5178343" cy="872683"/>
            </a:xfrm>
            <a:prstGeom prst="trapezoid">
              <a:avLst>
                <a:gd name="adj" fmla="val 62543"/>
              </a:avLst>
            </a:prstGeom>
            <a:solidFill>
              <a:schemeClr val="accent3"/>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07055156-CDF3-13E9-4ECA-45C88E55A340}"/>
                </a:ext>
              </a:extLst>
            </p:cNvPr>
            <p:cNvSpPr/>
            <p:nvPr/>
          </p:nvSpPr>
          <p:spPr>
            <a:xfrm>
              <a:off x="3720846" y="1887782"/>
              <a:ext cx="447234" cy="4472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DA3223F8-9557-C2C1-D680-93F3F4E6F3D6}"/>
                </a:ext>
              </a:extLst>
            </p:cNvPr>
            <p:cNvSpPr/>
            <p:nvPr/>
          </p:nvSpPr>
          <p:spPr>
            <a:xfrm>
              <a:off x="3731147" y="2967384"/>
              <a:ext cx="447234" cy="4472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5A8B8C94-928D-CF87-F060-03D8809A8CF5}"/>
                </a:ext>
              </a:extLst>
            </p:cNvPr>
            <p:cNvSpPr/>
            <p:nvPr/>
          </p:nvSpPr>
          <p:spPr>
            <a:xfrm>
              <a:off x="3760206" y="4145460"/>
              <a:ext cx="447234" cy="4472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D023F588-49C7-C433-6D56-D7D6D937A83B}"/>
                </a:ext>
              </a:extLst>
            </p:cNvPr>
            <p:cNvSpPr/>
            <p:nvPr/>
          </p:nvSpPr>
          <p:spPr>
            <a:xfrm>
              <a:off x="3720846" y="5114935"/>
              <a:ext cx="447234" cy="4472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39FB8FDA-9611-8E8A-53D4-CC6078EC2964}"/>
                </a:ext>
              </a:extLst>
            </p:cNvPr>
            <p:cNvGrpSpPr/>
            <p:nvPr/>
          </p:nvGrpSpPr>
          <p:grpSpPr>
            <a:xfrm>
              <a:off x="3793561" y="2022985"/>
              <a:ext cx="301804" cy="176828"/>
              <a:chOff x="6276975" y="798513"/>
              <a:chExt cx="360363" cy="211138"/>
            </a:xfrm>
            <a:solidFill>
              <a:schemeClr val="tx1"/>
            </a:solidFill>
          </p:grpSpPr>
          <p:sp>
            <p:nvSpPr>
              <p:cNvPr id="17" name="Freeform 1503">
                <a:extLst>
                  <a:ext uri="{FF2B5EF4-FFF2-40B4-BE49-F238E27FC236}">
                    <a16:creationId xmlns:a16="http://schemas.microsoft.com/office/drawing/2014/main" id="{00A5C6D9-7087-DA9D-58E0-E2DCE0FD99FC}"/>
                  </a:ext>
                </a:extLst>
              </p:cNvPr>
              <p:cNvSpPr>
                <a:spLocks noEditPoints="1"/>
              </p:cNvSpPr>
              <p:nvPr/>
            </p:nvSpPr>
            <p:spPr bwMode="auto">
              <a:xfrm>
                <a:off x="6276975" y="798513"/>
                <a:ext cx="360363" cy="211138"/>
              </a:xfrm>
              <a:custGeom>
                <a:avLst/>
                <a:gdLst>
                  <a:gd name="T0" fmla="*/ 48 w 96"/>
                  <a:gd name="T1" fmla="*/ 56 h 56"/>
                  <a:gd name="T2" fmla="*/ 0 w 96"/>
                  <a:gd name="T3" fmla="*/ 29 h 56"/>
                  <a:gd name="T4" fmla="*/ 0 w 96"/>
                  <a:gd name="T5" fmla="*/ 27 h 56"/>
                  <a:gd name="T6" fmla="*/ 48 w 96"/>
                  <a:gd name="T7" fmla="*/ 0 h 56"/>
                  <a:gd name="T8" fmla="*/ 96 w 96"/>
                  <a:gd name="T9" fmla="*/ 27 h 56"/>
                  <a:gd name="T10" fmla="*/ 96 w 96"/>
                  <a:gd name="T11" fmla="*/ 29 h 56"/>
                  <a:gd name="T12" fmla="*/ 48 w 96"/>
                  <a:gd name="T13" fmla="*/ 56 h 56"/>
                  <a:gd name="T14" fmla="*/ 5 w 96"/>
                  <a:gd name="T15" fmla="*/ 28 h 56"/>
                  <a:gd name="T16" fmla="*/ 48 w 96"/>
                  <a:gd name="T17" fmla="*/ 52 h 56"/>
                  <a:gd name="T18" fmla="*/ 91 w 96"/>
                  <a:gd name="T19" fmla="*/ 28 h 56"/>
                  <a:gd name="T20" fmla="*/ 48 w 96"/>
                  <a:gd name="T21" fmla="*/ 4 h 56"/>
                  <a:gd name="T22" fmla="*/ 5 w 96"/>
                  <a:gd name="T23"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56">
                    <a:moveTo>
                      <a:pt x="48" y="56"/>
                    </a:moveTo>
                    <a:cubicBezTo>
                      <a:pt x="22" y="56"/>
                      <a:pt x="1" y="30"/>
                      <a:pt x="0" y="29"/>
                    </a:cubicBezTo>
                    <a:cubicBezTo>
                      <a:pt x="0" y="29"/>
                      <a:pt x="0" y="27"/>
                      <a:pt x="0" y="27"/>
                    </a:cubicBezTo>
                    <a:cubicBezTo>
                      <a:pt x="1" y="26"/>
                      <a:pt x="22" y="0"/>
                      <a:pt x="48" y="0"/>
                    </a:cubicBezTo>
                    <a:cubicBezTo>
                      <a:pt x="74" y="0"/>
                      <a:pt x="95" y="26"/>
                      <a:pt x="96" y="27"/>
                    </a:cubicBezTo>
                    <a:cubicBezTo>
                      <a:pt x="96" y="27"/>
                      <a:pt x="96" y="29"/>
                      <a:pt x="96" y="29"/>
                    </a:cubicBezTo>
                    <a:cubicBezTo>
                      <a:pt x="95" y="30"/>
                      <a:pt x="74" y="56"/>
                      <a:pt x="48" y="56"/>
                    </a:cubicBezTo>
                    <a:close/>
                    <a:moveTo>
                      <a:pt x="5" y="28"/>
                    </a:moveTo>
                    <a:cubicBezTo>
                      <a:pt x="9" y="33"/>
                      <a:pt x="27" y="52"/>
                      <a:pt x="48" y="52"/>
                    </a:cubicBezTo>
                    <a:cubicBezTo>
                      <a:pt x="69" y="52"/>
                      <a:pt x="87" y="33"/>
                      <a:pt x="91" y="28"/>
                    </a:cubicBezTo>
                    <a:cubicBezTo>
                      <a:pt x="87" y="23"/>
                      <a:pt x="69" y="4"/>
                      <a:pt x="48" y="4"/>
                    </a:cubicBezTo>
                    <a:cubicBezTo>
                      <a:pt x="27" y="4"/>
                      <a:pt x="9" y="23"/>
                      <a:pt x="5"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 name="Freeform 1504">
                <a:extLst>
                  <a:ext uri="{FF2B5EF4-FFF2-40B4-BE49-F238E27FC236}">
                    <a16:creationId xmlns:a16="http://schemas.microsoft.com/office/drawing/2014/main" id="{FF8BD978-0483-E2FC-0913-7C2606A5617A}"/>
                  </a:ext>
                </a:extLst>
              </p:cNvPr>
              <p:cNvSpPr>
                <a:spLocks noEditPoints="1"/>
              </p:cNvSpPr>
              <p:nvPr/>
            </p:nvSpPr>
            <p:spPr bwMode="auto">
              <a:xfrm>
                <a:off x="6351588" y="798513"/>
                <a:ext cx="211138" cy="211138"/>
              </a:xfrm>
              <a:custGeom>
                <a:avLst/>
                <a:gdLst>
                  <a:gd name="T0" fmla="*/ 28 w 56"/>
                  <a:gd name="T1" fmla="*/ 56 h 56"/>
                  <a:gd name="T2" fmla="*/ 0 w 56"/>
                  <a:gd name="T3" fmla="*/ 28 h 56"/>
                  <a:gd name="T4" fmla="*/ 28 w 56"/>
                  <a:gd name="T5" fmla="*/ 0 h 56"/>
                  <a:gd name="T6" fmla="*/ 56 w 56"/>
                  <a:gd name="T7" fmla="*/ 28 h 56"/>
                  <a:gd name="T8" fmla="*/ 28 w 56"/>
                  <a:gd name="T9" fmla="*/ 56 h 56"/>
                  <a:gd name="T10" fmla="*/ 28 w 56"/>
                  <a:gd name="T11" fmla="*/ 4 h 56"/>
                  <a:gd name="T12" fmla="*/ 4 w 56"/>
                  <a:gd name="T13" fmla="*/ 28 h 56"/>
                  <a:gd name="T14" fmla="*/ 28 w 56"/>
                  <a:gd name="T15" fmla="*/ 52 h 56"/>
                  <a:gd name="T16" fmla="*/ 52 w 56"/>
                  <a:gd name="T17" fmla="*/ 28 h 56"/>
                  <a:gd name="T18" fmla="*/ 28 w 56"/>
                  <a:gd name="T19"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56"/>
                    </a:moveTo>
                    <a:cubicBezTo>
                      <a:pt x="13" y="56"/>
                      <a:pt x="0" y="43"/>
                      <a:pt x="0" y="28"/>
                    </a:cubicBezTo>
                    <a:cubicBezTo>
                      <a:pt x="0" y="13"/>
                      <a:pt x="13" y="0"/>
                      <a:pt x="28" y="0"/>
                    </a:cubicBezTo>
                    <a:cubicBezTo>
                      <a:pt x="43" y="0"/>
                      <a:pt x="56" y="13"/>
                      <a:pt x="56" y="28"/>
                    </a:cubicBezTo>
                    <a:cubicBezTo>
                      <a:pt x="56" y="43"/>
                      <a:pt x="43" y="56"/>
                      <a:pt x="28" y="56"/>
                    </a:cubicBezTo>
                    <a:close/>
                    <a:moveTo>
                      <a:pt x="28" y="4"/>
                    </a:moveTo>
                    <a:cubicBezTo>
                      <a:pt x="15" y="4"/>
                      <a:pt x="4" y="15"/>
                      <a:pt x="4" y="28"/>
                    </a:cubicBezTo>
                    <a:cubicBezTo>
                      <a:pt x="4" y="41"/>
                      <a:pt x="15" y="52"/>
                      <a:pt x="28" y="52"/>
                    </a:cubicBezTo>
                    <a:cubicBezTo>
                      <a:pt x="41" y="52"/>
                      <a:pt x="52" y="41"/>
                      <a:pt x="52" y="28"/>
                    </a:cubicBezTo>
                    <a:cubicBezTo>
                      <a:pt x="52" y="15"/>
                      <a:pt x="41" y="4"/>
                      <a:pt x="2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9" name="Freeform 1505">
                <a:extLst>
                  <a:ext uri="{FF2B5EF4-FFF2-40B4-BE49-F238E27FC236}">
                    <a16:creationId xmlns:a16="http://schemas.microsoft.com/office/drawing/2014/main" id="{AD8B7D40-8A9C-46B7-D77C-CE50DE7639BA}"/>
                  </a:ext>
                </a:extLst>
              </p:cNvPr>
              <p:cNvSpPr>
                <a:spLocks/>
              </p:cNvSpPr>
              <p:nvPr/>
            </p:nvSpPr>
            <p:spPr bwMode="auto">
              <a:xfrm>
                <a:off x="6423025" y="844550"/>
                <a:ext cx="68263" cy="120650"/>
              </a:xfrm>
              <a:custGeom>
                <a:avLst/>
                <a:gdLst>
                  <a:gd name="T0" fmla="*/ 9 w 18"/>
                  <a:gd name="T1" fmla="*/ 32 h 32"/>
                  <a:gd name="T2" fmla="*/ 0 w 18"/>
                  <a:gd name="T3" fmla="*/ 23 h 32"/>
                  <a:gd name="T4" fmla="*/ 2 w 18"/>
                  <a:gd name="T5" fmla="*/ 21 h 32"/>
                  <a:gd name="T6" fmla="*/ 4 w 18"/>
                  <a:gd name="T7" fmla="*/ 23 h 32"/>
                  <a:gd name="T8" fmla="*/ 9 w 18"/>
                  <a:gd name="T9" fmla="*/ 28 h 32"/>
                  <a:gd name="T10" fmla="*/ 14 w 18"/>
                  <a:gd name="T11" fmla="*/ 23 h 32"/>
                  <a:gd name="T12" fmla="*/ 9 w 18"/>
                  <a:gd name="T13" fmla="*/ 18 h 32"/>
                  <a:gd name="T14" fmla="*/ 0 w 18"/>
                  <a:gd name="T15" fmla="*/ 9 h 32"/>
                  <a:gd name="T16" fmla="*/ 9 w 18"/>
                  <a:gd name="T17" fmla="*/ 0 h 32"/>
                  <a:gd name="T18" fmla="*/ 18 w 18"/>
                  <a:gd name="T19" fmla="*/ 9 h 32"/>
                  <a:gd name="T20" fmla="*/ 16 w 18"/>
                  <a:gd name="T21" fmla="*/ 11 h 32"/>
                  <a:gd name="T22" fmla="*/ 14 w 18"/>
                  <a:gd name="T23" fmla="*/ 9 h 32"/>
                  <a:gd name="T24" fmla="*/ 9 w 18"/>
                  <a:gd name="T25" fmla="*/ 4 h 32"/>
                  <a:gd name="T26" fmla="*/ 4 w 18"/>
                  <a:gd name="T27" fmla="*/ 9 h 32"/>
                  <a:gd name="T28" fmla="*/ 9 w 18"/>
                  <a:gd name="T29" fmla="*/ 14 h 32"/>
                  <a:gd name="T30" fmla="*/ 18 w 18"/>
                  <a:gd name="T31" fmla="*/ 23 h 32"/>
                  <a:gd name="T32" fmla="*/ 9 w 18"/>
                  <a:gd name="T3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32">
                    <a:moveTo>
                      <a:pt x="9" y="32"/>
                    </a:moveTo>
                    <a:cubicBezTo>
                      <a:pt x="4" y="32"/>
                      <a:pt x="0" y="28"/>
                      <a:pt x="0" y="23"/>
                    </a:cubicBezTo>
                    <a:cubicBezTo>
                      <a:pt x="0" y="22"/>
                      <a:pt x="1" y="21"/>
                      <a:pt x="2" y="21"/>
                    </a:cubicBezTo>
                    <a:cubicBezTo>
                      <a:pt x="3" y="21"/>
                      <a:pt x="4" y="22"/>
                      <a:pt x="4" y="23"/>
                    </a:cubicBezTo>
                    <a:cubicBezTo>
                      <a:pt x="4" y="25"/>
                      <a:pt x="6" y="28"/>
                      <a:pt x="9" y="28"/>
                    </a:cubicBezTo>
                    <a:cubicBezTo>
                      <a:pt x="12" y="28"/>
                      <a:pt x="14" y="25"/>
                      <a:pt x="14" y="23"/>
                    </a:cubicBezTo>
                    <a:cubicBezTo>
                      <a:pt x="14" y="20"/>
                      <a:pt x="12" y="18"/>
                      <a:pt x="9" y="18"/>
                    </a:cubicBezTo>
                    <a:cubicBezTo>
                      <a:pt x="4" y="18"/>
                      <a:pt x="0" y="14"/>
                      <a:pt x="0" y="9"/>
                    </a:cubicBezTo>
                    <a:cubicBezTo>
                      <a:pt x="0" y="4"/>
                      <a:pt x="4" y="0"/>
                      <a:pt x="9" y="0"/>
                    </a:cubicBezTo>
                    <a:cubicBezTo>
                      <a:pt x="14" y="0"/>
                      <a:pt x="18" y="4"/>
                      <a:pt x="18" y="9"/>
                    </a:cubicBezTo>
                    <a:cubicBezTo>
                      <a:pt x="18" y="10"/>
                      <a:pt x="17" y="11"/>
                      <a:pt x="16" y="11"/>
                    </a:cubicBezTo>
                    <a:cubicBezTo>
                      <a:pt x="15" y="11"/>
                      <a:pt x="14" y="10"/>
                      <a:pt x="14" y="9"/>
                    </a:cubicBezTo>
                    <a:cubicBezTo>
                      <a:pt x="14" y="7"/>
                      <a:pt x="12" y="4"/>
                      <a:pt x="9" y="4"/>
                    </a:cubicBezTo>
                    <a:cubicBezTo>
                      <a:pt x="6" y="4"/>
                      <a:pt x="4" y="7"/>
                      <a:pt x="4" y="9"/>
                    </a:cubicBezTo>
                    <a:cubicBezTo>
                      <a:pt x="4" y="12"/>
                      <a:pt x="6" y="14"/>
                      <a:pt x="9" y="14"/>
                    </a:cubicBezTo>
                    <a:cubicBezTo>
                      <a:pt x="14" y="14"/>
                      <a:pt x="18" y="18"/>
                      <a:pt x="18" y="23"/>
                    </a:cubicBezTo>
                    <a:cubicBezTo>
                      <a:pt x="18" y="28"/>
                      <a:pt x="14" y="32"/>
                      <a:pt x="9"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 name="Freeform 1506">
                <a:extLst>
                  <a:ext uri="{FF2B5EF4-FFF2-40B4-BE49-F238E27FC236}">
                    <a16:creationId xmlns:a16="http://schemas.microsoft.com/office/drawing/2014/main" id="{00571B30-7C35-1127-FC48-942D0A1D773A}"/>
                  </a:ext>
                </a:extLst>
              </p:cNvPr>
              <p:cNvSpPr>
                <a:spLocks/>
              </p:cNvSpPr>
              <p:nvPr/>
            </p:nvSpPr>
            <p:spPr bwMode="auto">
              <a:xfrm>
                <a:off x="6450013" y="949325"/>
                <a:ext cx="14288" cy="30163"/>
              </a:xfrm>
              <a:custGeom>
                <a:avLst/>
                <a:gdLst>
                  <a:gd name="T0" fmla="*/ 2 w 4"/>
                  <a:gd name="T1" fmla="*/ 8 h 8"/>
                  <a:gd name="T2" fmla="*/ 0 w 4"/>
                  <a:gd name="T3" fmla="*/ 6 h 8"/>
                  <a:gd name="T4" fmla="*/ 0 w 4"/>
                  <a:gd name="T5" fmla="*/ 2 h 8"/>
                  <a:gd name="T6" fmla="*/ 2 w 4"/>
                  <a:gd name="T7" fmla="*/ 0 h 8"/>
                  <a:gd name="T8" fmla="*/ 4 w 4"/>
                  <a:gd name="T9" fmla="*/ 2 h 8"/>
                  <a:gd name="T10" fmla="*/ 4 w 4"/>
                  <a:gd name="T11" fmla="*/ 6 h 8"/>
                  <a:gd name="T12" fmla="*/ 2 w 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2" y="8"/>
                    </a:moveTo>
                    <a:cubicBezTo>
                      <a:pt x="1" y="8"/>
                      <a:pt x="0" y="7"/>
                      <a:pt x="0" y="6"/>
                    </a:cubicBezTo>
                    <a:cubicBezTo>
                      <a:pt x="0" y="2"/>
                      <a:pt x="0" y="2"/>
                      <a:pt x="0" y="2"/>
                    </a:cubicBezTo>
                    <a:cubicBezTo>
                      <a:pt x="0" y="0"/>
                      <a:pt x="1" y="0"/>
                      <a:pt x="2" y="0"/>
                    </a:cubicBezTo>
                    <a:cubicBezTo>
                      <a:pt x="3" y="0"/>
                      <a:pt x="4" y="0"/>
                      <a:pt x="4" y="2"/>
                    </a:cubicBezTo>
                    <a:cubicBezTo>
                      <a:pt x="4" y="6"/>
                      <a:pt x="4" y="6"/>
                      <a:pt x="4" y="6"/>
                    </a:cubicBezTo>
                    <a:cubicBezTo>
                      <a:pt x="4" y="7"/>
                      <a:pt x="3" y="8"/>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 name="Freeform 1507">
                <a:extLst>
                  <a:ext uri="{FF2B5EF4-FFF2-40B4-BE49-F238E27FC236}">
                    <a16:creationId xmlns:a16="http://schemas.microsoft.com/office/drawing/2014/main" id="{C41BAA40-BD66-0169-B34A-714C80E2C1EB}"/>
                  </a:ext>
                </a:extLst>
              </p:cNvPr>
              <p:cNvSpPr>
                <a:spLocks/>
              </p:cNvSpPr>
              <p:nvPr/>
            </p:nvSpPr>
            <p:spPr bwMode="auto">
              <a:xfrm>
                <a:off x="6450013" y="828675"/>
                <a:ext cx="14288" cy="30163"/>
              </a:xfrm>
              <a:custGeom>
                <a:avLst/>
                <a:gdLst>
                  <a:gd name="T0" fmla="*/ 2 w 4"/>
                  <a:gd name="T1" fmla="*/ 8 h 8"/>
                  <a:gd name="T2" fmla="*/ 0 w 4"/>
                  <a:gd name="T3" fmla="*/ 6 h 8"/>
                  <a:gd name="T4" fmla="*/ 0 w 4"/>
                  <a:gd name="T5" fmla="*/ 2 h 8"/>
                  <a:gd name="T6" fmla="*/ 2 w 4"/>
                  <a:gd name="T7" fmla="*/ 0 h 8"/>
                  <a:gd name="T8" fmla="*/ 4 w 4"/>
                  <a:gd name="T9" fmla="*/ 2 h 8"/>
                  <a:gd name="T10" fmla="*/ 4 w 4"/>
                  <a:gd name="T11" fmla="*/ 6 h 8"/>
                  <a:gd name="T12" fmla="*/ 2 w 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2" y="8"/>
                    </a:moveTo>
                    <a:cubicBezTo>
                      <a:pt x="1" y="8"/>
                      <a:pt x="0" y="8"/>
                      <a:pt x="0" y="6"/>
                    </a:cubicBezTo>
                    <a:cubicBezTo>
                      <a:pt x="0" y="2"/>
                      <a:pt x="0" y="2"/>
                      <a:pt x="0" y="2"/>
                    </a:cubicBezTo>
                    <a:cubicBezTo>
                      <a:pt x="0" y="1"/>
                      <a:pt x="1" y="0"/>
                      <a:pt x="2" y="0"/>
                    </a:cubicBezTo>
                    <a:cubicBezTo>
                      <a:pt x="3" y="0"/>
                      <a:pt x="4" y="1"/>
                      <a:pt x="4" y="2"/>
                    </a:cubicBezTo>
                    <a:cubicBezTo>
                      <a:pt x="4" y="6"/>
                      <a:pt x="4" y="6"/>
                      <a:pt x="4" y="6"/>
                    </a:cubicBezTo>
                    <a:cubicBezTo>
                      <a:pt x="4" y="8"/>
                      <a:pt x="3" y="8"/>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22" name="Group 21">
              <a:extLst>
                <a:ext uri="{FF2B5EF4-FFF2-40B4-BE49-F238E27FC236}">
                  <a16:creationId xmlns:a16="http://schemas.microsoft.com/office/drawing/2014/main" id="{8A6EFA56-84C5-0FEF-B322-0959D9124EAE}"/>
                </a:ext>
              </a:extLst>
            </p:cNvPr>
            <p:cNvGrpSpPr/>
            <p:nvPr/>
          </p:nvGrpSpPr>
          <p:grpSpPr>
            <a:xfrm>
              <a:off x="3814457" y="3071730"/>
              <a:ext cx="260012" cy="271938"/>
              <a:chOff x="4833938" y="5051425"/>
              <a:chExt cx="346075" cy="361950"/>
            </a:xfrm>
            <a:solidFill>
              <a:schemeClr val="tx2"/>
            </a:solidFill>
          </p:grpSpPr>
          <p:sp>
            <p:nvSpPr>
              <p:cNvPr id="23" name="Freeform 1575">
                <a:extLst>
                  <a:ext uri="{FF2B5EF4-FFF2-40B4-BE49-F238E27FC236}">
                    <a16:creationId xmlns:a16="http://schemas.microsoft.com/office/drawing/2014/main" id="{E783037A-CE29-9023-A165-18CBD4A7677C}"/>
                  </a:ext>
                </a:extLst>
              </p:cNvPr>
              <p:cNvSpPr>
                <a:spLocks noEditPoints="1"/>
              </p:cNvSpPr>
              <p:nvPr/>
            </p:nvSpPr>
            <p:spPr bwMode="auto">
              <a:xfrm>
                <a:off x="4833938" y="5051425"/>
                <a:ext cx="346075" cy="60325"/>
              </a:xfrm>
              <a:custGeom>
                <a:avLst/>
                <a:gdLst>
                  <a:gd name="T0" fmla="*/ 90 w 92"/>
                  <a:gd name="T1" fmla="*/ 16 h 16"/>
                  <a:gd name="T2" fmla="*/ 2 w 92"/>
                  <a:gd name="T3" fmla="*/ 16 h 16"/>
                  <a:gd name="T4" fmla="*/ 0 w 92"/>
                  <a:gd name="T5" fmla="*/ 14 h 16"/>
                  <a:gd name="T6" fmla="*/ 0 w 92"/>
                  <a:gd name="T7" fmla="*/ 2 h 16"/>
                  <a:gd name="T8" fmla="*/ 2 w 92"/>
                  <a:gd name="T9" fmla="*/ 0 h 16"/>
                  <a:gd name="T10" fmla="*/ 90 w 92"/>
                  <a:gd name="T11" fmla="*/ 0 h 16"/>
                  <a:gd name="T12" fmla="*/ 92 w 92"/>
                  <a:gd name="T13" fmla="*/ 2 h 16"/>
                  <a:gd name="T14" fmla="*/ 92 w 92"/>
                  <a:gd name="T15" fmla="*/ 14 h 16"/>
                  <a:gd name="T16" fmla="*/ 90 w 92"/>
                  <a:gd name="T17" fmla="*/ 16 h 16"/>
                  <a:gd name="T18" fmla="*/ 4 w 92"/>
                  <a:gd name="T19" fmla="*/ 12 h 16"/>
                  <a:gd name="T20" fmla="*/ 88 w 92"/>
                  <a:gd name="T21" fmla="*/ 12 h 16"/>
                  <a:gd name="T22" fmla="*/ 88 w 92"/>
                  <a:gd name="T23" fmla="*/ 4 h 16"/>
                  <a:gd name="T24" fmla="*/ 4 w 92"/>
                  <a:gd name="T25" fmla="*/ 4 h 16"/>
                  <a:gd name="T26" fmla="*/ 4 w 92"/>
                  <a:gd name="T27"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6">
                    <a:moveTo>
                      <a:pt x="90" y="16"/>
                    </a:moveTo>
                    <a:cubicBezTo>
                      <a:pt x="2" y="16"/>
                      <a:pt x="2" y="16"/>
                      <a:pt x="2" y="16"/>
                    </a:cubicBezTo>
                    <a:cubicBezTo>
                      <a:pt x="1" y="16"/>
                      <a:pt x="0" y="15"/>
                      <a:pt x="0" y="14"/>
                    </a:cubicBezTo>
                    <a:cubicBezTo>
                      <a:pt x="0" y="2"/>
                      <a:pt x="0" y="2"/>
                      <a:pt x="0" y="2"/>
                    </a:cubicBezTo>
                    <a:cubicBezTo>
                      <a:pt x="0" y="1"/>
                      <a:pt x="1" y="0"/>
                      <a:pt x="2" y="0"/>
                    </a:cubicBezTo>
                    <a:cubicBezTo>
                      <a:pt x="90" y="0"/>
                      <a:pt x="90" y="0"/>
                      <a:pt x="90" y="0"/>
                    </a:cubicBezTo>
                    <a:cubicBezTo>
                      <a:pt x="91" y="0"/>
                      <a:pt x="92" y="1"/>
                      <a:pt x="92" y="2"/>
                    </a:cubicBezTo>
                    <a:cubicBezTo>
                      <a:pt x="92" y="14"/>
                      <a:pt x="92" y="14"/>
                      <a:pt x="92" y="14"/>
                    </a:cubicBezTo>
                    <a:cubicBezTo>
                      <a:pt x="92" y="15"/>
                      <a:pt x="91" y="16"/>
                      <a:pt x="90" y="16"/>
                    </a:cubicBezTo>
                    <a:close/>
                    <a:moveTo>
                      <a:pt x="4" y="12"/>
                    </a:moveTo>
                    <a:cubicBezTo>
                      <a:pt x="88" y="12"/>
                      <a:pt x="88" y="12"/>
                      <a:pt x="88" y="12"/>
                    </a:cubicBezTo>
                    <a:cubicBezTo>
                      <a:pt x="88" y="4"/>
                      <a:pt x="88" y="4"/>
                      <a:pt x="88" y="4"/>
                    </a:cubicBezTo>
                    <a:cubicBezTo>
                      <a:pt x="4" y="4"/>
                      <a:pt x="4" y="4"/>
                      <a:pt x="4" y="4"/>
                    </a:cubicBezTo>
                    <a:lnTo>
                      <a:pt x="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4" name="Freeform 1576">
                <a:extLst>
                  <a:ext uri="{FF2B5EF4-FFF2-40B4-BE49-F238E27FC236}">
                    <a16:creationId xmlns:a16="http://schemas.microsoft.com/office/drawing/2014/main" id="{9296FC14-2182-8139-4A9B-444EE8316B62}"/>
                  </a:ext>
                </a:extLst>
              </p:cNvPr>
              <p:cNvSpPr>
                <a:spLocks/>
              </p:cNvSpPr>
              <p:nvPr/>
            </p:nvSpPr>
            <p:spPr bwMode="auto">
              <a:xfrm>
                <a:off x="4833938" y="5307013"/>
                <a:ext cx="346075" cy="15875"/>
              </a:xfrm>
              <a:custGeom>
                <a:avLst/>
                <a:gdLst>
                  <a:gd name="T0" fmla="*/ 90 w 92"/>
                  <a:gd name="T1" fmla="*/ 4 h 4"/>
                  <a:gd name="T2" fmla="*/ 2 w 92"/>
                  <a:gd name="T3" fmla="*/ 4 h 4"/>
                  <a:gd name="T4" fmla="*/ 0 w 92"/>
                  <a:gd name="T5" fmla="*/ 2 h 4"/>
                  <a:gd name="T6" fmla="*/ 2 w 92"/>
                  <a:gd name="T7" fmla="*/ 0 h 4"/>
                  <a:gd name="T8" fmla="*/ 90 w 92"/>
                  <a:gd name="T9" fmla="*/ 0 h 4"/>
                  <a:gd name="T10" fmla="*/ 92 w 92"/>
                  <a:gd name="T11" fmla="*/ 2 h 4"/>
                  <a:gd name="T12" fmla="*/ 90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90" y="4"/>
                    </a:moveTo>
                    <a:cubicBezTo>
                      <a:pt x="2" y="4"/>
                      <a:pt x="2" y="4"/>
                      <a:pt x="2" y="4"/>
                    </a:cubicBezTo>
                    <a:cubicBezTo>
                      <a:pt x="1" y="4"/>
                      <a:pt x="0" y="3"/>
                      <a:pt x="0" y="2"/>
                    </a:cubicBezTo>
                    <a:cubicBezTo>
                      <a:pt x="0" y="1"/>
                      <a:pt x="1" y="0"/>
                      <a:pt x="2" y="0"/>
                    </a:cubicBezTo>
                    <a:cubicBezTo>
                      <a:pt x="90" y="0"/>
                      <a:pt x="90" y="0"/>
                      <a:pt x="90" y="0"/>
                    </a:cubicBezTo>
                    <a:cubicBezTo>
                      <a:pt x="91" y="0"/>
                      <a:pt x="92" y="1"/>
                      <a:pt x="92" y="2"/>
                    </a:cubicBezTo>
                    <a:cubicBezTo>
                      <a:pt x="92" y="3"/>
                      <a:pt x="91" y="4"/>
                      <a:pt x="9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5" name="Freeform 1577">
                <a:extLst>
                  <a:ext uri="{FF2B5EF4-FFF2-40B4-BE49-F238E27FC236}">
                    <a16:creationId xmlns:a16="http://schemas.microsoft.com/office/drawing/2014/main" id="{5CC86EAE-D194-CFC3-B0F3-4147767263E6}"/>
                  </a:ext>
                </a:extLst>
              </p:cNvPr>
              <p:cNvSpPr>
                <a:spLocks noEditPoints="1"/>
              </p:cNvSpPr>
              <p:nvPr/>
            </p:nvSpPr>
            <p:spPr bwMode="auto">
              <a:xfrm>
                <a:off x="4864100" y="5097463"/>
                <a:ext cx="285750" cy="225425"/>
              </a:xfrm>
              <a:custGeom>
                <a:avLst/>
                <a:gdLst>
                  <a:gd name="T0" fmla="*/ 74 w 76"/>
                  <a:gd name="T1" fmla="*/ 60 h 60"/>
                  <a:gd name="T2" fmla="*/ 2 w 76"/>
                  <a:gd name="T3" fmla="*/ 60 h 60"/>
                  <a:gd name="T4" fmla="*/ 0 w 76"/>
                  <a:gd name="T5" fmla="*/ 58 h 60"/>
                  <a:gd name="T6" fmla="*/ 0 w 76"/>
                  <a:gd name="T7" fmla="*/ 2 h 60"/>
                  <a:gd name="T8" fmla="*/ 2 w 76"/>
                  <a:gd name="T9" fmla="*/ 0 h 60"/>
                  <a:gd name="T10" fmla="*/ 74 w 76"/>
                  <a:gd name="T11" fmla="*/ 0 h 60"/>
                  <a:gd name="T12" fmla="*/ 76 w 76"/>
                  <a:gd name="T13" fmla="*/ 2 h 60"/>
                  <a:gd name="T14" fmla="*/ 76 w 76"/>
                  <a:gd name="T15" fmla="*/ 58 h 60"/>
                  <a:gd name="T16" fmla="*/ 74 w 76"/>
                  <a:gd name="T17" fmla="*/ 60 h 60"/>
                  <a:gd name="T18" fmla="*/ 4 w 76"/>
                  <a:gd name="T19" fmla="*/ 56 h 60"/>
                  <a:gd name="T20" fmla="*/ 72 w 76"/>
                  <a:gd name="T21" fmla="*/ 56 h 60"/>
                  <a:gd name="T22" fmla="*/ 72 w 76"/>
                  <a:gd name="T23" fmla="*/ 4 h 60"/>
                  <a:gd name="T24" fmla="*/ 4 w 76"/>
                  <a:gd name="T25" fmla="*/ 4 h 60"/>
                  <a:gd name="T26" fmla="*/ 4 w 76"/>
                  <a:gd name="T27"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60">
                    <a:moveTo>
                      <a:pt x="74" y="60"/>
                    </a:moveTo>
                    <a:cubicBezTo>
                      <a:pt x="2" y="60"/>
                      <a:pt x="2" y="60"/>
                      <a:pt x="2" y="60"/>
                    </a:cubicBezTo>
                    <a:cubicBezTo>
                      <a:pt x="1" y="60"/>
                      <a:pt x="0" y="59"/>
                      <a:pt x="0" y="58"/>
                    </a:cubicBezTo>
                    <a:cubicBezTo>
                      <a:pt x="0" y="2"/>
                      <a:pt x="0" y="2"/>
                      <a:pt x="0" y="2"/>
                    </a:cubicBezTo>
                    <a:cubicBezTo>
                      <a:pt x="0" y="1"/>
                      <a:pt x="1" y="0"/>
                      <a:pt x="2" y="0"/>
                    </a:cubicBezTo>
                    <a:cubicBezTo>
                      <a:pt x="74" y="0"/>
                      <a:pt x="74" y="0"/>
                      <a:pt x="74" y="0"/>
                    </a:cubicBezTo>
                    <a:cubicBezTo>
                      <a:pt x="75" y="0"/>
                      <a:pt x="76" y="1"/>
                      <a:pt x="76" y="2"/>
                    </a:cubicBezTo>
                    <a:cubicBezTo>
                      <a:pt x="76" y="58"/>
                      <a:pt x="76" y="58"/>
                      <a:pt x="76" y="58"/>
                    </a:cubicBezTo>
                    <a:cubicBezTo>
                      <a:pt x="76" y="59"/>
                      <a:pt x="75" y="60"/>
                      <a:pt x="74" y="60"/>
                    </a:cubicBezTo>
                    <a:close/>
                    <a:moveTo>
                      <a:pt x="4" y="56"/>
                    </a:moveTo>
                    <a:cubicBezTo>
                      <a:pt x="72" y="56"/>
                      <a:pt x="72" y="56"/>
                      <a:pt x="72" y="56"/>
                    </a:cubicBezTo>
                    <a:cubicBezTo>
                      <a:pt x="72" y="4"/>
                      <a:pt x="72" y="4"/>
                      <a:pt x="72" y="4"/>
                    </a:cubicBezTo>
                    <a:cubicBezTo>
                      <a:pt x="4" y="4"/>
                      <a:pt x="4" y="4"/>
                      <a:pt x="4" y="4"/>
                    </a:cubicBezTo>
                    <a:lnTo>
                      <a:pt x="4"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6" name="Rectangle 1578">
                <a:extLst>
                  <a:ext uri="{FF2B5EF4-FFF2-40B4-BE49-F238E27FC236}">
                    <a16:creationId xmlns:a16="http://schemas.microsoft.com/office/drawing/2014/main" id="{F8A406E8-8700-4F8B-AA09-27072C15357E}"/>
                  </a:ext>
                </a:extLst>
              </p:cNvPr>
              <p:cNvSpPr>
                <a:spLocks noChangeArrowheads="1"/>
              </p:cNvSpPr>
              <p:nvPr/>
            </p:nvSpPr>
            <p:spPr bwMode="auto">
              <a:xfrm>
                <a:off x="4999038" y="5314950"/>
                <a:ext cx="15875"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7" name="Freeform 1579">
                <a:extLst>
                  <a:ext uri="{FF2B5EF4-FFF2-40B4-BE49-F238E27FC236}">
                    <a16:creationId xmlns:a16="http://schemas.microsoft.com/office/drawing/2014/main" id="{EEFADC43-8FC2-58BF-8077-C82AE11441FE}"/>
                  </a:ext>
                </a:extLst>
              </p:cNvPr>
              <p:cNvSpPr>
                <a:spLocks noEditPoints="1"/>
              </p:cNvSpPr>
              <p:nvPr/>
            </p:nvSpPr>
            <p:spPr bwMode="auto">
              <a:xfrm>
                <a:off x="4976813" y="5353050"/>
                <a:ext cx="60325" cy="60325"/>
              </a:xfrm>
              <a:custGeom>
                <a:avLst/>
                <a:gdLst>
                  <a:gd name="T0" fmla="*/ 8 w 16"/>
                  <a:gd name="T1" fmla="*/ 16 h 16"/>
                  <a:gd name="T2" fmla="*/ 0 w 16"/>
                  <a:gd name="T3" fmla="*/ 8 h 16"/>
                  <a:gd name="T4" fmla="*/ 8 w 16"/>
                  <a:gd name="T5" fmla="*/ 0 h 16"/>
                  <a:gd name="T6" fmla="*/ 16 w 16"/>
                  <a:gd name="T7" fmla="*/ 8 h 16"/>
                  <a:gd name="T8" fmla="*/ 8 w 16"/>
                  <a:gd name="T9" fmla="*/ 16 h 16"/>
                  <a:gd name="T10" fmla="*/ 8 w 16"/>
                  <a:gd name="T11" fmla="*/ 4 h 16"/>
                  <a:gd name="T12" fmla="*/ 4 w 16"/>
                  <a:gd name="T13" fmla="*/ 8 h 16"/>
                  <a:gd name="T14" fmla="*/ 8 w 16"/>
                  <a:gd name="T15" fmla="*/ 12 h 16"/>
                  <a:gd name="T16" fmla="*/ 12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16"/>
                    </a:moveTo>
                    <a:cubicBezTo>
                      <a:pt x="4" y="16"/>
                      <a:pt x="0" y="12"/>
                      <a:pt x="0" y="8"/>
                    </a:cubicBezTo>
                    <a:cubicBezTo>
                      <a:pt x="0" y="4"/>
                      <a:pt x="4" y="0"/>
                      <a:pt x="8" y="0"/>
                    </a:cubicBezTo>
                    <a:cubicBezTo>
                      <a:pt x="12" y="0"/>
                      <a:pt x="16" y="4"/>
                      <a:pt x="16" y="8"/>
                    </a:cubicBezTo>
                    <a:cubicBezTo>
                      <a:pt x="16" y="12"/>
                      <a:pt x="12" y="16"/>
                      <a:pt x="8" y="16"/>
                    </a:cubicBezTo>
                    <a:close/>
                    <a:moveTo>
                      <a:pt x="8" y="4"/>
                    </a:moveTo>
                    <a:cubicBezTo>
                      <a:pt x="6" y="4"/>
                      <a:pt x="4" y="6"/>
                      <a:pt x="4" y="8"/>
                    </a:cubicBezTo>
                    <a:cubicBezTo>
                      <a:pt x="4" y="10"/>
                      <a:pt x="6" y="12"/>
                      <a:pt x="8" y="12"/>
                    </a:cubicBezTo>
                    <a:cubicBezTo>
                      <a:pt x="10" y="12"/>
                      <a:pt x="12" y="10"/>
                      <a:pt x="12" y="8"/>
                    </a:cubicBezTo>
                    <a:cubicBezTo>
                      <a:pt x="12" y="6"/>
                      <a:pt x="10" y="4"/>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8" name="Freeform 1580">
                <a:extLst>
                  <a:ext uri="{FF2B5EF4-FFF2-40B4-BE49-F238E27FC236}">
                    <a16:creationId xmlns:a16="http://schemas.microsoft.com/office/drawing/2014/main" id="{EB425D2E-6EBB-A754-53A3-EEDE9B005E58}"/>
                  </a:ext>
                </a:extLst>
              </p:cNvPr>
              <p:cNvSpPr>
                <a:spLocks noEditPoints="1"/>
              </p:cNvSpPr>
              <p:nvPr/>
            </p:nvSpPr>
            <p:spPr bwMode="auto">
              <a:xfrm>
                <a:off x="4999038" y="5218113"/>
                <a:ext cx="46038" cy="74613"/>
              </a:xfrm>
              <a:custGeom>
                <a:avLst/>
                <a:gdLst>
                  <a:gd name="T0" fmla="*/ 10 w 12"/>
                  <a:gd name="T1" fmla="*/ 20 h 20"/>
                  <a:gd name="T2" fmla="*/ 2 w 12"/>
                  <a:gd name="T3" fmla="*/ 20 h 20"/>
                  <a:gd name="T4" fmla="*/ 0 w 12"/>
                  <a:gd name="T5" fmla="*/ 18 h 20"/>
                  <a:gd name="T6" fmla="*/ 0 w 12"/>
                  <a:gd name="T7" fmla="*/ 2 h 20"/>
                  <a:gd name="T8" fmla="*/ 2 w 12"/>
                  <a:gd name="T9" fmla="*/ 0 h 20"/>
                  <a:gd name="T10" fmla="*/ 10 w 12"/>
                  <a:gd name="T11" fmla="*/ 0 h 20"/>
                  <a:gd name="T12" fmla="*/ 12 w 12"/>
                  <a:gd name="T13" fmla="*/ 2 h 20"/>
                  <a:gd name="T14" fmla="*/ 12 w 12"/>
                  <a:gd name="T15" fmla="*/ 18 h 20"/>
                  <a:gd name="T16" fmla="*/ 10 w 12"/>
                  <a:gd name="T17" fmla="*/ 20 h 20"/>
                  <a:gd name="T18" fmla="*/ 4 w 12"/>
                  <a:gd name="T19" fmla="*/ 16 h 20"/>
                  <a:gd name="T20" fmla="*/ 8 w 12"/>
                  <a:gd name="T21" fmla="*/ 16 h 20"/>
                  <a:gd name="T22" fmla="*/ 8 w 12"/>
                  <a:gd name="T23" fmla="*/ 4 h 20"/>
                  <a:gd name="T24" fmla="*/ 4 w 12"/>
                  <a:gd name="T25" fmla="*/ 4 h 20"/>
                  <a:gd name="T26" fmla="*/ 4 w 12"/>
                  <a:gd name="T27"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20">
                    <a:moveTo>
                      <a:pt x="10" y="20"/>
                    </a:moveTo>
                    <a:cubicBezTo>
                      <a:pt x="2" y="20"/>
                      <a:pt x="2" y="20"/>
                      <a:pt x="2" y="20"/>
                    </a:cubicBezTo>
                    <a:cubicBezTo>
                      <a:pt x="1" y="20"/>
                      <a:pt x="0" y="19"/>
                      <a:pt x="0" y="18"/>
                    </a:cubicBezTo>
                    <a:cubicBezTo>
                      <a:pt x="0" y="2"/>
                      <a:pt x="0" y="2"/>
                      <a:pt x="0" y="2"/>
                    </a:cubicBezTo>
                    <a:cubicBezTo>
                      <a:pt x="0" y="1"/>
                      <a:pt x="1" y="0"/>
                      <a:pt x="2" y="0"/>
                    </a:cubicBezTo>
                    <a:cubicBezTo>
                      <a:pt x="10" y="0"/>
                      <a:pt x="10" y="0"/>
                      <a:pt x="10" y="0"/>
                    </a:cubicBezTo>
                    <a:cubicBezTo>
                      <a:pt x="11" y="0"/>
                      <a:pt x="12" y="1"/>
                      <a:pt x="12" y="2"/>
                    </a:cubicBezTo>
                    <a:cubicBezTo>
                      <a:pt x="12" y="18"/>
                      <a:pt x="12" y="18"/>
                      <a:pt x="12" y="18"/>
                    </a:cubicBezTo>
                    <a:cubicBezTo>
                      <a:pt x="12" y="19"/>
                      <a:pt x="11" y="20"/>
                      <a:pt x="10" y="20"/>
                    </a:cubicBezTo>
                    <a:close/>
                    <a:moveTo>
                      <a:pt x="4" y="16"/>
                    </a:moveTo>
                    <a:cubicBezTo>
                      <a:pt x="8" y="16"/>
                      <a:pt x="8" y="16"/>
                      <a:pt x="8" y="16"/>
                    </a:cubicBezTo>
                    <a:cubicBezTo>
                      <a:pt x="8" y="4"/>
                      <a:pt x="8" y="4"/>
                      <a:pt x="8" y="4"/>
                    </a:cubicBezTo>
                    <a:cubicBezTo>
                      <a:pt x="4" y="4"/>
                      <a:pt x="4" y="4"/>
                      <a:pt x="4" y="4"/>
                    </a:cubicBezTo>
                    <a:lnTo>
                      <a:pt x="4"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9" name="Freeform 1581">
                <a:extLst>
                  <a:ext uri="{FF2B5EF4-FFF2-40B4-BE49-F238E27FC236}">
                    <a16:creationId xmlns:a16="http://schemas.microsoft.com/office/drawing/2014/main" id="{7F0EFFAF-E576-A879-3493-A04015EF419F}"/>
                  </a:ext>
                </a:extLst>
              </p:cNvPr>
              <p:cNvSpPr>
                <a:spLocks noEditPoints="1"/>
              </p:cNvSpPr>
              <p:nvPr/>
            </p:nvSpPr>
            <p:spPr bwMode="auto">
              <a:xfrm>
                <a:off x="5059363" y="5141913"/>
                <a:ext cx="44450" cy="150813"/>
              </a:xfrm>
              <a:custGeom>
                <a:avLst/>
                <a:gdLst>
                  <a:gd name="T0" fmla="*/ 10 w 12"/>
                  <a:gd name="T1" fmla="*/ 40 h 40"/>
                  <a:gd name="T2" fmla="*/ 2 w 12"/>
                  <a:gd name="T3" fmla="*/ 40 h 40"/>
                  <a:gd name="T4" fmla="*/ 0 w 12"/>
                  <a:gd name="T5" fmla="*/ 38 h 40"/>
                  <a:gd name="T6" fmla="*/ 0 w 12"/>
                  <a:gd name="T7" fmla="*/ 2 h 40"/>
                  <a:gd name="T8" fmla="*/ 2 w 12"/>
                  <a:gd name="T9" fmla="*/ 0 h 40"/>
                  <a:gd name="T10" fmla="*/ 10 w 12"/>
                  <a:gd name="T11" fmla="*/ 0 h 40"/>
                  <a:gd name="T12" fmla="*/ 12 w 12"/>
                  <a:gd name="T13" fmla="*/ 2 h 40"/>
                  <a:gd name="T14" fmla="*/ 12 w 12"/>
                  <a:gd name="T15" fmla="*/ 38 h 40"/>
                  <a:gd name="T16" fmla="*/ 10 w 12"/>
                  <a:gd name="T17" fmla="*/ 40 h 40"/>
                  <a:gd name="T18" fmla="*/ 4 w 12"/>
                  <a:gd name="T19" fmla="*/ 36 h 40"/>
                  <a:gd name="T20" fmla="*/ 8 w 12"/>
                  <a:gd name="T21" fmla="*/ 36 h 40"/>
                  <a:gd name="T22" fmla="*/ 8 w 12"/>
                  <a:gd name="T23" fmla="*/ 4 h 40"/>
                  <a:gd name="T24" fmla="*/ 4 w 12"/>
                  <a:gd name="T25" fmla="*/ 4 h 40"/>
                  <a:gd name="T26" fmla="*/ 4 w 12"/>
                  <a:gd name="T27"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40">
                    <a:moveTo>
                      <a:pt x="10" y="40"/>
                    </a:moveTo>
                    <a:cubicBezTo>
                      <a:pt x="2" y="40"/>
                      <a:pt x="2" y="40"/>
                      <a:pt x="2" y="40"/>
                    </a:cubicBezTo>
                    <a:cubicBezTo>
                      <a:pt x="1" y="40"/>
                      <a:pt x="0" y="39"/>
                      <a:pt x="0" y="38"/>
                    </a:cubicBezTo>
                    <a:cubicBezTo>
                      <a:pt x="0" y="2"/>
                      <a:pt x="0" y="2"/>
                      <a:pt x="0" y="2"/>
                    </a:cubicBezTo>
                    <a:cubicBezTo>
                      <a:pt x="0" y="1"/>
                      <a:pt x="1" y="0"/>
                      <a:pt x="2" y="0"/>
                    </a:cubicBezTo>
                    <a:cubicBezTo>
                      <a:pt x="10" y="0"/>
                      <a:pt x="10" y="0"/>
                      <a:pt x="10" y="0"/>
                    </a:cubicBezTo>
                    <a:cubicBezTo>
                      <a:pt x="11" y="0"/>
                      <a:pt x="12" y="1"/>
                      <a:pt x="12" y="2"/>
                    </a:cubicBezTo>
                    <a:cubicBezTo>
                      <a:pt x="12" y="38"/>
                      <a:pt x="12" y="38"/>
                      <a:pt x="12" y="38"/>
                    </a:cubicBezTo>
                    <a:cubicBezTo>
                      <a:pt x="12" y="39"/>
                      <a:pt x="11" y="40"/>
                      <a:pt x="10" y="40"/>
                    </a:cubicBezTo>
                    <a:close/>
                    <a:moveTo>
                      <a:pt x="4" y="36"/>
                    </a:moveTo>
                    <a:cubicBezTo>
                      <a:pt x="8" y="36"/>
                      <a:pt x="8" y="36"/>
                      <a:pt x="8" y="36"/>
                    </a:cubicBezTo>
                    <a:cubicBezTo>
                      <a:pt x="8" y="4"/>
                      <a:pt x="8" y="4"/>
                      <a:pt x="8" y="4"/>
                    </a:cubicBezTo>
                    <a:cubicBezTo>
                      <a:pt x="4" y="4"/>
                      <a:pt x="4" y="4"/>
                      <a:pt x="4" y="4"/>
                    </a:cubicBezTo>
                    <a:lnTo>
                      <a:pt x="4"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0" name="Freeform 1582">
                <a:extLst>
                  <a:ext uri="{FF2B5EF4-FFF2-40B4-BE49-F238E27FC236}">
                    <a16:creationId xmlns:a16="http://schemas.microsoft.com/office/drawing/2014/main" id="{0CE85316-0EDA-1C51-2816-B892F2EDEC70}"/>
                  </a:ext>
                </a:extLst>
              </p:cNvPr>
              <p:cNvSpPr>
                <a:spLocks/>
              </p:cNvSpPr>
              <p:nvPr/>
            </p:nvSpPr>
            <p:spPr bwMode="auto">
              <a:xfrm>
                <a:off x="4897438" y="5141913"/>
                <a:ext cx="68263" cy="117475"/>
              </a:xfrm>
              <a:custGeom>
                <a:avLst/>
                <a:gdLst>
                  <a:gd name="T0" fmla="*/ 9 w 18"/>
                  <a:gd name="T1" fmla="*/ 31 h 31"/>
                  <a:gd name="T2" fmla="*/ 0 w 18"/>
                  <a:gd name="T3" fmla="*/ 23 h 31"/>
                  <a:gd name="T4" fmla="*/ 2 w 18"/>
                  <a:gd name="T5" fmla="*/ 21 h 31"/>
                  <a:gd name="T6" fmla="*/ 4 w 18"/>
                  <a:gd name="T7" fmla="*/ 23 h 31"/>
                  <a:gd name="T8" fmla="*/ 9 w 18"/>
                  <a:gd name="T9" fmla="*/ 27 h 31"/>
                  <a:gd name="T10" fmla="*/ 14 w 18"/>
                  <a:gd name="T11" fmla="*/ 23 h 31"/>
                  <a:gd name="T12" fmla="*/ 9 w 18"/>
                  <a:gd name="T13" fmla="*/ 18 h 31"/>
                  <a:gd name="T14" fmla="*/ 0 w 18"/>
                  <a:gd name="T15" fmla="*/ 9 h 31"/>
                  <a:gd name="T16" fmla="*/ 9 w 18"/>
                  <a:gd name="T17" fmla="*/ 0 h 31"/>
                  <a:gd name="T18" fmla="*/ 18 w 18"/>
                  <a:gd name="T19" fmla="*/ 9 h 31"/>
                  <a:gd name="T20" fmla="*/ 16 w 18"/>
                  <a:gd name="T21" fmla="*/ 11 h 31"/>
                  <a:gd name="T22" fmla="*/ 14 w 18"/>
                  <a:gd name="T23" fmla="*/ 9 h 31"/>
                  <a:gd name="T24" fmla="*/ 9 w 18"/>
                  <a:gd name="T25" fmla="*/ 4 h 31"/>
                  <a:gd name="T26" fmla="*/ 4 w 18"/>
                  <a:gd name="T27" fmla="*/ 9 h 31"/>
                  <a:gd name="T28" fmla="*/ 9 w 18"/>
                  <a:gd name="T29" fmla="*/ 14 h 31"/>
                  <a:gd name="T30" fmla="*/ 18 w 18"/>
                  <a:gd name="T31" fmla="*/ 23 h 31"/>
                  <a:gd name="T32" fmla="*/ 9 w 18"/>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31">
                    <a:moveTo>
                      <a:pt x="9" y="31"/>
                    </a:moveTo>
                    <a:cubicBezTo>
                      <a:pt x="4" y="31"/>
                      <a:pt x="0" y="28"/>
                      <a:pt x="0" y="23"/>
                    </a:cubicBezTo>
                    <a:cubicBezTo>
                      <a:pt x="0" y="22"/>
                      <a:pt x="1" y="21"/>
                      <a:pt x="2" y="21"/>
                    </a:cubicBezTo>
                    <a:cubicBezTo>
                      <a:pt x="3" y="21"/>
                      <a:pt x="4" y="22"/>
                      <a:pt x="4" y="23"/>
                    </a:cubicBezTo>
                    <a:cubicBezTo>
                      <a:pt x="4" y="25"/>
                      <a:pt x="6" y="27"/>
                      <a:pt x="9" y="27"/>
                    </a:cubicBezTo>
                    <a:cubicBezTo>
                      <a:pt x="12" y="27"/>
                      <a:pt x="14" y="25"/>
                      <a:pt x="14" y="23"/>
                    </a:cubicBezTo>
                    <a:cubicBezTo>
                      <a:pt x="14" y="20"/>
                      <a:pt x="12" y="18"/>
                      <a:pt x="9" y="18"/>
                    </a:cubicBezTo>
                    <a:cubicBezTo>
                      <a:pt x="4" y="18"/>
                      <a:pt x="0" y="14"/>
                      <a:pt x="0" y="9"/>
                    </a:cubicBezTo>
                    <a:cubicBezTo>
                      <a:pt x="0" y="4"/>
                      <a:pt x="4" y="0"/>
                      <a:pt x="9" y="0"/>
                    </a:cubicBezTo>
                    <a:cubicBezTo>
                      <a:pt x="14" y="0"/>
                      <a:pt x="18" y="4"/>
                      <a:pt x="18" y="9"/>
                    </a:cubicBezTo>
                    <a:cubicBezTo>
                      <a:pt x="18" y="10"/>
                      <a:pt x="17" y="11"/>
                      <a:pt x="16" y="11"/>
                    </a:cubicBezTo>
                    <a:cubicBezTo>
                      <a:pt x="15" y="11"/>
                      <a:pt x="14" y="10"/>
                      <a:pt x="14" y="9"/>
                    </a:cubicBezTo>
                    <a:cubicBezTo>
                      <a:pt x="14" y="7"/>
                      <a:pt x="12" y="4"/>
                      <a:pt x="9" y="4"/>
                    </a:cubicBezTo>
                    <a:cubicBezTo>
                      <a:pt x="6" y="4"/>
                      <a:pt x="4" y="7"/>
                      <a:pt x="4" y="9"/>
                    </a:cubicBezTo>
                    <a:cubicBezTo>
                      <a:pt x="4" y="12"/>
                      <a:pt x="6" y="14"/>
                      <a:pt x="9" y="14"/>
                    </a:cubicBezTo>
                    <a:cubicBezTo>
                      <a:pt x="14" y="14"/>
                      <a:pt x="18" y="18"/>
                      <a:pt x="18" y="23"/>
                    </a:cubicBezTo>
                    <a:cubicBezTo>
                      <a:pt x="18" y="28"/>
                      <a:pt x="14" y="31"/>
                      <a:pt x="9"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1" name="Freeform 1583">
                <a:extLst>
                  <a:ext uri="{FF2B5EF4-FFF2-40B4-BE49-F238E27FC236}">
                    <a16:creationId xmlns:a16="http://schemas.microsoft.com/office/drawing/2014/main" id="{B57A2A5B-B0A3-2298-230F-8CD815F01C98}"/>
                  </a:ext>
                </a:extLst>
              </p:cNvPr>
              <p:cNvSpPr>
                <a:spLocks/>
              </p:cNvSpPr>
              <p:nvPr/>
            </p:nvSpPr>
            <p:spPr bwMode="auto">
              <a:xfrm>
                <a:off x="4924425" y="5243513"/>
                <a:ext cx="14288" cy="33338"/>
              </a:xfrm>
              <a:custGeom>
                <a:avLst/>
                <a:gdLst>
                  <a:gd name="T0" fmla="*/ 2 w 4"/>
                  <a:gd name="T1" fmla="*/ 9 h 9"/>
                  <a:gd name="T2" fmla="*/ 0 w 4"/>
                  <a:gd name="T3" fmla="*/ 7 h 9"/>
                  <a:gd name="T4" fmla="*/ 0 w 4"/>
                  <a:gd name="T5" fmla="*/ 2 h 9"/>
                  <a:gd name="T6" fmla="*/ 2 w 4"/>
                  <a:gd name="T7" fmla="*/ 0 h 9"/>
                  <a:gd name="T8" fmla="*/ 4 w 4"/>
                  <a:gd name="T9" fmla="*/ 2 h 9"/>
                  <a:gd name="T10" fmla="*/ 4 w 4"/>
                  <a:gd name="T11" fmla="*/ 7 h 9"/>
                  <a:gd name="T12" fmla="*/ 2 w 4"/>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4" h="9">
                    <a:moveTo>
                      <a:pt x="2" y="9"/>
                    </a:moveTo>
                    <a:cubicBezTo>
                      <a:pt x="1" y="9"/>
                      <a:pt x="0" y="8"/>
                      <a:pt x="0" y="7"/>
                    </a:cubicBezTo>
                    <a:cubicBezTo>
                      <a:pt x="0" y="2"/>
                      <a:pt x="0" y="2"/>
                      <a:pt x="0" y="2"/>
                    </a:cubicBezTo>
                    <a:cubicBezTo>
                      <a:pt x="0" y="1"/>
                      <a:pt x="1" y="0"/>
                      <a:pt x="2" y="0"/>
                    </a:cubicBezTo>
                    <a:cubicBezTo>
                      <a:pt x="3" y="0"/>
                      <a:pt x="4" y="1"/>
                      <a:pt x="4" y="2"/>
                    </a:cubicBezTo>
                    <a:cubicBezTo>
                      <a:pt x="4" y="7"/>
                      <a:pt x="4" y="7"/>
                      <a:pt x="4" y="7"/>
                    </a:cubicBezTo>
                    <a:cubicBezTo>
                      <a:pt x="4" y="8"/>
                      <a:pt x="3" y="9"/>
                      <a:pt x="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2" name="Freeform 1584">
                <a:extLst>
                  <a:ext uri="{FF2B5EF4-FFF2-40B4-BE49-F238E27FC236}">
                    <a16:creationId xmlns:a16="http://schemas.microsoft.com/office/drawing/2014/main" id="{5E250F18-3953-29E7-D4CE-22B467BEA92C}"/>
                  </a:ext>
                </a:extLst>
              </p:cNvPr>
              <p:cNvSpPr>
                <a:spLocks/>
              </p:cNvSpPr>
              <p:nvPr/>
            </p:nvSpPr>
            <p:spPr bwMode="auto">
              <a:xfrm>
                <a:off x="4924425" y="5127625"/>
                <a:ext cx="14288" cy="30163"/>
              </a:xfrm>
              <a:custGeom>
                <a:avLst/>
                <a:gdLst>
                  <a:gd name="T0" fmla="*/ 2 w 4"/>
                  <a:gd name="T1" fmla="*/ 8 h 8"/>
                  <a:gd name="T2" fmla="*/ 0 w 4"/>
                  <a:gd name="T3" fmla="*/ 6 h 8"/>
                  <a:gd name="T4" fmla="*/ 0 w 4"/>
                  <a:gd name="T5" fmla="*/ 2 h 8"/>
                  <a:gd name="T6" fmla="*/ 2 w 4"/>
                  <a:gd name="T7" fmla="*/ 0 h 8"/>
                  <a:gd name="T8" fmla="*/ 4 w 4"/>
                  <a:gd name="T9" fmla="*/ 2 h 8"/>
                  <a:gd name="T10" fmla="*/ 4 w 4"/>
                  <a:gd name="T11" fmla="*/ 6 h 8"/>
                  <a:gd name="T12" fmla="*/ 2 w 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2" y="8"/>
                    </a:moveTo>
                    <a:cubicBezTo>
                      <a:pt x="1" y="8"/>
                      <a:pt x="0" y="8"/>
                      <a:pt x="0" y="6"/>
                    </a:cubicBezTo>
                    <a:cubicBezTo>
                      <a:pt x="0" y="2"/>
                      <a:pt x="0" y="2"/>
                      <a:pt x="0" y="2"/>
                    </a:cubicBezTo>
                    <a:cubicBezTo>
                      <a:pt x="0" y="1"/>
                      <a:pt x="1" y="0"/>
                      <a:pt x="2" y="0"/>
                    </a:cubicBezTo>
                    <a:cubicBezTo>
                      <a:pt x="3" y="0"/>
                      <a:pt x="4" y="1"/>
                      <a:pt x="4" y="2"/>
                    </a:cubicBezTo>
                    <a:cubicBezTo>
                      <a:pt x="4" y="6"/>
                      <a:pt x="4" y="6"/>
                      <a:pt x="4" y="6"/>
                    </a:cubicBezTo>
                    <a:cubicBezTo>
                      <a:pt x="4" y="8"/>
                      <a:pt x="3" y="8"/>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33" name="Group 32">
              <a:extLst>
                <a:ext uri="{FF2B5EF4-FFF2-40B4-BE49-F238E27FC236}">
                  <a16:creationId xmlns:a16="http://schemas.microsoft.com/office/drawing/2014/main" id="{337C639D-E591-C441-C1D1-44D8163A98F2}"/>
                </a:ext>
              </a:extLst>
            </p:cNvPr>
            <p:cNvGrpSpPr/>
            <p:nvPr/>
          </p:nvGrpSpPr>
          <p:grpSpPr>
            <a:xfrm>
              <a:off x="3821397" y="4197290"/>
              <a:ext cx="246133" cy="240711"/>
              <a:chOff x="2670175" y="4338638"/>
              <a:chExt cx="360363" cy="352425"/>
            </a:xfrm>
            <a:solidFill>
              <a:schemeClr val="tx1"/>
            </a:solidFill>
          </p:grpSpPr>
          <p:sp>
            <p:nvSpPr>
              <p:cNvPr id="34" name="Freeform 1221">
                <a:extLst>
                  <a:ext uri="{FF2B5EF4-FFF2-40B4-BE49-F238E27FC236}">
                    <a16:creationId xmlns:a16="http://schemas.microsoft.com/office/drawing/2014/main" id="{028E7F03-6DF7-A6BE-FB2E-58B3983FCEE4}"/>
                  </a:ext>
                </a:extLst>
              </p:cNvPr>
              <p:cNvSpPr>
                <a:spLocks/>
              </p:cNvSpPr>
              <p:nvPr/>
            </p:nvSpPr>
            <p:spPr bwMode="auto">
              <a:xfrm>
                <a:off x="2670175" y="4676775"/>
                <a:ext cx="360363" cy="14288"/>
              </a:xfrm>
              <a:custGeom>
                <a:avLst/>
                <a:gdLst>
                  <a:gd name="T0" fmla="*/ 94 w 96"/>
                  <a:gd name="T1" fmla="*/ 4 h 4"/>
                  <a:gd name="T2" fmla="*/ 2 w 96"/>
                  <a:gd name="T3" fmla="*/ 4 h 4"/>
                  <a:gd name="T4" fmla="*/ 0 w 96"/>
                  <a:gd name="T5" fmla="*/ 2 h 4"/>
                  <a:gd name="T6" fmla="*/ 2 w 96"/>
                  <a:gd name="T7" fmla="*/ 0 h 4"/>
                  <a:gd name="T8" fmla="*/ 94 w 96"/>
                  <a:gd name="T9" fmla="*/ 0 h 4"/>
                  <a:gd name="T10" fmla="*/ 96 w 96"/>
                  <a:gd name="T11" fmla="*/ 2 h 4"/>
                  <a:gd name="T12" fmla="*/ 94 w 9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6" h="4">
                    <a:moveTo>
                      <a:pt x="94" y="4"/>
                    </a:moveTo>
                    <a:cubicBezTo>
                      <a:pt x="2" y="4"/>
                      <a:pt x="2" y="4"/>
                      <a:pt x="2" y="4"/>
                    </a:cubicBezTo>
                    <a:cubicBezTo>
                      <a:pt x="1" y="4"/>
                      <a:pt x="0" y="3"/>
                      <a:pt x="0" y="2"/>
                    </a:cubicBezTo>
                    <a:cubicBezTo>
                      <a:pt x="0" y="1"/>
                      <a:pt x="1" y="0"/>
                      <a:pt x="2" y="0"/>
                    </a:cubicBezTo>
                    <a:cubicBezTo>
                      <a:pt x="94" y="0"/>
                      <a:pt x="94" y="0"/>
                      <a:pt x="94" y="0"/>
                    </a:cubicBezTo>
                    <a:cubicBezTo>
                      <a:pt x="95" y="0"/>
                      <a:pt x="96" y="1"/>
                      <a:pt x="96" y="2"/>
                    </a:cubicBezTo>
                    <a:cubicBezTo>
                      <a:pt x="96" y="3"/>
                      <a:pt x="95" y="4"/>
                      <a:pt x="9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5" name="Freeform 1222">
                <a:extLst>
                  <a:ext uri="{FF2B5EF4-FFF2-40B4-BE49-F238E27FC236}">
                    <a16:creationId xmlns:a16="http://schemas.microsoft.com/office/drawing/2014/main" id="{D15AEF6D-9CD4-C3B8-2922-C2ECBEBC2C5A}"/>
                  </a:ext>
                </a:extLst>
              </p:cNvPr>
              <p:cNvSpPr>
                <a:spLocks noEditPoints="1"/>
              </p:cNvSpPr>
              <p:nvPr/>
            </p:nvSpPr>
            <p:spPr bwMode="auto">
              <a:xfrm>
                <a:off x="2686050" y="4630738"/>
                <a:ext cx="58738" cy="60325"/>
              </a:xfrm>
              <a:custGeom>
                <a:avLst/>
                <a:gdLst>
                  <a:gd name="T0" fmla="*/ 14 w 16"/>
                  <a:gd name="T1" fmla="*/ 16 h 16"/>
                  <a:gd name="T2" fmla="*/ 2 w 16"/>
                  <a:gd name="T3" fmla="*/ 16 h 16"/>
                  <a:gd name="T4" fmla="*/ 0 w 16"/>
                  <a:gd name="T5" fmla="*/ 14 h 16"/>
                  <a:gd name="T6" fmla="*/ 0 w 16"/>
                  <a:gd name="T7" fmla="*/ 2 h 16"/>
                  <a:gd name="T8" fmla="*/ 2 w 16"/>
                  <a:gd name="T9" fmla="*/ 0 h 16"/>
                  <a:gd name="T10" fmla="*/ 14 w 16"/>
                  <a:gd name="T11" fmla="*/ 0 h 16"/>
                  <a:gd name="T12" fmla="*/ 16 w 16"/>
                  <a:gd name="T13" fmla="*/ 2 h 16"/>
                  <a:gd name="T14" fmla="*/ 16 w 16"/>
                  <a:gd name="T15" fmla="*/ 14 h 16"/>
                  <a:gd name="T16" fmla="*/ 14 w 16"/>
                  <a:gd name="T17" fmla="*/ 16 h 16"/>
                  <a:gd name="T18" fmla="*/ 4 w 16"/>
                  <a:gd name="T19" fmla="*/ 12 h 16"/>
                  <a:gd name="T20" fmla="*/ 12 w 16"/>
                  <a:gd name="T21" fmla="*/ 12 h 16"/>
                  <a:gd name="T22" fmla="*/ 12 w 16"/>
                  <a:gd name="T23" fmla="*/ 4 h 16"/>
                  <a:gd name="T24" fmla="*/ 4 w 16"/>
                  <a:gd name="T25" fmla="*/ 4 h 16"/>
                  <a:gd name="T26" fmla="*/ 4 w 16"/>
                  <a:gd name="T27"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6">
                    <a:moveTo>
                      <a:pt x="14" y="16"/>
                    </a:moveTo>
                    <a:cubicBezTo>
                      <a:pt x="2" y="16"/>
                      <a:pt x="2" y="16"/>
                      <a:pt x="2" y="16"/>
                    </a:cubicBezTo>
                    <a:cubicBezTo>
                      <a:pt x="1" y="16"/>
                      <a:pt x="0" y="15"/>
                      <a:pt x="0" y="14"/>
                    </a:cubicBezTo>
                    <a:cubicBezTo>
                      <a:pt x="0" y="2"/>
                      <a:pt x="0" y="2"/>
                      <a:pt x="0" y="2"/>
                    </a:cubicBezTo>
                    <a:cubicBezTo>
                      <a:pt x="0" y="1"/>
                      <a:pt x="1" y="0"/>
                      <a:pt x="2" y="0"/>
                    </a:cubicBezTo>
                    <a:cubicBezTo>
                      <a:pt x="14" y="0"/>
                      <a:pt x="14" y="0"/>
                      <a:pt x="14" y="0"/>
                    </a:cubicBezTo>
                    <a:cubicBezTo>
                      <a:pt x="15" y="0"/>
                      <a:pt x="16" y="1"/>
                      <a:pt x="16" y="2"/>
                    </a:cubicBezTo>
                    <a:cubicBezTo>
                      <a:pt x="16" y="14"/>
                      <a:pt x="16" y="14"/>
                      <a:pt x="16" y="14"/>
                    </a:cubicBezTo>
                    <a:cubicBezTo>
                      <a:pt x="16" y="15"/>
                      <a:pt x="15" y="16"/>
                      <a:pt x="14" y="16"/>
                    </a:cubicBezTo>
                    <a:close/>
                    <a:moveTo>
                      <a:pt x="4" y="12"/>
                    </a:moveTo>
                    <a:cubicBezTo>
                      <a:pt x="12" y="12"/>
                      <a:pt x="12" y="12"/>
                      <a:pt x="12" y="12"/>
                    </a:cubicBezTo>
                    <a:cubicBezTo>
                      <a:pt x="12" y="4"/>
                      <a:pt x="12" y="4"/>
                      <a:pt x="12" y="4"/>
                    </a:cubicBezTo>
                    <a:cubicBezTo>
                      <a:pt x="4" y="4"/>
                      <a:pt x="4" y="4"/>
                      <a:pt x="4" y="4"/>
                    </a:cubicBezTo>
                    <a:lnTo>
                      <a:pt x="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6" name="Freeform 1223">
                <a:extLst>
                  <a:ext uri="{FF2B5EF4-FFF2-40B4-BE49-F238E27FC236}">
                    <a16:creationId xmlns:a16="http://schemas.microsoft.com/office/drawing/2014/main" id="{12EE1A74-BF7E-5952-0D1C-C3C6000E5081}"/>
                  </a:ext>
                </a:extLst>
              </p:cNvPr>
              <p:cNvSpPr>
                <a:spLocks noEditPoints="1"/>
              </p:cNvSpPr>
              <p:nvPr/>
            </p:nvSpPr>
            <p:spPr bwMode="auto">
              <a:xfrm>
                <a:off x="2774950" y="4572000"/>
                <a:ext cx="60325" cy="119063"/>
              </a:xfrm>
              <a:custGeom>
                <a:avLst/>
                <a:gdLst>
                  <a:gd name="T0" fmla="*/ 14 w 16"/>
                  <a:gd name="T1" fmla="*/ 32 h 32"/>
                  <a:gd name="T2" fmla="*/ 2 w 16"/>
                  <a:gd name="T3" fmla="*/ 32 h 32"/>
                  <a:gd name="T4" fmla="*/ 0 w 16"/>
                  <a:gd name="T5" fmla="*/ 30 h 32"/>
                  <a:gd name="T6" fmla="*/ 0 w 16"/>
                  <a:gd name="T7" fmla="*/ 2 h 32"/>
                  <a:gd name="T8" fmla="*/ 2 w 16"/>
                  <a:gd name="T9" fmla="*/ 0 h 32"/>
                  <a:gd name="T10" fmla="*/ 14 w 16"/>
                  <a:gd name="T11" fmla="*/ 0 h 32"/>
                  <a:gd name="T12" fmla="*/ 16 w 16"/>
                  <a:gd name="T13" fmla="*/ 2 h 32"/>
                  <a:gd name="T14" fmla="*/ 16 w 16"/>
                  <a:gd name="T15" fmla="*/ 30 h 32"/>
                  <a:gd name="T16" fmla="*/ 14 w 16"/>
                  <a:gd name="T17" fmla="*/ 32 h 32"/>
                  <a:gd name="T18" fmla="*/ 4 w 16"/>
                  <a:gd name="T19" fmla="*/ 28 h 32"/>
                  <a:gd name="T20" fmla="*/ 12 w 16"/>
                  <a:gd name="T21" fmla="*/ 28 h 32"/>
                  <a:gd name="T22" fmla="*/ 12 w 16"/>
                  <a:gd name="T23" fmla="*/ 4 h 32"/>
                  <a:gd name="T24" fmla="*/ 4 w 16"/>
                  <a:gd name="T25" fmla="*/ 4 h 32"/>
                  <a:gd name="T26" fmla="*/ 4 w 16"/>
                  <a:gd name="T2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32">
                    <a:moveTo>
                      <a:pt x="14" y="32"/>
                    </a:moveTo>
                    <a:cubicBezTo>
                      <a:pt x="2" y="32"/>
                      <a:pt x="2" y="32"/>
                      <a:pt x="2" y="32"/>
                    </a:cubicBezTo>
                    <a:cubicBezTo>
                      <a:pt x="1" y="32"/>
                      <a:pt x="0" y="31"/>
                      <a:pt x="0" y="30"/>
                    </a:cubicBezTo>
                    <a:cubicBezTo>
                      <a:pt x="0" y="2"/>
                      <a:pt x="0" y="2"/>
                      <a:pt x="0" y="2"/>
                    </a:cubicBezTo>
                    <a:cubicBezTo>
                      <a:pt x="0" y="1"/>
                      <a:pt x="1" y="0"/>
                      <a:pt x="2" y="0"/>
                    </a:cubicBezTo>
                    <a:cubicBezTo>
                      <a:pt x="14" y="0"/>
                      <a:pt x="14" y="0"/>
                      <a:pt x="14" y="0"/>
                    </a:cubicBezTo>
                    <a:cubicBezTo>
                      <a:pt x="15" y="0"/>
                      <a:pt x="16" y="1"/>
                      <a:pt x="16" y="2"/>
                    </a:cubicBezTo>
                    <a:cubicBezTo>
                      <a:pt x="16" y="30"/>
                      <a:pt x="16" y="30"/>
                      <a:pt x="16" y="30"/>
                    </a:cubicBezTo>
                    <a:cubicBezTo>
                      <a:pt x="16" y="31"/>
                      <a:pt x="15" y="32"/>
                      <a:pt x="14" y="32"/>
                    </a:cubicBezTo>
                    <a:close/>
                    <a:moveTo>
                      <a:pt x="4" y="28"/>
                    </a:moveTo>
                    <a:cubicBezTo>
                      <a:pt x="12" y="28"/>
                      <a:pt x="12" y="28"/>
                      <a:pt x="12" y="28"/>
                    </a:cubicBezTo>
                    <a:cubicBezTo>
                      <a:pt x="12" y="4"/>
                      <a:pt x="12" y="4"/>
                      <a:pt x="12" y="4"/>
                    </a:cubicBezTo>
                    <a:cubicBezTo>
                      <a:pt x="4" y="4"/>
                      <a:pt x="4" y="4"/>
                      <a:pt x="4" y="4"/>
                    </a:cubicBezTo>
                    <a:lnTo>
                      <a:pt x="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7" name="Freeform 1224">
                <a:extLst>
                  <a:ext uri="{FF2B5EF4-FFF2-40B4-BE49-F238E27FC236}">
                    <a16:creationId xmlns:a16="http://schemas.microsoft.com/office/drawing/2014/main" id="{7E3F0A6A-31DE-3D96-A3EA-E60425A32FFF}"/>
                  </a:ext>
                </a:extLst>
              </p:cNvPr>
              <p:cNvSpPr>
                <a:spLocks noEditPoints="1"/>
              </p:cNvSpPr>
              <p:nvPr/>
            </p:nvSpPr>
            <p:spPr bwMode="auto">
              <a:xfrm>
                <a:off x="2865438" y="4511675"/>
                <a:ext cx="60325" cy="179388"/>
              </a:xfrm>
              <a:custGeom>
                <a:avLst/>
                <a:gdLst>
                  <a:gd name="T0" fmla="*/ 14 w 16"/>
                  <a:gd name="T1" fmla="*/ 48 h 48"/>
                  <a:gd name="T2" fmla="*/ 2 w 16"/>
                  <a:gd name="T3" fmla="*/ 48 h 48"/>
                  <a:gd name="T4" fmla="*/ 0 w 16"/>
                  <a:gd name="T5" fmla="*/ 46 h 48"/>
                  <a:gd name="T6" fmla="*/ 0 w 16"/>
                  <a:gd name="T7" fmla="*/ 2 h 48"/>
                  <a:gd name="T8" fmla="*/ 2 w 16"/>
                  <a:gd name="T9" fmla="*/ 0 h 48"/>
                  <a:gd name="T10" fmla="*/ 14 w 16"/>
                  <a:gd name="T11" fmla="*/ 0 h 48"/>
                  <a:gd name="T12" fmla="*/ 16 w 16"/>
                  <a:gd name="T13" fmla="*/ 2 h 48"/>
                  <a:gd name="T14" fmla="*/ 16 w 16"/>
                  <a:gd name="T15" fmla="*/ 46 h 48"/>
                  <a:gd name="T16" fmla="*/ 14 w 16"/>
                  <a:gd name="T17" fmla="*/ 48 h 48"/>
                  <a:gd name="T18" fmla="*/ 4 w 16"/>
                  <a:gd name="T19" fmla="*/ 44 h 48"/>
                  <a:gd name="T20" fmla="*/ 12 w 16"/>
                  <a:gd name="T21" fmla="*/ 44 h 48"/>
                  <a:gd name="T22" fmla="*/ 12 w 16"/>
                  <a:gd name="T23" fmla="*/ 4 h 48"/>
                  <a:gd name="T24" fmla="*/ 4 w 16"/>
                  <a:gd name="T25" fmla="*/ 4 h 48"/>
                  <a:gd name="T26" fmla="*/ 4 w 16"/>
                  <a:gd name="T2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48">
                    <a:moveTo>
                      <a:pt x="14" y="48"/>
                    </a:moveTo>
                    <a:cubicBezTo>
                      <a:pt x="2" y="48"/>
                      <a:pt x="2" y="48"/>
                      <a:pt x="2" y="48"/>
                    </a:cubicBezTo>
                    <a:cubicBezTo>
                      <a:pt x="1" y="48"/>
                      <a:pt x="0" y="47"/>
                      <a:pt x="0" y="46"/>
                    </a:cubicBezTo>
                    <a:cubicBezTo>
                      <a:pt x="0" y="2"/>
                      <a:pt x="0" y="2"/>
                      <a:pt x="0" y="2"/>
                    </a:cubicBezTo>
                    <a:cubicBezTo>
                      <a:pt x="0" y="1"/>
                      <a:pt x="1" y="0"/>
                      <a:pt x="2" y="0"/>
                    </a:cubicBezTo>
                    <a:cubicBezTo>
                      <a:pt x="14" y="0"/>
                      <a:pt x="14" y="0"/>
                      <a:pt x="14" y="0"/>
                    </a:cubicBezTo>
                    <a:cubicBezTo>
                      <a:pt x="15" y="0"/>
                      <a:pt x="16" y="1"/>
                      <a:pt x="16" y="2"/>
                    </a:cubicBezTo>
                    <a:cubicBezTo>
                      <a:pt x="16" y="46"/>
                      <a:pt x="16" y="46"/>
                      <a:pt x="16" y="46"/>
                    </a:cubicBezTo>
                    <a:cubicBezTo>
                      <a:pt x="16" y="47"/>
                      <a:pt x="15" y="48"/>
                      <a:pt x="14" y="48"/>
                    </a:cubicBezTo>
                    <a:close/>
                    <a:moveTo>
                      <a:pt x="4" y="44"/>
                    </a:moveTo>
                    <a:cubicBezTo>
                      <a:pt x="12" y="44"/>
                      <a:pt x="12" y="44"/>
                      <a:pt x="12" y="44"/>
                    </a:cubicBezTo>
                    <a:cubicBezTo>
                      <a:pt x="12" y="4"/>
                      <a:pt x="12" y="4"/>
                      <a:pt x="12" y="4"/>
                    </a:cubicBezTo>
                    <a:cubicBezTo>
                      <a:pt x="4" y="4"/>
                      <a:pt x="4" y="4"/>
                      <a:pt x="4" y="4"/>
                    </a:cubicBezTo>
                    <a:lnTo>
                      <a:pt x="4"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8" name="Freeform 1225">
                <a:extLst>
                  <a:ext uri="{FF2B5EF4-FFF2-40B4-BE49-F238E27FC236}">
                    <a16:creationId xmlns:a16="http://schemas.microsoft.com/office/drawing/2014/main" id="{4BFFDC54-7539-61DA-9157-1F49C74D894A}"/>
                  </a:ext>
                </a:extLst>
              </p:cNvPr>
              <p:cNvSpPr>
                <a:spLocks noEditPoints="1"/>
              </p:cNvSpPr>
              <p:nvPr/>
            </p:nvSpPr>
            <p:spPr bwMode="auto">
              <a:xfrm>
                <a:off x="2955925" y="4451350"/>
                <a:ext cx="60325" cy="239713"/>
              </a:xfrm>
              <a:custGeom>
                <a:avLst/>
                <a:gdLst>
                  <a:gd name="T0" fmla="*/ 14 w 16"/>
                  <a:gd name="T1" fmla="*/ 64 h 64"/>
                  <a:gd name="T2" fmla="*/ 2 w 16"/>
                  <a:gd name="T3" fmla="*/ 64 h 64"/>
                  <a:gd name="T4" fmla="*/ 0 w 16"/>
                  <a:gd name="T5" fmla="*/ 62 h 64"/>
                  <a:gd name="T6" fmla="*/ 0 w 16"/>
                  <a:gd name="T7" fmla="*/ 2 h 64"/>
                  <a:gd name="T8" fmla="*/ 2 w 16"/>
                  <a:gd name="T9" fmla="*/ 0 h 64"/>
                  <a:gd name="T10" fmla="*/ 14 w 16"/>
                  <a:gd name="T11" fmla="*/ 0 h 64"/>
                  <a:gd name="T12" fmla="*/ 16 w 16"/>
                  <a:gd name="T13" fmla="*/ 2 h 64"/>
                  <a:gd name="T14" fmla="*/ 16 w 16"/>
                  <a:gd name="T15" fmla="*/ 62 h 64"/>
                  <a:gd name="T16" fmla="*/ 14 w 16"/>
                  <a:gd name="T17" fmla="*/ 64 h 64"/>
                  <a:gd name="T18" fmla="*/ 4 w 16"/>
                  <a:gd name="T19" fmla="*/ 60 h 64"/>
                  <a:gd name="T20" fmla="*/ 12 w 16"/>
                  <a:gd name="T21" fmla="*/ 60 h 64"/>
                  <a:gd name="T22" fmla="*/ 12 w 16"/>
                  <a:gd name="T23" fmla="*/ 4 h 64"/>
                  <a:gd name="T24" fmla="*/ 4 w 16"/>
                  <a:gd name="T25" fmla="*/ 4 h 64"/>
                  <a:gd name="T26" fmla="*/ 4 w 16"/>
                  <a:gd name="T2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4">
                    <a:moveTo>
                      <a:pt x="14" y="64"/>
                    </a:moveTo>
                    <a:cubicBezTo>
                      <a:pt x="2" y="64"/>
                      <a:pt x="2" y="64"/>
                      <a:pt x="2" y="64"/>
                    </a:cubicBezTo>
                    <a:cubicBezTo>
                      <a:pt x="1" y="64"/>
                      <a:pt x="0" y="63"/>
                      <a:pt x="0" y="62"/>
                    </a:cubicBezTo>
                    <a:cubicBezTo>
                      <a:pt x="0" y="2"/>
                      <a:pt x="0" y="2"/>
                      <a:pt x="0" y="2"/>
                    </a:cubicBezTo>
                    <a:cubicBezTo>
                      <a:pt x="0" y="1"/>
                      <a:pt x="1" y="0"/>
                      <a:pt x="2" y="0"/>
                    </a:cubicBezTo>
                    <a:cubicBezTo>
                      <a:pt x="14" y="0"/>
                      <a:pt x="14" y="0"/>
                      <a:pt x="14" y="0"/>
                    </a:cubicBezTo>
                    <a:cubicBezTo>
                      <a:pt x="15" y="0"/>
                      <a:pt x="16" y="1"/>
                      <a:pt x="16" y="2"/>
                    </a:cubicBezTo>
                    <a:cubicBezTo>
                      <a:pt x="16" y="62"/>
                      <a:pt x="16" y="62"/>
                      <a:pt x="16" y="62"/>
                    </a:cubicBezTo>
                    <a:cubicBezTo>
                      <a:pt x="16" y="63"/>
                      <a:pt x="15" y="64"/>
                      <a:pt x="14" y="64"/>
                    </a:cubicBezTo>
                    <a:close/>
                    <a:moveTo>
                      <a:pt x="4" y="60"/>
                    </a:moveTo>
                    <a:cubicBezTo>
                      <a:pt x="12" y="60"/>
                      <a:pt x="12" y="60"/>
                      <a:pt x="12" y="60"/>
                    </a:cubicBezTo>
                    <a:cubicBezTo>
                      <a:pt x="12" y="4"/>
                      <a:pt x="12" y="4"/>
                      <a:pt x="12" y="4"/>
                    </a:cubicBezTo>
                    <a:cubicBezTo>
                      <a:pt x="4" y="4"/>
                      <a:pt x="4" y="4"/>
                      <a:pt x="4" y="4"/>
                    </a:cubicBezTo>
                    <a:lnTo>
                      <a:pt x="4"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9" name="Freeform 1226">
                <a:extLst>
                  <a:ext uri="{FF2B5EF4-FFF2-40B4-BE49-F238E27FC236}">
                    <a16:creationId xmlns:a16="http://schemas.microsoft.com/office/drawing/2014/main" id="{752E998F-45B2-7BD2-9C7F-E4F67BA010B4}"/>
                  </a:ext>
                </a:extLst>
              </p:cNvPr>
              <p:cNvSpPr>
                <a:spLocks/>
              </p:cNvSpPr>
              <p:nvPr/>
            </p:nvSpPr>
            <p:spPr bwMode="auto">
              <a:xfrm>
                <a:off x="2708275" y="4346575"/>
                <a:ext cx="285750" cy="195263"/>
              </a:xfrm>
              <a:custGeom>
                <a:avLst/>
                <a:gdLst>
                  <a:gd name="T0" fmla="*/ 2 w 76"/>
                  <a:gd name="T1" fmla="*/ 52 h 52"/>
                  <a:gd name="T2" fmla="*/ 0 w 76"/>
                  <a:gd name="T3" fmla="*/ 51 h 52"/>
                  <a:gd name="T4" fmla="*/ 1 w 76"/>
                  <a:gd name="T5" fmla="*/ 48 h 52"/>
                  <a:gd name="T6" fmla="*/ 73 w 76"/>
                  <a:gd name="T7" fmla="*/ 0 h 52"/>
                  <a:gd name="T8" fmla="*/ 76 w 76"/>
                  <a:gd name="T9" fmla="*/ 1 h 52"/>
                  <a:gd name="T10" fmla="*/ 75 w 76"/>
                  <a:gd name="T11" fmla="*/ 4 h 52"/>
                  <a:gd name="T12" fmla="*/ 3 w 76"/>
                  <a:gd name="T13" fmla="*/ 52 h 52"/>
                  <a:gd name="T14" fmla="*/ 2 w 76"/>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52">
                    <a:moveTo>
                      <a:pt x="2" y="52"/>
                    </a:moveTo>
                    <a:cubicBezTo>
                      <a:pt x="1" y="52"/>
                      <a:pt x="1" y="52"/>
                      <a:pt x="0" y="51"/>
                    </a:cubicBezTo>
                    <a:cubicBezTo>
                      <a:pt x="0" y="50"/>
                      <a:pt x="0" y="49"/>
                      <a:pt x="1" y="48"/>
                    </a:cubicBezTo>
                    <a:cubicBezTo>
                      <a:pt x="73" y="0"/>
                      <a:pt x="73" y="0"/>
                      <a:pt x="73" y="0"/>
                    </a:cubicBezTo>
                    <a:cubicBezTo>
                      <a:pt x="74" y="0"/>
                      <a:pt x="75" y="0"/>
                      <a:pt x="76" y="1"/>
                    </a:cubicBezTo>
                    <a:cubicBezTo>
                      <a:pt x="76" y="2"/>
                      <a:pt x="76" y="3"/>
                      <a:pt x="75" y="4"/>
                    </a:cubicBezTo>
                    <a:cubicBezTo>
                      <a:pt x="3" y="52"/>
                      <a:pt x="3" y="52"/>
                      <a:pt x="3" y="52"/>
                    </a:cubicBezTo>
                    <a:cubicBezTo>
                      <a:pt x="3" y="52"/>
                      <a:pt x="2" y="52"/>
                      <a:pt x="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0" name="Freeform 1227">
                <a:extLst>
                  <a:ext uri="{FF2B5EF4-FFF2-40B4-BE49-F238E27FC236}">
                    <a16:creationId xmlns:a16="http://schemas.microsoft.com/office/drawing/2014/main" id="{DBC28E69-A3EC-D970-B8B1-A5E63A9398B4}"/>
                  </a:ext>
                </a:extLst>
              </p:cNvPr>
              <p:cNvSpPr>
                <a:spLocks/>
              </p:cNvSpPr>
              <p:nvPr/>
            </p:nvSpPr>
            <p:spPr bwMode="auto">
              <a:xfrm>
                <a:off x="2917825" y="4338638"/>
                <a:ext cx="76200" cy="82550"/>
              </a:xfrm>
              <a:custGeom>
                <a:avLst/>
                <a:gdLst>
                  <a:gd name="T0" fmla="*/ 16 w 20"/>
                  <a:gd name="T1" fmla="*/ 22 h 22"/>
                  <a:gd name="T2" fmla="*/ 16 w 20"/>
                  <a:gd name="T3" fmla="*/ 22 h 22"/>
                  <a:gd name="T4" fmla="*/ 14 w 20"/>
                  <a:gd name="T5" fmla="*/ 20 h 22"/>
                  <a:gd name="T6" fmla="*/ 16 w 20"/>
                  <a:gd name="T7" fmla="*/ 6 h 22"/>
                  <a:gd name="T8" fmla="*/ 2 w 20"/>
                  <a:gd name="T9" fmla="*/ 4 h 22"/>
                  <a:gd name="T10" fmla="*/ 0 w 20"/>
                  <a:gd name="T11" fmla="*/ 2 h 22"/>
                  <a:gd name="T12" fmla="*/ 2 w 20"/>
                  <a:gd name="T13" fmla="*/ 0 h 22"/>
                  <a:gd name="T14" fmla="*/ 18 w 20"/>
                  <a:gd name="T15" fmla="*/ 2 h 22"/>
                  <a:gd name="T16" fmla="*/ 20 w 20"/>
                  <a:gd name="T17" fmla="*/ 3 h 22"/>
                  <a:gd name="T18" fmla="*/ 20 w 20"/>
                  <a:gd name="T19" fmla="*/ 4 h 22"/>
                  <a:gd name="T20" fmla="*/ 18 w 20"/>
                  <a:gd name="T21" fmla="*/ 20 h 22"/>
                  <a:gd name="T22" fmla="*/ 16 w 20"/>
                  <a:gd name="T2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22">
                    <a:moveTo>
                      <a:pt x="16" y="22"/>
                    </a:moveTo>
                    <a:cubicBezTo>
                      <a:pt x="16" y="22"/>
                      <a:pt x="16" y="22"/>
                      <a:pt x="16" y="22"/>
                    </a:cubicBezTo>
                    <a:cubicBezTo>
                      <a:pt x="15" y="22"/>
                      <a:pt x="14" y="21"/>
                      <a:pt x="14" y="20"/>
                    </a:cubicBezTo>
                    <a:cubicBezTo>
                      <a:pt x="16" y="6"/>
                      <a:pt x="16" y="6"/>
                      <a:pt x="16" y="6"/>
                    </a:cubicBezTo>
                    <a:cubicBezTo>
                      <a:pt x="2" y="4"/>
                      <a:pt x="2" y="4"/>
                      <a:pt x="2" y="4"/>
                    </a:cubicBezTo>
                    <a:cubicBezTo>
                      <a:pt x="1" y="4"/>
                      <a:pt x="0" y="3"/>
                      <a:pt x="0" y="2"/>
                    </a:cubicBezTo>
                    <a:cubicBezTo>
                      <a:pt x="0" y="1"/>
                      <a:pt x="1" y="0"/>
                      <a:pt x="2" y="0"/>
                    </a:cubicBezTo>
                    <a:cubicBezTo>
                      <a:pt x="18" y="2"/>
                      <a:pt x="18" y="2"/>
                      <a:pt x="18" y="2"/>
                    </a:cubicBezTo>
                    <a:cubicBezTo>
                      <a:pt x="19" y="2"/>
                      <a:pt x="19" y="2"/>
                      <a:pt x="20" y="3"/>
                    </a:cubicBezTo>
                    <a:cubicBezTo>
                      <a:pt x="20" y="3"/>
                      <a:pt x="20" y="4"/>
                      <a:pt x="20" y="4"/>
                    </a:cubicBezTo>
                    <a:cubicBezTo>
                      <a:pt x="18" y="20"/>
                      <a:pt x="18" y="20"/>
                      <a:pt x="18" y="20"/>
                    </a:cubicBezTo>
                    <a:cubicBezTo>
                      <a:pt x="18" y="21"/>
                      <a:pt x="17" y="22"/>
                      <a:pt x="16"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41" name="Group 40">
              <a:extLst>
                <a:ext uri="{FF2B5EF4-FFF2-40B4-BE49-F238E27FC236}">
                  <a16:creationId xmlns:a16="http://schemas.microsoft.com/office/drawing/2014/main" id="{2A8372F3-AD9D-F4FB-81FC-FE9326A08EFD}"/>
                </a:ext>
              </a:extLst>
            </p:cNvPr>
            <p:cNvGrpSpPr/>
            <p:nvPr/>
          </p:nvGrpSpPr>
          <p:grpSpPr>
            <a:xfrm>
              <a:off x="3852299" y="5215486"/>
              <a:ext cx="184328" cy="246133"/>
              <a:chOff x="7764463" y="723900"/>
              <a:chExt cx="269875" cy="360363"/>
            </a:xfrm>
            <a:solidFill>
              <a:schemeClr val="tx1"/>
            </a:solidFill>
          </p:grpSpPr>
          <p:sp>
            <p:nvSpPr>
              <p:cNvPr id="42" name="Freeform 1542">
                <a:extLst>
                  <a:ext uri="{FF2B5EF4-FFF2-40B4-BE49-F238E27FC236}">
                    <a16:creationId xmlns:a16="http://schemas.microsoft.com/office/drawing/2014/main" id="{D73DD3AD-9E10-1FAD-F94E-A5A3D09C062B}"/>
                  </a:ext>
                </a:extLst>
              </p:cNvPr>
              <p:cNvSpPr>
                <a:spLocks/>
              </p:cNvSpPr>
              <p:nvPr/>
            </p:nvSpPr>
            <p:spPr bwMode="auto">
              <a:xfrm>
                <a:off x="7820025" y="798513"/>
                <a:ext cx="68263" cy="117475"/>
              </a:xfrm>
              <a:custGeom>
                <a:avLst/>
                <a:gdLst>
                  <a:gd name="T0" fmla="*/ 9 w 18"/>
                  <a:gd name="T1" fmla="*/ 31 h 31"/>
                  <a:gd name="T2" fmla="*/ 0 w 18"/>
                  <a:gd name="T3" fmla="*/ 23 h 31"/>
                  <a:gd name="T4" fmla="*/ 2 w 18"/>
                  <a:gd name="T5" fmla="*/ 21 h 31"/>
                  <a:gd name="T6" fmla="*/ 4 w 18"/>
                  <a:gd name="T7" fmla="*/ 23 h 31"/>
                  <a:gd name="T8" fmla="*/ 9 w 18"/>
                  <a:gd name="T9" fmla="*/ 27 h 31"/>
                  <a:gd name="T10" fmla="*/ 14 w 18"/>
                  <a:gd name="T11" fmla="*/ 23 h 31"/>
                  <a:gd name="T12" fmla="*/ 9 w 18"/>
                  <a:gd name="T13" fmla="*/ 18 h 31"/>
                  <a:gd name="T14" fmla="*/ 0 w 18"/>
                  <a:gd name="T15" fmla="*/ 9 h 31"/>
                  <a:gd name="T16" fmla="*/ 9 w 18"/>
                  <a:gd name="T17" fmla="*/ 0 h 31"/>
                  <a:gd name="T18" fmla="*/ 18 w 18"/>
                  <a:gd name="T19" fmla="*/ 9 h 31"/>
                  <a:gd name="T20" fmla="*/ 16 w 18"/>
                  <a:gd name="T21" fmla="*/ 11 h 31"/>
                  <a:gd name="T22" fmla="*/ 14 w 18"/>
                  <a:gd name="T23" fmla="*/ 9 h 31"/>
                  <a:gd name="T24" fmla="*/ 9 w 18"/>
                  <a:gd name="T25" fmla="*/ 4 h 31"/>
                  <a:gd name="T26" fmla="*/ 4 w 18"/>
                  <a:gd name="T27" fmla="*/ 9 h 31"/>
                  <a:gd name="T28" fmla="*/ 9 w 18"/>
                  <a:gd name="T29" fmla="*/ 14 h 31"/>
                  <a:gd name="T30" fmla="*/ 18 w 18"/>
                  <a:gd name="T31" fmla="*/ 23 h 31"/>
                  <a:gd name="T32" fmla="*/ 9 w 18"/>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31">
                    <a:moveTo>
                      <a:pt x="9" y="31"/>
                    </a:moveTo>
                    <a:cubicBezTo>
                      <a:pt x="4" y="31"/>
                      <a:pt x="0" y="28"/>
                      <a:pt x="0" y="23"/>
                    </a:cubicBezTo>
                    <a:cubicBezTo>
                      <a:pt x="0" y="22"/>
                      <a:pt x="1" y="21"/>
                      <a:pt x="2" y="21"/>
                    </a:cubicBezTo>
                    <a:cubicBezTo>
                      <a:pt x="3" y="21"/>
                      <a:pt x="4" y="22"/>
                      <a:pt x="4" y="23"/>
                    </a:cubicBezTo>
                    <a:cubicBezTo>
                      <a:pt x="4" y="25"/>
                      <a:pt x="6" y="27"/>
                      <a:pt x="9" y="27"/>
                    </a:cubicBezTo>
                    <a:cubicBezTo>
                      <a:pt x="12" y="27"/>
                      <a:pt x="14" y="25"/>
                      <a:pt x="14" y="23"/>
                    </a:cubicBezTo>
                    <a:cubicBezTo>
                      <a:pt x="14" y="20"/>
                      <a:pt x="12" y="18"/>
                      <a:pt x="9" y="18"/>
                    </a:cubicBezTo>
                    <a:cubicBezTo>
                      <a:pt x="4" y="18"/>
                      <a:pt x="0" y="14"/>
                      <a:pt x="0" y="9"/>
                    </a:cubicBezTo>
                    <a:cubicBezTo>
                      <a:pt x="0" y="4"/>
                      <a:pt x="4" y="0"/>
                      <a:pt x="9" y="0"/>
                    </a:cubicBezTo>
                    <a:cubicBezTo>
                      <a:pt x="14" y="0"/>
                      <a:pt x="18" y="4"/>
                      <a:pt x="18" y="9"/>
                    </a:cubicBezTo>
                    <a:cubicBezTo>
                      <a:pt x="18" y="10"/>
                      <a:pt x="17" y="11"/>
                      <a:pt x="16" y="11"/>
                    </a:cubicBezTo>
                    <a:cubicBezTo>
                      <a:pt x="15" y="11"/>
                      <a:pt x="14" y="10"/>
                      <a:pt x="14" y="9"/>
                    </a:cubicBezTo>
                    <a:cubicBezTo>
                      <a:pt x="14" y="7"/>
                      <a:pt x="12" y="4"/>
                      <a:pt x="9" y="4"/>
                    </a:cubicBezTo>
                    <a:cubicBezTo>
                      <a:pt x="6" y="4"/>
                      <a:pt x="4" y="7"/>
                      <a:pt x="4" y="9"/>
                    </a:cubicBezTo>
                    <a:cubicBezTo>
                      <a:pt x="4" y="12"/>
                      <a:pt x="6" y="14"/>
                      <a:pt x="9" y="14"/>
                    </a:cubicBezTo>
                    <a:cubicBezTo>
                      <a:pt x="14" y="14"/>
                      <a:pt x="18" y="18"/>
                      <a:pt x="18" y="23"/>
                    </a:cubicBezTo>
                    <a:cubicBezTo>
                      <a:pt x="18" y="28"/>
                      <a:pt x="14" y="31"/>
                      <a:pt x="9"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3" name="Freeform 1543">
                <a:extLst>
                  <a:ext uri="{FF2B5EF4-FFF2-40B4-BE49-F238E27FC236}">
                    <a16:creationId xmlns:a16="http://schemas.microsoft.com/office/drawing/2014/main" id="{B96A0F09-65E0-502B-CF1C-9822C4A61183}"/>
                  </a:ext>
                </a:extLst>
              </p:cNvPr>
              <p:cNvSpPr>
                <a:spLocks/>
              </p:cNvSpPr>
              <p:nvPr/>
            </p:nvSpPr>
            <p:spPr bwMode="auto">
              <a:xfrm>
                <a:off x="7847013" y="900113"/>
                <a:ext cx="14288" cy="34925"/>
              </a:xfrm>
              <a:custGeom>
                <a:avLst/>
                <a:gdLst>
                  <a:gd name="T0" fmla="*/ 2 w 4"/>
                  <a:gd name="T1" fmla="*/ 9 h 9"/>
                  <a:gd name="T2" fmla="*/ 0 w 4"/>
                  <a:gd name="T3" fmla="*/ 7 h 9"/>
                  <a:gd name="T4" fmla="*/ 0 w 4"/>
                  <a:gd name="T5" fmla="*/ 2 h 9"/>
                  <a:gd name="T6" fmla="*/ 2 w 4"/>
                  <a:gd name="T7" fmla="*/ 0 h 9"/>
                  <a:gd name="T8" fmla="*/ 4 w 4"/>
                  <a:gd name="T9" fmla="*/ 2 h 9"/>
                  <a:gd name="T10" fmla="*/ 4 w 4"/>
                  <a:gd name="T11" fmla="*/ 7 h 9"/>
                  <a:gd name="T12" fmla="*/ 2 w 4"/>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4" h="9">
                    <a:moveTo>
                      <a:pt x="2" y="9"/>
                    </a:moveTo>
                    <a:cubicBezTo>
                      <a:pt x="1" y="9"/>
                      <a:pt x="0" y="8"/>
                      <a:pt x="0" y="7"/>
                    </a:cubicBezTo>
                    <a:cubicBezTo>
                      <a:pt x="0" y="2"/>
                      <a:pt x="0" y="2"/>
                      <a:pt x="0" y="2"/>
                    </a:cubicBezTo>
                    <a:cubicBezTo>
                      <a:pt x="0" y="1"/>
                      <a:pt x="1" y="0"/>
                      <a:pt x="2" y="0"/>
                    </a:cubicBezTo>
                    <a:cubicBezTo>
                      <a:pt x="3" y="0"/>
                      <a:pt x="4" y="1"/>
                      <a:pt x="4" y="2"/>
                    </a:cubicBezTo>
                    <a:cubicBezTo>
                      <a:pt x="4" y="7"/>
                      <a:pt x="4" y="7"/>
                      <a:pt x="4" y="7"/>
                    </a:cubicBezTo>
                    <a:cubicBezTo>
                      <a:pt x="4" y="8"/>
                      <a:pt x="3" y="9"/>
                      <a:pt x="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4" name="Freeform 1544">
                <a:extLst>
                  <a:ext uri="{FF2B5EF4-FFF2-40B4-BE49-F238E27FC236}">
                    <a16:creationId xmlns:a16="http://schemas.microsoft.com/office/drawing/2014/main" id="{D8EE1D95-8E8A-406F-DAF9-D3548325E6A4}"/>
                  </a:ext>
                </a:extLst>
              </p:cNvPr>
              <p:cNvSpPr>
                <a:spLocks/>
              </p:cNvSpPr>
              <p:nvPr/>
            </p:nvSpPr>
            <p:spPr bwMode="auto">
              <a:xfrm>
                <a:off x="7847013" y="784225"/>
                <a:ext cx="14288" cy="30163"/>
              </a:xfrm>
              <a:custGeom>
                <a:avLst/>
                <a:gdLst>
                  <a:gd name="T0" fmla="*/ 2 w 4"/>
                  <a:gd name="T1" fmla="*/ 8 h 8"/>
                  <a:gd name="T2" fmla="*/ 0 w 4"/>
                  <a:gd name="T3" fmla="*/ 6 h 8"/>
                  <a:gd name="T4" fmla="*/ 0 w 4"/>
                  <a:gd name="T5" fmla="*/ 2 h 8"/>
                  <a:gd name="T6" fmla="*/ 2 w 4"/>
                  <a:gd name="T7" fmla="*/ 0 h 8"/>
                  <a:gd name="T8" fmla="*/ 4 w 4"/>
                  <a:gd name="T9" fmla="*/ 2 h 8"/>
                  <a:gd name="T10" fmla="*/ 4 w 4"/>
                  <a:gd name="T11" fmla="*/ 6 h 8"/>
                  <a:gd name="T12" fmla="*/ 2 w 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2" y="8"/>
                    </a:moveTo>
                    <a:cubicBezTo>
                      <a:pt x="1" y="8"/>
                      <a:pt x="0" y="8"/>
                      <a:pt x="0" y="6"/>
                    </a:cubicBezTo>
                    <a:cubicBezTo>
                      <a:pt x="0" y="2"/>
                      <a:pt x="0" y="2"/>
                      <a:pt x="0" y="2"/>
                    </a:cubicBezTo>
                    <a:cubicBezTo>
                      <a:pt x="0" y="1"/>
                      <a:pt x="1" y="0"/>
                      <a:pt x="2" y="0"/>
                    </a:cubicBezTo>
                    <a:cubicBezTo>
                      <a:pt x="3" y="0"/>
                      <a:pt x="4" y="1"/>
                      <a:pt x="4" y="2"/>
                    </a:cubicBezTo>
                    <a:cubicBezTo>
                      <a:pt x="4" y="6"/>
                      <a:pt x="4" y="6"/>
                      <a:pt x="4" y="6"/>
                    </a:cubicBezTo>
                    <a:cubicBezTo>
                      <a:pt x="4" y="8"/>
                      <a:pt x="3" y="8"/>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5" name="Freeform 1545">
                <a:extLst>
                  <a:ext uri="{FF2B5EF4-FFF2-40B4-BE49-F238E27FC236}">
                    <a16:creationId xmlns:a16="http://schemas.microsoft.com/office/drawing/2014/main" id="{27B67B98-6B75-C4EE-CE04-760BB1A1E6E6}"/>
                  </a:ext>
                </a:extLst>
              </p:cNvPr>
              <p:cNvSpPr>
                <a:spLocks noEditPoints="1"/>
              </p:cNvSpPr>
              <p:nvPr/>
            </p:nvSpPr>
            <p:spPr bwMode="auto">
              <a:xfrm>
                <a:off x="7764463" y="723900"/>
                <a:ext cx="269875" cy="360363"/>
              </a:xfrm>
              <a:custGeom>
                <a:avLst/>
                <a:gdLst>
                  <a:gd name="T0" fmla="*/ 70 w 72"/>
                  <a:gd name="T1" fmla="*/ 96 h 96"/>
                  <a:gd name="T2" fmla="*/ 2 w 72"/>
                  <a:gd name="T3" fmla="*/ 96 h 96"/>
                  <a:gd name="T4" fmla="*/ 0 w 72"/>
                  <a:gd name="T5" fmla="*/ 94 h 96"/>
                  <a:gd name="T6" fmla="*/ 0 w 72"/>
                  <a:gd name="T7" fmla="*/ 2 h 96"/>
                  <a:gd name="T8" fmla="*/ 2 w 72"/>
                  <a:gd name="T9" fmla="*/ 0 h 96"/>
                  <a:gd name="T10" fmla="*/ 46 w 72"/>
                  <a:gd name="T11" fmla="*/ 0 h 96"/>
                  <a:gd name="T12" fmla="*/ 47 w 72"/>
                  <a:gd name="T13" fmla="*/ 1 h 96"/>
                  <a:gd name="T14" fmla="*/ 71 w 72"/>
                  <a:gd name="T15" fmla="*/ 25 h 96"/>
                  <a:gd name="T16" fmla="*/ 72 w 72"/>
                  <a:gd name="T17" fmla="*/ 26 h 96"/>
                  <a:gd name="T18" fmla="*/ 72 w 72"/>
                  <a:gd name="T19" fmla="*/ 94 h 96"/>
                  <a:gd name="T20" fmla="*/ 70 w 72"/>
                  <a:gd name="T21" fmla="*/ 96 h 96"/>
                  <a:gd name="T22" fmla="*/ 4 w 72"/>
                  <a:gd name="T23" fmla="*/ 92 h 96"/>
                  <a:gd name="T24" fmla="*/ 68 w 72"/>
                  <a:gd name="T25" fmla="*/ 92 h 96"/>
                  <a:gd name="T26" fmla="*/ 68 w 72"/>
                  <a:gd name="T27" fmla="*/ 27 h 96"/>
                  <a:gd name="T28" fmla="*/ 45 w 72"/>
                  <a:gd name="T29" fmla="*/ 4 h 96"/>
                  <a:gd name="T30" fmla="*/ 4 w 72"/>
                  <a:gd name="T31" fmla="*/ 4 h 96"/>
                  <a:gd name="T32" fmla="*/ 4 w 72"/>
                  <a:gd name="T33"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96">
                    <a:moveTo>
                      <a:pt x="70" y="96"/>
                    </a:moveTo>
                    <a:cubicBezTo>
                      <a:pt x="2" y="96"/>
                      <a:pt x="2" y="96"/>
                      <a:pt x="2" y="96"/>
                    </a:cubicBezTo>
                    <a:cubicBezTo>
                      <a:pt x="1" y="96"/>
                      <a:pt x="0" y="95"/>
                      <a:pt x="0" y="94"/>
                    </a:cubicBezTo>
                    <a:cubicBezTo>
                      <a:pt x="0" y="2"/>
                      <a:pt x="0" y="2"/>
                      <a:pt x="0" y="2"/>
                    </a:cubicBezTo>
                    <a:cubicBezTo>
                      <a:pt x="0" y="1"/>
                      <a:pt x="1" y="0"/>
                      <a:pt x="2" y="0"/>
                    </a:cubicBezTo>
                    <a:cubicBezTo>
                      <a:pt x="46" y="0"/>
                      <a:pt x="46" y="0"/>
                      <a:pt x="46" y="0"/>
                    </a:cubicBezTo>
                    <a:cubicBezTo>
                      <a:pt x="47" y="0"/>
                      <a:pt x="47" y="0"/>
                      <a:pt x="47" y="1"/>
                    </a:cubicBezTo>
                    <a:cubicBezTo>
                      <a:pt x="71" y="25"/>
                      <a:pt x="71" y="25"/>
                      <a:pt x="71" y="25"/>
                    </a:cubicBezTo>
                    <a:cubicBezTo>
                      <a:pt x="72" y="25"/>
                      <a:pt x="72" y="25"/>
                      <a:pt x="72" y="26"/>
                    </a:cubicBezTo>
                    <a:cubicBezTo>
                      <a:pt x="72" y="94"/>
                      <a:pt x="72" y="94"/>
                      <a:pt x="72" y="94"/>
                    </a:cubicBezTo>
                    <a:cubicBezTo>
                      <a:pt x="72" y="95"/>
                      <a:pt x="71" y="96"/>
                      <a:pt x="70" y="96"/>
                    </a:cubicBezTo>
                    <a:close/>
                    <a:moveTo>
                      <a:pt x="4" y="92"/>
                    </a:moveTo>
                    <a:cubicBezTo>
                      <a:pt x="68" y="92"/>
                      <a:pt x="68" y="92"/>
                      <a:pt x="68" y="92"/>
                    </a:cubicBezTo>
                    <a:cubicBezTo>
                      <a:pt x="68" y="27"/>
                      <a:pt x="68" y="27"/>
                      <a:pt x="68" y="27"/>
                    </a:cubicBezTo>
                    <a:cubicBezTo>
                      <a:pt x="45" y="4"/>
                      <a:pt x="45" y="4"/>
                      <a:pt x="45" y="4"/>
                    </a:cubicBezTo>
                    <a:cubicBezTo>
                      <a:pt x="4" y="4"/>
                      <a:pt x="4" y="4"/>
                      <a:pt x="4" y="4"/>
                    </a:cubicBezTo>
                    <a:lnTo>
                      <a:pt x="4"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6" name="Freeform 1546">
                <a:extLst>
                  <a:ext uri="{FF2B5EF4-FFF2-40B4-BE49-F238E27FC236}">
                    <a16:creationId xmlns:a16="http://schemas.microsoft.com/office/drawing/2014/main" id="{A151CF5B-92F2-6C52-F8F3-88F3838E8CF3}"/>
                  </a:ext>
                </a:extLst>
              </p:cNvPr>
              <p:cNvSpPr>
                <a:spLocks/>
              </p:cNvSpPr>
              <p:nvPr/>
            </p:nvSpPr>
            <p:spPr bwMode="auto">
              <a:xfrm>
                <a:off x="7929563" y="723900"/>
                <a:ext cx="104775" cy="104775"/>
              </a:xfrm>
              <a:custGeom>
                <a:avLst/>
                <a:gdLst>
                  <a:gd name="T0" fmla="*/ 26 w 28"/>
                  <a:gd name="T1" fmla="*/ 28 h 28"/>
                  <a:gd name="T2" fmla="*/ 2 w 28"/>
                  <a:gd name="T3" fmla="*/ 28 h 28"/>
                  <a:gd name="T4" fmla="*/ 0 w 28"/>
                  <a:gd name="T5" fmla="*/ 26 h 28"/>
                  <a:gd name="T6" fmla="*/ 0 w 28"/>
                  <a:gd name="T7" fmla="*/ 2 h 28"/>
                  <a:gd name="T8" fmla="*/ 2 w 28"/>
                  <a:gd name="T9" fmla="*/ 0 h 28"/>
                  <a:gd name="T10" fmla="*/ 4 w 28"/>
                  <a:gd name="T11" fmla="*/ 2 h 28"/>
                  <a:gd name="T12" fmla="*/ 4 w 28"/>
                  <a:gd name="T13" fmla="*/ 24 h 28"/>
                  <a:gd name="T14" fmla="*/ 26 w 28"/>
                  <a:gd name="T15" fmla="*/ 24 h 28"/>
                  <a:gd name="T16" fmla="*/ 28 w 28"/>
                  <a:gd name="T17" fmla="*/ 26 h 28"/>
                  <a:gd name="T18" fmla="*/ 26 w 28"/>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26" y="28"/>
                    </a:moveTo>
                    <a:cubicBezTo>
                      <a:pt x="2" y="28"/>
                      <a:pt x="2" y="28"/>
                      <a:pt x="2" y="28"/>
                    </a:cubicBezTo>
                    <a:cubicBezTo>
                      <a:pt x="1" y="28"/>
                      <a:pt x="0" y="27"/>
                      <a:pt x="0" y="26"/>
                    </a:cubicBezTo>
                    <a:cubicBezTo>
                      <a:pt x="0" y="2"/>
                      <a:pt x="0" y="2"/>
                      <a:pt x="0" y="2"/>
                    </a:cubicBezTo>
                    <a:cubicBezTo>
                      <a:pt x="0" y="1"/>
                      <a:pt x="1" y="0"/>
                      <a:pt x="2" y="0"/>
                    </a:cubicBezTo>
                    <a:cubicBezTo>
                      <a:pt x="3" y="0"/>
                      <a:pt x="4" y="1"/>
                      <a:pt x="4" y="2"/>
                    </a:cubicBezTo>
                    <a:cubicBezTo>
                      <a:pt x="4" y="24"/>
                      <a:pt x="4" y="24"/>
                      <a:pt x="4" y="24"/>
                    </a:cubicBezTo>
                    <a:cubicBezTo>
                      <a:pt x="26" y="24"/>
                      <a:pt x="26" y="24"/>
                      <a:pt x="26" y="24"/>
                    </a:cubicBezTo>
                    <a:cubicBezTo>
                      <a:pt x="27" y="24"/>
                      <a:pt x="28" y="25"/>
                      <a:pt x="28" y="26"/>
                    </a:cubicBezTo>
                    <a:cubicBezTo>
                      <a:pt x="28" y="27"/>
                      <a:pt x="27" y="28"/>
                      <a:pt x="2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7" name="Freeform 1547">
                <a:extLst>
                  <a:ext uri="{FF2B5EF4-FFF2-40B4-BE49-F238E27FC236}">
                    <a16:creationId xmlns:a16="http://schemas.microsoft.com/office/drawing/2014/main" id="{D8EAA58C-4FB5-C23E-67B1-64C0C5D86C19}"/>
                  </a:ext>
                </a:extLst>
              </p:cNvPr>
              <p:cNvSpPr>
                <a:spLocks/>
              </p:cNvSpPr>
              <p:nvPr/>
            </p:nvSpPr>
            <p:spPr bwMode="auto">
              <a:xfrm>
                <a:off x="7808913" y="965200"/>
                <a:ext cx="180975" cy="14288"/>
              </a:xfrm>
              <a:custGeom>
                <a:avLst/>
                <a:gdLst>
                  <a:gd name="T0" fmla="*/ 46 w 48"/>
                  <a:gd name="T1" fmla="*/ 4 h 4"/>
                  <a:gd name="T2" fmla="*/ 2 w 48"/>
                  <a:gd name="T3" fmla="*/ 4 h 4"/>
                  <a:gd name="T4" fmla="*/ 0 w 48"/>
                  <a:gd name="T5" fmla="*/ 2 h 4"/>
                  <a:gd name="T6" fmla="*/ 2 w 48"/>
                  <a:gd name="T7" fmla="*/ 0 h 4"/>
                  <a:gd name="T8" fmla="*/ 46 w 48"/>
                  <a:gd name="T9" fmla="*/ 0 h 4"/>
                  <a:gd name="T10" fmla="*/ 48 w 48"/>
                  <a:gd name="T11" fmla="*/ 2 h 4"/>
                  <a:gd name="T12" fmla="*/ 46 w 4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46" y="4"/>
                    </a:moveTo>
                    <a:cubicBezTo>
                      <a:pt x="2" y="4"/>
                      <a:pt x="2" y="4"/>
                      <a:pt x="2" y="4"/>
                    </a:cubicBezTo>
                    <a:cubicBezTo>
                      <a:pt x="1" y="4"/>
                      <a:pt x="0" y="3"/>
                      <a:pt x="0" y="2"/>
                    </a:cubicBezTo>
                    <a:cubicBezTo>
                      <a:pt x="0" y="1"/>
                      <a:pt x="1" y="0"/>
                      <a:pt x="2" y="0"/>
                    </a:cubicBezTo>
                    <a:cubicBezTo>
                      <a:pt x="46" y="0"/>
                      <a:pt x="46" y="0"/>
                      <a:pt x="46" y="0"/>
                    </a:cubicBezTo>
                    <a:cubicBezTo>
                      <a:pt x="47" y="0"/>
                      <a:pt x="48" y="1"/>
                      <a:pt x="48" y="2"/>
                    </a:cubicBezTo>
                    <a:cubicBezTo>
                      <a:pt x="48" y="3"/>
                      <a:pt x="47" y="4"/>
                      <a:pt x="4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8" name="Freeform 1548">
                <a:extLst>
                  <a:ext uri="{FF2B5EF4-FFF2-40B4-BE49-F238E27FC236}">
                    <a16:creationId xmlns:a16="http://schemas.microsoft.com/office/drawing/2014/main" id="{C0F67CD9-DB74-684E-D6D2-2155EC1C6AF3}"/>
                  </a:ext>
                </a:extLst>
              </p:cNvPr>
              <p:cNvSpPr>
                <a:spLocks/>
              </p:cNvSpPr>
              <p:nvPr/>
            </p:nvSpPr>
            <p:spPr bwMode="auto">
              <a:xfrm>
                <a:off x="7899400" y="935038"/>
                <a:ext cx="90488" cy="14288"/>
              </a:xfrm>
              <a:custGeom>
                <a:avLst/>
                <a:gdLst>
                  <a:gd name="T0" fmla="*/ 22 w 24"/>
                  <a:gd name="T1" fmla="*/ 4 h 4"/>
                  <a:gd name="T2" fmla="*/ 2 w 24"/>
                  <a:gd name="T3" fmla="*/ 4 h 4"/>
                  <a:gd name="T4" fmla="*/ 0 w 24"/>
                  <a:gd name="T5" fmla="*/ 2 h 4"/>
                  <a:gd name="T6" fmla="*/ 2 w 24"/>
                  <a:gd name="T7" fmla="*/ 0 h 4"/>
                  <a:gd name="T8" fmla="*/ 22 w 24"/>
                  <a:gd name="T9" fmla="*/ 0 h 4"/>
                  <a:gd name="T10" fmla="*/ 24 w 24"/>
                  <a:gd name="T11" fmla="*/ 2 h 4"/>
                  <a:gd name="T12" fmla="*/ 22 w 2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4" h="4">
                    <a:moveTo>
                      <a:pt x="22" y="4"/>
                    </a:moveTo>
                    <a:cubicBezTo>
                      <a:pt x="2" y="4"/>
                      <a:pt x="2" y="4"/>
                      <a:pt x="2" y="4"/>
                    </a:cubicBezTo>
                    <a:cubicBezTo>
                      <a:pt x="1" y="4"/>
                      <a:pt x="0" y="3"/>
                      <a:pt x="0" y="2"/>
                    </a:cubicBezTo>
                    <a:cubicBezTo>
                      <a:pt x="0" y="1"/>
                      <a:pt x="1" y="0"/>
                      <a:pt x="2" y="0"/>
                    </a:cubicBezTo>
                    <a:cubicBezTo>
                      <a:pt x="22" y="0"/>
                      <a:pt x="22" y="0"/>
                      <a:pt x="22" y="0"/>
                    </a:cubicBezTo>
                    <a:cubicBezTo>
                      <a:pt x="23" y="0"/>
                      <a:pt x="24" y="1"/>
                      <a:pt x="24" y="2"/>
                    </a:cubicBezTo>
                    <a:cubicBezTo>
                      <a:pt x="24" y="3"/>
                      <a:pt x="23" y="4"/>
                      <a:pt x="2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9" name="Freeform 1550">
                <a:extLst>
                  <a:ext uri="{FF2B5EF4-FFF2-40B4-BE49-F238E27FC236}">
                    <a16:creationId xmlns:a16="http://schemas.microsoft.com/office/drawing/2014/main" id="{0AD40497-1AF6-F356-1312-01C11E9A484F}"/>
                  </a:ext>
                </a:extLst>
              </p:cNvPr>
              <p:cNvSpPr>
                <a:spLocks/>
              </p:cNvSpPr>
              <p:nvPr/>
            </p:nvSpPr>
            <p:spPr bwMode="auto">
              <a:xfrm>
                <a:off x="7929563" y="904875"/>
                <a:ext cx="60325" cy="14288"/>
              </a:xfrm>
              <a:custGeom>
                <a:avLst/>
                <a:gdLst>
                  <a:gd name="T0" fmla="*/ 14 w 16"/>
                  <a:gd name="T1" fmla="*/ 4 h 4"/>
                  <a:gd name="T2" fmla="*/ 2 w 16"/>
                  <a:gd name="T3" fmla="*/ 4 h 4"/>
                  <a:gd name="T4" fmla="*/ 0 w 16"/>
                  <a:gd name="T5" fmla="*/ 2 h 4"/>
                  <a:gd name="T6" fmla="*/ 2 w 16"/>
                  <a:gd name="T7" fmla="*/ 0 h 4"/>
                  <a:gd name="T8" fmla="*/ 14 w 16"/>
                  <a:gd name="T9" fmla="*/ 0 h 4"/>
                  <a:gd name="T10" fmla="*/ 16 w 16"/>
                  <a:gd name="T11" fmla="*/ 2 h 4"/>
                  <a:gd name="T12" fmla="*/ 14 w 1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4"/>
                    </a:moveTo>
                    <a:cubicBezTo>
                      <a:pt x="2" y="4"/>
                      <a:pt x="2" y="4"/>
                      <a:pt x="2" y="4"/>
                    </a:cubicBezTo>
                    <a:cubicBezTo>
                      <a:pt x="1" y="4"/>
                      <a:pt x="0" y="3"/>
                      <a:pt x="0" y="2"/>
                    </a:cubicBezTo>
                    <a:cubicBezTo>
                      <a:pt x="0" y="1"/>
                      <a:pt x="1" y="0"/>
                      <a:pt x="2" y="0"/>
                    </a:cubicBezTo>
                    <a:cubicBezTo>
                      <a:pt x="14" y="0"/>
                      <a:pt x="14" y="0"/>
                      <a:pt x="14" y="0"/>
                    </a:cubicBezTo>
                    <a:cubicBezTo>
                      <a:pt x="15" y="0"/>
                      <a:pt x="16" y="1"/>
                      <a:pt x="16" y="2"/>
                    </a:cubicBezTo>
                    <a:cubicBezTo>
                      <a:pt x="16" y="3"/>
                      <a:pt x="15" y="4"/>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0" name="Freeform 1551">
                <a:extLst>
                  <a:ext uri="{FF2B5EF4-FFF2-40B4-BE49-F238E27FC236}">
                    <a16:creationId xmlns:a16="http://schemas.microsoft.com/office/drawing/2014/main" id="{2FA0CDCE-E616-B2DC-85C1-5111358F80B3}"/>
                  </a:ext>
                </a:extLst>
              </p:cNvPr>
              <p:cNvSpPr>
                <a:spLocks/>
              </p:cNvSpPr>
              <p:nvPr/>
            </p:nvSpPr>
            <p:spPr bwMode="auto">
              <a:xfrm>
                <a:off x="7929563" y="874713"/>
                <a:ext cx="60325" cy="14288"/>
              </a:xfrm>
              <a:custGeom>
                <a:avLst/>
                <a:gdLst>
                  <a:gd name="T0" fmla="*/ 14 w 16"/>
                  <a:gd name="T1" fmla="*/ 4 h 4"/>
                  <a:gd name="T2" fmla="*/ 2 w 16"/>
                  <a:gd name="T3" fmla="*/ 4 h 4"/>
                  <a:gd name="T4" fmla="*/ 0 w 16"/>
                  <a:gd name="T5" fmla="*/ 2 h 4"/>
                  <a:gd name="T6" fmla="*/ 2 w 16"/>
                  <a:gd name="T7" fmla="*/ 0 h 4"/>
                  <a:gd name="T8" fmla="*/ 14 w 16"/>
                  <a:gd name="T9" fmla="*/ 0 h 4"/>
                  <a:gd name="T10" fmla="*/ 16 w 16"/>
                  <a:gd name="T11" fmla="*/ 2 h 4"/>
                  <a:gd name="T12" fmla="*/ 14 w 1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4"/>
                    </a:moveTo>
                    <a:cubicBezTo>
                      <a:pt x="2" y="4"/>
                      <a:pt x="2" y="4"/>
                      <a:pt x="2" y="4"/>
                    </a:cubicBezTo>
                    <a:cubicBezTo>
                      <a:pt x="1" y="4"/>
                      <a:pt x="0" y="3"/>
                      <a:pt x="0" y="2"/>
                    </a:cubicBezTo>
                    <a:cubicBezTo>
                      <a:pt x="0" y="1"/>
                      <a:pt x="1" y="0"/>
                      <a:pt x="2" y="0"/>
                    </a:cubicBezTo>
                    <a:cubicBezTo>
                      <a:pt x="14" y="0"/>
                      <a:pt x="14" y="0"/>
                      <a:pt x="14" y="0"/>
                    </a:cubicBezTo>
                    <a:cubicBezTo>
                      <a:pt x="15" y="0"/>
                      <a:pt x="16" y="1"/>
                      <a:pt x="16" y="2"/>
                    </a:cubicBezTo>
                    <a:cubicBezTo>
                      <a:pt x="16" y="3"/>
                      <a:pt x="15" y="4"/>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1" name="Freeform 1552">
                <a:extLst>
                  <a:ext uri="{FF2B5EF4-FFF2-40B4-BE49-F238E27FC236}">
                    <a16:creationId xmlns:a16="http://schemas.microsoft.com/office/drawing/2014/main" id="{780D348E-2353-D47D-BA13-02A6DEC652BF}"/>
                  </a:ext>
                </a:extLst>
              </p:cNvPr>
              <p:cNvSpPr>
                <a:spLocks/>
              </p:cNvSpPr>
              <p:nvPr/>
            </p:nvSpPr>
            <p:spPr bwMode="auto">
              <a:xfrm>
                <a:off x="7808913" y="993775"/>
                <a:ext cx="180975" cy="15875"/>
              </a:xfrm>
              <a:custGeom>
                <a:avLst/>
                <a:gdLst>
                  <a:gd name="T0" fmla="*/ 46 w 48"/>
                  <a:gd name="T1" fmla="*/ 4 h 4"/>
                  <a:gd name="T2" fmla="*/ 2 w 48"/>
                  <a:gd name="T3" fmla="*/ 4 h 4"/>
                  <a:gd name="T4" fmla="*/ 0 w 48"/>
                  <a:gd name="T5" fmla="*/ 2 h 4"/>
                  <a:gd name="T6" fmla="*/ 2 w 48"/>
                  <a:gd name="T7" fmla="*/ 0 h 4"/>
                  <a:gd name="T8" fmla="*/ 46 w 48"/>
                  <a:gd name="T9" fmla="*/ 0 h 4"/>
                  <a:gd name="T10" fmla="*/ 48 w 48"/>
                  <a:gd name="T11" fmla="*/ 2 h 4"/>
                  <a:gd name="T12" fmla="*/ 46 w 4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46" y="4"/>
                    </a:moveTo>
                    <a:cubicBezTo>
                      <a:pt x="2" y="4"/>
                      <a:pt x="2" y="4"/>
                      <a:pt x="2" y="4"/>
                    </a:cubicBezTo>
                    <a:cubicBezTo>
                      <a:pt x="1" y="4"/>
                      <a:pt x="0" y="3"/>
                      <a:pt x="0" y="2"/>
                    </a:cubicBezTo>
                    <a:cubicBezTo>
                      <a:pt x="0" y="1"/>
                      <a:pt x="1" y="0"/>
                      <a:pt x="2" y="0"/>
                    </a:cubicBezTo>
                    <a:cubicBezTo>
                      <a:pt x="46" y="0"/>
                      <a:pt x="46" y="0"/>
                      <a:pt x="46" y="0"/>
                    </a:cubicBezTo>
                    <a:cubicBezTo>
                      <a:pt x="47" y="0"/>
                      <a:pt x="48" y="1"/>
                      <a:pt x="48" y="2"/>
                    </a:cubicBezTo>
                    <a:cubicBezTo>
                      <a:pt x="48" y="3"/>
                      <a:pt x="47" y="4"/>
                      <a:pt x="4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2" name="Freeform 1553">
                <a:extLst>
                  <a:ext uri="{FF2B5EF4-FFF2-40B4-BE49-F238E27FC236}">
                    <a16:creationId xmlns:a16="http://schemas.microsoft.com/office/drawing/2014/main" id="{D85A0654-FF94-DD4E-C392-CDD9B1B2D472}"/>
                  </a:ext>
                </a:extLst>
              </p:cNvPr>
              <p:cNvSpPr>
                <a:spLocks/>
              </p:cNvSpPr>
              <p:nvPr/>
            </p:nvSpPr>
            <p:spPr bwMode="auto">
              <a:xfrm>
                <a:off x="7808913" y="1023938"/>
                <a:ext cx="180975" cy="15875"/>
              </a:xfrm>
              <a:custGeom>
                <a:avLst/>
                <a:gdLst>
                  <a:gd name="T0" fmla="*/ 46 w 48"/>
                  <a:gd name="T1" fmla="*/ 4 h 4"/>
                  <a:gd name="T2" fmla="*/ 2 w 48"/>
                  <a:gd name="T3" fmla="*/ 4 h 4"/>
                  <a:gd name="T4" fmla="*/ 0 w 48"/>
                  <a:gd name="T5" fmla="*/ 2 h 4"/>
                  <a:gd name="T6" fmla="*/ 2 w 48"/>
                  <a:gd name="T7" fmla="*/ 0 h 4"/>
                  <a:gd name="T8" fmla="*/ 46 w 48"/>
                  <a:gd name="T9" fmla="*/ 0 h 4"/>
                  <a:gd name="T10" fmla="*/ 48 w 48"/>
                  <a:gd name="T11" fmla="*/ 2 h 4"/>
                  <a:gd name="T12" fmla="*/ 46 w 4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46" y="4"/>
                    </a:moveTo>
                    <a:cubicBezTo>
                      <a:pt x="2" y="4"/>
                      <a:pt x="2" y="4"/>
                      <a:pt x="2" y="4"/>
                    </a:cubicBezTo>
                    <a:cubicBezTo>
                      <a:pt x="1" y="4"/>
                      <a:pt x="0" y="3"/>
                      <a:pt x="0" y="2"/>
                    </a:cubicBezTo>
                    <a:cubicBezTo>
                      <a:pt x="0" y="1"/>
                      <a:pt x="1" y="0"/>
                      <a:pt x="2" y="0"/>
                    </a:cubicBezTo>
                    <a:cubicBezTo>
                      <a:pt x="46" y="0"/>
                      <a:pt x="46" y="0"/>
                      <a:pt x="46" y="0"/>
                    </a:cubicBezTo>
                    <a:cubicBezTo>
                      <a:pt x="47" y="0"/>
                      <a:pt x="48" y="1"/>
                      <a:pt x="48" y="2"/>
                    </a:cubicBezTo>
                    <a:cubicBezTo>
                      <a:pt x="48" y="3"/>
                      <a:pt x="47" y="4"/>
                      <a:pt x="4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grpSp>
        <p:nvGrpSpPr>
          <p:cNvPr id="63" name="Group 62">
            <a:extLst>
              <a:ext uri="{FF2B5EF4-FFF2-40B4-BE49-F238E27FC236}">
                <a16:creationId xmlns:a16="http://schemas.microsoft.com/office/drawing/2014/main" id="{61CC83D9-CF0D-8FAD-F82E-BF80DCA1CF68}"/>
              </a:ext>
            </a:extLst>
          </p:cNvPr>
          <p:cNvGrpSpPr/>
          <p:nvPr/>
        </p:nvGrpSpPr>
        <p:grpSpPr>
          <a:xfrm>
            <a:off x="6677147" y="1637477"/>
            <a:ext cx="4593814" cy="852265"/>
            <a:chOff x="5889747" y="1634744"/>
            <a:chExt cx="4593814" cy="852265"/>
          </a:xfrm>
        </p:grpSpPr>
        <p:grpSp>
          <p:nvGrpSpPr>
            <p:cNvPr id="54" name="Group 53">
              <a:extLst>
                <a:ext uri="{FF2B5EF4-FFF2-40B4-BE49-F238E27FC236}">
                  <a16:creationId xmlns:a16="http://schemas.microsoft.com/office/drawing/2014/main" id="{A1DF245C-5113-7253-7342-EFA2367C94B2}"/>
                </a:ext>
              </a:extLst>
            </p:cNvPr>
            <p:cNvGrpSpPr/>
            <p:nvPr/>
          </p:nvGrpSpPr>
          <p:grpSpPr>
            <a:xfrm>
              <a:off x="6617370" y="1634744"/>
              <a:ext cx="3866191" cy="852265"/>
              <a:chOff x="5999741" y="2450165"/>
              <a:chExt cx="4967975" cy="852265"/>
            </a:xfrm>
          </p:grpSpPr>
          <p:cxnSp>
            <p:nvCxnSpPr>
              <p:cNvPr id="56" name="Straight Connector 55">
                <a:extLst>
                  <a:ext uri="{FF2B5EF4-FFF2-40B4-BE49-F238E27FC236}">
                    <a16:creationId xmlns:a16="http://schemas.microsoft.com/office/drawing/2014/main" id="{990424D0-2B33-AB15-F4B7-87F783DD9C42}"/>
                  </a:ext>
                </a:extLst>
              </p:cNvPr>
              <p:cNvCxnSpPr>
                <a:cxnSpLocks/>
              </p:cNvCxnSpPr>
              <p:nvPr/>
            </p:nvCxnSpPr>
            <p:spPr>
              <a:xfrm>
                <a:off x="5999741" y="3302430"/>
                <a:ext cx="4795638" cy="0"/>
              </a:xfrm>
              <a:prstGeom prst="line">
                <a:avLst/>
              </a:prstGeom>
              <a:ln>
                <a:tailEnd type="oval"/>
              </a:ln>
            </p:spPr>
            <p:style>
              <a:lnRef idx="1">
                <a:schemeClr val="accent2"/>
              </a:lnRef>
              <a:fillRef idx="0">
                <a:schemeClr val="accent2"/>
              </a:fillRef>
              <a:effectRef idx="0">
                <a:schemeClr val="accent2"/>
              </a:effectRef>
              <a:fontRef idx="minor">
                <a:schemeClr val="tx1"/>
              </a:fontRef>
            </p:style>
          </p:cxnSp>
          <p:sp>
            <p:nvSpPr>
              <p:cNvPr id="57" name="TextBox 56">
                <a:extLst>
                  <a:ext uri="{FF2B5EF4-FFF2-40B4-BE49-F238E27FC236}">
                    <a16:creationId xmlns:a16="http://schemas.microsoft.com/office/drawing/2014/main" id="{17F7CC13-445A-8824-0884-FF0EA193DDE2}"/>
                  </a:ext>
                </a:extLst>
              </p:cNvPr>
              <p:cNvSpPr txBox="1"/>
              <p:nvPr/>
            </p:nvSpPr>
            <p:spPr>
              <a:xfrm>
                <a:off x="6695367" y="2450165"/>
                <a:ext cx="4272349" cy="661720"/>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a:cs typeface="Arial"/>
                  </a:rPr>
                  <a:t>Clog Market Leader</a:t>
                </a:r>
                <a:endParaRPr lang="en-US" sz="1400" b="1" i="0" u="none" strike="noStrike" kern="1200" cap="none" spc="0" normalizeH="0" baseline="0" noProof="0">
                  <a:ln>
                    <a:noFill/>
                  </a:ln>
                  <a:solidFill>
                    <a:srgbClr val="000000"/>
                  </a:solidFill>
                  <a:effectLst/>
                  <a:uLnTx/>
                  <a:uFillTx/>
                  <a:latin typeface="Arial"/>
                  <a:cs typeface="Arial"/>
                </a:endParaRPr>
              </a:p>
              <a:p>
                <a:pPr>
                  <a:spcBef>
                    <a:spcPts val="600"/>
                  </a:spcBef>
                  <a:defRPr/>
                </a:pPr>
                <a:r>
                  <a:rPr kumimoji="0" lang="en-GB" sz="1200" b="0" i="0" u="none" strike="noStrike" kern="1200" cap="none" spc="0" normalizeH="0" baseline="0" noProof="0">
                    <a:ln>
                      <a:noFill/>
                    </a:ln>
                    <a:solidFill>
                      <a:srgbClr val="000000"/>
                    </a:solidFill>
                    <a:effectLst/>
                    <a:uLnTx/>
                    <a:uFillTx/>
                    <a:latin typeface="Arial"/>
                    <a:cs typeface="Arial"/>
                  </a:rPr>
                  <a:t>Leads the clog market while also having differentiation </a:t>
                </a:r>
                <a:r>
                  <a:rPr lang="en-GB" sz="1200">
                    <a:solidFill>
                      <a:srgbClr val="000000"/>
                    </a:solidFill>
                    <a:latin typeface="Arial"/>
                    <a:cs typeface="Arial"/>
                  </a:rPr>
                  <a:t>to avoid</a:t>
                </a:r>
                <a:r>
                  <a:rPr kumimoji="0" lang="en-GB" sz="1200" b="0" i="0" u="none" strike="noStrike" kern="1200" cap="none" spc="0" normalizeH="0" baseline="0" noProof="0">
                    <a:ln>
                      <a:noFill/>
                    </a:ln>
                    <a:solidFill>
                      <a:srgbClr val="000000"/>
                    </a:solidFill>
                    <a:effectLst/>
                    <a:uLnTx/>
                    <a:uFillTx/>
                    <a:latin typeface="Arial"/>
                    <a:cs typeface="Arial"/>
                  </a:rPr>
                  <a:t> substitution.</a:t>
                </a:r>
                <a:endParaRPr lang="en-US" sz="1200" b="0" i="0" u="none" strike="noStrike" kern="1200" cap="none" spc="0" normalizeH="0" baseline="0" noProof="0">
                  <a:ln>
                    <a:noFill/>
                  </a:ln>
                  <a:solidFill>
                    <a:srgbClr val="000000"/>
                  </a:solidFill>
                  <a:effectLst/>
                  <a:uLnTx/>
                  <a:uFillTx/>
                  <a:latin typeface="Arial"/>
                  <a:cs typeface="Arial"/>
                </a:endParaRPr>
              </a:p>
            </p:txBody>
          </p:sp>
        </p:grpSp>
        <p:grpSp>
          <p:nvGrpSpPr>
            <p:cNvPr id="58" name="Group 57">
              <a:extLst>
                <a:ext uri="{FF2B5EF4-FFF2-40B4-BE49-F238E27FC236}">
                  <a16:creationId xmlns:a16="http://schemas.microsoft.com/office/drawing/2014/main" id="{B5E45E4D-F441-EFD9-A0D3-FB31F0133AF4}"/>
                </a:ext>
              </a:extLst>
            </p:cNvPr>
            <p:cNvGrpSpPr/>
            <p:nvPr/>
          </p:nvGrpSpPr>
          <p:grpSpPr>
            <a:xfrm>
              <a:off x="5889747" y="1735360"/>
              <a:ext cx="1034009" cy="651037"/>
              <a:chOff x="920816" y="2053524"/>
              <a:chExt cx="1294484" cy="815037"/>
            </a:xfrm>
          </p:grpSpPr>
          <p:sp>
            <p:nvSpPr>
              <p:cNvPr id="59" name="Rectangle: Rounded Corners 58">
                <a:extLst>
                  <a:ext uri="{FF2B5EF4-FFF2-40B4-BE49-F238E27FC236}">
                    <a16:creationId xmlns:a16="http://schemas.microsoft.com/office/drawing/2014/main" id="{9CEDF324-42C7-DA9A-E9D7-AC3B8B98E22C}"/>
                  </a:ext>
                </a:extLst>
              </p:cNvPr>
              <p:cNvSpPr/>
              <p:nvPr/>
            </p:nvSpPr>
            <p:spPr>
              <a:xfrm rot="18900000">
                <a:off x="920816" y="2233116"/>
                <a:ext cx="455856" cy="455857"/>
              </a:xfrm>
              <a:prstGeom prst="roundRect">
                <a:avLst>
                  <a:gd name="adj" fmla="val 9141"/>
                </a:avLst>
              </a:prstGeom>
              <a:gradFill flip="none" rotWithShape="1">
                <a:gsLst>
                  <a:gs pos="0">
                    <a:srgbClr val="BFBEBE"/>
                  </a:gs>
                  <a:gs pos="100000">
                    <a:schemeClr val="bg1">
                      <a:lumMod val="9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0" name="Rectangle: Rounded Corners 59">
                <a:extLst>
                  <a:ext uri="{FF2B5EF4-FFF2-40B4-BE49-F238E27FC236}">
                    <a16:creationId xmlns:a16="http://schemas.microsoft.com/office/drawing/2014/main" id="{562E7656-EBCB-7FD5-EDA9-159526A1E51F}"/>
                  </a:ext>
                </a:extLst>
              </p:cNvPr>
              <p:cNvSpPr/>
              <p:nvPr/>
            </p:nvSpPr>
            <p:spPr>
              <a:xfrm rot="18900000">
                <a:off x="1759444" y="2233117"/>
                <a:ext cx="455856" cy="455857"/>
              </a:xfrm>
              <a:prstGeom prst="roundRect">
                <a:avLst>
                  <a:gd name="adj" fmla="val 9141"/>
                </a:avLst>
              </a:prstGeom>
              <a:gradFill flip="none" rotWithShape="1">
                <a:gsLst>
                  <a:gs pos="0">
                    <a:srgbClr val="BFBEBE"/>
                  </a:gs>
                  <a:gs pos="100000">
                    <a:schemeClr val="bg1">
                      <a:lumMod val="9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1" name="Rectangle: Rounded Corners 60">
                <a:extLst>
                  <a:ext uri="{FF2B5EF4-FFF2-40B4-BE49-F238E27FC236}">
                    <a16:creationId xmlns:a16="http://schemas.microsoft.com/office/drawing/2014/main" id="{794385E1-550B-8515-9C88-ACD02BB54FDC}"/>
                  </a:ext>
                </a:extLst>
              </p:cNvPr>
              <p:cNvSpPr/>
              <p:nvPr/>
            </p:nvSpPr>
            <p:spPr>
              <a:xfrm rot="2700000">
                <a:off x="1160540" y="2053524"/>
                <a:ext cx="815037" cy="815038"/>
              </a:xfrm>
              <a:prstGeom prst="roundRect">
                <a:avLst>
                  <a:gd name="adj" fmla="val 914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grpSp>
        <p:nvGrpSpPr>
          <p:cNvPr id="64" name="Group 63">
            <a:extLst>
              <a:ext uri="{FF2B5EF4-FFF2-40B4-BE49-F238E27FC236}">
                <a16:creationId xmlns:a16="http://schemas.microsoft.com/office/drawing/2014/main" id="{D8033959-D8CF-3BB6-FDD2-8A8C4F03BA08}"/>
              </a:ext>
            </a:extLst>
          </p:cNvPr>
          <p:cNvGrpSpPr/>
          <p:nvPr/>
        </p:nvGrpSpPr>
        <p:grpSpPr>
          <a:xfrm>
            <a:off x="6677147" y="2733752"/>
            <a:ext cx="4593814" cy="1107996"/>
            <a:chOff x="5889747" y="1634744"/>
            <a:chExt cx="4593814" cy="1107996"/>
          </a:xfrm>
        </p:grpSpPr>
        <p:grpSp>
          <p:nvGrpSpPr>
            <p:cNvPr id="65" name="Group 64">
              <a:extLst>
                <a:ext uri="{FF2B5EF4-FFF2-40B4-BE49-F238E27FC236}">
                  <a16:creationId xmlns:a16="http://schemas.microsoft.com/office/drawing/2014/main" id="{EE844DCE-7B70-C62F-D096-1E13207668B3}"/>
                </a:ext>
              </a:extLst>
            </p:cNvPr>
            <p:cNvGrpSpPr/>
            <p:nvPr/>
          </p:nvGrpSpPr>
          <p:grpSpPr>
            <a:xfrm>
              <a:off x="6617370" y="1634744"/>
              <a:ext cx="3866191" cy="1107996"/>
              <a:chOff x="5999741" y="2450165"/>
              <a:chExt cx="4967975" cy="1107996"/>
            </a:xfrm>
          </p:grpSpPr>
          <p:cxnSp>
            <p:nvCxnSpPr>
              <p:cNvPr id="70" name="Straight Connector 69">
                <a:extLst>
                  <a:ext uri="{FF2B5EF4-FFF2-40B4-BE49-F238E27FC236}">
                    <a16:creationId xmlns:a16="http://schemas.microsoft.com/office/drawing/2014/main" id="{B2EF2838-00BC-A72E-7EB7-E926A57389E8}"/>
                  </a:ext>
                </a:extLst>
              </p:cNvPr>
              <p:cNvCxnSpPr>
                <a:cxnSpLocks/>
              </p:cNvCxnSpPr>
              <p:nvPr/>
            </p:nvCxnSpPr>
            <p:spPr>
              <a:xfrm>
                <a:off x="5999741" y="3302430"/>
                <a:ext cx="4795638" cy="0"/>
              </a:xfrm>
              <a:prstGeom prst="line">
                <a:avLst/>
              </a:prstGeom>
              <a:ln>
                <a:tailEnd type="oval"/>
              </a:ln>
            </p:spPr>
            <p:style>
              <a:lnRef idx="1">
                <a:schemeClr val="accent4"/>
              </a:lnRef>
              <a:fillRef idx="0">
                <a:schemeClr val="accent4"/>
              </a:fillRef>
              <a:effectRef idx="0">
                <a:schemeClr val="accent4"/>
              </a:effectRef>
              <a:fontRef idx="minor">
                <a:schemeClr val="tx1"/>
              </a:fontRef>
            </p:style>
          </p:cxnSp>
          <p:sp>
            <p:nvSpPr>
              <p:cNvPr id="71" name="TextBox 70">
                <a:extLst>
                  <a:ext uri="{FF2B5EF4-FFF2-40B4-BE49-F238E27FC236}">
                    <a16:creationId xmlns:a16="http://schemas.microsoft.com/office/drawing/2014/main" id="{2B43E4E0-F8B1-9B31-40BF-F6E3B8D21CA9}"/>
                  </a:ext>
                </a:extLst>
              </p:cNvPr>
              <p:cNvSpPr txBox="1"/>
              <p:nvPr/>
            </p:nvSpPr>
            <p:spPr>
              <a:xfrm>
                <a:off x="6695367" y="2450165"/>
                <a:ext cx="4272349" cy="1107996"/>
              </a:xfrm>
              <a:prstGeom prst="rect">
                <a:avLst/>
              </a:prstGeom>
              <a:noFill/>
            </p:spPr>
            <p:txBody>
              <a:bodyPr wrap="square" lIns="0" tIns="0" rIns="0" bIns="0" rtlCol="0" anchor="t">
                <a:spAutoFit/>
              </a:bodyPr>
              <a:lstStyle/>
              <a:p>
                <a:pPr>
                  <a:spcBef>
                    <a:spcPts val="600"/>
                  </a:spcBef>
                  <a:defRPr/>
                </a:pPr>
                <a:r>
                  <a:rPr lang="en-US" sz="1400" b="1">
                    <a:solidFill>
                      <a:srgbClr val="000000"/>
                    </a:solidFill>
                    <a:latin typeface="Arial"/>
                    <a:cs typeface="Arial"/>
                  </a:rPr>
                  <a:t>Best in Class Operating Margin</a:t>
                </a:r>
                <a:endParaRPr lang="en-US" sz="1400" b="1" i="0" u="none" strike="noStrike" kern="1200" cap="none" spc="0" normalizeH="0" baseline="0" noProof="0">
                  <a:ln>
                    <a:noFill/>
                  </a:ln>
                  <a:solidFill>
                    <a:srgbClr val="000000"/>
                  </a:solidFill>
                  <a:effectLst/>
                  <a:uLnTx/>
                  <a:uFillTx/>
                  <a:latin typeface="Arial"/>
                  <a:cs typeface="Arial"/>
                </a:endParaRPr>
              </a:p>
              <a:p>
                <a:pPr>
                  <a:spcBef>
                    <a:spcPts val="600"/>
                  </a:spcBef>
                  <a:defRPr/>
                </a:pPr>
                <a:r>
                  <a:rPr lang="en-US" sz="1200">
                    <a:solidFill>
                      <a:srgbClr val="000000"/>
                    </a:solidFill>
                    <a:latin typeface="Arial"/>
                    <a:cs typeface="Arial"/>
                  </a:rPr>
                  <a:t>Allows for a higher return on capital than competitors as well as the ability to maintain profitability in an economic downturn.</a:t>
                </a:r>
                <a:endParaRPr lang="en-US" sz="1200" i="0" u="none" strike="noStrike" kern="1200" cap="none" spc="0" normalizeH="0" baseline="0" noProof="0">
                  <a:ln>
                    <a:noFill/>
                  </a:ln>
                  <a:solidFill>
                    <a:srgbClr val="000000"/>
                  </a:solidFill>
                  <a:effectLst/>
                  <a:uLnTx/>
                  <a:uFillTx/>
                  <a:latin typeface="Arial"/>
                  <a:cs typeface="Arial"/>
                </a:endParaRPr>
              </a:p>
              <a:p>
                <a:pPr>
                  <a:spcBef>
                    <a:spcPts val="600"/>
                  </a:spcBef>
                  <a:defRPr/>
                </a:pPr>
                <a:endParaRPr lang="en-GB" sz="1200">
                  <a:solidFill>
                    <a:srgbClr val="000000"/>
                  </a:solidFill>
                  <a:latin typeface="Georgia Pro Light"/>
                </a:endParaRPr>
              </a:p>
            </p:txBody>
          </p:sp>
        </p:grpSp>
        <p:grpSp>
          <p:nvGrpSpPr>
            <p:cNvPr id="66" name="Group 65">
              <a:extLst>
                <a:ext uri="{FF2B5EF4-FFF2-40B4-BE49-F238E27FC236}">
                  <a16:creationId xmlns:a16="http://schemas.microsoft.com/office/drawing/2014/main" id="{3C7BA536-1E38-569D-1353-62C2BB4A9480}"/>
                </a:ext>
              </a:extLst>
            </p:cNvPr>
            <p:cNvGrpSpPr/>
            <p:nvPr/>
          </p:nvGrpSpPr>
          <p:grpSpPr>
            <a:xfrm>
              <a:off x="5889747" y="1735360"/>
              <a:ext cx="1034009" cy="651037"/>
              <a:chOff x="920816" y="2053524"/>
              <a:chExt cx="1294484" cy="815037"/>
            </a:xfrm>
          </p:grpSpPr>
          <p:sp>
            <p:nvSpPr>
              <p:cNvPr id="67" name="Rectangle: Rounded Corners 66">
                <a:extLst>
                  <a:ext uri="{FF2B5EF4-FFF2-40B4-BE49-F238E27FC236}">
                    <a16:creationId xmlns:a16="http://schemas.microsoft.com/office/drawing/2014/main" id="{020128F1-79C1-0388-7BD7-ED3780E86D13}"/>
                  </a:ext>
                </a:extLst>
              </p:cNvPr>
              <p:cNvSpPr/>
              <p:nvPr/>
            </p:nvSpPr>
            <p:spPr>
              <a:xfrm rot="18900000">
                <a:off x="920816" y="2233116"/>
                <a:ext cx="455856" cy="455857"/>
              </a:xfrm>
              <a:prstGeom prst="roundRect">
                <a:avLst>
                  <a:gd name="adj" fmla="val 9141"/>
                </a:avLst>
              </a:prstGeom>
              <a:gradFill flip="none" rotWithShape="1">
                <a:gsLst>
                  <a:gs pos="0">
                    <a:srgbClr val="BFBEBE"/>
                  </a:gs>
                  <a:gs pos="100000">
                    <a:schemeClr val="bg1">
                      <a:lumMod val="9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8" name="Rectangle: Rounded Corners 67">
                <a:extLst>
                  <a:ext uri="{FF2B5EF4-FFF2-40B4-BE49-F238E27FC236}">
                    <a16:creationId xmlns:a16="http://schemas.microsoft.com/office/drawing/2014/main" id="{EB646AFA-D2B4-65C5-F8E4-74AD72BE2116}"/>
                  </a:ext>
                </a:extLst>
              </p:cNvPr>
              <p:cNvSpPr/>
              <p:nvPr/>
            </p:nvSpPr>
            <p:spPr>
              <a:xfrm rot="18900000">
                <a:off x="1759444" y="2233117"/>
                <a:ext cx="455856" cy="455857"/>
              </a:xfrm>
              <a:prstGeom prst="roundRect">
                <a:avLst>
                  <a:gd name="adj" fmla="val 9141"/>
                </a:avLst>
              </a:prstGeom>
              <a:gradFill flip="none" rotWithShape="1">
                <a:gsLst>
                  <a:gs pos="0">
                    <a:srgbClr val="BFBEBE"/>
                  </a:gs>
                  <a:gs pos="100000">
                    <a:schemeClr val="bg1">
                      <a:lumMod val="9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9" name="Rectangle: Rounded Corners 68">
                <a:extLst>
                  <a:ext uri="{FF2B5EF4-FFF2-40B4-BE49-F238E27FC236}">
                    <a16:creationId xmlns:a16="http://schemas.microsoft.com/office/drawing/2014/main" id="{87EAF9F9-7EF2-9B74-DFB7-9DB29BB2B7BC}"/>
                  </a:ext>
                </a:extLst>
              </p:cNvPr>
              <p:cNvSpPr/>
              <p:nvPr/>
            </p:nvSpPr>
            <p:spPr>
              <a:xfrm rot="2700000">
                <a:off x="1160540" y="2053524"/>
                <a:ext cx="815037" cy="815038"/>
              </a:xfrm>
              <a:prstGeom prst="roundRect">
                <a:avLst>
                  <a:gd name="adj" fmla="val 914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grpSp>
        <p:nvGrpSpPr>
          <p:cNvPr id="72" name="Group 71">
            <a:extLst>
              <a:ext uri="{FF2B5EF4-FFF2-40B4-BE49-F238E27FC236}">
                <a16:creationId xmlns:a16="http://schemas.microsoft.com/office/drawing/2014/main" id="{047AC59B-41DA-9F86-3E83-439117BD17D2}"/>
              </a:ext>
            </a:extLst>
          </p:cNvPr>
          <p:cNvGrpSpPr/>
          <p:nvPr/>
        </p:nvGrpSpPr>
        <p:grpSpPr>
          <a:xfrm>
            <a:off x="6684466" y="4926303"/>
            <a:ext cx="4593815" cy="852265"/>
            <a:chOff x="5889746" y="1634744"/>
            <a:chExt cx="4593815" cy="852265"/>
          </a:xfrm>
        </p:grpSpPr>
        <p:grpSp>
          <p:nvGrpSpPr>
            <p:cNvPr id="73" name="Group 72">
              <a:extLst>
                <a:ext uri="{FF2B5EF4-FFF2-40B4-BE49-F238E27FC236}">
                  <a16:creationId xmlns:a16="http://schemas.microsoft.com/office/drawing/2014/main" id="{76C0EF50-6ED4-1665-F3C8-A2E2A71BA1AB}"/>
                </a:ext>
              </a:extLst>
            </p:cNvPr>
            <p:cNvGrpSpPr/>
            <p:nvPr/>
          </p:nvGrpSpPr>
          <p:grpSpPr>
            <a:xfrm>
              <a:off x="6617370" y="1634744"/>
              <a:ext cx="3866191" cy="852265"/>
              <a:chOff x="5999741" y="2450165"/>
              <a:chExt cx="4967975" cy="852265"/>
            </a:xfrm>
          </p:grpSpPr>
          <p:cxnSp>
            <p:nvCxnSpPr>
              <p:cNvPr id="78" name="Straight Connector 77">
                <a:extLst>
                  <a:ext uri="{FF2B5EF4-FFF2-40B4-BE49-F238E27FC236}">
                    <a16:creationId xmlns:a16="http://schemas.microsoft.com/office/drawing/2014/main" id="{8451DFB6-F19B-89E1-E176-52F3AC0AD15A}"/>
                  </a:ext>
                </a:extLst>
              </p:cNvPr>
              <p:cNvCxnSpPr>
                <a:cxnSpLocks/>
              </p:cNvCxnSpPr>
              <p:nvPr/>
            </p:nvCxnSpPr>
            <p:spPr>
              <a:xfrm>
                <a:off x="5999741" y="3302430"/>
                <a:ext cx="4795638" cy="0"/>
              </a:xfrm>
              <a:prstGeom prst="line">
                <a:avLst/>
              </a:prstGeom>
              <a:ln>
                <a:tailEnd type="oval"/>
              </a:ln>
            </p:spPr>
            <p:style>
              <a:lnRef idx="1">
                <a:schemeClr val="accent3"/>
              </a:lnRef>
              <a:fillRef idx="0">
                <a:schemeClr val="accent3"/>
              </a:fillRef>
              <a:effectRef idx="0">
                <a:schemeClr val="accent3"/>
              </a:effectRef>
              <a:fontRef idx="minor">
                <a:schemeClr val="tx1"/>
              </a:fontRef>
            </p:style>
          </p:cxnSp>
          <p:sp>
            <p:nvSpPr>
              <p:cNvPr id="79" name="TextBox 78">
                <a:extLst>
                  <a:ext uri="{FF2B5EF4-FFF2-40B4-BE49-F238E27FC236}">
                    <a16:creationId xmlns:a16="http://schemas.microsoft.com/office/drawing/2014/main" id="{55204F10-90EE-9433-A4E3-AB6949FC49EF}"/>
                  </a:ext>
                </a:extLst>
              </p:cNvPr>
              <p:cNvSpPr txBox="1"/>
              <p:nvPr/>
            </p:nvSpPr>
            <p:spPr>
              <a:xfrm>
                <a:off x="6695367" y="2450165"/>
                <a:ext cx="4272349" cy="846386"/>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400" b="1">
                    <a:solidFill>
                      <a:srgbClr val="000000"/>
                    </a:solidFill>
                    <a:latin typeface="Arial"/>
                    <a:cs typeface="Arial"/>
                  </a:rPr>
                  <a:t>Vertical Integration</a:t>
                </a:r>
              </a:p>
              <a:p>
                <a:pPr>
                  <a:spcBef>
                    <a:spcPts val="600"/>
                  </a:spcBef>
                  <a:defRPr/>
                </a:pPr>
                <a:r>
                  <a:rPr lang="en-GB" sz="1200">
                    <a:solidFill>
                      <a:srgbClr val="000000"/>
                    </a:solidFill>
                    <a:latin typeface="Arial"/>
                    <a:cs typeface="Arial"/>
                  </a:rPr>
                  <a:t>Accurate manufacturing reduces product surplus during downturn and allows supply to always meet demand</a:t>
                </a:r>
                <a:r>
                  <a:rPr lang="en-US" sz="1200">
                    <a:solidFill>
                      <a:srgbClr val="000000"/>
                    </a:solidFill>
                    <a:latin typeface="Arial"/>
                    <a:cs typeface="Arial"/>
                  </a:rPr>
                  <a:t>.</a:t>
                </a:r>
                <a:endParaRPr lang="en-US" sz="1200" b="0" i="0" u="none" strike="noStrike" kern="1200" cap="none" spc="0" normalizeH="0" baseline="0" noProof="0">
                  <a:ln>
                    <a:noFill/>
                  </a:ln>
                  <a:solidFill>
                    <a:srgbClr val="000000"/>
                  </a:solidFill>
                  <a:effectLst/>
                  <a:uLnTx/>
                  <a:uFillTx/>
                  <a:latin typeface="Arial"/>
                  <a:cs typeface="Arial"/>
                </a:endParaRPr>
              </a:p>
            </p:txBody>
          </p:sp>
        </p:grpSp>
        <p:grpSp>
          <p:nvGrpSpPr>
            <p:cNvPr id="74" name="Group 73">
              <a:extLst>
                <a:ext uri="{FF2B5EF4-FFF2-40B4-BE49-F238E27FC236}">
                  <a16:creationId xmlns:a16="http://schemas.microsoft.com/office/drawing/2014/main" id="{7A3B605C-B90C-3F1E-3D8B-527E6A029D28}"/>
                </a:ext>
              </a:extLst>
            </p:cNvPr>
            <p:cNvGrpSpPr/>
            <p:nvPr/>
          </p:nvGrpSpPr>
          <p:grpSpPr>
            <a:xfrm>
              <a:off x="5889746" y="1735358"/>
              <a:ext cx="1034008" cy="651036"/>
              <a:chOff x="920816" y="2053524"/>
              <a:chExt cx="1294484" cy="815037"/>
            </a:xfrm>
          </p:grpSpPr>
          <p:sp>
            <p:nvSpPr>
              <p:cNvPr id="75" name="Rectangle: Rounded Corners 74">
                <a:extLst>
                  <a:ext uri="{FF2B5EF4-FFF2-40B4-BE49-F238E27FC236}">
                    <a16:creationId xmlns:a16="http://schemas.microsoft.com/office/drawing/2014/main" id="{1F51DF6A-CAEB-B519-3EFE-12FF8EB0E3FD}"/>
                  </a:ext>
                </a:extLst>
              </p:cNvPr>
              <p:cNvSpPr/>
              <p:nvPr/>
            </p:nvSpPr>
            <p:spPr>
              <a:xfrm rot="18900000">
                <a:off x="920816" y="2233116"/>
                <a:ext cx="455856" cy="455857"/>
              </a:xfrm>
              <a:prstGeom prst="roundRect">
                <a:avLst>
                  <a:gd name="adj" fmla="val 9141"/>
                </a:avLst>
              </a:prstGeom>
              <a:gradFill flip="none" rotWithShape="1">
                <a:gsLst>
                  <a:gs pos="0">
                    <a:srgbClr val="BFBEBE"/>
                  </a:gs>
                  <a:gs pos="100000">
                    <a:schemeClr val="bg1">
                      <a:lumMod val="9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6" name="Rectangle: Rounded Corners 75">
                <a:extLst>
                  <a:ext uri="{FF2B5EF4-FFF2-40B4-BE49-F238E27FC236}">
                    <a16:creationId xmlns:a16="http://schemas.microsoft.com/office/drawing/2014/main" id="{52D2E7AB-F80A-3797-BF31-51BFC642A03F}"/>
                  </a:ext>
                </a:extLst>
              </p:cNvPr>
              <p:cNvSpPr/>
              <p:nvPr/>
            </p:nvSpPr>
            <p:spPr>
              <a:xfrm rot="18900000">
                <a:off x="1759444" y="2233117"/>
                <a:ext cx="455856" cy="455857"/>
              </a:xfrm>
              <a:prstGeom prst="roundRect">
                <a:avLst>
                  <a:gd name="adj" fmla="val 9141"/>
                </a:avLst>
              </a:prstGeom>
              <a:gradFill flip="none" rotWithShape="1">
                <a:gsLst>
                  <a:gs pos="0">
                    <a:srgbClr val="BFBEBE"/>
                  </a:gs>
                  <a:gs pos="100000">
                    <a:schemeClr val="bg1">
                      <a:lumMod val="9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7" name="Rectangle: Rounded Corners 76">
                <a:extLst>
                  <a:ext uri="{FF2B5EF4-FFF2-40B4-BE49-F238E27FC236}">
                    <a16:creationId xmlns:a16="http://schemas.microsoft.com/office/drawing/2014/main" id="{0D40279B-00D0-AF09-40FC-09D5C4F90755}"/>
                  </a:ext>
                </a:extLst>
              </p:cNvPr>
              <p:cNvSpPr/>
              <p:nvPr/>
            </p:nvSpPr>
            <p:spPr>
              <a:xfrm rot="2700000">
                <a:off x="1160540" y="2053524"/>
                <a:ext cx="815037" cy="815038"/>
              </a:xfrm>
              <a:prstGeom prst="roundRect">
                <a:avLst>
                  <a:gd name="adj" fmla="val 914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grpSp>
        <p:nvGrpSpPr>
          <p:cNvPr id="80" name="Group 79">
            <a:extLst>
              <a:ext uri="{FF2B5EF4-FFF2-40B4-BE49-F238E27FC236}">
                <a16:creationId xmlns:a16="http://schemas.microsoft.com/office/drawing/2014/main" id="{9C919F3D-CF5B-0944-B027-D1F3311D6D86}"/>
              </a:ext>
            </a:extLst>
          </p:cNvPr>
          <p:cNvGrpSpPr/>
          <p:nvPr/>
        </p:nvGrpSpPr>
        <p:grpSpPr>
          <a:xfrm>
            <a:off x="6677146" y="3830027"/>
            <a:ext cx="4593815" cy="923330"/>
            <a:chOff x="5889746" y="1634744"/>
            <a:chExt cx="4593815" cy="923330"/>
          </a:xfrm>
        </p:grpSpPr>
        <p:grpSp>
          <p:nvGrpSpPr>
            <p:cNvPr id="81" name="Group 80">
              <a:extLst>
                <a:ext uri="{FF2B5EF4-FFF2-40B4-BE49-F238E27FC236}">
                  <a16:creationId xmlns:a16="http://schemas.microsoft.com/office/drawing/2014/main" id="{5F1556FB-F2A0-CA24-BA41-009EED0A08CF}"/>
                </a:ext>
              </a:extLst>
            </p:cNvPr>
            <p:cNvGrpSpPr/>
            <p:nvPr/>
          </p:nvGrpSpPr>
          <p:grpSpPr>
            <a:xfrm>
              <a:off x="6617370" y="1634744"/>
              <a:ext cx="3866191" cy="923330"/>
              <a:chOff x="5999741" y="2450165"/>
              <a:chExt cx="4967975" cy="923330"/>
            </a:xfrm>
          </p:grpSpPr>
          <p:cxnSp>
            <p:nvCxnSpPr>
              <p:cNvPr id="86" name="Straight Connector 85">
                <a:extLst>
                  <a:ext uri="{FF2B5EF4-FFF2-40B4-BE49-F238E27FC236}">
                    <a16:creationId xmlns:a16="http://schemas.microsoft.com/office/drawing/2014/main" id="{9B0D36CD-93E2-CB08-A847-96969C6EC6E3}"/>
                  </a:ext>
                </a:extLst>
              </p:cNvPr>
              <p:cNvCxnSpPr>
                <a:cxnSpLocks/>
              </p:cNvCxnSpPr>
              <p:nvPr/>
            </p:nvCxnSpPr>
            <p:spPr>
              <a:xfrm>
                <a:off x="5999741" y="3302430"/>
                <a:ext cx="4795638" cy="0"/>
              </a:xfrm>
              <a:prstGeom prst="line">
                <a:avLst/>
              </a:prstGeom>
              <a:ln>
                <a:tailEnd type="oval"/>
              </a:ln>
            </p:spPr>
            <p:style>
              <a:lnRef idx="1">
                <a:schemeClr val="accent6"/>
              </a:lnRef>
              <a:fillRef idx="0">
                <a:schemeClr val="accent6"/>
              </a:fillRef>
              <a:effectRef idx="0">
                <a:schemeClr val="accent6"/>
              </a:effectRef>
              <a:fontRef idx="minor">
                <a:schemeClr val="tx1"/>
              </a:fontRef>
            </p:style>
          </p:cxnSp>
          <p:sp>
            <p:nvSpPr>
              <p:cNvPr id="87" name="TextBox 86">
                <a:extLst>
                  <a:ext uri="{FF2B5EF4-FFF2-40B4-BE49-F238E27FC236}">
                    <a16:creationId xmlns:a16="http://schemas.microsoft.com/office/drawing/2014/main" id="{795E076B-5C95-F512-D4AD-E14505B11C73}"/>
                  </a:ext>
                </a:extLst>
              </p:cNvPr>
              <p:cNvSpPr txBox="1"/>
              <p:nvPr/>
            </p:nvSpPr>
            <p:spPr>
              <a:xfrm>
                <a:off x="6695367" y="2450165"/>
                <a:ext cx="4272349" cy="923330"/>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400" b="1">
                    <a:solidFill>
                      <a:srgbClr val="000000"/>
                    </a:solidFill>
                    <a:latin typeface="Arial"/>
                    <a:cs typeface="Arial"/>
                  </a:rPr>
                  <a:t>HEYDUDE Acquisition</a:t>
                </a:r>
              </a:p>
              <a:p>
                <a:pPr>
                  <a:spcBef>
                    <a:spcPts val="600"/>
                  </a:spcBef>
                  <a:defRPr/>
                </a:pPr>
                <a:r>
                  <a:rPr lang="en-GB" sz="1200">
                    <a:solidFill>
                      <a:srgbClr val="000000"/>
                    </a:solidFill>
                    <a:latin typeface="Arial"/>
                    <a:cs typeface="Arial"/>
                  </a:rPr>
                  <a:t>Allows them to grow outside the clog market and appeal to a larger range of customers.</a:t>
                </a:r>
                <a:endParaRPr lang="en-US" sz="1200" b="0" i="0" u="none" strike="noStrike" kern="1200" cap="none" spc="0" normalizeH="0" baseline="0" noProof="0">
                  <a:ln>
                    <a:noFill/>
                  </a:ln>
                  <a:solidFill>
                    <a:srgbClr val="000000"/>
                  </a:solidFill>
                  <a:effectLst/>
                  <a:uLnTx/>
                  <a:uFillTx/>
                  <a:latin typeface="Arial"/>
                  <a:cs typeface="Arial"/>
                </a:endParaRPr>
              </a:p>
              <a:p>
                <a:pPr marL="0" marR="0" lvl="0" indent="0" algn="l" defTabSz="914400" rtl="0" eaLnBrk="1" fontAlgn="auto" latinLnBrk="0" hangingPunct="1">
                  <a:lnSpc>
                    <a:spcPct val="100000"/>
                  </a:lnSpc>
                  <a:spcBef>
                    <a:spcPts val="600"/>
                  </a:spcBef>
                  <a:spcAft>
                    <a:spcPts val="0"/>
                  </a:spcAft>
                  <a:buClrTx/>
                  <a:buSzTx/>
                  <a:buFontTx/>
                  <a:buNone/>
                  <a:tabLst/>
                  <a:defRPr/>
                </a:pPr>
                <a:endParaRPr lang="en-US" sz="1200" i="0" u="none" strike="noStrike" kern="1200" cap="none" spc="0" normalizeH="0" baseline="0" noProof="0">
                  <a:ln>
                    <a:noFill/>
                  </a:ln>
                  <a:solidFill>
                    <a:srgbClr val="000000"/>
                  </a:solidFill>
                  <a:effectLst/>
                  <a:uLnTx/>
                  <a:uFillTx/>
                  <a:latin typeface="Arial"/>
                  <a:cs typeface="Arial"/>
                </a:endParaRPr>
              </a:p>
            </p:txBody>
          </p:sp>
        </p:grpSp>
        <p:grpSp>
          <p:nvGrpSpPr>
            <p:cNvPr id="82" name="Group 81">
              <a:extLst>
                <a:ext uri="{FF2B5EF4-FFF2-40B4-BE49-F238E27FC236}">
                  <a16:creationId xmlns:a16="http://schemas.microsoft.com/office/drawing/2014/main" id="{453A319E-43D1-5931-C3E4-3ECDBB274816}"/>
                </a:ext>
              </a:extLst>
            </p:cNvPr>
            <p:cNvGrpSpPr/>
            <p:nvPr/>
          </p:nvGrpSpPr>
          <p:grpSpPr>
            <a:xfrm>
              <a:off x="5889746" y="1735358"/>
              <a:ext cx="1034008" cy="651036"/>
              <a:chOff x="920816" y="2053524"/>
              <a:chExt cx="1294484" cy="815037"/>
            </a:xfrm>
          </p:grpSpPr>
          <p:sp>
            <p:nvSpPr>
              <p:cNvPr id="83" name="Rectangle: Rounded Corners 82">
                <a:extLst>
                  <a:ext uri="{FF2B5EF4-FFF2-40B4-BE49-F238E27FC236}">
                    <a16:creationId xmlns:a16="http://schemas.microsoft.com/office/drawing/2014/main" id="{260970E0-7EC0-24F2-7850-39E6F76E8777}"/>
                  </a:ext>
                </a:extLst>
              </p:cNvPr>
              <p:cNvSpPr/>
              <p:nvPr/>
            </p:nvSpPr>
            <p:spPr>
              <a:xfrm rot="18900000">
                <a:off x="920816" y="2233116"/>
                <a:ext cx="455856" cy="455857"/>
              </a:xfrm>
              <a:prstGeom prst="roundRect">
                <a:avLst>
                  <a:gd name="adj" fmla="val 9141"/>
                </a:avLst>
              </a:prstGeom>
              <a:gradFill flip="none" rotWithShape="1">
                <a:gsLst>
                  <a:gs pos="0">
                    <a:srgbClr val="BFBEBE"/>
                  </a:gs>
                  <a:gs pos="100000">
                    <a:schemeClr val="bg1">
                      <a:lumMod val="9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4" name="Rectangle: Rounded Corners 83">
                <a:extLst>
                  <a:ext uri="{FF2B5EF4-FFF2-40B4-BE49-F238E27FC236}">
                    <a16:creationId xmlns:a16="http://schemas.microsoft.com/office/drawing/2014/main" id="{C3EB12B9-19B9-2249-5F3B-CCCEB22EC645}"/>
                  </a:ext>
                </a:extLst>
              </p:cNvPr>
              <p:cNvSpPr/>
              <p:nvPr/>
            </p:nvSpPr>
            <p:spPr>
              <a:xfrm rot="18900000">
                <a:off x="1759444" y="2233117"/>
                <a:ext cx="455856" cy="455857"/>
              </a:xfrm>
              <a:prstGeom prst="roundRect">
                <a:avLst>
                  <a:gd name="adj" fmla="val 9141"/>
                </a:avLst>
              </a:prstGeom>
              <a:gradFill flip="none" rotWithShape="1">
                <a:gsLst>
                  <a:gs pos="0">
                    <a:srgbClr val="BFBEBE"/>
                  </a:gs>
                  <a:gs pos="100000">
                    <a:schemeClr val="bg1">
                      <a:lumMod val="9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5" name="Rectangle: Rounded Corners 84">
                <a:extLst>
                  <a:ext uri="{FF2B5EF4-FFF2-40B4-BE49-F238E27FC236}">
                    <a16:creationId xmlns:a16="http://schemas.microsoft.com/office/drawing/2014/main" id="{FD2D3753-F44C-191D-8D0D-D374AD0C0263}"/>
                  </a:ext>
                </a:extLst>
              </p:cNvPr>
              <p:cNvSpPr/>
              <p:nvPr/>
            </p:nvSpPr>
            <p:spPr>
              <a:xfrm rot="2700000">
                <a:off x="1160540" y="2053524"/>
                <a:ext cx="815037" cy="815038"/>
              </a:xfrm>
              <a:prstGeom prst="roundRect">
                <a:avLst>
                  <a:gd name="adj" fmla="val 914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sp>
        <p:nvSpPr>
          <p:cNvPr id="55" name="TextBox 54">
            <a:extLst>
              <a:ext uri="{FF2B5EF4-FFF2-40B4-BE49-F238E27FC236}">
                <a16:creationId xmlns:a16="http://schemas.microsoft.com/office/drawing/2014/main" id="{57F4478F-740B-FA65-B029-8F2F46E3DBAE}"/>
              </a:ext>
            </a:extLst>
          </p:cNvPr>
          <p:cNvSpPr txBox="1"/>
          <p:nvPr/>
        </p:nvSpPr>
        <p:spPr>
          <a:xfrm>
            <a:off x="6958899" y="1887782"/>
            <a:ext cx="51495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Georgia Pro" panose="02040502050405020303" pitchFamily="18" charset="0"/>
                <a:ea typeface="+mn-ea"/>
                <a:cs typeface="+mn-cs"/>
              </a:rPr>
              <a:t>01</a:t>
            </a:r>
          </a:p>
        </p:txBody>
      </p:sp>
      <p:sp>
        <p:nvSpPr>
          <p:cNvPr id="88" name="TextBox 87">
            <a:extLst>
              <a:ext uri="{FF2B5EF4-FFF2-40B4-BE49-F238E27FC236}">
                <a16:creationId xmlns:a16="http://schemas.microsoft.com/office/drawing/2014/main" id="{C03EE3F7-9D26-6FD3-286F-E0174E9686CB}"/>
              </a:ext>
            </a:extLst>
          </p:cNvPr>
          <p:cNvSpPr txBox="1"/>
          <p:nvPr/>
        </p:nvSpPr>
        <p:spPr>
          <a:xfrm>
            <a:off x="6958899" y="2955049"/>
            <a:ext cx="51495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Georgia Pro" panose="02040502050405020303" pitchFamily="18" charset="0"/>
                <a:ea typeface="+mn-ea"/>
                <a:cs typeface="+mn-cs"/>
              </a:rPr>
              <a:t>02</a:t>
            </a:r>
          </a:p>
        </p:txBody>
      </p:sp>
      <p:sp>
        <p:nvSpPr>
          <p:cNvPr id="89" name="TextBox 88">
            <a:extLst>
              <a:ext uri="{FF2B5EF4-FFF2-40B4-BE49-F238E27FC236}">
                <a16:creationId xmlns:a16="http://schemas.microsoft.com/office/drawing/2014/main" id="{A9F10AB2-833E-C91C-158A-5433D0A5B4EC}"/>
              </a:ext>
            </a:extLst>
          </p:cNvPr>
          <p:cNvSpPr txBox="1"/>
          <p:nvPr/>
        </p:nvSpPr>
        <p:spPr>
          <a:xfrm>
            <a:off x="6958899" y="4059321"/>
            <a:ext cx="51495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Georgia Pro" panose="02040502050405020303" pitchFamily="18" charset="0"/>
                <a:ea typeface="+mn-ea"/>
                <a:cs typeface="+mn-cs"/>
              </a:rPr>
              <a:t>03</a:t>
            </a:r>
          </a:p>
        </p:txBody>
      </p:sp>
      <p:sp>
        <p:nvSpPr>
          <p:cNvPr id="90" name="TextBox 89">
            <a:extLst>
              <a:ext uri="{FF2B5EF4-FFF2-40B4-BE49-F238E27FC236}">
                <a16:creationId xmlns:a16="http://schemas.microsoft.com/office/drawing/2014/main" id="{A24E8B03-D41E-91A2-425D-23BCE9C29230}"/>
              </a:ext>
            </a:extLst>
          </p:cNvPr>
          <p:cNvSpPr txBox="1"/>
          <p:nvPr/>
        </p:nvSpPr>
        <p:spPr>
          <a:xfrm>
            <a:off x="6958899" y="5129175"/>
            <a:ext cx="51495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Georgia Pro" panose="02040502050405020303" pitchFamily="18" charset="0"/>
                <a:ea typeface="+mn-ea"/>
                <a:cs typeface="+mn-cs"/>
              </a:rPr>
              <a:t>04</a:t>
            </a:r>
          </a:p>
        </p:txBody>
      </p:sp>
      <p:cxnSp>
        <p:nvCxnSpPr>
          <p:cNvPr id="91" name="Straight Arrow Connector 90">
            <a:extLst>
              <a:ext uri="{FF2B5EF4-FFF2-40B4-BE49-F238E27FC236}">
                <a16:creationId xmlns:a16="http://schemas.microsoft.com/office/drawing/2014/main" id="{65C670F2-788D-8C47-9F7A-8035D3BF4167}"/>
              </a:ext>
            </a:extLst>
          </p:cNvPr>
          <p:cNvCxnSpPr/>
          <p:nvPr/>
        </p:nvCxnSpPr>
        <p:spPr>
          <a:xfrm>
            <a:off x="3263" y="742140"/>
            <a:ext cx="12199715" cy="27007"/>
          </a:xfrm>
          <a:prstGeom prst="straightConnector1">
            <a:avLst/>
          </a:prstGeom>
          <a:ln>
            <a:solidFill>
              <a:schemeClr val="accent6"/>
            </a:solidFill>
          </a:ln>
        </p:spPr>
        <p:style>
          <a:lnRef idx="3">
            <a:schemeClr val="dk1"/>
          </a:lnRef>
          <a:fillRef idx="0">
            <a:schemeClr val="dk1"/>
          </a:fillRef>
          <a:effectRef idx="2">
            <a:schemeClr val="dk1"/>
          </a:effectRef>
          <a:fontRef idx="minor">
            <a:schemeClr val="tx1"/>
          </a:fontRef>
        </p:style>
      </p:cxnSp>
      <p:sp>
        <p:nvSpPr>
          <p:cNvPr id="92" name="TextBox 91">
            <a:extLst>
              <a:ext uri="{FF2B5EF4-FFF2-40B4-BE49-F238E27FC236}">
                <a16:creationId xmlns:a16="http://schemas.microsoft.com/office/drawing/2014/main" id="{3B6B9E92-FDBF-184F-937F-963FB6EEF8AF}"/>
              </a:ext>
            </a:extLst>
          </p:cNvPr>
          <p:cNvSpPr txBox="1"/>
          <p:nvPr/>
        </p:nvSpPr>
        <p:spPr>
          <a:xfrm>
            <a:off x="289367" y="169653"/>
            <a:ext cx="621174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Arial"/>
                <a:cs typeface="Calibri"/>
              </a:rPr>
              <a:t>Economic Moat</a:t>
            </a:r>
          </a:p>
          <a:p>
            <a:endParaRPr lang="en-US" sz="4000">
              <a:cs typeface="Calibri"/>
            </a:endParaRPr>
          </a:p>
        </p:txBody>
      </p:sp>
      <p:pic>
        <p:nvPicPr>
          <p:cNvPr id="62" name="Picture 2" descr="A picture containing text, clipart&#10;&#10;Description automatically generated">
            <a:extLst>
              <a:ext uri="{FF2B5EF4-FFF2-40B4-BE49-F238E27FC236}">
                <a16:creationId xmlns:a16="http://schemas.microsoft.com/office/drawing/2014/main" id="{5B123465-D147-AF4D-19C3-8F4DC640E95C}"/>
              </a:ext>
            </a:extLst>
          </p:cNvPr>
          <p:cNvPicPr>
            <a:picLocks noChangeAspect="1"/>
          </p:cNvPicPr>
          <p:nvPr/>
        </p:nvPicPr>
        <p:blipFill>
          <a:blip r:embed="rId2"/>
          <a:stretch>
            <a:fillRect/>
          </a:stretch>
        </p:blipFill>
        <p:spPr>
          <a:xfrm>
            <a:off x="11137060" y="90614"/>
            <a:ext cx="865378" cy="585367"/>
          </a:xfrm>
          <a:prstGeom prst="rect">
            <a:avLst/>
          </a:prstGeom>
        </p:spPr>
      </p:pic>
    </p:spTree>
    <p:extLst>
      <p:ext uri="{BB962C8B-B14F-4D97-AF65-F5344CB8AC3E}">
        <p14:creationId xmlns:p14="http://schemas.microsoft.com/office/powerpoint/2010/main" val="2314415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B245449-8F33-94D9-90CE-390885A10BD3}"/>
              </a:ext>
            </a:extLst>
          </p:cNvPr>
          <p:cNvPicPr>
            <a:picLocks noChangeAspect="1"/>
          </p:cNvPicPr>
          <p:nvPr/>
        </p:nvPicPr>
        <p:blipFill>
          <a:blip r:embed="rId2"/>
          <a:stretch>
            <a:fillRect/>
          </a:stretch>
        </p:blipFill>
        <p:spPr>
          <a:xfrm>
            <a:off x="11122817" y="83492"/>
            <a:ext cx="865378" cy="585367"/>
          </a:xfrm>
          <a:prstGeom prst="rect">
            <a:avLst/>
          </a:prstGeom>
        </p:spPr>
      </p:pic>
      <p:cxnSp>
        <p:nvCxnSpPr>
          <p:cNvPr id="3" name="Straight Arrow Connector 2">
            <a:extLst>
              <a:ext uri="{FF2B5EF4-FFF2-40B4-BE49-F238E27FC236}">
                <a16:creationId xmlns:a16="http://schemas.microsoft.com/office/drawing/2014/main" id="{28BEFF8A-D885-5E36-5F68-C439FF3FA902}"/>
              </a:ext>
            </a:extLst>
          </p:cNvPr>
          <p:cNvCxnSpPr/>
          <p:nvPr/>
        </p:nvCxnSpPr>
        <p:spPr>
          <a:xfrm>
            <a:off x="0" y="717686"/>
            <a:ext cx="12199715" cy="27007"/>
          </a:xfrm>
          <a:prstGeom prst="straightConnector1">
            <a:avLst/>
          </a:prstGeom>
          <a:ln>
            <a:solidFill>
              <a:schemeClr val="accent6"/>
            </a:solidFill>
          </a:ln>
        </p:spPr>
        <p:style>
          <a:lnRef idx="3">
            <a:schemeClr val="dk1"/>
          </a:lnRef>
          <a:fillRef idx="0">
            <a:schemeClr val="dk1"/>
          </a:fillRef>
          <a:effectRef idx="2">
            <a:schemeClr val="dk1"/>
          </a:effectRef>
          <a:fontRef idx="minor">
            <a:schemeClr val="tx1"/>
          </a:fontRef>
        </p:style>
      </p:cxnSp>
      <p:sp>
        <p:nvSpPr>
          <p:cNvPr id="4" name="TextBox 3">
            <a:extLst>
              <a:ext uri="{FF2B5EF4-FFF2-40B4-BE49-F238E27FC236}">
                <a16:creationId xmlns:a16="http://schemas.microsoft.com/office/drawing/2014/main" id="{0C89049C-79A6-949E-26A3-3C8BED52C5EF}"/>
              </a:ext>
            </a:extLst>
          </p:cNvPr>
          <p:cNvSpPr txBox="1"/>
          <p:nvPr/>
        </p:nvSpPr>
        <p:spPr>
          <a:xfrm>
            <a:off x="203805" y="173290"/>
            <a:ext cx="621174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Arial"/>
                <a:cs typeface="Arial"/>
              </a:rPr>
              <a:t>Discounted Cash Flow Analysis</a:t>
            </a:r>
          </a:p>
        </p:txBody>
      </p:sp>
      <p:pic>
        <p:nvPicPr>
          <p:cNvPr id="8" name="Picture 8" descr="A picture containing chart&#10;&#10;Description automatically generated">
            <a:extLst>
              <a:ext uri="{FF2B5EF4-FFF2-40B4-BE49-F238E27FC236}">
                <a16:creationId xmlns:a16="http://schemas.microsoft.com/office/drawing/2014/main" id="{7F88742A-15A2-6A58-22DC-727999F26377}"/>
              </a:ext>
            </a:extLst>
          </p:cNvPr>
          <p:cNvPicPr>
            <a:picLocks noChangeAspect="1"/>
          </p:cNvPicPr>
          <p:nvPr/>
        </p:nvPicPr>
        <p:blipFill rotWithShape="1">
          <a:blip r:embed="rId3"/>
          <a:srcRect l="48" r="-139" b="83404"/>
          <a:stretch/>
        </p:blipFill>
        <p:spPr>
          <a:xfrm>
            <a:off x="3308075" y="4637874"/>
            <a:ext cx="8800163" cy="368444"/>
          </a:xfrm>
          <a:prstGeom prst="rect">
            <a:avLst/>
          </a:prstGeom>
        </p:spPr>
      </p:pic>
      <p:pic>
        <p:nvPicPr>
          <p:cNvPr id="5" name="Picture 5" descr="Table&#10;&#10;Description automatically generated">
            <a:extLst>
              <a:ext uri="{FF2B5EF4-FFF2-40B4-BE49-F238E27FC236}">
                <a16:creationId xmlns:a16="http://schemas.microsoft.com/office/drawing/2014/main" id="{1F73D581-DF0E-F28E-ECCB-94D932976A9E}"/>
              </a:ext>
            </a:extLst>
          </p:cNvPr>
          <p:cNvPicPr>
            <a:picLocks noChangeAspect="1"/>
          </p:cNvPicPr>
          <p:nvPr/>
        </p:nvPicPr>
        <p:blipFill>
          <a:blip r:embed="rId4"/>
          <a:stretch>
            <a:fillRect/>
          </a:stretch>
        </p:blipFill>
        <p:spPr>
          <a:xfrm>
            <a:off x="92529" y="773804"/>
            <a:ext cx="11952514" cy="3764620"/>
          </a:xfrm>
          <a:prstGeom prst="rect">
            <a:avLst/>
          </a:prstGeom>
        </p:spPr>
      </p:pic>
      <p:pic>
        <p:nvPicPr>
          <p:cNvPr id="6" name="Picture 8">
            <a:extLst>
              <a:ext uri="{FF2B5EF4-FFF2-40B4-BE49-F238E27FC236}">
                <a16:creationId xmlns:a16="http://schemas.microsoft.com/office/drawing/2014/main" id="{EAD8AF94-B3D3-59CD-23BA-759730A0DE8A}"/>
              </a:ext>
            </a:extLst>
          </p:cNvPr>
          <p:cNvPicPr>
            <a:picLocks noChangeAspect="1"/>
          </p:cNvPicPr>
          <p:nvPr/>
        </p:nvPicPr>
        <p:blipFill>
          <a:blip r:embed="rId5"/>
          <a:stretch>
            <a:fillRect/>
          </a:stretch>
        </p:blipFill>
        <p:spPr>
          <a:xfrm>
            <a:off x="92529" y="4598821"/>
            <a:ext cx="3102428" cy="2254128"/>
          </a:xfrm>
          <a:prstGeom prst="rect">
            <a:avLst/>
          </a:prstGeom>
        </p:spPr>
      </p:pic>
      <p:pic>
        <p:nvPicPr>
          <p:cNvPr id="9" name="Picture 10" descr="Table&#10;&#10;Description automatically generated">
            <a:extLst>
              <a:ext uri="{FF2B5EF4-FFF2-40B4-BE49-F238E27FC236}">
                <a16:creationId xmlns:a16="http://schemas.microsoft.com/office/drawing/2014/main" id="{4334BF5D-B18E-9C9F-51EE-28A330156ABB}"/>
              </a:ext>
            </a:extLst>
          </p:cNvPr>
          <p:cNvPicPr>
            <a:picLocks noChangeAspect="1"/>
          </p:cNvPicPr>
          <p:nvPr/>
        </p:nvPicPr>
        <p:blipFill rotWithShape="1">
          <a:blip r:embed="rId6"/>
          <a:srcRect l="12386" t="22951" r="13561" b="11475"/>
          <a:stretch/>
        </p:blipFill>
        <p:spPr>
          <a:xfrm>
            <a:off x="3356732" y="5008913"/>
            <a:ext cx="4354390" cy="1775994"/>
          </a:xfrm>
          <a:prstGeom prst="rect">
            <a:avLst/>
          </a:prstGeom>
        </p:spPr>
      </p:pic>
      <p:pic>
        <p:nvPicPr>
          <p:cNvPr id="11" name="Picture 11" descr="Table&#10;&#10;Description automatically generated">
            <a:extLst>
              <a:ext uri="{FF2B5EF4-FFF2-40B4-BE49-F238E27FC236}">
                <a16:creationId xmlns:a16="http://schemas.microsoft.com/office/drawing/2014/main" id="{16A9380B-D374-3A29-84E7-41755A838C97}"/>
              </a:ext>
            </a:extLst>
          </p:cNvPr>
          <p:cNvPicPr>
            <a:picLocks noChangeAspect="1"/>
          </p:cNvPicPr>
          <p:nvPr/>
        </p:nvPicPr>
        <p:blipFill rotWithShape="1">
          <a:blip r:embed="rId7"/>
          <a:srcRect l="12276" t="21393" r="14482" b="14179"/>
          <a:stretch/>
        </p:blipFill>
        <p:spPr>
          <a:xfrm>
            <a:off x="7728858" y="4963146"/>
            <a:ext cx="4314830" cy="1826249"/>
          </a:xfrm>
          <a:prstGeom prst="rect">
            <a:avLst/>
          </a:prstGeom>
        </p:spPr>
      </p:pic>
    </p:spTree>
    <p:extLst>
      <p:ext uri="{BB962C8B-B14F-4D97-AF65-F5344CB8AC3E}">
        <p14:creationId xmlns:p14="http://schemas.microsoft.com/office/powerpoint/2010/main" val="1724985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B245449-8F33-94D9-90CE-390885A10BD3}"/>
              </a:ext>
            </a:extLst>
          </p:cNvPr>
          <p:cNvPicPr>
            <a:picLocks noChangeAspect="1"/>
          </p:cNvPicPr>
          <p:nvPr/>
        </p:nvPicPr>
        <p:blipFill>
          <a:blip r:embed="rId2"/>
          <a:stretch>
            <a:fillRect/>
          </a:stretch>
        </p:blipFill>
        <p:spPr>
          <a:xfrm>
            <a:off x="11122817" y="83492"/>
            <a:ext cx="865378" cy="585367"/>
          </a:xfrm>
          <a:prstGeom prst="rect">
            <a:avLst/>
          </a:prstGeom>
        </p:spPr>
      </p:pic>
      <p:cxnSp>
        <p:nvCxnSpPr>
          <p:cNvPr id="3" name="Straight Arrow Connector 2">
            <a:extLst>
              <a:ext uri="{FF2B5EF4-FFF2-40B4-BE49-F238E27FC236}">
                <a16:creationId xmlns:a16="http://schemas.microsoft.com/office/drawing/2014/main" id="{28BEFF8A-D885-5E36-5F68-C439FF3FA902}"/>
              </a:ext>
            </a:extLst>
          </p:cNvPr>
          <p:cNvCxnSpPr/>
          <p:nvPr/>
        </p:nvCxnSpPr>
        <p:spPr>
          <a:xfrm>
            <a:off x="0" y="717686"/>
            <a:ext cx="12199715" cy="27007"/>
          </a:xfrm>
          <a:prstGeom prst="straightConnector1">
            <a:avLst/>
          </a:prstGeom>
          <a:ln>
            <a:solidFill>
              <a:schemeClr val="accent6"/>
            </a:solidFill>
          </a:ln>
        </p:spPr>
        <p:style>
          <a:lnRef idx="3">
            <a:schemeClr val="dk1"/>
          </a:lnRef>
          <a:fillRef idx="0">
            <a:schemeClr val="dk1"/>
          </a:fillRef>
          <a:effectRef idx="2">
            <a:schemeClr val="dk1"/>
          </a:effectRef>
          <a:fontRef idx="minor">
            <a:schemeClr val="tx1"/>
          </a:fontRef>
        </p:style>
      </p:cxnSp>
      <p:sp>
        <p:nvSpPr>
          <p:cNvPr id="4" name="TextBox 3">
            <a:extLst>
              <a:ext uri="{FF2B5EF4-FFF2-40B4-BE49-F238E27FC236}">
                <a16:creationId xmlns:a16="http://schemas.microsoft.com/office/drawing/2014/main" id="{0C89049C-79A6-949E-26A3-3C8BED52C5EF}"/>
              </a:ext>
            </a:extLst>
          </p:cNvPr>
          <p:cNvSpPr txBox="1"/>
          <p:nvPr/>
        </p:nvSpPr>
        <p:spPr>
          <a:xfrm>
            <a:off x="203805" y="173290"/>
            <a:ext cx="621174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Arial"/>
                <a:cs typeface="Calibri"/>
              </a:rPr>
              <a:t>Football Field</a:t>
            </a:r>
          </a:p>
        </p:txBody>
      </p:sp>
      <p:sp>
        <p:nvSpPr>
          <p:cNvPr id="10" name="Rectangle: Rounded Corners 9">
            <a:extLst>
              <a:ext uri="{FF2B5EF4-FFF2-40B4-BE49-F238E27FC236}">
                <a16:creationId xmlns:a16="http://schemas.microsoft.com/office/drawing/2014/main" id="{C92B0118-C1FD-3529-E758-048431A6A574}"/>
              </a:ext>
            </a:extLst>
          </p:cNvPr>
          <p:cNvSpPr/>
          <p:nvPr/>
        </p:nvSpPr>
        <p:spPr>
          <a:xfrm>
            <a:off x="745564" y="1064184"/>
            <a:ext cx="2043952" cy="654423"/>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a:cs typeface="Calibri"/>
              </a:rPr>
              <a:t>DCF: </a:t>
            </a:r>
            <a:endParaRPr lang="en-US"/>
          </a:p>
          <a:p>
            <a:pPr algn="ctr"/>
            <a:r>
              <a:rPr lang="en-US" sz="1400">
                <a:latin typeface="Arial"/>
                <a:cs typeface="Calibri"/>
              </a:rPr>
              <a:t>Optimistic Case</a:t>
            </a:r>
            <a:endParaRPr lang="en-US"/>
          </a:p>
        </p:txBody>
      </p:sp>
      <p:sp>
        <p:nvSpPr>
          <p:cNvPr id="11" name="Rectangle: Rounded Corners 10">
            <a:extLst>
              <a:ext uri="{FF2B5EF4-FFF2-40B4-BE49-F238E27FC236}">
                <a16:creationId xmlns:a16="http://schemas.microsoft.com/office/drawing/2014/main" id="{9ED76933-EDBA-21D2-04DC-43C534776906}"/>
              </a:ext>
            </a:extLst>
          </p:cNvPr>
          <p:cNvSpPr/>
          <p:nvPr/>
        </p:nvSpPr>
        <p:spPr>
          <a:xfrm>
            <a:off x="745564" y="1933760"/>
            <a:ext cx="2043952" cy="645459"/>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latin typeface="Arial"/>
                <a:cs typeface="Calibri"/>
              </a:rPr>
              <a:t>DCF: </a:t>
            </a:r>
            <a:endParaRPr lang="en-US"/>
          </a:p>
          <a:p>
            <a:pPr algn="ctr"/>
            <a:r>
              <a:rPr lang="en-US" sz="1400">
                <a:latin typeface="Arial"/>
                <a:cs typeface="Calibri"/>
              </a:rPr>
              <a:t>Street Case</a:t>
            </a:r>
            <a:endParaRPr lang="en-US"/>
          </a:p>
        </p:txBody>
      </p:sp>
      <p:sp>
        <p:nvSpPr>
          <p:cNvPr id="12" name="Rectangle: Rounded Corners 11">
            <a:extLst>
              <a:ext uri="{FF2B5EF4-FFF2-40B4-BE49-F238E27FC236}">
                <a16:creationId xmlns:a16="http://schemas.microsoft.com/office/drawing/2014/main" id="{752994C9-61DB-4843-14A1-2B5F76FED467}"/>
              </a:ext>
            </a:extLst>
          </p:cNvPr>
          <p:cNvSpPr/>
          <p:nvPr/>
        </p:nvSpPr>
        <p:spPr>
          <a:xfrm>
            <a:off x="745563" y="2857125"/>
            <a:ext cx="2043952" cy="645459"/>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latin typeface="Arial"/>
                <a:cs typeface="Calibri"/>
              </a:rPr>
              <a:t>DCF: Conservative Case</a:t>
            </a:r>
          </a:p>
        </p:txBody>
      </p:sp>
      <p:sp>
        <p:nvSpPr>
          <p:cNvPr id="13" name="Rectangle: Rounded Corners 12">
            <a:extLst>
              <a:ext uri="{FF2B5EF4-FFF2-40B4-BE49-F238E27FC236}">
                <a16:creationId xmlns:a16="http://schemas.microsoft.com/office/drawing/2014/main" id="{2EF34512-8CF3-6B1D-36F6-FE96F2C30C15}"/>
              </a:ext>
            </a:extLst>
          </p:cNvPr>
          <p:cNvSpPr/>
          <p:nvPr/>
        </p:nvSpPr>
        <p:spPr>
          <a:xfrm>
            <a:off x="745563" y="3780488"/>
            <a:ext cx="2043952" cy="645459"/>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latin typeface="Arial"/>
                <a:cs typeface="Calibri"/>
              </a:rPr>
              <a:t>52 Week Range</a:t>
            </a:r>
          </a:p>
        </p:txBody>
      </p:sp>
      <p:sp>
        <p:nvSpPr>
          <p:cNvPr id="22" name="Rectangle 21">
            <a:extLst>
              <a:ext uri="{FF2B5EF4-FFF2-40B4-BE49-F238E27FC236}">
                <a16:creationId xmlns:a16="http://schemas.microsoft.com/office/drawing/2014/main" id="{7F2EA101-AB0B-2578-E091-93A7C7E8E803}"/>
              </a:ext>
            </a:extLst>
          </p:cNvPr>
          <p:cNvSpPr/>
          <p:nvPr/>
        </p:nvSpPr>
        <p:spPr>
          <a:xfrm>
            <a:off x="3940361" y="3987799"/>
            <a:ext cx="2160494" cy="25101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C50899D-91DF-0BCF-E057-E38365CCC387}"/>
              </a:ext>
            </a:extLst>
          </p:cNvPr>
          <p:cNvSpPr txBox="1"/>
          <p:nvPr/>
        </p:nvSpPr>
        <p:spPr>
          <a:xfrm>
            <a:off x="3248585" y="3987052"/>
            <a:ext cx="96146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latin typeface="Arial"/>
                <a:cs typeface="Arial"/>
              </a:rPr>
              <a:t>$46.08</a:t>
            </a:r>
            <a:endParaRPr lang="en-US" sz="1400"/>
          </a:p>
        </p:txBody>
      </p:sp>
      <p:sp>
        <p:nvSpPr>
          <p:cNvPr id="24" name="TextBox 23">
            <a:extLst>
              <a:ext uri="{FF2B5EF4-FFF2-40B4-BE49-F238E27FC236}">
                <a16:creationId xmlns:a16="http://schemas.microsoft.com/office/drawing/2014/main" id="{8090259A-B5B8-ED5B-72B4-7C02392C1EA1}"/>
              </a:ext>
            </a:extLst>
          </p:cNvPr>
          <p:cNvSpPr txBox="1"/>
          <p:nvPr/>
        </p:nvSpPr>
        <p:spPr>
          <a:xfrm>
            <a:off x="6099361" y="3987052"/>
            <a:ext cx="96146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latin typeface="Arial"/>
                <a:cs typeface="Arial"/>
              </a:rPr>
              <a:t>$143.50</a:t>
            </a:r>
            <a:endParaRPr lang="en-US" sz="1400" dirty="0"/>
          </a:p>
        </p:txBody>
      </p:sp>
      <p:sp>
        <p:nvSpPr>
          <p:cNvPr id="26" name="TextBox 25">
            <a:extLst>
              <a:ext uri="{FF2B5EF4-FFF2-40B4-BE49-F238E27FC236}">
                <a16:creationId xmlns:a16="http://schemas.microsoft.com/office/drawing/2014/main" id="{F016E62E-8ED3-DAC2-11A3-AA1A2AE771DD}"/>
              </a:ext>
            </a:extLst>
          </p:cNvPr>
          <p:cNvSpPr txBox="1"/>
          <p:nvPr/>
        </p:nvSpPr>
        <p:spPr>
          <a:xfrm>
            <a:off x="4539502" y="3027828"/>
            <a:ext cx="96146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latin typeface="Arial"/>
                <a:cs typeface="Arial"/>
              </a:rPr>
              <a:t>$84.18</a:t>
            </a:r>
          </a:p>
        </p:txBody>
      </p:sp>
      <p:sp>
        <p:nvSpPr>
          <p:cNvPr id="27" name="Rectangle 26">
            <a:extLst>
              <a:ext uri="{FF2B5EF4-FFF2-40B4-BE49-F238E27FC236}">
                <a16:creationId xmlns:a16="http://schemas.microsoft.com/office/drawing/2014/main" id="{BA41447A-31FE-F612-6E1F-00A000301384}"/>
              </a:ext>
            </a:extLst>
          </p:cNvPr>
          <p:cNvSpPr/>
          <p:nvPr/>
        </p:nvSpPr>
        <p:spPr>
          <a:xfrm>
            <a:off x="5231279" y="3055469"/>
            <a:ext cx="3818964" cy="25101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90CE5031-6A8C-13EF-2800-41328B279B14}"/>
              </a:ext>
            </a:extLst>
          </p:cNvPr>
          <p:cNvSpPr txBox="1"/>
          <p:nvPr/>
        </p:nvSpPr>
        <p:spPr>
          <a:xfrm>
            <a:off x="9048749" y="3054722"/>
            <a:ext cx="96146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latin typeface="Arial"/>
                <a:cs typeface="Arial"/>
              </a:rPr>
              <a:t>$168.25</a:t>
            </a:r>
            <a:endParaRPr lang="en-US" sz="1400"/>
          </a:p>
        </p:txBody>
      </p:sp>
      <p:sp>
        <p:nvSpPr>
          <p:cNvPr id="29" name="Rectangle 28">
            <a:extLst>
              <a:ext uri="{FF2B5EF4-FFF2-40B4-BE49-F238E27FC236}">
                <a16:creationId xmlns:a16="http://schemas.microsoft.com/office/drawing/2014/main" id="{A93A0726-40FE-DDC5-F031-328671E5E816}"/>
              </a:ext>
            </a:extLst>
          </p:cNvPr>
          <p:cNvSpPr/>
          <p:nvPr/>
        </p:nvSpPr>
        <p:spPr>
          <a:xfrm>
            <a:off x="6414619" y="2132104"/>
            <a:ext cx="3818964" cy="25101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01B911E-5162-CA3E-D2E0-33AC2B8D8062}"/>
              </a:ext>
            </a:extLst>
          </p:cNvPr>
          <p:cNvSpPr txBox="1"/>
          <p:nvPr/>
        </p:nvSpPr>
        <p:spPr>
          <a:xfrm>
            <a:off x="5615267" y="2131357"/>
            <a:ext cx="96146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latin typeface="Arial"/>
                <a:cs typeface="Arial"/>
              </a:rPr>
              <a:t>$152.16</a:t>
            </a:r>
          </a:p>
        </p:txBody>
      </p:sp>
      <p:sp>
        <p:nvSpPr>
          <p:cNvPr id="31" name="TextBox 30">
            <a:extLst>
              <a:ext uri="{FF2B5EF4-FFF2-40B4-BE49-F238E27FC236}">
                <a16:creationId xmlns:a16="http://schemas.microsoft.com/office/drawing/2014/main" id="{7B7490BA-A900-31F3-782A-14FA32329BFB}"/>
              </a:ext>
            </a:extLst>
          </p:cNvPr>
          <p:cNvSpPr txBox="1"/>
          <p:nvPr/>
        </p:nvSpPr>
        <p:spPr>
          <a:xfrm>
            <a:off x="10232090" y="2131357"/>
            <a:ext cx="96146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latin typeface="Arial"/>
                <a:cs typeface="Arial"/>
              </a:rPr>
              <a:t>$262.04</a:t>
            </a:r>
          </a:p>
        </p:txBody>
      </p:sp>
      <p:sp>
        <p:nvSpPr>
          <p:cNvPr id="33" name="Rectangle 32">
            <a:extLst>
              <a:ext uri="{FF2B5EF4-FFF2-40B4-BE49-F238E27FC236}">
                <a16:creationId xmlns:a16="http://schemas.microsoft.com/office/drawing/2014/main" id="{3A66E7BF-2165-76C4-EA12-16E577438C39}"/>
              </a:ext>
            </a:extLst>
          </p:cNvPr>
          <p:cNvSpPr/>
          <p:nvPr/>
        </p:nvSpPr>
        <p:spPr>
          <a:xfrm>
            <a:off x="7508313" y="1262527"/>
            <a:ext cx="3818964" cy="25101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C04824C-E2FD-DEBB-1BB4-C9EC7799077C}"/>
              </a:ext>
            </a:extLst>
          </p:cNvPr>
          <p:cNvSpPr txBox="1"/>
          <p:nvPr/>
        </p:nvSpPr>
        <p:spPr>
          <a:xfrm>
            <a:off x="6655173" y="1261780"/>
            <a:ext cx="96146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latin typeface="Arial"/>
                <a:cs typeface="Arial"/>
              </a:rPr>
              <a:t>$196.37</a:t>
            </a:r>
          </a:p>
        </p:txBody>
      </p:sp>
      <p:sp>
        <p:nvSpPr>
          <p:cNvPr id="35" name="TextBox 34">
            <a:extLst>
              <a:ext uri="{FF2B5EF4-FFF2-40B4-BE49-F238E27FC236}">
                <a16:creationId xmlns:a16="http://schemas.microsoft.com/office/drawing/2014/main" id="{B155327A-8A00-8BCF-E015-13FC43019B6D}"/>
              </a:ext>
            </a:extLst>
          </p:cNvPr>
          <p:cNvSpPr txBox="1"/>
          <p:nvPr/>
        </p:nvSpPr>
        <p:spPr>
          <a:xfrm>
            <a:off x="11325784" y="1261780"/>
            <a:ext cx="96146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latin typeface="Arial"/>
                <a:cs typeface="Arial"/>
              </a:rPr>
              <a:t>$335.21</a:t>
            </a:r>
          </a:p>
        </p:txBody>
      </p:sp>
      <p:cxnSp>
        <p:nvCxnSpPr>
          <p:cNvPr id="36" name="Straight Arrow Connector 35">
            <a:extLst>
              <a:ext uri="{FF2B5EF4-FFF2-40B4-BE49-F238E27FC236}">
                <a16:creationId xmlns:a16="http://schemas.microsoft.com/office/drawing/2014/main" id="{740C0A07-2F40-4EDF-FE4F-7F60A123C3E1}"/>
              </a:ext>
            </a:extLst>
          </p:cNvPr>
          <p:cNvCxnSpPr/>
          <p:nvPr/>
        </p:nvCxnSpPr>
        <p:spPr>
          <a:xfrm flipV="1">
            <a:off x="3253068" y="1061198"/>
            <a:ext cx="8704729" cy="8964"/>
          </a:xfrm>
          <a:prstGeom prst="straightConnector1">
            <a:avLst/>
          </a:prstGeom>
        </p:spPr>
        <p:style>
          <a:lnRef idx="1">
            <a:schemeClr val="accent6"/>
          </a:lnRef>
          <a:fillRef idx="0">
            <a:schemeClr val="accent6"/>
          </a:fillRef>
          <a:effectRef idx="0">
            <a:schemeClr val="accent6"/>
          </a:effectRef>
          <a:fontRef idx="minor">
            <a:schemeClr val="tx1"/>
          </a:fontRef>
        </p:style>
      </p:cxnSp>
      <p:cxnSp>
        <p:nvCxnSpPr>
          <p:cNvPr id="37" name="Straight Arrow Connector 36">
            <a:extLst>
              <a:ext uri="{FF2B5EF4-FFF2-40B4-BE49-F238E27FC236}">
                <a16:creationId xmlns:a16="http://schemas.microsoft.com/office/drawing/2014/main" id="{E806BC9C-A9A7-B970-C9DD-4847C2A43095}"/>
              </a:ext>
            </a:extLst>
          </p:cNvPr>
          <p:cNvCxnSpPr>
            <a:cxnSpLocks/>
          </p:cNvCxnSpPr>
          <p:nvPr/>
        </p:nvCxnSpPr>
        <p:spPr>
          <a:xfrm flipV="1">
            <a:off x="3253068" y="1841127"/>
            <a:ext cx="8704729" cy="8964"/>
          </a:xfrm>
          <a:prstGeom prst="straightConnector1">
            <a:avLst/>
          </a:prstGeom>
        </p:spPr>
        <p:style>
          <a:lnRef idx="1">
            <a:schemeClr val="accent6"/>
          </a:lnRef>
          <a:fillRef idx="0">
            <a:schemeClr val="accent6"/>
          </a:fillRef>
          <a:effectRef idx="0">
            <a:schemeClr val="accent6"/>
          </a:effectRef>
          <a:fontRef idx="minor">
            <a:schemeClr val="tx1"/>
          </a:fontRef>
        </p:style>
      </p:cxnSp>
      <p:cxnSp>
        <p:nvCxnSpPr>
          <p:cNvPr id="38" name="Straight Arrow Connector 37">
            <a:extLst>
              <a:ext uri="{FF2B5EF4-FFF2-40B4-BE49-F238E27FC236}">
                <a16:creationId xmlns:a16="http://schemas.microsoft.com/office/drawing/2014/main" id="{C2798D00-9CA2-A54F-5B31-7CB3EF4F6EBB}"/>
              </a:ext>
            </a:extLst>
          </p:cNvPr>
          <p:cNvCxnSpPr>
            <a:cxnSpLocks/>
          </p:cNvCxnSpPr>
          <p:nvPr/>
        </p:nvCxnSpPr>
        <p:spPr>
          <a:xfrm flipV="1">
            <a:off x="3279961" y="2710703"/>
            <a:ext cx="8704729" cy="8964"/>
          </a:xfrm>
          <a:prstGeom prst="straightConnector1">
            <a:avLst/>
          </a:prstGeom>
        </p:spPr>
        <p:style>
          <a:lnRef idx="1">
            <a:schemeClr val="accent6"/>
          </a:lnRef>
          <a:fillRef idx="0">
            <a:schemeClr val="accent6"/>
          </a:fillRef>
          <a:effectRef idx="0">
            <a:schemeClr val="accent6"/>
          </a:effectRef>
          <a:fontRef idx="minor">
            <a:schemeClr val="tx1"/>
          </a:fontRef>
        </p:style>
      </p:cxnSp>
      <p:cxnSp>
        <p:nvCxnSpPr>
          <p:cNvPr id="39" name="Straight Arrow Connector 38">
            <a:extLst>
              <a:ext uri="{FF2B5EF4-FFF2-40B4-BE49-F238E27FC236}">
                <a16:creationId xmlns:a16="http://schemas.microsoft.com/office/drawing/2014/main" id="{6FDC305F-BE66-ED3E-B857-9A711BEA0FB8}"/>
              </a:ext>
            </a:extLst>
          </p:cNvPr>
          <p:cNvCxnSpPr>
            <a:cxnSpLocks/>
          </p:cNvCxnSpPr>
          <p:nvPr/>
        </p:nvCxnSpPr>
        <p:spPr>
          <a:xfrm flipV="1">
            <a:off x="3306855" y="3660962"/>
            <a:ext cx="8704729" cy="8964"/>
          </a:xfrm>
          <a:prstGeom prst="straightConnector1">
            <a:avLst/>
          </a:prstGeom>
        </p:spPr>
        <p:style>
          <a:lnRef idx="1">
            <a:schemeClr val="accent6"/>
          </a:lnRef>
          <a:fillRef idx="0">
            <a:schemeClr val="accent6"/>
          </a:fillRef>
          <a:effectRef idx="0">
            <a:schemeClr val="accent6"/>
          </a:effectRef>
          <a:fontRef idx="minor">
            <a:schemeClr val="tx1"/>
          </a:fontRef>
        </p:style>
      </p:cxnSp>
      <p:cxnSp>
        <p:nvCxnSpPr>
          <p:cNvPr id="40" name="Straight Arrow Connector 39">
            <a:extLst>
              <a:ext uri="{FF2B5EF4-FFF2-40B4-BE49-F238E27FC236}">
                <a16:creationId xmlns:a16="http://schemas.microsoft.com/office/drawing/2014/main" id="{905CF864-C57A-1510-6B41-B91D97A60A96}"/>
              </a:ext>
            </a:extLst>
          </p:cNvPr>
          <p:cNvCxnSpPr>
            <a:cxnSpLocks/>
          </p:cNvCxnSpPr>
          <p:nvPr/>
        </p:nvCxnSpPr>
        <p:spPr>
          <a:xfrm flipV="1">
            <a:off x="3279962" y="4512610"/>
            <a:ext cx="8704729" cy="8964"/>
          </a:xfrm>
          <a:prstGeom prst="straightConnector1">
            <a:avLst/>
          </a:prstGeom>
        </p:spPr>
        <p:style>
          <a:lnRef idx="1">
            <a:schemeClr val="accent6"/>
          </a:lnRef>
          <a:fillRef idx="0">
            <a:schemeClr val="accent6"/>
          </a:fillRef>
          <a:effectRef idx="0">
            <a:schemeClr val="accent6"/>
          </a:effectRef>
          <a:fontRef idx="minor">
            <a:schemeClr val="tx1"/>
          </a:fontRef>
        </p:style>
      </p:cxnSp>
      <p:sp>
        <p:nvSpPr>
          <p:cNvPr id="42" name="Rectangle: Rounded Corners 41">
            <a:extLst>
              <a:ext uri="{FF2B5EF4-FFF2-40B4-BE49-F238E27FC236}">
                <a16:creationId xmlns:a16="http://schemas.microsoft.com/office/drawing/2014/main" id="{E27ED3E2-84ED-2B40-C543-E0B43F0B435D}"/>
              </a:ext>
            </a:extLst>
          </p:cNvPr>
          <p:cNvSpPr/>
          <p:nvPr/>
        </p:nvSpPr>
        <p:spPr>
          <a:xfrm>
            <a:off x="745565" y="4848227"/>
            <a:ext cx="2537010" cy="1774842"/>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Arial"/>
                <a:cs typeface="Calibri"/>
              </a:rPr>
              <a:t>Target Range: $152.16 to $262.04</a:t>
            </a:r>
          </a:p>
        </p:txBody>
      </p:sp>
      <p:sp>
        <p:nvSpPr>
          <p:cNvPr id="43" name="Rectangle: Rounded Corners 42">
            <a:extLst>
              <a:ext uri="{FF2B5EF4-FFF2-40B4-BE49-F238E27FC236}">
                <a16:creationId xmlns:a16="http://schemas.microsoft.com/office/drawing/2014/main" id="{9035C2F5-0E48-A3BA-DC06-649C94ED7837}"/>
              </a:ext>
            </a:extLst>
          </p:cNvPr>
          <p:cNvSpPr/>
          <p:nvPr/>
        </p:nvSpPr>
        <p:spPr>
          <a:xfrm>
            <a:off x="3879829" y="4859899"/>
            <a:ext cx="2537009" cy="1789218"/>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latin typeface="Arial"/>
                <a:cs typeface="Calibri"/>
              </a:rPr>
              <a:t>4/17/23 Price: $139.04</a:t>
            </a:r>
          </a:p>
        </p:txBody>
      </p:sp>
      <p:sp>
        <p:nvSpPr>
          <p:cNvPr id="45" name="Rectangle: Rounded Corners 44">
            <a:extLst>
              <a:ext uri="{FF2B5EF4-FFF2-40B4-BE49-F238E27FC236}">
                <a16:creationId xmlns:a16="http://schemas.microsoft.com/office/drawing/2014/main" id="{DC278BAE-62EB-226A-4896-0A5061E45563}"/>
              </a:ext>
            </a:extLst>
          </p:cNvPr>
          <p:cNvSpPr/>
          <p:nvPr/>
        </p:nvSpPr>
        <p:spPr>
          <a:xfrm>
            <a:off x="8080076" y="4788350"/>
            <a:ext cx="3728131" cy="1904744"/>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latin typeface="Arial"/>
                <a:cs typeface="Calibri"/>
              </a:rPr>
              <a:t>Implied Trading Discount: </a:t>
            </a:r>
          </a:p>
          <a:p>
            <a:pPr algn="ctr"/>
            <a:r>
              <a:rPr lang="en-US" dirty="0">
                <a:latin typeface="Arial"/>
                <a:cs typeface="Calibri"/>
              </a:rPr>
              <a:t>9% to 47%</a:t>
            </a:r>
          </a:p>
          <a:p>
            <a:pPr algn="ctr"/>
            <a:endParaRPr lang="en-US" sz="1100">
              <a:latin typeface="Arial"/>
              <a:cs typeface="Calibri"/>
            </a:endParaRPr>
          </a:p>
        </p:txBody>
      </p:sp>
      <p:sp>
        <p:nvSpPr>
          <p:cNvPr id="5" name="Arrow: Right 4">
            <a:extLst>
              <a:ext uri="{FF2B5EF4-FFF2-40B4-BE49-F238E27FC236}">
                <a16:creationId xmlns:a16="http://schemas.microsoft.com/office/drawing/2014/main" id="{60264514-881D-C8A7-9BF5-199BD0EEE695}"/>
              </a:ext>
            </a:extLst>
          </p:cNvPr>
          <p:cNvSpPr/>
          <p:nvPr/>
        </p:nvSpPr>
        <p:spPr>
          <a:xfrm>
            <a:off x="6522720" y="5623559"/>
            <a:ext cx="1466490" cy="359433"/>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1364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B245449-8F33-94D9-90CE-390885A10BD3}"/>
              </a:ext>
            </a:extLst>
          </p:cNvPr>
          <p:cNvPicPr>
            <a:picLocks noChangeAspect="1"/>
          </p:cNvPicPr>
          <p:nvPr/>
        </p:nvPicPr>
        <p:blipFill>
          <a:blip r:embed="rId3"/>
          <a:stretch>
            <a:fillRect/>
          </a:stretch>
        </p:blipFill>
        <p:spPr>
          <a:xfrm>
            <a:off x="11122817" y="83492"/>
            <a:ext cx="865378" cy="585367"/>
          </a:xfrm>
          <a:prstGeom prst="rect">
            <a:avLst/>
          </a:prstGeom>
        </p:spPr>
      </p:pic>
      <p:cxnSp>
        <p:nvCxnSpPr>
          <p:cNvPr id="3" name="Straight Arrow Connector 2">
            <a:extLst>
              <a:ext uri="{FF2B5EF4-FFF2-40B4-BE49-F238E27FC236}">
                <a16:creationId xmlns:a16="http://schemas.microsoft.com/office/drawing/2014/main" id="{28BEFF8A-D885-5E36-5F68-C439FF3FA902}"/>
              </a:ext>
            </a:extLst>
          </p:cNvPr>
          <p:cNvCxnSpPr/>
          <p:nvPr/>
        </p:nvCxnSpPr>
        <p:spPr>
          <a:xfrm>
            <a:off x="0" y="717686"/>
            <a:ext cx="12199715" cy="27007"/>
          </a:xfrm>
          <a:prstGeom prst="straightConnector1">
            <a:avLst/>
          </a:prstGeom>
          <a:ln>
            <a:solidFill>
              <a:schemeClr val="accent6"/>
            </a:solidFill>
          </a:ln>
        </p:spPr>
        <p:style>
          <a:lnRef idx="3">
            <a:schemeClr val="dk1"/>
          </a:lnRef>
          <a:fillRef idx="0">
            <a:schemeClr val="dk1"/>
          </a:fillRef>
          <a:effectRef idx="2">
            <a:schemeClr val="dk1"/>
          </a:effectRef>
          <a:fontRef idx="minor">
            <a:schemeClr val="tx1"/>
          </a:fontRef>
        </p:style>
      </p:cxnSp>
      <p:sp>
        <p:nvSpPr>
          <p:cNvPr id="4" name="TextBox 3">
            <a:extLst>
              <a:ext uri="{FF2B5EF4-FFF2-40B4-BE49-F238E27FC236}">
                <a16:creationId xmlns:a16="http://schemas.microsoft.com/office/drawing/2014/main" id="{0C89049C-79A6-949E-26A3-3C8BED52C5EF}"/>
              </a:ext>
            </a:extLst>
          </p:cNvPr>
          <p:cNvSpPr txBox="1"/>
          <p:nvPr/>
        </p:nvSpPr>
        <p:spPr>
          <a:xfrm>
            <a:off x="203805" y="173290"/>
            <a:ext cx="621174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Arial"/>
                <a:cs typeface="Calibri"/>
              </a:rPr>
              <a:t>Conclusion</a:t>
            </a:r>
          </a:p>
        </p:txBody>
      </p:sp>
      <p:sp>
        <p:nvSpPr>
          <p:cNvPr id="21" name="TextBox 1">
            <a:extLst>
              <a:ext uri="{FF2B5EF4-FFF2-40B4-BE49-F238E27FC236}">
                <a16:creationId xmlns:a16="http://schemas.microsoft.com/office/drawing/2014/main" id="{2368F97E-448C-1026-612C-51473FEB4219}"/>
              </a:ext>
            </a:extLst>
          </p:cNvPr>
          <p:cNvSpPr txBox="1"/>
          <p:nvPr/>
        </p:nvSpPr>
        <p:spPr>
          <a:xfrm>
            <a:off x="2476281" y="1194070"/>
            <a:ext cx="7234483" cy="52322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2800">
                <a:latin typeface="Arial"/>
                <a:cs typeface="Calibri"/>
              </a:rPr>
              <a:t>We have concluded a </a:t>
            </a:r>
            <a:r>
              <a:rPr lang="en-US" sz="2800">
                <a:solidFill>
                  <a:schemeClr val="accent6"/>
                </a:solidFill>
                <a:latin typeface="Arial"/>
                <a:cs typeface="Calibri"/>
              </a:rPr>
              <a:t>Strong Buy</a:t>
            </a:r>
            <a:r>
              <a:rPr lang="en-US" sz="2800">
                <a:latin typeface="Arial"/>
                <a:cs typeface="Calibri"/>
              </a:rPr>
              <a:t> for CROX.</a:t>
            </a:r>
            <a:endParaRPr lang="en-US">
              <a:latin typeface="Arial"/>
            </a:endParaRPr>
          </a:p>
        </p:txBody>
      </p:sp>
      <p:grpSp>
        <p:nvGrpSpPr>
          <p:cNvPr id="26" name="Group 25">
            <a:extLst>
              <a:ext uri="{FF2B5EF4-FFF2-40B4-BE49-F238E27FC236}">
                <a16:creationId xmlns:a16="http://schemas.microsoft.com/office/drawing/2014/main" id="{5752C3EF-C7AF-9B7C-1EAE-FD7E05036392}"/>
              </a:ext>
            </a:extLst>
          </p:cNvPr>
          <p:cNvGrpSpPr/>
          <p:nvPr/>
        </p:nvGrpSpPr>
        <p:grpSpPr>
          <a:xfrm>
            <a:off x="519953" y="2178423"/>
            <a:ext cx="11152092" cy="1039905"/>
            <a:chOff x="206188" y="2187388"/>
            <a:chExt cx="11152092" cy="1039905"/>
          </a:xfrm>
        </p:grpSpPr>
        <p:sp>
          <p:nvSpPr>
            <p:cNvPr id="20" name="Arrow: Chevron 19">
              <a:extLst>
                <a:ext uri="{FF2B5EF4-FFF2-40B4-BE49-F238E27FC236}">
                  <a16:creationId xmlns:a16="http://schemas.microsoft.com/office/drawing/2014/main" id="{DFD1E642-3AB7-64F5-1D5E-9C83C1625DD5}"/>
                </a:ext>
              </a:extLst>
            </p:cNvPr>
            <p:cNvSpPr/>
            <p:nvPr/>
          </p:nvSpPr>
          <p:spPr>
            <a:xfrm>
              <a:off x="206188" y="2187388"/>
              <a:ext cx="3195658" cy="1039905"/>
            </a:xfrm>
            <a:prstGeom prst="chevron">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latin typeface="Arial"/>
                  <a:cs typeface="Calibri"/>
                </a:rPr>
                <a:t>Very optimistic future</a:t>
              </a:r>
            </a:p>
          </p:txBody>
        </p:sp>
        <p:sp>
          <p:nvSpPr>
            <p:cNvPr id="22" name="Arrow: Chevron 21">
              <a:extLst>
                <a:ext uri="{FF2B5EF4-FFF2-40B4-BE49-F238E27FC236}">
                  <a16:creationId xmlns:a16="http://schemas.microsoft.com/office/drawing/2014/main" id="{F5159E41-9DAF-7F35-4161-A66BBD8A949B}"/>
                </a:ext>
              </a:extLst>
            </p:cNvPr>
            <p:cNvSpPr/>
            <p:nvPr/>
          </p:nvSpPr>
          <p:spPr>
            <a:xfrm>
              <a:off x="2855283" y="2187388"/>
              <a:ext cx="3195658" cy="1039905"/>
            </a:xfrm>
            <a:prstGeom prst="chevron">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latin typeface="Arial"/>
                  <a:cs typeface="Calibri"/>
                </a:rPr>
                <a:t>Brand reimaging</a:t>
              </a:r>
              <a:endParaRPr lang="en-US">
                <a:solidFill>
                  <a:schemeClr val="bg1"/>
                </a:solidFill>
                <a:latin typeface="Arial"/>
              </a:endParaRPr>
            </a:p>
          </p:txBody>
        </p:sp>
        <p:sp>
          <p:nvSpPr>
            <p:cNvPr id="23" name="Arrow: Chevron 22">
              <a:extLst>
                <a:ext uri="{FF2B5EF4-FFF2-40B4-BE49-F238E27FC236}">
                  <a16:creationId xmlns:a16="http://schemas.microsoft.com/office/drawing/2014/main" id="{0F944EE1-421F-D2C2-4354-6D808C75580D}"/>
                </a:ext>
              </a:extLst>
            </p:cNvPr>
            <p:cNvSpPr/>
            <p:nvPr/>
          </p:nvSpPr>
          <p:spPr>
            <a:xfrm>
              <a:off x="5513344" y="2187388"/>
              <a:ext cx="3195658" cy="1039905"/>
            </a:xfrm>
            <a:prstGeom prst="chevron">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latin typeface="Arial"/>
                  <a:cs typeface="Calibri"/>
                </a:rPr>
                <a:t>Growth in foreign countries</a:t>
              </a:r>
            </a:p>
          </p:txBody>
        </p:sp>
        <p:sp>
          <p:nvSpPr>
            <p:cNvPr id="24" name="Arrow: Chevron 23">
              <a:extLst>
                <a:ext uri="{FF2B5EF4-FFF2-40B4-BE49-F238E27FC236}">
                  <a16:creationId xmlns:a16="http://schemas.microsoft.com/office/drawing/2014/main" id="{1D8F535B-6ACB-3AAC-B50D-0C11A9D44664}"/>
                </a:ext>
              </a:extLst>
            </p:cNvPr>
            <p:cNvSpPr/>
            <p:nvPr/>
          </p:nvSpPr>
          <p:spPr>
            <a:xfrm>
              <a:off x="8162622" y="2187388"/>
              <a:ext cx="3195658" cy="1039905"/>
            </a:xfrm>
            <a:prstGeom prst="chevron">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latin typeface="Arial"/>
                  <a:cs typeface="Calibri"/>
                </a:rPr>
                <a:t>Intrinsic Valuation</a:t>
              </a:r>
            </a:p>
          </p:txBody>
        </p:sp>
      </p:grpSp>
      <p:sp>
        <p:nvSpPr>
          <p:cNvPr id="28" name="Rectangle 27">
            <a:extLst>
              <a:ext uri="{FF2B5EF4-FFF2-40B4-BE49-F238E27FC236}">
                <a16:creationId xmlns:a16="http://schemas.microsoft.com/office/drawing/2014/main" id="{68636B93-0B81-23D7-767F-38B83C9580FE}"/>
              </a:ext>
            </a:extLst>
          </p:cNvPr>
          <p:cNvSpPr/>
          <p:nvPr/>
        </p:nvSpPr>
        <p:spPr>
          <a:xfrm>
            <a:off x="519953" y="3218329"/>
            <a:ext cx="2644588" cy="3460376"/>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r>
              <a:rPr lang="en-US">
                <a:latin typeface="Arial"/>
                <a:cs typeface="Calibri"/>
              </a:rPr>
              <a:t>Crocs revenue is exponentially growing and will be sustainable in the future.</a:t>
            </a:r>
          </a:p>
          <a:p>
            <a:pPr marL="285750" indent="-285750">
              <a:buFont typeface="Arial"/>
              <a:buChar char="•"/>
            </a:pPr>
            <a:r>
              <a:rPr lang="en-US">
                <a:latin typeface="Arial"/>
                <a:cs typeface="Calibri"/>
              </a:rPr>
              <a:t>Acquisition of HEYDUDE will drive up revenue and bring a new line of products for Crocs. </a:t>
            </a:r>
          </a:p>
        </p:txBody>
      </p:sp>
      <p:sp>
        <p:nvSpPr>
          <p:cNvPr id="29" name="Rectangle 28">
            <a:extLst>
              <a:ext uri="{FF2B5EF4-FFF2-40B4-BE49-F238E27FC236}">
                <a16:creationId xmlns:a16="http://schemas.microsoft.com/office/drawing/2014/main" id="{8E47B259-228E-40F0-C76D-633C7A328E32}"/>
              </a:ext>
            </a:extLst>
          </p:cNvPr>
          <p:cNvSpPr/>
          <p:nvPr/>
        </p:nvSpPr>
        <p:spPr>
          <a:xfrm>
            <a:off x="3164541" y="3218329"/>
            <a:ext cx="2644588" cy="3460376"/>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r>
              <a:rPr lang="en-US">
                <a:latin typeface="Arial"/>
                <a:cs typeface="Calibri"/>
              </a:rPr>
              <a:t>CEO Andrew Rees successfully turned Crocs' public outlook around since the start of his position.</a:t>
            </a:r>
          </a:p>
          <a:p>
            <a:pPr marL="285750" indent="-285750">
              <a:buFont typeface="Arial"/>
              <a:buChar char="•"/>
            </a:pPr>
            <a:r>
              <a:rPr lang="en-US">
                <a:latin typeface="Arial"/>
                <a:cs typeface="Calibri"/>
              </a:rPr>
              <a:t>Celebrity and fashion show collaborations are becoming more frequent with Crocs brand.</a:t>
            </a:r>
          </a:p>
        </p:txBody>
      </p:sp>
      <p:sp>
        <p:nvSpPr>
          <p:cNvPr id="30" name="Rectangle 29">
            <a:extLst>
              <a:ext uri="{FF2B5EF4-FFF2-40B4-BE49-F238E27FC236}">
                <a16:creationId xmlns:a16="http://schemas.microsoft.com/office/drawing/2014/main" id="{0C2F2FEB-C6DA-9DB6-B236-D02B906C49D6}"/>
              </a:ext>
            </a:extLst>
          </p:cNvPr>
          <p:cNvSpPr/>
          <p:nvPr/>
        </p:nvSpPr>
        <p:spPr>
          <a:xfrm>
            <a:off x="5809129" y="3227510"/>
            <a:ext cx="2644588" cy="3460376"/>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r>
              <a:rPr lang="en-US">
                <a:latin typeface="Arial"/>
                <a:cs typeface="Calibri"/>
              </a:rPr>
              <a:t>Crocs sees sustainable and foreseeable growth in the EMEALA region and especially in Asia</a:t>
            </a:r>
            <a:r>
              <a:rPr lang="en-US">
                <a:cs typeface="Calibri"/>
              </a:rPr>
              <a:t>. </a:t>
            </a:r>
          </a:p>
        </p:txBody>
      </p:sp>
      <p:sp>
        <p:nvSpPr>
          <p:cNvPr id="31" name="Rectangle 30">
            <a:extLst>
              <a:ext uri="{FF2B5EF4-FFF2-40B4-BE49-F238E27FC236}">
                <a16:creationId xmlns:a16="http://schemas.microsoft.com/office/drawing/2014/main" id="{0D1B3AFA-3EBF-00BB-9028-FA58A2329E2C}"/>
              </a:ext>
            </a:extLst>
          </p:cNvPr>
          <p:cNvSpPr/>
          <p:nvPr/>
        </p:nvSpPr>
        <p:spPr>
          <a:xfrm>
            <a:off x="8453717" y="3227510"/>
            <a:ext cx="2671482" cy="3460376"/>
          </a:xfrm>
          <a:prstGeom prst="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r>
              <a:rPr lang="en-US" dirty="0">
                <a:latin typeface="Arial"/>
                <a:cs typeface="Calibri"/>
              </a:rPr>
              <a:t>Our intrinsic valuation showed that Crocs is currently undervalued by approximately 23%.</a:t>
            </a:r>
          </a:p>
          <a:p>
            <a:pPr marL="285750" indent="-285750">
              <a:buFont typeface="Arial"/>
              <a:buChar char="•"/>
            </a:pPr>
            <a:endParaRPr lang="en-US" dirty="0">
              <a:latin typeface="Arial"/>
              <a:cs typeface="Calibri"/>
            </a:endParaRPr>
          </a:p>
        </p:txBody>
      </p:sp>
    </p:spTree>
    <p:extLst>
      <p:ext uri="{BB962C8B-B14F-4D97-AF65-F5344CB8AC3E}">
        <p14:creationId xmlns:p14="http://schemas.microsoft.com/office/powerpoint/2010/main" val="3539754471"/>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B9956-D668-83DE-614C-E08A4E3CDDEB}"/>
              </a:ext>
            </a:extLst>
          </p:cNvPr>
          <p:cNvSpPr>
            <a:spLocks noGrp="1"/>
          </p:cNvSpPr>
          <p:nvPr>
            <p:ph type="title"/>
          </p:nvPr>
        </p:nvSpPr>
        <p:spPr>
          <a:xfrm>
            <a:off x="838200" y="2765425"/>
            <a:ext cx="10515600" cy="1325563"/>
          </a:xfrm>
        </p:spPr>
        <p:txBody>
          <a:bodyPr/>
          <a:lstStyle/>
          <a:p>
            <a:pPr algn="ctr"/>
            <a:r>
              <a:rPr lang="en-US">
                <a:solidFill>
                  <a:schemeClr val="accent6"/>
                </a:solidFill>
                <a:latin typeface="Arial"/>
                <a:cs typeface="Calibri Light" panose="020F0302020204030204"/>
              </a:rPr>
              <a:t>Appendix</a:t>
            </a:r>
          </a:p>
        </p:txBody>
      </p:sp>
    </p:spTree>
    <p:extLst>
      <p:ext uri="{BB962C8B-B14F-4D97-AF65-F5344CB8AC3E}">
        <p14:creationId xmlns:p14="http://schemas.microsoft.com/office/powerpoint/2010/main" val="2190643010"/>
      </p:ext>
    </p:extLst>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B245449-8F33-94D9-90CE-390885A10BD3}"/>
              </a:ext>
            </a:extLst>
          </p:cNvPr>
          <p:cNvPicPr>
            <a:picLocks noChangeAspect="1"/>
          </p:cNvPicPr>
          <p:nvPr/>
        </p:nvPicPr>
        <p:blipFill>
          <a:blip r:embed="rId2"/>
          <a:stretch>
            <a:fillRect/>
          </a:stretch>
        </p:blipFill>
        <p:spPr>
          <a:xfrm>
            <a:off x="11122817" y="83492"/>
            <a:ext cx="865378" cy="585367"/>
          </a:xfrm>
          <a:prstGeom prst="rect">
            <a:avLst/>
          </a:prstGeom>
        </p:spPr>
      </p:pic>
      <p:cxnSp>
        <p:nvCxnSpPr>
          <p:cNvPr id="3" name="Straight Arrow Connector 2">
            <a:extLst>
              <a:ext uri="{FF2B5EF4-FFF2-40B4-BE49-F238E27FC236}">
                <a16:creationId xmlns:a16="http://schemas.microsoft.com/office/drawing/2014/main" id="{28BEFF8A-D885-5E36-5F68-C439FF3FA902}"/>
              </a:ext>
            </a:extLst>
          </p:cNvPr>
          <p:cNvCxnSpPr/>
          <p:nvPr/>
        </p:nvCxnSpPr>
        <p:spPr>
          <a:xfrm>
            <a:off x="0" y="717686"/>
            <a:ext cx="12199715" cy="27007"/>
          </a:xfrm>
          <a:prstGeom prst="straightConnector1">
            <a:avLst/>
          </a:prstGeom>
          <a:ln>
            <a:solidFill>
              <a:schemeClr val="accent6"/>
            </a:solidFill>
          </a:ln>
        </p:spPr>
        <p:style>
          <a:lnRef idx="3">
            <a:schemeClr val="dk1"/>
          </a:lnRef>
          <a:fillRef idx="0">
            <a:schemeClr val="dk1"/>
          </a:fillRef>
          <a:effectRef idx="2">
            <a:schemeClr val="dk1"/>
          </a:effectRef>
          <a:fontRef idx="minor">
            <a:schemeClr val="tx1"/>
          </a:fontRef>
        </p:style>
      </p:cxnSp>
      <p:sp>
        <p:nvSpPr>
          <p:cNvPr id="4" name="TextBox 3">
            <a:extLst>
              <a:ext uri="{FF2B5EF4-FFF2-40B4-BE49-F238E27FC236}">
                <a16:creationId xmlns:a16="http://schemas.microsoft.com/office/drawing/2014/main" id="{0C89049C-79A6-949E-26A3-3C8BED52C5EF}"/>
              </a:ext>
            </a:extLst>
          </p:cNvPr>
          <p:cNvSpPr txBox="1"/>
          <p:nvPr/>
        </p:nvSpPr>
        <p:spPr>
          <a:xfrm>
            <a:off x="203805" y="173290"/>
            <a:ext cx="621174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Arial"/>
                <a:cs typeface="Calibri"/>
              </a:rPr>
              <a:t>2022 Income Statement</a:t>
            </a:r>
          </a:p>
        </p:txBody>
      </p:sp>
      <p:pic>
        <p:nvPicPr>
          <p:cNvPr id="5" name="Picture 5" descr="Table&#10;&#10;Description automatically generated">
            <a:extLst>
              <a:ext uri="{FF2B5EF4-FFF2-40B4-BE49-F238E27FC236}">
                <a16:creationId xmlns:a16="http://schemas.microsoft.com/office/drawing/2014/main" id="{63FED544-5922-39D0-7625-B779CB211E99}"/>
              </a:ext>
            </a:extLst>
          </p:cNvPr>
          <p:cNvPicPr>
            <a:picLocks noChangeAspect="1"/>
          </p:cNvPicPr>
          <p:nvPr/>
        </p:nvPicPr>
        <p:blipFill rotWithShape="1">
          <a:blip r:embed="rId3"/>
          <a:srcRect l="2385" t="5090" r="1556" b="8011"/>
          <a:stretch/>
        </p:blipFill>
        <p:spPr>
          <a:xfrm>
            <a:off x="832758" y="1076113"/>
            <a:ext cx="10533254" cy="5473520"/>
          </a:xfrm>
          <a:prstGeom prst="rect">
            <a:avLst/>
          </a:prstGeom>
        </p:spPr>
      </p:pic>
    </p:spTree>
    <p:extLst>
      <p:ext uri="{BB962C8B-B14F-4D97-AF65-F5344CB8AC3E}">
        <p14:creationId xmlns:p14="http://schemas.microsoft.com/office/powerpoint/2010/main" val="3618240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B245449-8F33-94D9-90CE-390885A10BD3}"/>
              </a:ext>
            </a:extLst>
          </p:cNvPr>
          <p:cNvPicPr>
            <a:picLocks noChangeAspect="1"/>
          </p:cNvPicPr>
          <p:nvPr/>
        </p:nvPicPr>
        <p:blipFill>
          <a:blip r:embed="rId2"/>
          <a:stretch>
            <a:fillRect/>
          </a:stretch>
        </p:blipFill>
        <p:spPr>
          <a:xfrm>
            <a:off x="11122817" y="83492"/>
            <a:ext cx="865378" cy="585367"/>
          </a:xfrm>
          <a:prstGeom prst="rect">
            <a:avLst/>
          </a:prstGeom>
        </p:spPr>
      </p:pic>
      <p:cxnSp>
        <p:nvCxnSpPr>
          <p:cNvPr id="3" name="Straight Arrow Connector 2">
            <a:extLst>
              <a:ext uri="{FF2B5EF4-FFF2-40B4-BE49-F238E27FC236}">
                <a16:creationId xmlns:a16="http://schemas.microsoft.com/office/drawing/2014/main" id="{28BEFF8A-D885-5E36-5F68-C439FF3FA902}"/>
              </a:ext>
            </a:extLst>
          </p:cNvPr>
          <p:cNvCxnSpPr/>
          <p:nvPr/>
        </p:nvCxnSpPr>
        <p:spPr>
          <a:xfrm>
            <a:off x="0" y="717686"/>
            <a:ext cx="12199715" cy="27007"/>
          </a:xfrm>
          <a:prstGeom prst="straightConnector1">
            <a:avLst/>
          </a:prstGeom>
          <a:ln>
            <a:solidFill>
              <a:schemeClr val="accent6"/>
            </a:solidFill>
          </a:ln>
        </p:spPr>
        <p:style>
          <a:lnRef idx="3">
            <a:schemeClr val="dk1"/>
          </a:lnRef>
          <a:fillRef idx="0">
            <a:schemeClr val="dk1"/>
          </a:fillRef>
          <a:effectRef idx="2">
            <a:schemeClr val="dk1"/>
          </a:effectRef>
          <a:fontRef idx="minor">
            <a:schemeClr val="tx1"/>
          </a:fontRef>
        </p:style>
      </p:cxnSp>
      <p:sp>
        <p:nvSpPr>
          <p:cNvPr id="4" name="TextBox 3">
            <a:extLst>
              <a:ext uri="{FF2B5EF4-FFF2-40B4-BE49-F238E27FC236}">
                <a16:creationId xmlns:a16="http://schemas.microsoft.com/office/drawing/2014/main" id="{0C89049C-79A6-949E-26A3-3C8BED52C5EF}"/>
              </a:ext>
            </a:extLst>
          </p:cNvPr>
          <p:cNvSpPr txBox="1"/>
          <p:nvPr/>
        </p:nvSpPr>
        <p:spPr>
          <a:xfrm>
            <a:off x="203805" y="173290"/>
            <a:ext cx="621174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Arial"/>
                <a:cs typeface="Calibri"/>
              </a:rPr>
              <a:t>2022 Balance Sheet</a:t>
            </a:r>
          </a:p>
        </p:txBody>
      </p:sp>
      <p:pic>
        <p:nvPicPr>
          <p:cNvPr id="6" name="Picture 6" descr="Graphical user interface, table&#10;&#10;Description automatically generated">
            <a:extLst>
              <a:ext uri="{FF2B5EF4-FFF2-40B4-BE49-F238E27FC236}">
                <a16:creationId xmlns:a16="http://schemas.microsoft.com/office/drawing/2014/main" id="{E742F11B-6D9E-B4DD-88E5-15CEB8274B27}"/>
              </a:ext>
            </a:extLst>
          </p:cNvPr>
          <p:cNvPicPr>
            <a:picLocks noChangeAspect="1"/>
          </p:cNvPicPr>
          <p:nvPr/>
        </p:nvPicPr>
        <p:blipFill>
          <a:blip r:embed="rId3"/>
          <a:stretch>
            <a:fillRect/>
          </a:stretch>
        </p:blipFill>
        <p:spPr>
          <a:xfrm>
            <a:off x="2982686" y="872808"/>
            <a:ext cx="6226628" cy="5852614"/>
          </a:xfrm>
          <a:prstGeom prst="rect">
            <a:avLst/>
          </a:prstGeom>
        </p:spPr>
      </p:pic>
    </p:spTree>
    <p:extLst>
      <p:ext uri="{BB962C8B-B14F-4D97-AF65-F5344CB8AC3E}">
        <p14:creationId xmlns:p14="http://schemas.microsoft.com/office/powerpoint/2010/main" val="93279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B245449-8F33-94D9-90CE-390885A10BD3}"/>
              </a:ext>
            </a:extLst>
          </p:cNvPr>
          <p:cNvPicPr>
            <a:picLocks noChangeAspect="1"/>
          </p:cNvPicPr>
          <p:nvPr/>
        </p:nvPicPr>
        <p:blipFill>
          <a:blip r:embed="rId2"/>
          <a:stretch>
            <a:fillRect/>
          </a:stretch>
        </p:blipFill>
        <p:spPr>
          <a:xfrm>
            <a:off x="11122817" y="83492"/>
            <a:ext cx="865378" cy="585367"/>
          </a:xfrm>
          <a:prstGeom prst="rect">
            <a:avLst/>
          </a:prstGeom>
        </p:spPr>
      </p:pic>
      <p:cxnSp>
        <p:nvCxnSpPr>
          <p:cNvPr id="3" name="Straight Arrow Connector 2">
            <a:extLst>
              <a:ext uri="{FF2B5EF4-FFF2-40B4-BE49-F238E27FC236}">
                <a16:creationId xmlns:a16="http://schemas.microsoft.com/office/drawing/2014/main" id="{28BEFF8A-D885-5E36-5F68-C439FF3FA902}"/>
              </a:ext>
            </a:extLst>
          </p:cNvPr>
          <p:cNvCxnSpPr/>
          <p:nvPr/>
        </p:nvCxnSpPr>
        <p:spPr>
          <a:xfrm>
            <a:off x="0" y="717686"/>
            <a:ext cx="12199715" cy="27007"/>
          </a:xfrm>
          <a:prstGeom prst="straightConnector1">
            <a:avLst/>
          </a:prstGeom>
          <a:ln>
            <a:solidFill>
              <a:schemeClr val="accent6"/>
            </a:solidFill>
          </a:ln>
        </p:spPr>
        <p:style>
          <a:lnRef idx="3">
            <a:schemeClr val="dk1"/>
          </a:lnRef>
          <a:fillRef idx="0">
            <a:schemeClr val="dk1"/>
          </a:fillRef>
          <a:effectRef idx="2">
            <a:schemeClr val="dk1"/>
          </a:effectRef>
          <a:fontRef idx="minor">
            <a:schemeClr val="tx1"/>
          </a:fontRef>
        </p:style>
      </p:cxnSp>
      <p:sp>
        <p:nvSpPr>
          <p:cNvPr id="4" name="TextBox 3">
            <a:extLst>
              <a:ext uri="{FF2B5EF4-FFF2-40B4-BE49-F238E27FC236}">
                <a16:creationId xmlns:a16="http://schemas.microsoft.com/office/drawing/2014/main" id="{0C89049C-79A6-949E-26A3-3C8BED52C5EF}"/>
              </a:ext>
            </a:extLst>
          </p:cNvPr>
          <p:cNvSpPr txBox="1"/>
          <p:nvPr/>
        </p:nvSpPr>
        <p:spPr>
          <a:xfrm>
            <a:off x="203805" y="173290"/>
            <a:ext cx="621174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Arial"/>
                <a:cs typeface="Calibri"/>
              </a:rPr>
              <a:t>2022 Cash Flow Statement</a:t>
            </a:r>
          </a:p>
        </p:txBody>
      </p:sp>
      <p:pic>
        <p:nvPicPr>
          <p:cNvPr id="5" name="Picture 6" descr="Graphical user interface, table&#10;&#10;Description automatically generated">
            <a:extLst>
              <a:ext uri="{FF2B5EF4-FFF2-40B4-BE49-F238E27FC236}">
                <a16:creationId xmlns:a16="http://schemas.microsoft.com/office/drawing/2014/main" id="{E5F33A46-1CEA-144B-F764-E5973FECB85F}"/>
              </a:ext>
            </a:extLst>
          </p:cNvPr>
          <p:cNvPicPr>
            <a:picLocks noChangeAspect="1"/>
          </p:cNvPicPr>
          <p:nvPr/>
        </p:nvPicPr>
        <p:blipFill rotWithShape="1">
          <a:blip r:embed="rId3"/>
          <a:srcRect t="1476" r="-88" b="-185"/>
          <a:stretch/>
        </p:blipFill>
        <p:spPr>
          <a:xfrm>
            <a:off x="2960914" y="894479"/>
            <a:ext cx="6177662" cy="5825599"/>
          </a:xfrm>
          <a:prstGeom prst="rect">
            <a:avLst/>
          </a:prstGeom>
        </p:spPr>
      </p:pic>
    </p:spTree>
    <p:extLst>
      <p:ext uri="{BB962C8B-B14F-4D97-AF65-F5344CB8AC3E}">
        <p14:creationId xmlns:p14="http://schemas.microsoft.com/office/powerpoint/2010/main" val="4245391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B245449-8F33-94D9-90CE-390885A10BD3}"/>
              </a:ext>
            </a:extLst>
          </p:cNvPr>
          <p:cNvPicPr>
            <a:picLocks noChangeAspect="1"/>
          </p:cNvPicPr>
          <p:nvPr/>
        </p:nvPicPr>
        <p:blipFill>
          <a:blip r:embed="rId3"/>
          <a:stretch>
            <a:fillRect/>
          </a:stretch>
        </p:blipFill>
        <p:spPr>
          <a:xfrm>
            <a:off x="11122817" y="83492"/>
            <a:ext cx="865378" cy="585367"/>
          </a:xfrm>
          <a:prstGeom prst="rect">
            <a:avLst/>
          </a:prstGeom>
        </p:spPr>
      </p:pic>
      <p:cxnSp>
        <p:nvCxnSpPr>
          <p:cNvPr id="3" name="Straight Arrow Connector 2">
            <a:extLst>
              <a:ext uri="{FF2B5EF4-FFF2-40B4-BE49-F238E27FC236}">
                <a16:creationId xmlns:a16="http://schemas.microsoft.com/office/drawing/2014/main" id="{28BEFF8A-D885-5E36-5F68-C439FF3FA902}"/>
              </a:ext>
            </a:extLst>
          </p:cNvPr>
          <p:cNvCxnSpPr/>
          <p:nvPr/>
        </p:nvCxnSpPr>
        <p:spPr>
          <a:xfrm>
            <a:off x="0" y="717686"/>
            <a:ext cx="12199715" cy="27007"/>
          </a:xfrm>
          <a:prstGeom prst="straightConnector1">
            <a:avLst/>
          </a:prstGeom>
          <a:ln>
            <a:solidFill>
              <a:schemeClr val="accent6"/>
            </a:solidFill>
          </a:ln>
        </p:spPr>
        <p:style>
          <a:lnRef idx="3">
            <a:schemeClr val="dk1"/>
          </a:lnRef>
          <a:fillRef idx="0">
            <a:schemeClr val="dk1"/>
          </a:fillRef>
          <a:effectRef idx="2">
            <a:schemeClr val="dk1"/>
          </a:effectRef>
          <a:fontRef idx="minor">
            <a:schemeClr val="tx1"/>
          </a:fontRef>
        </p:style>
      </p:cxnSp>
      <p:sp>
        <p:nvSpPr>
          <p:cNvPr id="4" name="TextBox 3">
            <a:extLst>
              <a:ext uri="{FF2B5EF4-FFF2-40B4-BE49-F238E27FC236}">
                <a16:creationId xmlns:a16="http://schemas.microsoft.com/office/drawing/2014/main" id="{0C89049C-79A6-949E-26A3-3C8BED52C5EF}"/>
              </a:ext>
            </a:extLst>
          </p:cNvPr>
          <p:cNvSpPr txBox="1"/>
          <p:nvPr/>
        </p:nvSpPr>
        <p:spPr>
          <a:xfrm>
            <a:off x="203805" y="173290"/>
            <a:ext cx="621174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Arial"/>
                <a:cs typeface="Arial"/>
              </a:rPr>
              <a:t>Discounted Cash Flow Analysis- Optimistic Case</a:t>
            </a:r>
          </a:p>
        </p:txBody>
      </p:sp>
      <p:pic>
        <p:nvPicPr>
          <p:cNvPr id="10" name="Picture 10" descr="Table&#10;&#10;Description automatically generated">
            <a:extLst>
              <a:ext uri="{FF2B5EF4-FFF2-40B4-BE49-F238E27FC236}">
                <a16:creationId xmlns:a16="http://schemas.microsoft.com/office/drawing/2014/main" id="{133CC63C-4B92-39FC-894D-0DCED8FD6762}"/>
              </a:ext>
            </a:extLst>
          </p:cNvPr>
          <p:cNvPicPr>
            <a:picLocks noChangeAspect="1"/>
          </p:cNvPicPr>
          <p:nvPr/>
        </p:nvPicPr>
        <p:blipFill rotWithShape="1">
          <a:blip r:embed="rId4"/>
          <a:srcRect l="-126" t="-3252" r="882" b="84553"/>
          <a:stretch/>
        </p:blipFill>
        <p:spPr>
          <a:xfrm>
            <a:off x="3307464" y="4625544"/>
            <a:ext cx="8724204" cy="479305"/>
          </a:xfrm>
          <a:prstGeom prst="rect">
            <a:avLst/>
          </a:prstGeom>
        </p:spPr>
      </p:pic>
      <p:pic>
        <p:nvPicPr>
          <p:cNvPr id="11" name="Picture 11" descr="Table&#10;&#10;Description automatically generated">
            <a:extLst>
              <a:ext uri="{FF2B5EF4-FFF2-40B4-BE49-F238E27FC236}">
                <a16:creationId xmlns:a16="http://schemas.microsoft.com/office/drawing/2014/main" id="{4B654306-F9CD-322B-9B53-E47C799B8217}"/>
              </a:ext>
            </a:extLst>
          </p:cNvPr>
          <p:cNvPicPr>
            <a:picLocks noChangeAspect="1"/>
          </p:cNvPicPr>
          <p:nvPr/>
        </p:nvPicPr>
        <p:blipFill>
          <a:blip r:embed="rId5"/>
          <a:stretch>
            <a:fillRect/>
          </a:stretch>
        </p:blipFill>
        <p:spPr>
          <a:xfrm>
            <a:off x="87850" y="730894"/>
            <a:ext cx="12016596" cy="3750425"/>
          </a:xfrm>
          <a:prstGeom prst="rect">
            <a:avLst/>
          </a:prstGeom>
        </p:spPr>
      </p:pic>
      <p:pic>
        <p:nvPicPr>
          <p:cNvPr id="8" name="Picture 8" descr="Text&#10;&#10;Description automatically generated">
            <a:extLst>
              <a:ext uri="{FF2B5EF4-FFF2-40B4-BE49-F238E27FC236}">
                <a16:creationId xmlns:a16="http://schemas.microsoft.com/office/drawing/2014/main" id="{16E4C870-6A4E-770B-4FD4-BB28A3930C7B}"/>
              </a:ext>
            </a:extLst>
          </p:cNvPr>
          <p:cNvPicPr>
            <a:picLocks noChangeAspect="1"/>
          </p:cNvPicPr>
          <p:nvPr/>
        </p:nvPicPr>
        <p:blipFill>
          <a:blip r:embed="rId6"/>
          <a:stretch>
            <a:fillRect/>
          </a:stretch>
        </p:blipFill>
        <p:spPr>
          <a:xfrm>
            <a:off x="91980" y="4690488"/>
            <a:ext cx="3066017" cy="2168371"/>
          </a:xfrm>
          <a:prstGeom prst="rect">
            <a:avLst/>
          </a:prstGeom>
        </p:spPr>
      </p:pic>
      <p:pic>
        <p:nvPicPr>
          <p:cNvPr id="5" name="Picture 5" descr="A picture containing text&#10;&#10;Description automatically generated">
            <a:extLst>
              <a:ext uri="{FF2B5EF4-FFF2-40B4-BE49-F238E27FC236}">
                <a16:creationId xmlns:a16="http://schemas.microsoft.com/office/drawing/2014/main" id="{AA3F98F3-A9AA-B3BD-AD87-18029458AF42}"/>
              </a:ext>
            </a:extLst>
          </p:cNvPr>
          <p:cNvPicPr>
            <a:picLocks noChangeAspect="1"/>
          </p:cNvPicPr>
          <p:nvPr/>
        </p:nvPicPr>
        <p:blipFill rotWithShape="1">
          <a:blip r:embed="rId7"/>
          <a:srcRect l="5978" t="10919" r="58663" b="9195"/>
          <a:stretch/>
        </p:blipFill>
        <p:spPr>
          <a:xfrm>
            <a:off x="3275659" y="5105838"/>
            <a:ext cx="4395524" cy="1633185"/>
          </a:xfrm>
          <a:prstGeom prst="rect">
            <a:avLst/>
          </a:prstGeom>
        </p:spPr>
      </p:pic>
      <p:pic>
        <p:nvPicPr>
          <p:cNvPr id="6" name="Picture 6" descr="A picture containing text&#10;&#10;Description automatically generated">
            <a:extLst>
              <a:ext uri="{FF2B5EF4-FFF2-40B4-BE49-F238E27FC236}">
                <a16:creationId xmlns:a16="http://schemas.microsoft.com/office/drawing/2014/main" id="{E83B9AC7-D596-93CD-D4BA-F7C9BD77C43D}"/>
              </a:ext>
            </a:extLst>
          </p:cNvPr>
          <p:cNvPicPr>
            <a:picLocks noChangeAspect="1"/>
          </p:cNvPicPr>
          <p:nvPr/>
        </p:nvPicPr>
        <p:blipFill rotWithShape="1">
          <a:blip r:embed="rId7"/>
          <a:srcRect l="57915" t="6741" r="7204" b="11236"/>
          <a:stretch/>
        </p:blipFill>
        <p:spPr>
          <a:xfrm>
            <a:off x="7857067" y="5105839"/>
            <a:ext cx="4168058" cy="1585021"/>
          </a:xfrm>
          <a:prstGeom prst="rect">
            <a:avLst/>
          </a:prstGeom>
        </p:spPr>
      </p:pic>
    </p:spTree>
    <p:extLst>
      <p:ext uri="{BB962C8B-B14F-4D97-AF65-F5344CB8AC3E}">
        <p14:creationId xmlns:p14="http://schemas.microsoft.com/office/powerpoint/2010/main" val="1019879094"/>
      </p:ext>
    </p:extLst>
  </p:cSld>
  <p:clrMapOvr>
    <a:masterClrMapping/>
  </p:clrMapOvr>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B245449-8F33-94D9-90CE-390885A10BD3}"/>
              </a:ext>
            </a:extLst>
          </p:cNvPr>
          <p:cNvPicPr>
            <a:picLocks noChangeAspect="1"/>
          </p:cNvPicPr>
          <p:nvPr/>
        </p:nvPicPr>
        <p:blipFill>
          <a:blip r:embed="rId2"/>
          <a:stretch>
            <a:fillRect/>
          </a:stretch>
        </p:blipFill>
        <p:spPr>
          <a:xfrm>
            <a:off x="11122817" y="83492"/>
            <a:ext cx="865378" cy="585367"/>
          </a:xfrm>
          <a:prstGeom prst="rect">
            <a:avLst/>
          </a:prstGeom>
        </p:spPr>
      </p:pic>
      <p:cxnSp>
        <p:nvCxnSpPr>
          <p:cNvPr id="3" name="Straight Arrow Connector 2">
            <a:extLst>
              <a:ext uri="{FF2B5EF4-FFF2-40B4-BE49-F238E27FC236}">
                <a16:creationId xmlns:a16="http://schemas.microsoft.com/office/drawing/2014/main" id="{28BEFF8A-D885-5E36-5F68-C439FF3FA902}"/>
              </a:ext>
            </a:extLst>
          </p:cNvPr>
          <p:cNvCxnSpPr/>
          <p:nvPr/>
        </p:nvCxnSpPr>
        <p:spPr>
          <a:xfrm>
            <a:off x="0" y="717686"/>
            <a:ext cx="12199715" cy="27007"/>
          </a:xfrm>
          <a:prstGeom prst="straightConnector1">
            <a:avLst/>
          </a:prstGeom>
          <a:ln>
            <a:solidFill>
              <a:schemeClr val="accent6"/>
            </a:solidFill>
          </a:ln>
        </p:spPr>
        <p:style>
          <a:lnRef idx="3">
            <a:schemeClr val="dk1"/>
          </a:lnRef>
          <a:fillRef idx="0">
            <a:schemeClr val="dk1"/>
          </a:fillRef>
          <a:effectRef idx="2">
            <a:schemeClr val="dk1"/>
          </a:effectRef>
          <a:fontRef idx="minor">
            <a:schemeClr val="tx1"/>
          </a:fontRef>
        </p:style>
      </p:cxnSp>
      <p:sp>
        <p:nvSpPr>
          <p:cNvPr id="4" name="TextBox 3">
            <a:extLst>
              <a:ext uri="{FF2B5EF4-FFF2-40B4-BE49-F238E27FC236}">
                <a16:creationId xmlns:a16="http://schemas.microsoft.com/office/drawing/2014/main" id="{0C89049C-79A6-949E-26A3-3C8BED52C5EF}"/>
              </a:ext>
            </a:extLst>
          </p:cNvPr>
          <p:cNvSpPr txBox="1"/>
          <p:nvPr/>
        </p:nvSpPr>
        <p:spPr>
          <a:xfrm>
            <a:off x="203805" y="173290"/>
            <a:ext cx="621174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Arial"/>
                <a:cs typeface="Arial"/>
              </a:rPr>
              <a:t>Discounted Cash Flow Analysis- Conservative Case</a:t>
            </a:r>
          </a:p>
        </p:txBody>
      </p:sp>
      <p:pic>
        <p:nvPicPr>
          <p:cNvPr id="8" name="Picture 8" descr="Table&#10;&#10;Description automatically generated">
            <a:extLst>
              <a:ext uri="{FF2B5EF4-FFF2-40B4-BE49-F238E27FC236}">
                <a16:creationId xmlns:a16="http://schemas.microsoft.com/office/drawing/2014/main" id="{4243EAD2-B7C7-2A5B-716E-611BF3D80818}"/>
              </a:ext>
            </a:extLst>
          </p:cNvPr>
          <p:cNvPicPr>
            <a:picLocks noChangeAspect="1"/>
          </p:cNvPicPr>
          <p:nvPr/>
        </p:nvPicPr>
        <p:blipFill rotWithShape="1">
          <a:blip r:embed="rId3"/>
          <a:srcRect r="111" b="86093"/>
          <a:stretch/>
        </p:blipFill>
        <p:spPr>
          <a:xfrm>
            <a:off x="3229155" y="4655853"/>
            <a:ext cx="8485603" cy="394307"/>
          </a:xfrm>
          <a:prstGeom prst="rect">
            <a:avLst/>
          </a:prstGeom>
        </p:spPr>
      </p:pic>
      <p:pic>
        <p:nvPicPr>
          <p:cNvPr id="10" name="Picture 10" descr="Table&#10;&#10;Description automatically generated">
            <a:extLst>
              <a:ext uri="{FF2B5EF4-FFF2-40B4-BE49-F238E27FC236}">
                <a16:creationId xmlns:a16="http://schemas.microsoft.com/office/drawing/2014/main" id="{772D8687-C65A-194A-CF63-8311E549AEAD}"/>
              </a:ext>
            </a:extLst>
          </p:cNvPr>
          <p:cNvPicPr>
            <a:picLocks noChangeAspect="1"/>
          </p:cNvPicPr>
          <p:nvPr/>
        </p:nvPicPr>
        <p:blipFill>
          <a:blip r:embed="rId4"/>
          <a:stretch>
            <a:fillRect/>
          </a:stretch>
        </p:blipFill>
        <p:spPr>
          <a:xfrm>
            <a:off x="94891" y="731139"/>
            <a:ext cx="12016596" cy="3756705"/>
          </a:xfrm>
          <a:prstGeom prst="rect">
            <a:avLst/>
          </a:prstGeom>
        </p:spPr>
      </p:pic>
      <p:pic>
        <p:nvPicPr>
          <p:cNvPr id="6" name="Picture 7" descr="Table, timeline&#10;&#10;Description automatically generated">
            <a:extLst>
              <a:ext uri="{FF2B5EF4-FFF2-40B4-BE49-F238E27FC236}">
                <a16:creationId xmlns:a16="http://schemas.microsoft.com/office/drawing/2014/main" id="{54DAA3BB-1D71-EC44-FA46-40FB9F5DBB44}"/>
              </a:ext>
            </a:extLst>
          </p:cNvPr>
          <p:cNvPicPr>
            <a:picLocks noChangeAspect="1"/>
          </p:cNvPicPr>
          <p:nvPr/>
        </p:nvPicPr>
        <p:blipFill>
          <a:blip r:embed="rId5"/>
          <a:stretch>
            <a:fillRect/>
          </a:stretch>
        </p:blipFill>
        <p:spPr>
          <a:xfrm>
            <a:off x="94690" y="4655484"/>
            <a:ext cx="3073773" cy="2163855"/>
          </a:xfrm>
          <a:prstGeom prst="rect">
            <a:avLst/>
          </a:prstGeom>
        </p:spPr>
      </p:pic>
      <p:pic>
        <p:nvPicPr>
          <p:cNvPr id="5" name="Picture 6" descr="Table&#10;&#10;Description automatically generated">
            <a:extLst>
              <a:ext uri="{FF2B5EF4-FFF2-40B4-BE49-F238E27FC236}">
                <a16:creationId xmlns:a16="http://schemas.microsoft.com/office/drawing/2014/main" id="{864E5069-E413-8A42-12AB-4CBBF5D5346A}"/>
              </a:ext>
            </a:extLst>
          </p:cNvPr>
          <p:cNvPicPr>
            <a:picLocks noChangeAspect="1"/>
          </p:cNvPicPr>
          <p:nvPr/>
        </p:nvPicPr>
        <p:blipFill rotWithShape="1">
          <a:blip r:embed="rId6"/>
          <a:srcRect l="14190" t="26702" r="50724" b="3915"/>
          <a:stretch/>
        </p:blipFill>
        <p:spPr>
          <a:xfrm>
            <a:off x="3228622" y="5112515"/>
            <a:ext cx="4386731" cy="1623555"/>
          </a:xfrm>
          <a:prstGeom prst="rect">
            <a:avLst/>
          </a:prstGeom>
        </p:spPr>
      </p:pic>
      <p:pic>
        <p:nvPicPr>
          <p:cNvPr id="7" name="Picture 8" descr="Table&#10;&#10;Description automatically generated">
            <a:extLst>
              <a:ext uri="{FF2B5EF4-FFF2-40B4-BE49-F238E27FC236}">
                <a16:creationId xmlns:a16="http://schemas.microsoft.com/office/drawing/2014/main" id="{D53322CF-50DB-E4B2-194C-EF1E29C6DDF8}"/>
              </a:ext>
            </a:extLst>
          </p:cNvPr>
          <p:cNvPicPr>
            <a:picLocks noChangeAspect="1"/>
          </p:cNvPicPr>
          <p:nvPr/>
        </p:nvPicPr>
        <p:blipFill rotWithShape="1">
          <a:blip r:embed="rId6"/>
          <a:srcRect l="62199" t="22973" r="-344" b="-1351"/>
          <a:stretch/>
        </p:blipFill>
        <p:spPr>
          <a:xfrm>
            <a:off x="7471364" y="5112514"/>
            <a:ext cx="4395414" cy="1675162"/>
          </a:xfrm>
          <a:prstGeom prst="rect">
            <a:avLst/>
          </a:prstGeom>
        </p:spPr>
      </p:pic>
    </p:spTree>
    <p:extLst>
      <p:ext uri="{BB962C8B-B14F-4D97-AF65-F5344CB8AC3E}">
        <p14:creationId xmlns:p14="http://schemas.microsoft.com/office/powerpoint/2010/main" val="1364296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B245449-8F33-94D9-90CE-390885A10BD3}"/>
              </a:ext>
            </a:extLst>
          </p:cNvPr>
          <p:cNvPicPr>
            <a:picLocks noChangeAspect="1"/>
          </p:cNvPicPr>
          <p:nvPr/>
        </p:nvPicPr>
        <p:blipFill>
          <a:blip r:embed="rId2"/>
          <a:stretch>
            <a:fillRect/>
          </a:stretch>
        </p:blipFill>
        <p:spPr>
          <a:xfrm>
            <a:off x="11122817" y="83492"/>
            <a:ext cx="865378" cy="585367"/>
          </a:xfrm>
          <a:prstGeom prst="rect">
            <a:avLst/>
          </a:prstGeom>
        </p:spPr>
      </p:pic>
      <p:cxnSp>
        <p:nvCxnSpPr>
          <p:cNvPr id="3" name="Straight Arrow Connector 2">
            <a:extLst>
              <a:ext uri="{FF2B5EF4-FFF2-40B4-BE49-F238E27FC236}">
                <a16:creationId xmlns:a16="http://schemas.microsoft.com/office/drawing/2014/main" id="{28BEFF8A-D885-5E36-5F68-C439FF3FA902}"/>
              </a:ext>
            </a:extLst>
          </p:cNvPr>
          <p:cNvCxnSpPr/>
          <p:nvPr/>
        </p:nvCxnSpPr>
        <p:spPr>
          <a:xfrm>
            <a:off x="0" y="717686"/>
            <a:ext cx="12199715" cy="27007"/>
          </a:xfrm>
          <a:prstGeom prst="straightConnector1">
            <a:avLst/>
          </a:prstGeom>
          <a:ln>
            <a:solidFill>
              <a:schemeClr val="accent6"/>
            </a:solidFill>
          </a:ln>
        </p:spPr>
        <p:style>
          <a:lnRef idx="3">
            <a:schemeClr val="dk1"/>
          </a:lnRef>
          <a:fillRef idx="0">
            <a:schemeClr val="dk1"/>
          </a:fillRef>
          <a:effectRef idx="2">
            <a:schemeClr val="dk1"/>
          </a:effectRef>
          <a:fontRef idx="minor">
            <a:schemeClr val="tx1"/>
          </a:fontRef>
        </p:style>
      </p:cxnSp>
      <p:sp>
        <p:nvSpPr>
          <p:cNvPr id="4" name="TextBox 3">
            <a:extLst>
              <a:ext uri="{FF2B5EF4-FFF2-40B4-BE49-F238E27FC236}">
                <a16:creationId xmlns:a16="http://schemas.microsoft.com/office/drawing/2014/main" id="{0C89049C-79A6-949E-26A3-3C8BED52C5EF}"/>
              </a:ext>
            </a:extLst>
          </p:cNvPr>
          <p:cNvSpPr txBox="1"/>
          <p:nvPr/>
        </p:nvSpPr>
        <p:spPr>
          <a:xfrm>
            <a:off x="203805" y="173290"/>
            <a:ext cx="621174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Arial"/>
                <a:cs typeface="Calibri"/>
              </a:rPr>
              <a:t>Company Overview</a:t>
            </a:r>
            <a:endParaRPr lang="en-US" sz="2000">
              <a:latin typeface="Arial"/>
            </a:endParaRPr>
          </a:p>
        </p:txBody>
      </p:sp>
      <p:sp>
        <p:nvSpPr>
          <p:cNvPr id="5" name="Rectangle: Rounded Corners 4">
            <a:extLst>
              <a:ext uri="{FF2B5EF4-FFF2-40B4-BE49-F238E27FC236}">
                <a16:creationId xmlns:a16="http://schemas.microsoft.com/office/drawing/2014/main" id="{98A3150A-BBBC-92A0-51EC-9CE114581F05}"/>
              </a:ext>
            </a:extLst>
          </p:cNvPr>
          <p:cNvSpPr/>
          <p:nvPr/>
        </p:nvSpPr>
        <p:spPr>
          <a:xfrm>
            <a:off x="203908" y="929439"/>
            <a:ext cx="4996405" cy="1008909"/>
          </a:xfrm>
          <a:prstGeom prst="roundRect">
            <a:avLst/>
          </a:prstGeom>
          <a:solidFill>
            <a:srgbClr val="8CBF4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latin typeface="Arial"/>
                <a:cs typeface="Calibri"/>
              </a:rPr>
              <a:t>Crocs is a wholesale, retail, and e-commerce company that sells various designs of foam-based shoes.</a:t>
            </a:r>
            <a:endParaRPr lang="en-US">
              <a:solidFill>
                <a:schemeClr val="bg1"/>
              </a:solidFill>
              <a:latin typeface="Arial"/>
              <a:cs typeface="Arial"/>
            </a:endParaRPr>
          </a:p>
        </p:txBody>
      </p:sp>
      <p:sp>
        <p:nvSpPr>
          <p:cNvPr id="6" name="Rectangle: Rounded Corners 5">
            <a:extLst>
              <a:ext uri="{FF2B5EF4-FFF2-40B4-BE49-F238E27FC236}">
                <a16:creationId xmlns:a16="http://schemas.microsoft.com/office/drawing/2014/main" id="{96849435-8656-3017-E994-68C5AF91E73F}"/>
              </a:ext>
            </a:extLst>
          </p:cNvPr>
          <p:cNvSpPr/>
          <p:nvPr/>
        </p:nvSpPr>
        <p:spPr>
          <a:xfrm>
            <a:off x="6727198" y="3355643"/>
            <a:ext cx="4996405" cy="984188"/>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latin typeface="Arial"/>
                <a:cs typeface="Calibri"/>
              </a:rPr>
              <a:t>Best in class operating margin and profitability led by a strong management team.</a:t>
            </a:r>
            <a:endParaRPr lang="en-US">
              <a:solidFill>
                <a:schemeClr val="bg1"/>
              </a:solidFill>
              <a:latin typeface="Arial"/>
              <a:cs typeface="Arial"/>
            </a:endParaRPr>
          </a:p>
        </p:txBody>
      </p:sp>
      <p:sp>
        <p:nvSpPr>
          <p:cNvPr id="7" name="Rectangle: Rounded Corners 6">
            <a:extLst>
              <a:ext uri="{FF2B5EF4-FFF2-40B4-BE49-F238E27FC236}">
                <a16:creationId xmlns:a16="http://schemas.microsoft.com/office/drawing/2014/main" id="{0111C163-CD84-02B3-0AA8-64DDB7E375F3}"/>
              </a:ext>
            </a:extLst>
          </p:cNvPr>
          <p:cNvSpPr/>
          <p:nvPr/>
        </p:nvSpPr>
        <p:spPr>
          <a:xfrm>
            <a:off x="6727198" y="2189251"/>
            <a:ext cx="4996405" cy="984188"/>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latin typeface="Arial"/>
                <a:cs typeface="Calibri"/>
              </a:rPr>
              <a:t>Underappreciated path to growth through domestic and international digitalization. </a:t>
            </a:r>
            <a:endParaRPr lang="en-US">
              <a:solidFill>
                <a:schemeClr val="bg1"/>
              </a:solidFill>
              <a:latin typeface="Arial"/>
              <a:cs typeface="Arial"/>
            </a:endParaRPr>
          </a:p>
        </p:txBody>
      </p:sp>
      <p:sp>
        <p:nvSpPr>
          <p:cNvPr id="10" name="Rectangle: Rounded Corners 9">
            <a:extLst>
              <a:ext uri="{FF2B5EF4-FFF2-40B4-BE49-F238E27FC236}">
                <a16:creationId xmlns:a16="http://schemas.microsoft.com/office/drawing/2014/main" id="{D59DF2E0-C07E-424F-297D-9CD1145A5B2B}"/>
              </a:ext>
            </a:extLst>
          </p:cNvPr>
          <p:cNvSpPr/>
          <p:nvPr/>
        </p:nvSpPr>
        <p:spPr>
          <a:xfrm>
            <a:off x="6727197" y="4484295"/>
            <a:ext cx="4996405" cy="993590"/>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latin typeface="Arial"/>
                <a:cs typeface="Calibri"/>
              </a:rPr>
              <a:t>Overblown debt concerns.</a:t>
            </a:r>
            <a:endParaRPr lang="en-US">
              <a:solidFill>
                <a:schemeClr val="bg1"/>
              </a:solidFill>
              <a:latin typeface="Arial"/>
              <a:cs typeface="Arial"/>
            </a:endParaRPr>
          </a:p>
        </p:txBody>
      </p:sp>
      <p:sp>
        <p:nvSpPr>
          <p:cNvPr id="8" name="Rectangle: Rounded Corners 7">
            <a:extLst>
              <a:ext uri="{FF2B5EF4-FFF2-40B4-BE49-F238E27FC236}">
                <a16:creationId xmlns:a16="http://schemas.microsoft.com/office/drawing/2014/main" id="{1BB2C49A-3E29-8EE9-42B0-CA3DFFA766CF}"/>
              </a:ext>
            </a:extLst>
          </p:cNvPr>
          <p:cNvSpPr/>
          <p:nvPr/>
        </p:nvSpPr>
        <p:spPr>
          <a:xfrm>
            <a:off x="6726508" y="5645173"/>
            <a:ext cx="4996405" cy="986469"/>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latin typeface="Arial"/>
                <a:cs typeface="Calibri"/>
              </a:rPr>
              <a:t>These factors have led the market to undervalue the intrinsic value of the company.</a:t>
            </a:r>
            <a:endParaRPr lang="en-US">
              <a:solidFill>
                <a:schemeClr val="bg1"/>
              </a:solidFill>
              <a:latin typeface="Arial"/>
              <a:cs typeface="Arial"/>
            </a:endParaRPr>
          </a:p>
        </p:txBody>
      </p:sp>
      <p:pic>
        <p:nvPicPr>
          <p:cNvPr id="14" name="Picture 14" descr="A picture containing black, belt, footwear, dark&#10;&#10;Description automatically generated">
            <a:extLst>
              <a:ext uri="{FF2B5EF4-FFF2-40B4-BE49-F238E27FC236}">
                <a16:creationId xmlns:a16="http://schemas.microsoft.com/office/drawing/2014/main" id="{885C8E05-1342-AABF-DB83-1F17CD09B5B2}"/>
              </a:ext>
            </a:extLst>
          </p:cNvPr>
          <p:cNvPicPr>
            <a:picLocks noChangeAspect="1"/>
          </p:cNvPicPr>
          <p:nvPr/>
        </p:nvPicPr>
        <p:blipFill>
          <a:blip r:embed="rId3"/>
          <a:stretch>
            <a:fillRect/>
          </a:stretch>
        </p:blipFill>
        <p:spPr>
          <a:xfrm>
            <a:off x="-45226" y="2245257"/>
            <a:ext cx="2743200" cy="2743200"/>
          </a:xfrm>
          <a:prstGeom prst="rect">
            <a:avLst/>
          </a:prstGeom>
        </p:spPr>
      </p:pic>
      <p:pic>
        <p:nvPicPr>
          <p:cNvPr id="15" name="Picture 15" descr="A picture containing clothing, black, footwear, shoes&#10;&#10;Description automatically generated">
            <a:extLst>
              <a:ext uri="{FF2B5EF4-FFF2-40B4-BE49-F238E27FC236}">
                <a16:creationId xmlns:a16="http://schemas.microsoft.com/office/drawing/2014/main" id="{B8F67CE7-2FF4-D598-C85F-56B97176AA47}"/>
              </a:ext>
            </a:extLst>
          </p:cNvPr>
          <p:cNvPicPr>
            <a:picLocks noChangeAspect="1"/>
          </p:cNvPicPr>
          <p:nvPr/>
        </p:nvPicPr>
        <p:blipFill>
          <a:blip r:embed="rId4"/>
          <a:stretch>
            <a:fillRect/>
          </a:stretch>
        </p:blipFill>
        <p:spPr>
          <a:xfrm flipH="1">
            <a:off x="1446551" y="4827031"/>
            <a:ext cx="2840635" cy="1950823"/>
          </a:xfrm>
          <a:prstGeom prst="rect">
            <a:avLst/>
          </a:prstGeom>
        </p:spPr>
      </p:pic>
      <p:pic>
        <p:nvPicPr>
          <p:cNvPr id="16" name="Picture 16">
            <a:extLst>
              <a:ext uri="{FF2B5EF4-FFF2-40B4-BE49-F238E27FC236}">
                <a16:creationId xmlns:a16="http://schemas.microsoft.com/office/drawing/2014/main" id="{7B0ECCB8-5CA3-7064-8A86-A607AF9B5B6A}"/>
              </a:ext>
            </a:extLst>
          </p:cNvPr>
          <p:cNvPicPr>
            <a:picLocks noChangeAspect="1"/>
          </p:cNvPicPr>
          <p:nvPr/>
        </p:nvPicPr>
        <p:blipFill>
          <a:blip r:embed="rId5"/>
          <a:stretch>
            <a:fillRect/>
          </a:stretch>
        </p:blipFill>
        <p:spPr>
          <a:xfrm>
            <a:off x="2913089" y="2468353"/>
            <a:ext cx="2743200" cy="2296048"/>
          </a:xfrm>
          <a:prstGeom prst="rect">
            <a:avLst/>
          </a:prstGeom>
        </p:spPr>
      </p:pic>
      <p:sp>
        <p:nvSpPr>
          <p:cNvPr id="18" name="Rectangle: Rounded Corners 17">
            <a:extLst>
              <a:ext uri="{FF2B5EF4-FFF2-40B4-BE49-F238E27FC236}">
                <a16:creationId xmlns:a16="http://schemas.microsoft.com/office/drawing/2014/main" id="{BAF76E98-F685-4322-5AD9-8727EB50CA75}"/>
              </a:ext>
            </a:extLst>
          </p:cNvPr>
          <p:cNvSpPr/>
          <p:nvPr/>
        </p:nvSpPr>
        <p:spPr>
          <a:xfrm>
            <a:off x="6727371" y="901561"/>
            <a:ext cx="4996405" cy="1008909"/>
          </a:xfrm>
          <a:prstGeom prst="roundRect">
            <a:avLst/>
          </a:prstGeom>
          <a:solidFill>
            <a:srgbClr val="8CBF4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latin typeface="Arial"/>
                <a:cs typeface="Calibri"/>
              </a:rPr>
              <a:t>Investment Thesis</a:t>
            </a:r>
          </a:p>
        </p:txBody>
      </p:sp>
    </p:spTree>
    <p:extLst>
      <p:ext uri="{BB962C8B-B14F-4D97-AF65-F5344CB8AC3E}">
        <p14:creationId xmlns:p14="http://schemas.microsoft.com/office/powerpoint/2010/main" val="3726989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B245449-8F33-94D9-90CE-390885A10BD3}"/>
              </a:ext>
            </a:extLst>
          </p:cNvPr>
          <p:cNvPicPr>
            <a:picLocks noChangeAspect="1"/>
          </p:cNvPicPr>
          <p:nvPr/>
        </p:nvPicPr>
        <p:blipFill>
          <a:blip r:embed="rId2"/>
          <a:stretch>
            <a:fillRect/>
          </a:stretch>
        </p:blipFill>
        <p:spPr>
          <a:xfrm>
            <a:off x="11122817" y="83492"/>
            <a:ext cx="865378" cy="585367"/>
          </a:xfrm>
          <a:prstGeom prst="rect">
            <a:avLst/>
          </a:prstGeom>
        </p:spPr>
      </p:pic>
      <p:cxnSp>
        <p:nvCxnSpPr>
          <p:cNvPr id="3" name="Straight Arrow Connector 2">
            <a:extLst>
              <a:ext uri="{FF2B5EF4-FFF2-40B4-BE49-F238E27FC236}">
                <a16:creationId xmlns:a16="http://schemas.microsoft.com/office/drawing/2014/main" id="{28BEFF8A-D885-5E36-5F68-C439FF3FA902}"/>
              </a:ext>
            </a:extLst>
          </p:cNvPr>
          <p:cNvCxnSpPr/>
          <p:nvPr/>
        </p:nvCxnSpPr>
        <p:spPr>
          <a:xfrm>
            <a:off x="0" y="717686"/>
            <a:ext cx="12199715" cy="27007"/>
          </a:xfrm>
          <a:prstGeom prst="straightConnector1">
            <a:avLst/>
          </a:prstGeom>
          <a:ln>
            <a:solidFill>
              <a:schemeClr val="accent6"/>
            </a:solidFill>
          </a:ln>
        </p:spPr>
        <p:style>
          <a:lnRef idx="3">
            <a:schemeClr val="dk1"/>
          </a:lnRef>
          <a:fillRef idx="0">
            <a:schemeClr val="dk1"/>
          </a:fillRef>
          <a:effectRef idx="2">
            <a:schemeClr val="dk1"/>
          </a:effectRef>
          <a:fontRef idx="minor">
            <a:schemeClr val="tx1"/>
          </a:fontRef>
        </p:style>
      </p:cxnSp>
      <p:sp>
        <p:nvSpPr>
          <p:cNvPr id="4" name="TextBox 3">
            <a:extLst>
              <a:ext uri="{FF2B5EF4-FFF2-40B4-BE49-F238E27FC236}">
                <a16:creationId xmlns:a16="http://schemas.microsoft.com/office/drawing/2014/main" id="{0C89049C-79A6-949E-26A3-3C8BED52C5EF}"/>
              </a:ext>
            </a:extLst>
          </p:cNvPr>
          <p:cNvSpPr txBox="1"/>
          <p:nvPr/>
        </p:nvSpPr>
        <p:spPr>
          <a:xfrm>
            <a:off x="203805" y="173290"/>
            <a:ext cx="621174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Arial"/>
                <a:cs typeface="Calibri"/>
              </a:rPr>
              <a:t>CROX vs. Market</a:t>
            </a:r>
          </a:p>
        </p:txBody>
      </p:sp>
      <p:pic>
        <p:nvPicPr>
          <p:cNvPr id="7" name="Picture 2" descr="Line chart&#10;&#10;Description automatically generated">
            <a:extLst>
              <a:ext uri="{FF2B5EF4-FFF2-40B4-BE49-F238E27FC236}">
                <a16:creationId xmlns:a16="http://schemas.microsoft.com/office/drawing/2014/main" id="{75C1F132-769E-4BC5-B0A4-1A719B95922F}"/>
              </a:ext>
            </a:extLst>
          </p:cNvPr>
          <p:cNvPicPr>
            <a:picLocks noChangeAspect="1"/>
          </p:cNvPicPr>
          <p:nvPr/>
        </p:nvPicPr>
        <p:blipFill rotWithShape="1">
          <a:blip r:embed="rId3"/>
          <a:srcRect l="2060" t="17190" r="3717" b="1736"/>
          <a:stretch/>
        </p:blipFill>
        <p:spPr>
          <a:xfrm>
            <a:off x="-1105" y="1076404"/>
            <a:ext cx="12199099" cy="5339043"/>
          </a:xfrm>
          <a:prstGeom prst="rect">
            <a:avLst/>
          </a:prstGeom>
        </p:spPr>
      </p:pic>
    </p:spTree>
    <p:extLst>
      <p:ext uri="{BB962C8B-B14F-4D97-AF65-F5344CB8AC3E}">
        <p14:creationId xmlns:p14="http://schemas.microsoft.com/office/powerpoint/2010/main" val="185156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B245449-8F33-94D9-90CE-390885A10BD3}"/>
              </a:ext>
            </a:extLst>
          </p:cNvPr>
          <p:cNvPicPr>
            <a:picLocks noChangeAspect="1"/>
          </p:cNvPicPr>
          <p:nvPr/>
        </p:nvPicPr>
        <p:blipFill>
          <a:blip r:embed="rId2"/>
          <a:stretch>
            <a:fillRect/>
          </a:stretch>
        </p:blipFill>
        <p:spPr>
          <a:xfrm>
            <a:off x="11122817" y="83492"/>
            <a:ext cx="865378" cy="585367"/>
          </a:xfrm>
          <a:prstGeom prst="rect">
            <a:avLst/>
          </a:prstGeom>
        </p:spPr>
      </p:pic>
      <p:cxnSp>
        <p:nvCxnSpPr>
          <p:cNvPr id="3" name="Straight Arrow Connector 2">
            <a:extLst>
              <a:ext uri="{FF2B5EF4-FFF2-40B4-BE49-F238E27FC236}">
                <a16:creationId xmlns:a16="http://schemas.microsoft.com/office/drawing/2014/main" id="{28BEFF8A-D885-5E36-5F68-C439FF3FA902}"/>
              </a:ext>
            </a:extLst>
          </p:cNvPr>
          <p:cNvCxnSpPr/>
          <p:nvPr/>
        </p:nvCxnSpPr>
        <p:spPr>
          <a:xfrm>
            <a:off x="0" y="717686"/>
            <a:ext cx="12199715" cy="27007"/>
          </a:xfrm>
          <a:prstGeom prst="straightConnector1">
            <a:avLst/>
          </a:prstGeom>
          <a:ln>
            <a:solidFill>
              <a:schemeClr val="accent6"/>
            </a:solidFill>
          </a:ln>
        </p:spPr>
        <p:style>
          <a:lnRef idx="3">
            <a:schemeClr val="dk1"/>
          </a:lnRef>
          <a:fillRef idx="0">
            <a:schemeClr val="dk1"/>
          </a:fillRef>
          <a:effectRef idx="2">
            <a:schemeClr val="dk1"/>
          </a:effectRef>
          <a:fontRef idx="minor">
            <a:schemeClr val="tx1"/>
          </a:fontRef>
        </p:style>
      </p:cxnSp>
      <p:sp>
        <p:nvSpPr>
          <p:cNvPr id="4" name="TextBox 3">
            <a:extLst>
              <a:ext uri="{FF2B5EF4-FFF2-40B4-BE49-F238E27FC236}">
                <a16:creationId xmlns:a16="http://schemas.microsoft.com/office/drawing/2014/main" id="{0C89049C-79A6-949E-26A3-3C8BED52C5EF}"/>
              </a:ext>
            </a:extLst>
          </p:cNvPr>
          <p:cNvSpPr txBox="1"/>
          <p:nvPr/>
        </p:nvSpPr>
        <p:spPr>
          <a:xfrm>
            <a:off x="203805" y="173290"/>
            <a:ext cx="621174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Arial"/>
                <a:cs typeface="Calibri"/>
              </a:rPr>
              <a:t>CROX vs. Competitors</a:t>
            </a:r>
          </a:p>
        </p:txBody>
      </p:sp>
      <p:sp>
        <p:nvSpPr>
          <p:cNvPr id="19" name="Rectangle: Rounded Corners 18">
            <a:extLst>
              <a:ext uri="{FF2B5EF4-FFF2-40B4-BE49-F238E27FC236}">
                <a16:creationId xmlns:a16="http://schemas.microsoft.com/office/drawing/2014/main" id="{02222243-468D-688D-E14F-9612C27E0DD4}"/>
              </a:ext>
            </a:extLst>
          </p:cNvPr>
          <p:cNvSpPr/>
          <p:nvPr/>
        </p:nvSpPr>
        <p:spPr>
          <a:xfrm>
            <a:off x="1893764" y="4513005"/>
            <a:ext cx="2839064" cy="1892709"/>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rtl="0"/>
            <a:r>
              <a:rPr lang="en-US">
                <a:latin typeface="Arial"/>
                <a:ea typeface="Arial"/>
                <a:cs typeface="Arial"/>
              </a:rPr>
              <a:t>Crocs has outperformed the Dow Jones U.S. Footwear index over the past 5 years as well as their competitors​</a:t>
            </a:r>
            <a:endParaRPr lang="en-US"/>
          </a:p>
        </p:txBody>
      </p:sp>
      <p:sp>
        <p:nvSpPr>
          <p:cNvPr id="20" name="Rectangle: Rounded Corners 19">
            <a:extLst>
              <a:ext uri="{FF2B5EF4-FFF2-40B4-BE49-F238E27FC236}">
                <a16:creationId xmlns:a16="http://schemas.microsoft.com/office/drawing/2014/main" id="{505A5623-03A6-F051-A8FC-4E3B31047CCC}"/>
              </a:ext>
            </a:extLst>
          </p:cNvPr>
          <p:cNvSpPr/>
          <p:nvPr/>
        </p:nvSpPr>
        <p:spPr>
          <a:xfrm>
            <a:off x="7056665" y="4513004"/>
            <a:ext cx="3207773" cy="1892709"/>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latin typeface="Arial"/>
                <a:ea typeface="+mn-lt"/>
                <a:cs typeface="+mn-lt"/>
              </a:rPr>
              <a:t>Performance since July '18</a:t>
            </a:r>
          </a:p>
          <a:p>
            <a:pPr marL="285750" indent="-285750">
              <a:buFont typeface="Arial,Sans-Serif"/>
              <a:buChar char="•"/>
            </a:pPr>
            <a:r>
              <a:rPr lang="en-US">
                <a:latin typeface="Arial"/>
                <a:cs typeface="Arial"/>
              </a:rPr>
              <a:t>DJUSFT: 84.77%</a:t>
            </a:r>
            <a:endParaRPr lang="en-US">
              <a:latin typeface="Arial"/>
              <a:ea typeface="+mn-lt"/>
              <a:cs typeface="+mn-lt"/>
            </a:endParaRPr>
          </a:p>
          <a:p>
            <a:pPr marL="285750" indent="-285750">
              <a:buFont typeface="Arial,Sans-Serif"/>
              <a:buChar char="•"/>
            </a:pPr>
            <a:r>
              <a:rPr lang="en-US">
                <a:latin typeface="Arial"/>
                <a:cs typeface="Arial"/>
              </a:rPr>
              <a:t>CROX: 754.41%</a:t>
            </a:r>
            <a:endParaRPr lang="en-US">
              <a:latin typeface="Arial"/>
              <a:ea typeface="+mn-lt"/>
              <a:cs typeface="+mn-lt"/>
            </a:endParaRPr>
          </a:p>
          <a:p>
            <a:pPr marL="285750" indent="-285750">
              <a:buFont typeface="Arial,Sans-Serif"/>
              <a:buChar char="•"/>
            </a:pPr>
            <a:r>
              <a:rPr lang="en-US">
                <a:latin typeface="Arial"/>
                <a:cs typeface="Arial"/>
              </a:rPr>
              <a:t>WWW: -54.53%</a:t>
            </a:r>
            <a:endParaRPr lang="en-US">
              <a:latin typeface="Arial"/>
              <a:ea typeface="+mn-lt"/>
              <a:cs typeface="+mn-lt"/>
            </a:endParaRPr>
          </a:p>
          <a:p>
            <a:pPr marL="285750" indent="-285750">
              <a:buFont typeface="Arial,Sans-Serif"/>
              <a:buChar char="•"/>
            </a:pPr>
            <a:r>
              <a:rPr lang="en-US">
                <a:latin typeface="Arial"/>
                <a:cs typeface="Arial"/>
              </a:rPr>
              <a:t>SHOO: -46.13%</a:t>
            </a:r>
            <a:endParaRPr lang="en-US">
              <a:latin typeface="Arial"/>
              <a:ea typeface="+mn-lt"/>
              <a:cs typeface="+mn-lt"/>
            </a:endParaRPr>
          </a:p>
          <a:p>
            <a:pPr marL="285750" indent="-285750">
              <a:buFont typeface="Arial,Sans-Serif"/>
              <a:buChar char="•"/>
            </a:pPr>
            <a:r>
              <a:rPr lang="en-US">
                <a:latin typeface="Arial"/>
                <a:cs typeface="Arial"/>
              </a:rPr>
              <a:t>DECK: 382.26%</a:t>
            </a:r>
          </a:p>
          <a:p>
            <a:pPr marL="285750" indent="-285750">
              <a:buFont typeface="Arial,Sans-Serif"/>
              <a:buChar char="•"/>
            </a:pPr>
            <a:r>
              <a:rPr lang="en-US">
                <a:latin typeface="Arial"/>
                <a:cs typeface="Arial"/>
              </a:rPr>
              <a:t>SKX: 16.53%</a:t>
            </a:r>
          </a:p>
        </p:txBody>
      </p:sp>
      <p:pic>
        <p:nvPicPr>
          <p:cNvPr id="5" name="Picture 5" descr="Chart, line chart&#10;&#10;Description automatically generated">
            <a:extLst>
              <a:ext uri="{FF2B5EF4-FFF2-40B4-BE49-F238E27FC236}">
                <a16:creationId xmlns:a16="http://schemas.microsoft.com/office/drawing/2014/main" id="{84913FB2-1A7D-E7A6-2269-578466A90F73}"/>
              </a:ext>
            </a:extLst>
          </p:cNvPr>
          <p:cNvPicPr>
            <a:picLocks noChangeAspect="1"/>
          </p:cNvPicPr>
          <p:nvPr/>
        </p:nvPicPr>
        <p:blipFill>
          <a:blip r:embed="rId3"/>
          <a:stretch>
            <a:fillRect/>
          </a:stretch>
        </p:blipFill>
        <p:spPr>
          <a:xfrm>
            <a:off x="0" y="894343"/>
            <a:ext cx="10444842" cy="3175200"/>
          </a:xfrm>
          <a:prstGeom prst="rect">
            <a:avLst/>
          </a:prstGeom>
        </p:spPr>
      </p:pic>
      <p:grpSp>
        <p:nvGrpSpPr>
          <p:cNvPr id="24" name="Group 23">
            <a:extLst>
              <a:ext uri="{FF2B5EF4-FFF2-40B4-BE49-F238E27FC236}">
                <a16:creationId xmlns:a16="http://schemas.microsoft.com/office/drawing/2014/main" id="{984CE9F7-AE23-A78C-28AC-9CC5D70D5B29}"/>
              </a:ext>
            </a:extLst>
          </p:cNvPr>
          <p:cNvGrpSpPr/>
          <p:nvPr/>
        </p:nvGrpSpPr>
        <p:grpSpPr>
          <a:xfrm>
            <a:off x="10662028" y="1273452"/>
            <a:ext cx="1290484" cy="2417601"/>
            <a:chOff x="10520514" y="1474838"/>
            <a:chExt cx="1290484" cy="2417601"/>
          </a:xfrm>
        </p:grpSpPr>
        <p:sp>
          <p:nvSpPr>
            <p:cNvPr id="8" name="Rectangle 7">
              <a:extLst>
                <a:ext uri="{FF2B5EF4-FFF2-40B4-BE49-F238E27FC236}">
                  <a16:creationId xmlns:a16="http://schemas.microsoft.com/office/drawing/2014/main" id="{ADB6534A-E210-5A6A-32B2-1C6079FC335F}"/>
                </a:ext>
              </a:extLst>
            </p:cNvPr>
            <p:cNvSpPr/>
            <p:nvPr/>
          </p:nvSpPr>
          <p:spPr>
            <a:xfrm>
              <a:off x="10520515" y="1548580"/>
              <a:ext cx="221225" cy="2212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38BEBDF-9D55-E1A6-74F3-5362735720D1}"/>
                </a:ext>
              </a:extLst>
            </p:cNvPr>
            <p:cNvSpPr txBox="1"/>
            <p:nvPr/>
          </p:nvSpPr>
          <p:spPr>
            <a:xfrm>
              <a:off x="10741741" y="1474838"/>
              <a:ext cx="89719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Arial"/>
                  <a:cs typeface="Arial"/>
                </a:rPr>
                <a:t>CROX</a:t>
              </a:r>
              <a:endParaRPr lang="en-US"/>
            </a:p>
          </p:txBody>
        </p:sp>
        <p:sp>
          <p:nvSpPr>
            <p:cNvPr id="10" name="Rectangle 9">
              <a:extLst>
                <a:ext uri="{FF2B5EF4-FFF2-40B4-BE49-F238E27FC236}">
                  <a16:creationId xmlns:a16="http://schemas.microsoft.com/office/drawing/2014/main" id="{DA906D91-461D-1ECF-B10A-A00B8D0AFEEA}"/>
                </a:ext>
              </a:extLst>
            </p:cNvPr>
            <p:cNvSpPr/>
            <p:nvPr/>
          </p:nvSpPr>
          <p:spPr>
            <a:xfrm>
              <a:off x="10520514" y="1948015"/>
              <a:ext cx="221225" cy="221225"/>
            </a:xfrm>
            <a:prstGeom prst="rect">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sp>
          <p:nvSpPr>
            <p:cNvPr id="11" name="Rectangle 10">
              <a:extLst>
                <a:ext uri="{FF2B5EF4-FFF2-40B4-BE49-F238E27FC236}">
                  <a16:creationId xmlns:a16="http://schemas.microsoft.com/office/drawing/2014/main" id="{0A4E8BD1-F164-710C-C313-3133909731EC}"/>
                </a:ext>
              </a:extLst>
            </p:cNvPr>
            <p:cNvSpPr/>
            <p:nvPr/>
          </p:nvSpPr>
          <p:spPr>
            <a:xfrm>
              <a:off x="10520515" y="2347451"/>
              <a:ext cx="221225" cy="221225"/>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DA8BF8-6266-0213-3328-553521757AC3}"/>
                </a:ext>
              </a:extLst>
            </p:cNvPr>
            <p:cNvSpPr/>
            <p:nvPr/>
          </p:nvSpPr>
          <p:spPr>
            <a:xfrm>
              <a:off x="10520515" y="2753031"/>
              <a:ext cx="221225" cy="221225"/>
            </a:xfrm>
            <a:prstGeom prst="rect">
              <a:avLst/>
            </a:prstGeom>
            <a:solidFill>
              <a:srgbClr val="BB8D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9DC7A3E-0DBF-C1F8-AA1D-13BDE2E72696}"/>
                </a:ext>
              </a:extLst>
            </p:cNvPr>
            <p:cNvSpPr/>
            <p:nvPr/>
          </p:nvSpPr>
          <p:spPr>
            <a:xfrm>
              <a:off x="10520514" y="3183192"/>
              <a:ext cx="221225" cy="22122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7D4DAE7-796B-FB16-1C17-450DAA24A1EA}"/>
                </a:ext>
              </a:extLst>
            </p:cNvPr>
            <p:cNvSpPr txBox="1"/>
            <p:nvPr/>
          </p:nvSpPr>
          <p:spPr>
            <a:xfrm>
              <a:off x="10741740" y="1874273"/>
              <a:ext cx="89719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Arial"/>
                  <a:cs typeface="Arial"/>
                </a:rPr>
                <a:t>DECK</a:t>
              </a:r>
            </a:p>
          </p:txBody>
        </p:sp>
        <p:sp>
          <p:nvSpPr>
            <p:cNvPr id="15" name="TextBox 14">
              <a:extLst>
                <a:ext uri="{FF2B5EF4-FFF2-40B4-BE49-F238E27FC236}">
                  <a16:creationId xmlns:a16="http://schemas.microsoft.com/office/drawing/2014/main" id="{7CB96441-8977-E2E9-76DA-2D4C243C3B1D}"/>
                </a:ext>
              </a:extLst>
            </p:cNvPr>
            <p:cNvSpPr txBox="1"/>
            <p:nvPr/>
          </p:nvSpPr>
          <p:spPr>
            <a:xfrm>
              <a:off x="10741741" y="2255274"/>
              <a:ext cx="106925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Arial"/>
                  <a:cs typeface="Arial"/>
                </a:rPr>
                <a:t>DJUSFT</a:t>
              </a:r>
            </a:p>
          </p:txBody>
        </p:sp>
        <p:sp>
          <p:nvSpPr>
            <p:cNvPr id="16" name="TextBox 15">
              <a:extLst>
                <a:ext uri="{FF2B5EF4-FFF2-40B4-BE49-F238E27FC236}">
                  <a16:creationId xmlns:a16="http://schemas.microsoft.com/office/drawing/2014/main" id="{4320958A-C026-11FE-02CA-D8E88EB10B7A}"/>
                </a:ext>
              </a:extLst>
            </p:cNvPr>
            <p:cNvSpPr txBox="1"/>
            <p:nvPr/>
          </p:nvSpPr>
          <p:spPr>
            <a:xfrm>
              <a:off x="10741741" y="2679289"/>
              <a:ext cx="89719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Arial"/>
                  <a:cs typeface="Arial"/>
                </a:rPr>
                <a:t>WWW</a:t>
              </a:r>
            </a:p>
          </p:txBody>
        </p:sp>
        <p:sp>
          <p:nvSpPr>
            <p:cNvPr id="17" name="TextBox 16">
              <a:extLst>
                <a:ext uri="{FF2B5EF4-FFF2-40B4-BE49-F238E27FC236}">
                  <a16:creationId xmlns:a16="http://schemas.microsoft.com/office/drawing/2014/main" id="{1FFBBF31-4281-569E-DC18-1B16FD185CE0}"/>
                </a:ext>
              </a:extLst>
            </p:cNvPr>
            <p:cNvSpPr txBox="1"/>
            <p:nvPr/>
          </p:nvSpPr>
          <p:spPr>
            <a:xfrm>
              <a:off x="10778611" y="3109450"/>
              <a:ext cx="89719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Arial"/>
                  <a:cs typeface="Arial"/>
                </a:rPr>
                <a:t>SHOO</a:t>
              </a:r>
            </a:p>
          </p:txBody>
        </p:sp>
        <p:sp>
          <p:nvSpPr>
            <p:cNvPr id="21" name="Rectangle 20">
              <a:extLst>
                <a:ext uri="{FF2B5EF4-FFF2-40B4-BE49-F238E27FC236}">
                  <a16:creationId xmlns:a16="http://schemas.microsoft.com/office/drawing/2014/main" id="{592161C2-BED0-A5E9-1716-CEBE091C1723}"/>
                </a:ext>
              </a:extLst>
            </p:cNvPr>
            <p:cNvSpPr/>
            <p:nvPr/>
          </p:nvSpPr>
          <p:spPr>
            <a:xfrm>
              <a:off x="10520514" y="3596849"/>
              <a:ext cx="221225" cy="2212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F073D42-3F1D-B11C-38A9-9DC77B996394}"/>
                </a:ext>
              </a:extLst>
            </p:cNvPr>
            <p:cNvSpPr txBox="1"/>
            <p:nvPr/>
          </p:nvSpPr>
          <p:spPr>
            <a:xfrm>
              <a:off x="10745954" y="3523107"/>
              <a:ext cx="89719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Arial"/>
                  <a:cs typeface="Arial"/>
                </a:rPr>
                <a:t>SKX</a:t>
              </a:r>
            </a:p>
          </p:txBody>
        </p:sp>
      </p:grpSp>
    </p:spTree>
    <p:extLst>
      <p:ext uri="{BB962C8B-B14F-4D97-AF65-F5344CB8AC3E}">
        <p14:creationId xmlns:p14="http://schemas.microsoft.com/office/powerpoint/2010/main" val="1972352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B245449-8F33-94D9-90CE-390885A10BD3}"/>
              </a:ext>
            </a:extLst>
          </p:cNvPr>
          <p:cNvPicPr>
            <a:picLocks noChangeAspect="1"/>
          </p:cNvPicPr>
          <p:nvPr/>
        </p:nvPicPr>
        <p:blipFill>
          <a:blip r:embed="rId2"/>
          <a:stretch>
            <a:fillRect/>
          </a:stretch>
        </p:blipFill>
        <p:spPr>
          <a:xfrm>
            <a:off x="11122817" y="83492"/>
            <a:ext cx="865378" cy="585367"/>
          </a:xfrm>
          <a:prstGeom prst="rect">
            <a:avLst/>
          </a:prstGeom>
        </p:spPr>
      </p:pic>
      <p:cxnSp>
        <p:nvCxnSpPr>
          <p:cNvPr id="3" name="Straight Arrow Connector 2">
            <a:extLst>
              <a:ext uri="{FF2B5EF4-FFF2-40B4-BE49-F238E27FC236}">
                <a16:creationId xmlns:a16="http://schemas.microsoft.com/office/drawing/2014/main" id="{28BEFF8A-D885-5E36-5F68-C439FF3FA902}"/>
              </a:ext>
            </a:extLst>
          </p:cNvPr>
          <p:cNvCxnSpPr/>
          <p:nvPr/>
        </p:nvCxnSpPr>
        <p:spPr>
          <a:xfrm>
            <a:off x="0" y="717686"/>
            <a:ext cx="12199715" cy="27007"/>
          </a:xfrm>
          <a:prstGeom prst="straightConnector1">
            <a:avLst/>
          </a:prstGeom>
          <a:ln>
            <a:solidFill>
              <a:schemeClr val="accent6"/>
            </a:solidFill>
          </a:ln>
        </p:spPr>
        <p:style>
          <a:lnRef idx="3">
            <a:schemeClr val="dk1"/>
          </a:lnRef>
          <a:fillRef idx="0">
            <a:schemeClr val="dk1"/>
          </a:fillRef>
          <a:effectRef idx="2">
            <a:schemeClr val="dk1"/>
          </a:effectRef>
          <a:fontRef idx="minor">
            <a:schemeClr val="tx1"/>
          </a:fontRef>
        </p:style>
      </p:cxnSp>
      <p:sp>
        <p:nvSpPr>
          <p:cNvPr id="4" name="TextBox 3">
            <a:extLst>
              <a:ext uri="{FF2B5EF4-FFF2-40B4-BE49-F238E27FC236}">
                <a16:creationId xmlns:a16="http://schemas.microsoft.com/office/drawing/2014/main" id="{0C89049C-79A6-949E-26A3-3C8BED52C5EF}"/>
              </a:ext>
            </a:extLst>
          </p:cNvPr>
          <p:cNvSpPr txBox="1"/>
          <p:nvPr/>
        </p:nvSpPr>
        <p:spPr>
          <a:xfrm>
            <a:off x="203805" y="173290"/>
            <a:ext cx="621174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Arial"/>
                <a:cs typeface="Arial"/>
              </a:rPr>
              <a:t>Revenue Breakdown- Geography</a:t>
            </a:r>
          </a:p>
        </p:txBody>
      </p:sp>
      <p:sp>
        <p:nvSpPr>
          <p:cNvPr id="14" name="Rectangle 13">
            <a:extLst>
              <a:ext uri="{FF2B5EF4-FFF2-40B4-BE49-F238E27FC236}">
                <a16:creationId xmlns:a16="http://schemas.microsoft.com/office/drawing/2014/main" id="{EBA63652-1968-82F5-024D-66562B1D2D9D}"/>
              </a:ext>
            </a:extLst>
          </p:cNvPr>
          <p:cNvSpPr/>
          <p:nvPr/>
        </p:nvSpPr>
        <p:spPr>
          <a:xfrm>
            <a:off x="204929" y="983208"/>
            <a:ext cx="11940787" cy="524691"/>
          </a:xfrm>
          <a:prstGeom prst="rect">
            <a:avLst/>
          </a:prstGeom>
          <a:solidFill>
            <a:srgbClr val="8CBF4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latin typeface="Arial"/>
                <a:ea typeface="Calibri"/>
                <a:cs typeface="Calibri"/>
              </a:rPr>
              <a:t>Sales Percentage by Region</a:t>
            </a:r>
          </a:p>
        </p:txBody>
      </p:sp>
      <p:pic>
        <p:nvPicPr>
          <p:cNvPr id="5" name="Picture 5" descr="Chart, pie chart&#10;&#10;Description automatically generated">
            <a:extLst>
              <a:ext uri="{FF2B5EF4-FFF2-40B4-BE49-F238E27FC236}">
                <a16:creationId xmlns:a16="http://schemas.microsoft.com/office/drawing/2014/main" id="{9F0F9E36-419D-6970-B6C3-98F49E39AB92}"/>
              </a:ext>
            </a:extLst>
          </p:cNvPr>
          <p:cNvPicPr>
            <a:picLocks noChangeAspect="1"/>
          </p:cNvPicPr>
          <p:nvPr/>
        </p:nvPicPr>
        <p:blipFill rotWithShape="1">
          <a:blip r:embed="rId3"/>
          <a:srcRect l="25577" r="23173" b="-161"/>
          <a:stretch/>
        </p:blipFill>
        <p:spPr>
          <a:xfrm>
            <a:off x="402772" y="2434148"/>
            <a:ext cx="2903840" cy="3393966"/>
          </a:xfrm>
          <a:prstGeom prst="rect">
            <a:avLst/>
          </a:prstGeom>
        </p:spPr>
      </p:pic>
      <p:pic>
        <p:nvPicPr>
          <p:cNvPr id="6" name="Picture 6" descr="Chart, pie chart&#10;&#10;Description automatically generated">
            <a:extLst>
              <a:ext uri="{FF2B5EF4-FFF2-40B4-BE49-F238E27FC236}">
                <a16:creationId xmlns:a16="http://schemas.microsoft.com/office/drawing/2014/main" id="{2715E41F-60D1-4A9E-F8EB-D364C159BF9A}"/>
              </a:ext>
            </a:extLst>
          </p:cNvPr>
          <p:cNvPicPr>
            <a:picLocks noChangeAspect="1"/>
          </p:cNvPicPr>
          <p:nvPr/>
        </p:nvPicPr>
        <p:blipFill rotWithShape="1">
          <a:blip r:embed="rId4"/>
          <a:srcRect l="25191" r="23664" b="-161"/>
          <a:stretch/>
        </p:blipFill>
        <p:spPr>
          <a:xfrm>
            <a:off x="4713514" y="2488577"/>
            <a:ext cx="2917375" cy="3393966"/>
          </a:xfrm>
          <a:prstGeom prst="rect">
            <a:avLst/>
          </a:prstGeom>
        </p:spPr>
      </p:pic>
      <p:pic>
        <p:nvPicPr>
          <p:cNvPr id="7" name="Picture 7" descr="Chart, pie chart&#10;&#10;Description automatically generated">
            <a:extLst>
              <a:ext uri="{FF2B5EF4-FFF2-40B4-BE49-F238E27FC236}">
                <a16:creationId xmlns:a16="http://schemas.microsoft.com/office/drawing/2014/main" id="{33AA1E67-E68E-CF1B-5A7B-3904021D82F7}"/>
              </a:ext>
            </a:extLst>
          </p:cNvPr>
          <p:cNvPicPr>
            <a:picLocks noChangeAspect="1"/>
          </p:cNvPicPr>
          <p:nvPr/>
        </p:nvPicPr>
        <p:blipFill rotWithShape="1">
          <a:blip r:embed="rId5"/>
          <a:srcRect l="22285" r="26404" b="-161"/>
          <a:stretch/>
        </p:blipFill>
        <p:spPr>
          <a:xfrm>
            <a:off x="8637813" y="2488577"/>
            <a:ext cx="2917375" cy="3393966"/>
          </a:xfrm>
          <a:prstGeom prst="rect">
            <a:avLst/>
          </a:prstGeom>
        </p:spPr>
      </p:pic>
    </p:spTree>
    <p:extLst>
      <p:ext uri="{BB962C8B-B14F-4D97-AF65-F5344CB8AC3E}">
        <p14:creationId xmlns:p14="http://schemas.microsoft.com/office/powerpoint/2010/main" val="909859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B245449-8F33-94D9-90CE-390885A10BD3}"/>
              </a:ext>
            </a:extLst>
          </p:cNvPr>
          <p:cNvPicPr>
            <a:picLocks noChangeAspect="1"/>
          </p:cNvPicPr>
          <p:nvPr/>
        </p:nvPicPr>
        <p:blipFill>
          <a:blip r:embed="rId3"/>
          <a:stretch>
            <a:fillRect/>
          </a:stretch>
        </p:blipFill>
        <p:spPr>
          <a:xfrm>
            <a:off x="11122817" y="83492"/>
            <a:ext cx="865378" cy="585367"/>
          </a:xfrm>
          <a:prstGeom prst="rect">
            <a:avLst/>
          </a:prstGeom>
        </p:spPr>
      </p:pic>
      <p:cxnSp>
        <p:nvCxnSpPr>
          <p:cNvPr id="3" name="Straight Arrow Connector 2">
            <a:extLst>
              <a:ext uri="{FF2B5EF4-FFF2-40B4-BE49-F238E27FC236}">
                <a16:creationId xmlns:a16="http://schemas.microsoft.com/office/drawing/2014/main" id="{28BEFF8A-D885-5E36-5F68-C439FF3FA902}"/>
              </a:ext>
            </a:extLst>
          </p:cNvPr>
          <p:cNvCxnSpPr/>
          <p:nvPr/>
        </p:nvCxnSpPr>
        <p:spPr>
          <a:xfrm>
            <a:off x="0" y="717686"/>
            <a:ext cx="12199715" cy="27007"/>
          </a:xfrm>
          <a:prstGeom prst="straightConnector1">
            <a:avLst/>
          </a:prstGeom>
          <a:ln>
            <a:solidFill>
              <a:schemeClr val="accent6"/>
            </a:solidFill>
          </a:ln>
        </p:spPr>
        <p:style>
          <a:lnRef idx="3">
            <a:schemeClr val="dk1"/>
          </a:lnRef>
          <a:fillRef idx="0">
            <a:schemeClr val="dk1"/>
          </a:fillRef>
          <a:effectRef idx="2">
            <a:schemeClr val="dk1"/>
          </a:effectRef>
          <a:fontRef idx="minor">
            <a:schemeClr val="tx1"/>
          </a:fontRef>
        </p:style>
      </p:cxnSp>
      <p:sp>
        <p:nvSpPr>
          <p:cNvPr id="4" name="TextBox 3">
            <a:extLst>
              <a:ext uri="{FF2B5EF4-FFF2-40B4-BE49-F238E27FC236}">
                <a16:creationId xmlns:a16="http://schemas.microsoft.com/office/drawing/2014/main" id="{0C89049C-79A6-949E-26A3-3C8BED52C5EF}"/>
              </a:ext>
            </a:extLst>
          </p:cNvPr>
          <p:cNvSpPr txBox="1"/>
          <p:nvPr/>
        </p:nvSpPr>
        <p:spPr>
          <a:xfrm>
            <a:off x="203805" y="173290"/>
            <a:ext cx="621174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Arial"/>
                <a:cs typeface="Arial"/>
              </a:rPr>
              <a:t>Investment Theses</a:t>
            </a:r>
          </a:p>
        </p:txBody>
      </p:sp>
      <p:sp>
        <p:nvSpPr>
          <p:cNvPr id="5" name="Rectangle 4">
            <a:extLst>
              <a:ext uri="{FF2B5EF4-FFF2-40B4-BE49-F238E27FC236}">
                <a16:creationId xmlns:a16="http://schemas.microsoft.com/office/drawing/2014/main" id="{E9531B79-0C72-B315-638D-9D305E93D017}"/>
              </a:ext>
            </a:extLst>
          </p:cNvPr>
          <p:cNvSpPr/>
          <p:nvPr/>
        </p:nvSpPr>
        <p:spPr>
          <a:xfrm>
            <a:off x="202790" y="919705"/>
            <a:ext cx="5227416" cy="591670"/>
          </a:xfrm>
          <a:prstGeom prst="rect">
            <a:avLst/>
          </a:prstGeom>
          <a:solidFill>
            <a:srgbClr val="8CBF42"/>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a:solidFill>
                  <a:schemeClr val="bg1"/>
                </a:solidFill>
                <a:latin typeface="Arial"/>
                <a:cs typeface="Calibri"/>
              </a:rPr>
              <a:t>Long runway for growth</a:t>
            </a:r>
          </a:p>
        </p:txBody>
      </p:sp>
      <p:sp>
        <p:nvSpPr>
          <p:cNvPr id="7" name="TextBox 6">
            <a:extLst>
              <a:ext uri="{FF2B5EF4-FFF2-40B4-BE49-F238E27FC236}">
                <a16:creationId xmlns:a16="http://schemas.microsoft.com/office/drawing/2014/main" id="{086C71D8-3A75-9D14-1428-49CBB644E42D}"/>
              </a:ext>
            </a:extLst>
          </p:cNvPr>
          <p:cNvSpPr txBox="1"/>
          <p:nvPr/>
        </p:nvSpPr>
        <p:spPr>
          <a:xfrm>
            <a:off x="203493" y="1511375"/>
            <a:ext cx="5230585" cy="830997"/>
          </a:xfrm>
          <a:prstGeom prst="rect">
            <a:avLst/>
          </a:prstGeom>
          <a:noFill/>
        </p:spPr>
        <p:txBody>
          <a:bodyPr wrap="square" lIns="91440" tIns="45720" rIns="91440" bIns="45720" anchor="t">
            <a:spAutoFit/>
          </a:bodyPr>
          <a:lstStyle/>
          <a:p>
            <a:pPr marL="171450" indent="-171450" algn="l" rtl="0" fontAlgn="base">
              <a:buFont typeface="Arial"/>
              <a:buChar char="•"/>
            </a:pPr>
            <a:r>
              <a:rPr lang="en-US" sz="1200" b="0" i="0" u="none" strike="noStrike">
                <a:solidFill>
                  <a:srgbClr val="000000"/>
                </a:solidFill>
                <a:effectLst/>
                <a:latin typeface="Arial"/>
                <a:cs typeface="Arial"/>
              </a:rPr>
              <a:t>Crocs expects +$5B in revenue by 2026.</a:t>
            </a:r>
            <a:r>
              <a:rPr lang="en-US" sz="1200" b="0" i="0">
                <a:solidFill>
                  <a:srgbClr val="000000"/>
                </a:solidFill>
                <a:effectLst/>
                <a:latin typeface="Arial"/>
                <a:cs typeface="Arial"/>
              </a:rPr>
              <a:t>​</a:t>
            </a:r>
            <a:endParaRPr lang="en-US">
              <a:cs typeface="Calibri" panose="020F0502020204030204"/>
            </a:endParaRPr>
          </a:p>
          <a:p>
            <a:pPr marL="171450" indent="-171450" algn="l" rtl="0" fontAlgn="base">
              <a:buFont typeface="Arial"/>
              <a:buChar char="•"/>
            </a:pPr>
            <a:r>
              <a:rPr lang="en-US" sz="1200" b="0" i="0" u="none" strike="noStrike">
                <a:solidFill>
                  <a:srgbClr val="000000"/>
                </a:solidFill>
                <a:effectLst/>
                <a:latin typeface="Arial"/>
                <a:cs typeface="Arial"/>
              </a:rPr>
              <a:t>With the acquisition of HEYDUDE, Crocs will have another cash cow in their line of products. Crocs expects HEYDUDE to surpass $1B in revenue by the end of this year</a:t>
            </a:r>
            <a:endParaRPr lang="en-US" sz="1200" b="0" i="0">
              <a:solidFill>
                <a:srgbClr val="000000"/>
              </a:solidFill>
              <a:effectLst/>
              <a:latin typeface="Arial"/>
              <a:cs typeface="Arial"/>
            </a:endParaRPr>
          </a:p>
        </p:txBody>
      </p:sp>
      <p:sp>
        <p:nvSpPr>
          <p:cNvPr id="8" name="Rectangle 7">
            <a:extLst>
              <a:ext uri="{FF2B5EF4-FFF2-40B4-BE49-F238E27FC236}">
                <a16:creationId xmlns:a16="http://schemas.microsoft.com/office/drawing/2014/main" id="{EA3C68B3-9F5A-E112-2813-8A85DFF8098D}"/>
              </a:ext>
            </a:extLst>
          </p:cNvPr>
          <p:cNvSpPr/>
          <p:nvPr/>
        </p:nvSpPr>
        <p:spPr>
          <a:xfrm>
            <a:off x="201220" y="2403979"/>
            <a:ext cx="5235131" cy="597112"/>
          </a:xfrm>
          <a:prstGeom prst="rect">
            <a:avLst/>
          </a:prstGeom>
          <a:solidFill>
            <a:srgbClr val="8CBF4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a:solidFill>
                  <a:schemeClr val="bg1"/>
                </a:solidFill>
                <a:latin typeface="Arial"/>
                <a:cs typeface="Calibri"/>
              </a:rPr>
              <a:t>Consistent track record of profitability</a:t>
            </a:r>
          </a:p>
        </p:txBody>
      </p:sp>
      <p:sp>
        <p:nvSpPr>
          <p:cNvPr id="10" name="TextBox 9">
            <a:extLst>
              <a:ext uri="{FF2B5EF4-FFF2-40B4-BE49-F238E27FC236}">
                <a16:creationId xmlns:a16="http://schemas.microsoft.com/office/drawing/2014/main" id="{B3113ECE-1B28-9E47-59AF-E526B5520CF8}"/>
              </a:ext>
            </a:extLst>
          </p:cNvPr>
          <p:cNvSpPr txBox="1"/>
          <p:nvPr/>
        </p:nvSpPr>
        <p:spPr>
          <a:xfrm>
            <a:off x="202790" y="2998701"/>
            <a:ext cx="5228633" cy="461665"/>
          </a:xfrm>
          <a:prstGeom prst="rect">
            <a:avLst/>
          </a:prstGeom>
          <a:noFill/>
        </p:spPr>
        <p:txBody>
          <a:bodyPr wrap="square" lIns="91440" tIns="45720" rIns="91440" bIns="45720" anchor="t">
            <a:spAutoFit/>
          </a:bodyPr>
          <a:lstStyle/>
          <a:p>
            <a:pPr marL="171450" indent="-171450" algn="l" rtl="0" fontAlgn="base">
              <a:buFont typeface="Arial"/>
              <a:buChar char="•"/>
            </a:pPr>
            <a:r>
              <a:rPr lang="en-US" sz="1200" b="0" i="0" u="none" strike="noStrike">
                <a:solidFill>
                  <a:srgbClr val="000000"/>
                </a:solidFill>
                <a:effectLst/>
                <a:latin typeface="Arial"/>
                <a:cs typeface="Arial"/>
              </a:rPr>
              <a:t>2018 began a 4+ year run of double-digit revenue growth. </a:t>
            </a:r>
            <a:r>
              <a:rPr lang="en-US" sz="1200" b="0" i="0">
                <a:solidFill>
                  <a:srgbClr val="000000"/>
                </a:solidFill>
                <a:effectLst/>
                <a:latin typeface="Arial"/>
                <a:cs typeface="Arial"/>
              </a:rPr>
              <a:t>​</a:t>
            </a:r>
            <a:endParaRPr lang="en-US">
              <a:cs typeface="Calibri" panose="020F0502020204030204"/>
            </a:endParaRPr>
          </a:p>
          <a:p>
            <a:pPr marL="171450" indent="-171450" algn="l" rtl="0" fontAlgn="base">
              <a:buFont typeface="Arial"/>
              <a:buChar char="•"/>
            </a:pPr>
            <a:endParaRPr lang="en-US" sz="1200" b="0" i="0">
              <a:solidFill>
                <a:srgbClr val="000000"/>
              </a:solidFill>
              <a:effectLst/>
              <a:latin typeface="Arial"/>
              <a:cs typeface="Arial"/>
            </a:endParaRPr>
          </a:p>
        </p:txBody>
      </p:sp>
      <p:sp>
        <p:nvSpPr>
          <p:cNvPr id="11" name="Rectangle 10">
            <a:extLst>
              <a:ext uri="{FF2B5EF4-FFF2-40B4-BE49-F238E27FC236}">
                <a16:creationId xmlns:a16="http://schemas.microsoft.com/office/drawing/2014/main" id="{0F09CE9B-738C-BA15-F545-C645A5EB4726}"/>
              </a:ext>
            </a:extLst>
          </p:cNvPr>
          <p:cNvSpPr/>
          <p:nvPr/>
        </p:nvSpPr>
        <p:spPr>
          <a:xfrm>
            <a:off x="207364" y="3644329"/>
            <a:ext cx="5232859" cy="591670"/>
          </a:xfrm>
          <a:prstGeom prst="rect">
            <a:avLst/>
          </a:prstGeom>
          <a:solidFill>
            <a:srgbClr val="8CBF4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a:solidFill>
                  <a:schemeClr val="bg1"/>
                </a:solidFill>
                <a:latin typeface="Arial"/>
                <a:cs typeface="Calibri"/>
              </a:rPr>
              <a:t>Brand Awareness</a:t>
            </a:r>
          </a:p>
        </p:txBody>
      </p:sp>
      <p:sp>
        <p:nvSpPr>
          <p:cNvPr id="15" name="TextBox 14">
            <a:extLst>
              <a:ext uri="{FF2B5EF4-FFF2-40B4-BE49-F238E27FC236}">
                <a16:creationId xmlns:a16="http://schemas.microsoft.com/office/drawing/2014/main" id="{08ED86A5-E5AA-BC71-457A-581FF8B932BA}"/>
              </a:ext>
            </a:extLst>
          </p:cNvPr>
          <p:cNvSpPr txBox="1"/>
          <p:nvPr/>
        </p:nvSpPr>
        <p:spPr>
          <a:xfrm>
            <a:off x="201217" y="4235999"/>
            <a:ext cx="5230906" cy="830997"/>
          </a:xfrm>
          <a:prstGeom prst="rect">
            <a:avLst/>
          </a:prstGeom>
          <a:noFill/>
        </p:spPr>
        <p:txBody>
          <a:bodyPr wrap="square" lIns="91440" tIns="45720" rIns="91440" bIns="45720" anchor="t">
            <a:spAutoFit/>
          </a:bodyPr>
          <a:lstStyle/>
          <a:p>
            <a:pPr marL="171450" indent="-171450" algn="l" rtl="0" fontAlgn="base">
              <a:buFont typeface="Arial"/>
              <a:buChar char="•"/>
            </a:pPr>
            <a:r>
              <a:rPr lang="en-US" sz="1200" b="0" i="0" u="none" strike="noStrike">
                <a:solidFill>
                  <a:srgbClr val="000000"/>
                </a:solidFill>
                <a:effectLst/>
                <a:latin typeface="Arial"/>
                <a:cs typeface="Arial"/>
              </a:rPr>
              <a:t>2014 started a brand reignition process for Crocs. Their focus on the classic clog proved to be successful.</a:t>
            </a:r>
            <a:r>
              <a:rPr lang="en-US" sz="1200" b="0" i="0">
                <a:solidFill>
                  <a:srgbClr val="000000"/>
                </a:solidFill>
                <a:effectLst/>
                <a:latin typeface="Arial"/>
                <a:cs typeface="Arial"/>
              </a:rPr>
              <a:t>​</a:t>
            </a:r>
            <a:endParaRPr lang="en-US">
              <a:cs typeface="Calibri" panose="020F0502020204030204"/>
            </a:endParaRPr>
          </a:p>
          <a:p>
            <a:pPr marL="171450" indent="-171450" algn="l" rtl="0" fontAlgn="base">
              <a:buFont typeface="Arial"/>
              <a:buChar char="•"/>
            </a:pPr>
            <a:r>
              <a:rPr lang="en-US" sz="1200" b="0" i="0" u="none" strike="noStrike">
                <a:solidFill>
                  <a:srgbClr val="000000"/>
                </a:solidFill>
                <a:effectLst/>
                <a:latin typeface="Arial"/>
                <a:cs typeface="Arial"/>
              </a:rPr>
              <a:t>Limited edition collaboration with celebrities and other brands boosted the popularity for Crocs.</a:t>
            </a:r>
            <a:endParaRPr lang="en-US" sz="1200" b="0" i="0">
              <a:solidFill>
                <a:srgbClr val="000000"/>
              </a:solidFill>
              <a:effectLst/>
              <a:latin typeface="Arial"/>
              <a:cs typeface="Arial"/>
            </a:endParaRPr>
          </a:p>
        </p:txBody>
      </p:sp>
      <p:sp>
        <p:nvSpPr>
          <p:cNvPr id="16" name="Rectangle 15">
            <a:extLst>
              <a:ext uri="{FF2B5EF4-FFF2-40B4-BE49-F238E27FC236}">
                <a16:creationId xmlns:a16="http://schemas.microsoft.com/office/drawing/2014/main" id="{CC93E432-5956-9C12-C6AC-A50A53B80DD4}"/>
              </a:ext>
            </a:extLst>
          </p:cNvPr>
          <p:cNvSpPr/>
          <p:nvPr/>
        </p:nvSpPr>
        <p:spPr>
          <a:xfrm>
            <a:off x="207364" y="5073300"/>
            <a:ext cx="5232859" cy="591670"/>
          </a:xfrm>
          <a:prstGeom prst="rect">
            <a:avLst/>
          </a:prstGeom>
          <a:solidFill>
            <a:srgbClr val="8CBF4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a:solidFill>
                  <a:schemeClr val="bg1"/>
                </a:solidFill>
                <a:latin typeface="Arial"/>
                <a:cs typeface="Calibri"/>
              </a:rPr>
              <a:t>Debt Concerns</a:t>
            </a:r>
          </a:p>
        </p:txBody>
      </p:sp>
      <p:sp>
        <p:nvSpPr>
          <p:cNvPr id="18" name="TextBox 17">
            <a:extLst>
              <a:ext uri="{FF2B5EF4-FFF2-40B4-BE49-F238E27FC236}">
                <a16:creationId xmlns:a16="http://schemas.microsoft.com/office/drawing/2014/main" id="{473C93A6-6DF4-11AF-BB39-DF275A01DF0C}"/>
              </a:ext>
            </a:extLst>
          </p:cNvPr>
          <p:cNvSpPr txBox="1"/>
          <p:nvPr/>
        </p:nvSpPr>
        <p:spPr>
          <a:xfrm>
            <a:off x="208409" y="5662108"/>
            <a:ext cx="5268686" cy="1200329"/>
          </a:xfrm>
          <a:prstGeom prst="rect">
            <a:avLst/>
          </a:prstGeom>
          <a:noFill/>
        </p:spPr>
        <p:txBody>
          <a:bodyPr wrap="square" lIns="91440" tIns="45720" rIns="91440" bIns="45720" anchor="t">
            <a:spAutoFit/>
          </a:bodyPr>
          <a:lstStyle/>
          <a:p>
            <a:pPr marL="171450" indent="-171450">
              <a:buFont typeface="Arial"/>
              <a:buChar char="•"/>
            </a:pPr>
            <a:r>
              <a:rPr lang="en-US" sz="1200" b="0" i="0" u="none" strike="noStrike">
                <a:solidFill>
                  <a:srgbClr val="000000"/>
                </a:solidFill>
                <a:effectLst/>
                <a:latin typeface="Arial"/>
                <a:cs typeface="Arial"/>
              </a:rPr>
              <a:t>Concerns about Crocs' debt is overblown, and we believe that their action in getting rid of their physical store locations will help deplete their debt.</a:t>
            </a:r>
            <a:endParaRPr lang="en-US">
              <a:cs typeface="Calibri" panose="020F0502020204030204"/>
            </a:endParaRPr>
          </a:p>
          <a:p>
            <a:pPr marL="171450" indent="-171450">
              <a:buFont typeface="Arial"/>
              <a:buChar char="•"/>
            </a:pPr>
            <a:r>
              <a:rPr lang="en-US" sz="1200">
                <a:solidFill>
                  <a:srgbClr val="000000"/>
                </a:solidFill>
                <a:latin typeface="Arial"/>
                <a:cs typeface="Arial"/>
              </a:rPr>
              <a:t>Crocs is very dedicated to deleveraging and set a target of below 2.0x </a:t>
            </a:r>
            <a:r>
              <a:rPr lang="en-US" sz="1200" err="1">
                <a:solidFill>
                  <a:srgbClr val="000000"/>
                </a:solidFill>
                <a:latin typeface="Arial"/>
                <a:cs typeface="Arial"/>
              </a:rPr>
              <a:t>Adj.EBITDA</a:t>
            </a:r>
            <a:r>
              <a:rPr lang="en-US" sz="1200">
                <a:solidFill>
                  <a:srgbClr val="000000"/>
                </a:solidFill>
                <a:latin typeface="Arial"/>
                <a:cs typeface="Arial"/>
              </a:rPr>
              <a:t> over gross debt by the middle of 2023. They currently sit at 2.5x from 3.1x since the acquisition of HEYDUDE.</a:t>
            </a:r>
            <a:endParaRPr lang="en-US" sz="1200">
              <a:latin typeface="Arial"/>
              <a:cs typeface="Arial"/>
            </a:endParaRPr>
          </a:p>
        </p:txBody>
      </p:sp>
      <p:pic>
        <p:nvPicPr>
          <p:cNvPr id="19" name="Picture 19" descr="A picture containing plant&#10;&#10;Description automatically generated">
            <a:extLst>
              <a:ext uri="{FF2B5EF4-FFF2-40B4-BE49-F238E27FC236}">
                <a16:creationId xmlns:a16="http://schemas.microsoft.com/office/drawing/2014/main" id="{76107061-1BA6-440E-2B3A-44A4742D5A82}"/>
              </a:ext>
            </a:extLst>
          </p:cNvPr>
          <p:cNvPicPr>
            <a:picLocks noChangeAspect="1"/>
          </p:cNvPicPr>
          <p:nvPr/>
        </p:nvPicPr>
        <p:blipFill>
          <a:blip r:embed="rId4"/>
          <a:stretch>
            <a:fillRect/>
          </a:stretch>
        </p:blipFill>
        <p:spPr>
          <a:xfrm>
            <a:off x="6260836" y="1618628"/>
            <a:ext cx="1716066" cy="1307134"/>
          </a:xfrm>
          <a:prstGeom prst="rect">
            <a:avLst/>
          </a:prstGeom>
        </p:spPr>
      </p:pic>
      <p:sp>
        <p:nvSpPr>
          <p:cNvPr id="9" name="Rectangle 8">
            <a:extLst>
              <a:ext uri="{FF2B5EF4-FFF2-40B4-BE49-F238E27FC236}">
                <a16:creationId xmlns:a16="http://schemas.microsoft.com/office/drawing/2014/main" id="{34E30937-2A41-89EA-F235-E1EBE48A113E}"/>
              </a:ext>
            </a:extLst>
          </p:cNvPr>
          <p:cNvSpPr/>
          <p:nvPr/>
        </p:nvSpPr>
        <p:spPr>
          <a:xfrm>
            <a:off x="6260384" y="922644"/>
            <a:ext cx="5229027" cy="597866"/>
          </a:xfrm>
          <a:prstGeom prst="rect">
            <a:avLst/>
          </a:prstGeom>
          <a:solidFill>
            <a:srgbClr val="8CBF4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solidFill>
                  <a:schemeClr val="bg1"/>
                </a:solidFill>
                <a:latin typeface="Arial"/>
                <a:cs typeface="Calibri"/>
              </a:rPr>
              <a:t>Celebrity and Brand Collaborations</a:t>
            </a:r>
            <a:endParaRPr lang="en-US"/>
          </a:p>
        </p:txBody>
      </p:sp>
      <p:pic>
        <p:nvPicPr>
          <p:cNvPr id="13" name="Picture 13" descr="Text, logo&#10;&#10;Description automatically generated">
            <a:extLst>
              <a:ext uri="{FF2B5EF4-FFF2-40B4-BE49-F238E27FC236}">
                <a16:creationId xmlns:a16="http://schemas.microsoft.com/office/drawing/2014/main" id="{EF7DF88B-C962-DA08-5226-EEA3E0AAF776}"/>
              </a:ext>
            </a:extLst>
          </p:cNvPr>
          <p:cNvPicPr>
            <a:picLocks noChangeAspect="1"/>
          </p:cNvPicPr>
          <p:nvPr/>
        </p:nvPicPr>
        <p:blipFill>
          <a:blip r:embed="rId5"/>
          <a:stretch>
            <a:fillRect/>
          </a:stretch>
        </p:blipFill>
        <p:spPr>
          <a:xfrm>
            <a:off x="6262488" y="1562458"/>
            <a:ext cx="1280368" cy="626246"/>
          </a:xfrm>
          <a:prstGeom prst="rect">
            <a:avLst/>
          </a:prstGeom>
        </p:spPr>
      </p:pic>
      <p:pic>
        <p:nvPicPr>
          <p:cNvPr id="17" name="Picture 18" descr="Logo&#10;&#10;Description automatically generated">
            <a:extLst>
              <a:ext uri="{FF2B5EF4-FFF2-40B4-BE49-F238E27FC236}">
                <a16:creationId xmlns:a16="http://schemas.microsoft.com/office/drawing/2014/main" id="{AB400A90-7646-CFEB-427D-9CB3C0005B4C}"/>
              </a:ext>
            </a:extLst>
          </p:cNvPr>
          <p:cNvPicPr>
            <a:picLocks noChangeAspect="1"/>
          </p:cNvPicPr>
          <p:nvPr/>
        </p:nvPicPr>
        <p:blipFill>
          <a:blip r:embed="rId6"/>
          <a:stretch>
            <a:fillRect/>
          </a:stretch>
        </p:blipFill>
        <p:spPr>
          <a:xfrm>
            <a:off x="7542217" y="1561748"/>
            <a:ext cx="1172270" cy="508559"/>
          </a:xfrm>
          <a:prstGeom prst="rect">
            <a:avLst/>
          </a:prstGeom>
        </p:spPr>
      </p:pic>
      <p:pic>
        <p:nvPicPr>
          <p:cNvPr id="20" name="Picture 20" descr="Logo&#10;&#10;Description automatically generated">
            <a:extLst>
              <a:ext uri="{FF2B5EF4-FFF2-40B4-BE49-F238E27FC236}">
                <a16:creationId xmlns:a16="http://schemas.microsoft.com/office/drawing/2014/main" id="{8BD270F8-DD3D-A9B2-D568-CF9EEF54154C}"/>
              </a:ext>
            </a:extLst>
          </p:cNvPr>
          <p:cNvPicPr>
            <a:picLocks noChangeAspect="1"/>
          </p:cNvPicPr>
          <p:nvPr/>
        </p:nvPicPr>
        <p:blipFill>
          <a:blip r:embed="rId7"/>
          <a:stretch>
            <a:fillRect/>
          </a:stretch>
        </p:blipFill>
        <p:spPr>
          <a:xfrm>
            <a:off x="8128871" y="2119764"/>
            <a:ext cx="980094" cy="501562"/>
          </a:xfrm>
          <a:prstGeom prst="rect">
            <a:avLst/>
          </a:prstGeom>
        </p:spPr>
      </p:pic>
      <p:pic>
        <p:nvPicPr>
          <p:cNvPr id="21" name="Picture 21" descr="A picture containing text&#10;&#10;Description automatically generated">
            <a:extLst>
              <a:ext uri="{FF2B5EF4-FFF2-40B4-BE49-F238E27FC236}">
                <a16:creationId xmlns:a16="http://schemas.microsoft.com/office/drawing/2014/main" id="{57A0214A-D4D4-4945-C301-751904B8DAA8}"/>
              </a:ext>
            </a:extLst>
          </p:cNvPr>
          <p:cNvPicPr>
            <a:picLocks noChangeAspect="1"/>
          </p:cNvPicPr>
          <p:nvPr/>
        </p:nvPicPr>
        <p:blipFill>
          <a:blip r:embed="rId8"/>
          <a:stretch>
            <a:fillRect/>
          </a:stretch>
        </p:blipFill>
        <p:spPr>
          <a:xfrm>
            <a:off x="6028274" y="2736403"/>
            <a:ext cx="1748796" cy="517662"/>
          </a:xfrm>
          <a:prstGeom prst="rect">
            <a:avLst/>
          </a:prstGeom>
        </p:spPr>
      </p:pic>
      <p:pic>
        <p:nvPicPr>
          <p:cNvPr id="22" name="Picture 22" descr="Logo&#10;&#10;Description automatically generated">
            <a:extLst>
              <a:ext uri="{FF2B5EF4-FFF2-40B4-BE49-F238E27FC236}">
                <a16:creationId xmlns:a16="http://schemas.microsoft.com/office/drawing/2014/main" id="{2D5899D2-DDCD-8CBB-9792-CFB02727EBAA}"/>
              </a:ext>
            </a:extLst>
          </p:cNvPr>
          <p:cNvPicPr>
            <a:picLocks noChangeAspect="1"/>
          </p:cNvPicPr>
          <p:nvPr/>
        </p:nvPicPr>
        <p:blipFill>
          <a:blip r:embed="rId9"/>
          <a:stretch>
            <a:fillRect/>
          </a:stretch>
        </p:blipFill>
        <p:spPr>
          <a:xfrm>
            <a:off x="8657720" y="1456959"/>
            <a:ext cx="1472544" cy="712462"/>
          </a:xfrm>
          <a:prstGeom prst="rect">
            <a:avLst/>
          </a:prstGeom>
        </p:spPr>
      </p:pic>
      <p:pic>
        <p:nvPicPr>
          <p:cNvPr id="23" name="Picture 23" descr="A picture containing text, tableware, dishware&#10;&#10;Description automatically generated">
            <a:extLst>
              <a:ext uri="{FF2B5EF4-FFF2-40B4-BE49-F238E27FC236}">
                <a16:creationId xmlns:a16="http://schemas.microsoft.com/office/drawing/2014/main" id="{03B62AAC-3012-3574-9E82-67E4215EC2C2}"/>
              </a:ext>
            </a:extLst>
          </p:cNvPr>
          <p:cNvPicPr>
            <a:picLocks noChangeAspect="1"/>
          </p:cNvPicPr>
          <p:nvPr/>
        </p:nvPicPr>
        <p:blipFill>
          <a:blip r:embed="rId10"/>
          <a:stretch>
            <a:fillRect/>
          </a:stretch>
        </p:blipFill>
        <p:spPr>
          <a:xfrm>
            <a:off x="10178610" y="1562789"/>
            <a:ext cx="1310396" cy="626857"/>
          </a:xfrm>
          <a:prstGeom prst="rect">
            <a:avLst/>
          </a:prstGeom>
        </p:spPr>
      </p:pic>
      <p:pic>
        <p:nvPicPr>
          <p:cNvPr id="24" name="Picture 24">
            <a:extLst>
              <a:ext uri="{FF2B5EF4-FFF2-40B4-BE49-F238E27FC236}">
                <a16:creationId xmlns:a16="http://schemas.microsoft.com/office/drawing/2014/main" id="{8A5761E7-31F2-E6CF-E6F5-6F5E10376978}"/>
              </a:ext>
            </a:extLst>
          </p:cNvPr>
          <p:cNvPicPr>
            <a:picLocks noChangeAspect="1"/>
          </p:cNvPicPr>
          <p:nvPr/>
        </p:nvPicPr>
        <p:blipFill>
          <a:blip r:embed="rId11"/>
          <a:stretch>
            <a:fillRect/>
          </a:stretch>
        </p:blipFill>
        <p:spPr>
          <a:xfrm>
            <a:off x="9116190" y="2076282"/>
            <a:ext cx="1382461" cy="590898"/>
          </a:xfrm>
          <a:prstGeom prst="rect">
            <a:avLst/>
          </a:prstGeom>
        </p:spPr>
      </p:pic>
      <p:pic>
        <p:nvPicPr>
          <p:cNvPr id="26" name="Picture 26" descr="Logo&#10;&#10;Description automatically generated">
            <a:extLst>
              <a:ext uri="{FF2B5EF4-FFF2-40B4-BE49-F238E27FC236}">
                <a16:creationId xmlns:a16="http://schemas.microsoft.com/office/drawing/2014/main" id="{85FFF103-CC5E-C341-DE48-343D2DDDCED0}"/>
              </a:ext>
            </a:extLst>
          </p:cNvPr>
          <p:cNvPicPr>
            <a:picLocks noChangeAspect="1"/>
          </p:cNvPicPr>
          <p:nvPr/>
        </p:nvPicPr>
        <p:blipFill>
          <a:blip r:embed="rId12"/>
          <a:stretch>
            <a:fillRect/>
          </a:stretch>
        </p:blipFill>
        <p:spPr>
          <a:xfrm>
            <a:off x="7715814" y="2736732"/>
            <a:ext cx="1448522" cy="618344"/>
          </a:xfrm>
          <a:prstGeom prst="rect">
            <a:avLst/>
          </a:prstGeom>
        </p:spPr>
      </p:pic>
      <p:pic>
        <p:nvPicPr>
          <p:cNvPr id="29" name="Picture 29" descr="Logo&#10;&#10;Description automatically generated">
            <a:extLst>
              <a:ext uri="{FF2B5EF4-FFF2-40B4-BE49-F238E27FC236}">
                <a16:creationId xmlns:a16="http://schemas.microsoft.com/office/drawing/2014/main" id="{6E914D5F-E92A-0187-B2C8-133D527D3F7A}"/>
              </a:ext>
            </a:extLst>
          </p:cNvPr>
          <p:cNvPicPr>
            <a:picLocks noChangeAspect="1"/>
          </p:cNvPicPr>
          <p:nvPr/>
        </p:nvPicPr>
        <p:blipFill>
          <a:blip r:embed="rId13"/>
          <a:stretch>
            <a:fillRect/>
          </a:stretch>
        </p:blipFill>
        <p:spPr>
          <a:xfrm>
            <a:off x="8561449" y="2188529"/>
            <a:ext cx="2745705" cy="1274456"/>
          </a:xfrm>
          <a:prstGeom prst="rect">
            <a:avLst/>
          </a:prstGeom>
        </p:spPr>
      </p:pic>
      <p:pic>
        <p:nvPicPr>
          <p:cNvPr id="30" name="Picture 30" descr="Logo&#10;&#10;Description automatically generated">
            <a:extLst>
              <a:ext uri="{FF2B5EF4-FFF2-40B4-BE49-F238E27FC236}">
                <a16:creationId xmlns:a16="http://schemas.microsoft.com/office/drawing/2014/main" id="{C4213223-5104-B415-BAA4-CF21B70914A5}"/>
              </a:ext>
            </a:extLst>
          </p:cNvPr>
          <p:cNvPicPr>
            <a:picLocks noChangeAspect="1"/>
          </p:cNvPicPr>
          <p:nvPr/>
        </p:nvPicPr>
        <p:blipFill>
          <a:blip r:embed="rId14"/>
          <a:stretch>
            <a:fillRect/>
          </a:stretch>
        </p:blipFill>
        <p:spPr>
          <a:xfrm>
            <a:off x="10532922" y="2186658"/>
            <a:ext cx="1022133" cy="445829"/>
          </a:xfrm>
          <a:prstGeom prst="rect">
            <a:avLst/>
          </a:prstGeom>
        </p:spPr>
      </p:pic>
      <p:pic>
        <p:nvPicPr>
          <p:cNvPr id="31" name="Picture 31">
            <a:extLst>
              <a:ext uri="{FF2B5EF4-FFF2-40B4-BE49-F238E27FC236}">
                <a16:creationId xmlns:a16="http://schemas.microsoft.com/office/drawing/2014/main" id="{670A2165-70B5-56F6-DADF-DF1817E02A1D}"/>
              </a:ext>
            </a:extLst>
          </p:cNvPr>
          <p:cNvPicPr>
            <a:picLocks noChangeAspect="1"/>
          </p:cNvPicPr>
          <p:nvPr/>
        </p:nvPicPr>
        <p:blipFill>
          <a:blip r:embed="rId15"/>
          <a:stretch>
            <a:fillRect/>
          </a:stretch>
        </p:blipFill>
        <p:spPr>
          <a:xfrm>
            <a:off x="10213101" y="3124848"/>
            <a:ext cx="1034144" cy="338452"/>
          </a:xfrm>
          <a:prstGeom prst="rect">
            <a:avLst/>
          </a:prstGeom>
        </p:spPr>
      </p:pic>
      <p:sp>
        <p:nvSpPr>
          <p:cNvPr id="35" name="Rectangle 34">
            <a:extLst>
              <a:ext uri="{FF2B5EF4-FFF2-40B4-BE49-F238E27FC236}">
                <a16:creationId xmlns:a16="http://schemas.microsoft.com/office/drawing/2014/main" id="{76D9DFDE-573C-A7E8-320B-A3D82A0390B1}"/>
              </a:ext>
            </a:extLst>
          </p:cNvPr>
          <p:cNvSpPr/>
          <p:nvPr/>
        </p:nvSpPr>
        <p:spPr>
          <a:xfrm>
            <a:off x="6317936" y="3640385"/>
            <a:ext cx="5235131" cy="597112"/>
          </a:xfrm>
          <a:prstGeom prst="rect">
            <a:avLst/>
          </a:prstGeom>
          <a:solidFill>
            <a:srgbClr val="8CBF4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solidFill>
                  <a:schemeClr val="bg1"/>
                </a:solidFill>
                <a:latin typeface="Arial"/>
                <a:cs typeface="Calibri"/>
              </a:rPr>
              <a:t>CROX vs. Market</a:t>
            </a:r>
          </a:p>
        </p:txBody>
      </p:sp>
      <p:pic>
        <p:nvPicPr>
          <p:cNvPr id="6" name="Picture 11">
            <a:extLst>
              <a:ext uri="{FF2B5EF4-FFF2-40B4-BE49-F238E27FC236}">
                <a16:creationId xmlns:a16="http://schemas.microsoft.com/office/drawing/2014/main" id="{42BBE59C-75C2-F4BF-379E-3EA6D9C6F9E7}"/>
              </a:ext>
            </a:extLst>
          </p:cNvPr>
          <p:cNvPicPr>
            <a:picLocks noChangeAspect="1"/>
          </p:cNvPicPr>
          <p:nvPr/>
        </p:nvPicPr>
        <p:blipFill>
          <a:blip r:embed="rId16"/>
          <a:stretch>
            <a:fillRect/>
          </a:stretch>
        </p:blipFill>
        <p:spPr>
          <a:xfrm>
            <a:off x="7220400" y="2465475"/>
            <a:ext cx="859200" cy="475050"/>
          </a:xfrm>
          <a:prstGeom prst="rect">
            <a:avLst/>
          </a:prstGeom>
        </p:spPr>
      </p:pic>
      <p:pic>
        <p:nvPicPr>
          <p:cNvPr id="12" name="Picture 13" descr="Chart, line chart, histogram&#10;&#10;Description automatically generated">
            <a:extLst>
              <a:ext uri="{FF2B5EF4-FFF2-40B4-BE49-F238E27FC236}">
                <a16:creationId xmlns:a16="http://schemas.microsoft.com/office/drawing/2014/main" id="{F8F81966-6EDC-9F9F-5339-AFED28EC77F3}"/>
              </a:ext>
            </a:extLst>
          </p:cNvPr>
          <p:cNvPicPr>
            <a:picLocks noChangeAspect="1"/>
          </p:cNvPicPr>
          <p:nvPr/>
        </p:nvPicPr>
        <p:blipFill>
          <a:blip r:embed="rId17"/>
          <a:stretch>
            <a:fillRect/>
          </a:stretch>
        </p:blipFill>
        <p:spPr>
          <a:xfrm>
            <a:off x="6319157" y="4241297"/>
            <a:ext cx="5241471" cy="2533747"/>
          </a:xfrm>
          <a:prstGeom prst="rect">
            <a:avLst/>
          </a:prstGeom>
        </p:spPr>
      </p:pic>
    </p:spTree>
    <p:extLst>
      <p:ext uri="{BB962C8B-B14F-4D97-AF65-F5344CB8AC3E}">
        <p14:creationId xmlns:p14="http://schemas.microsoft.com/office/powerpoint/2010/main" val="4016534476"/>
      </p:ext>
    </p:extLst>
  </p:cSld>
  <p:clrMapOvr>
    <a:masterClrMapping/>
  </p:clrMapOvr>
  <p:extLst>
    <p:ext uri="{6950BFC3-D8DA-4A85-94F7-54DA5524770B}">
      <p188:commentRel xmlns:p188="http://schemas.microsoft.com/office/powerpoint/2018/8/main" r:id="rId2"/>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B245449-8F33-94D9-90CE-390885A10BD3}"/>
              </a:ext>
            </a:extLst>
          </p:cNvPr>
          <p:cNvPicPr>
            <a:picLocks noChangeAspect="1"/>
          </p:cNvPicPr>
          <p:nvPr/>
        </p:nvPicPr>
        <p:blipFill>
          <a:blip r:embed="rId2"/>
          <a:stretch>
            <a:fillRect/>
          </a:stretch>
        </p:blipFill>
        <p:spPr>
          <a:xfrm>
            <a:off x="11122817" y="83492"/>
            <a:ext cx="865378" cy="585367"/>
          </a:xfrm>
          <a:prstGeom prst="rect">
            <a:avLst/>
          </a:prstGeom>
        </p:spPr>
      </p:pic>
      <p:cxnSp>
        <p:nvCxnSpPr>
          <p:cNvPr id="3" name="Straight Arrow Connector 2">
            <a:extLst>
              <a:ext uri="{FF2B5EF4-FFF2-40B4-BE49-F238E27FC236}">
                <a16:creationId xmlns:a16="http://schemas.microsoft.com/office/drawing/2014/main" id="{28BEFF8A-D885-5E36-5F68-C439FF3FA902}"/>
              </a:ext>
            </a:extLst>
          </p:cNvPr>
          <p:cNvCxnSpPr/>
          <p:nvPr/>
        </p:nvCxnSpPr>
        <p:spPr>
          <a:xfrm>
            <a:off x="0" y="717686"/>
            <a:ext cx="12199715" cy="27007"/>
          </a:xfrm>
          <a:prstGeom prst="straightConnector1">
            <a:avLst/>
          </a:prstGeom>
          <a:ln>
            <a:solidFill>
              <a:schemeClr val="accent6"/>
            </a:solidFill>
          </a:ln>
        </p:spPr>
        <p:style>
          <a:lnRef idx="3">
            <a:schemeClr val="dk1"/>
          </a:lnRef>
          <a:fillRef idx="0">
            <a:schemeClr val="dk1"/>
          </a:fillRef>
          <a:effectRef idx="2">
            <a:schemeClr val="dk1"/>
          </a:effectRef>
          <a:fontRef idx="minor">
            <a:schemeClr val="tx1"/>
          </a:fontRef>
        </p:style>
      </p:cxnSp>
      <p:sp>
        <p:nvSpPr>
          <p:cNvPr id="4" name="TextBox 3">
            <a:extLst>
              <a:ext uri="{FF2B5EF4-FFF2-40B4-BE49-F238E27FC236}">
                <a16:creationId xmlns:a16="http://schemas.microsoft.com/office/drawing/2014/main" id="{0C89049C-79A6-949E-26A3-3C8BED52C5EF}"/>
              </a:ext>
            </a:extLst>
          </p:cNvPr>
          <p:cNvSpPr txBox="1"/>
          <p:nvPr/>
        </p:nvSpPr>
        <p:spPr>
          <a:xfrm>
            <a:off x="203805" y="173290"/>
            <a:ext cx="621174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Arial"/>
                <a:cs typeface="Arial"/>
              </a:rPr>
              <a:t>Revenue Breakdown- Geography</a:t>
            </a:r>
          </a:p>
        </p:txBody>
      </p:sp>
      <p:pic>
        <p:nvPicPr>
          <p:cNvPr id="10" name="Picture 12" descr="Chart, bar chart&#10;&#10;Description automatically generated">
            <a:extLst>
              <a:ext uri="{FF2B5EF4-FFF2-40B4-BE49-F238E27FC236}">
                <a16:creationId xmlns:a16="http://schemas.microsoft.com/office/drawing/2014/main" id="{EF9105E8-9A12-84D2-AF61-DACB62208FDE}"/>
              </a:ext>
            </a:extLst>
          </p:cNvPr>
          <p:cNvPicPr>
            <a:picLocks noChangeAspect="1"/>
          </p:cNvPicPr>
          <p:nvPr/>
        </p:nvPicPr>
        <p:blipFill>
          <a:blip r:embed="rId3"/>
          <a:stretch>
            <a:fillRect/>
          </a:stretch>
        </p:blipFill>
        <p:spPr>
          <a:xfrm>
            <a:off x="6285572" y="1091040"/>
            <a:ext cx="5447370" cy="2948022"/>
          </a:xfrm>
          <a:prstGeom prst="rect">
            <a:avLst/>
          </a:prstGeom>
        </p:spPr>
      </p:pic>
      <p:sp>
        <p:nvSpPr>
          <p:cNvPr id="14" name="Rectangle 13">
            <a:extLst>
              <a:ext uri="{FF2B5EF4-FFF2-40B4-BE49-F238E27FC236}">
                <a16:creationId xmlns:a16="http://schemas.microsoft.com/office/drawing/2014/main" id="{EBA63652-1968-82F5-024D-66562B1D2D9D}"/>
              </a:ext>
            </a:extLst>
          </p:cNvPr>
          <p:cNvSpPr/>
          <p:nvPr/>
        </p:nvSpPr>
        <p:spPr>
          <a:xfrm>
            <a:off x="6290044" y="787265"/>
            <a:ext cx="5572645" cy="274320"/>
          </a:xfrm>
          <a:prstGeom prst="rect">
            <a:avLst/>
          </a:prstGeom>
          <a:solidFill>
            <a:srgbClr val="8CBF4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latin typeface="Arial"/>
                <a:ea typeface="Calibri"/>
                <a:cs typeface="Calibri"/>
              </a:rPr>
              <a:t>Sales Percentage by Region</a:t>
            </a:r>
          </a:p>
        </p:txBody>
      </p:sp>
      <p:pic>
        <p:nvPicPr>
          <p:cNvPr id="15" name="Picture 15" descr="Chart, line chart&#10;&#10;Description automatically generated">
            <a:extLst>
              <a:ext uri="{FF2B5EF4-FFF2-40B4-BE49-F238E27FC236}">
                <a16:creationId xmlns:a16="http://schemas.microsoft.com/office/drawing/2014/main" id="{FC5EFDCF-F00D-B1CC-CAC9-8C8512EB8449}"/>
              </a:ext>
            </a:extLst>
          </p:cNvPr>
          <p:cNvPicPr>
            <a:picLocks noChangeAspect="1"/>
          </p:cNvPicPr>
          <p:nvPr/>
        </p:nvPicPr>
        <p:blipFill>
          <a:blip r:embed="rId4"/>
          <a:stretch>
            <a:fillRect/>
          </a:stretch>
        </p:blipFill>
        <p:spPr>
          <a:xfrm>
            <a:off x="6284258" y="4311163"/>
            <a:ext cx="5298141" cy="2538732"/>
          </a:xfrm>
          <a:prstGeom prst="rect">
            <a:avLst/>
          </a:prstGeom>
        </p:spPr>
      </p:pic>
      <p:sp>
        <p:nvSpPr>
          <p:cNvPr id="16" name="Rectangle 15">
            <a:extLst>
              <a:ext uri="{FF2B5EF4-FFF2-40B4-BE49-F238E27FC236}">
                <a16:creationId xmlns:a16="http://schemas.microsoft.com/office/drawing/2014/main" id="{044E9455-713E-756A-35A1-1D9691FF03EA}"/>
              </a:ext>
            </a:extLst>
          </p:cNvPr>
          <p:cNvSpPr/>
          <p:nvPr/>
        </p:nvSpPr>
        <p:spPr>
          <a:xfrm>
            <a:off x="6290044" y="4041452"/>
            <a:ext cx="5572645" cy="274320"/>
          </a:xfrm>
          <a:prstGeom prst="rect">
            <a:avLst/>
          </a:prstGeom>
          <a:solidFill>
            <a:srgbClr val="8CBF4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latin typeface="Arial"/>
                <a:ea typeface="Calibri"/>
                <a:cs typeface="Calibri"/>
              </a:rPr>
              <a:t>Revenue by Region</a:t>
            </a:r>
          </a:p>
        </p:txBody>
      </p:sp>
      <p:pic>
        <p:nvPicPr>
          <p:cNvPr id="6" name="Picture 5" descr="Map&#10;&#10;Description automatically generated">
            <a:extLst>
              <a:ext uri="{FF2B5EF4-FFF2-40B4-BE49-F238E27FC236}">
                <a16:creationId xmlns:a16="http://schemas.microsoft.com/office/drawing/2014/main" id="{A5510E5C-1927-6290-0E50-600DF499193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135" b="3880"/>
          <a:stretch/>
        </p:blipFill>
        <p:spPr>
          <a:xfrm>
            <a:off x="135288" y="1087608"/>
            <a:ext cx="5738560" cy="5504520"/>
          </a:xfrm>
          <a:prstGeom prst="rect">
            <a:avLst/>
          </a:prstGeom>
        </p:spPr>
      </p:pic>
    </p:spTree>
    <p:extLst>
      <p:ext uri="{BB962C8B-B14F-4D97-AF65-F5344CB8AC3E}">
        <p14:creationId xmlns:p14="http://schemas.microsoft.com/office/powerpoint/2010/main" val="1718601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B245449-8F33-94D9-90CE-390885A10BD3}"/>
              </a:ext>
            </a:extLst>
          </p:cNvPr>
          <p:cNvPicPr>
            <a:picLocks noChangeAspect="1"/>
          </p:cNvPicPr>
          <p:nvPr/>
        </p:nvPicPr>
        <p:blipFill>
          <a:blip r:embed="rId3"/>
          <a:stretch>
            <a:fillRect/>
          </a:stretch>
        </p:blipFill>
        <p:spPr>
          <a:xfrm>
            <a:off x="11122817" y="83492"/>
            <a:ext cx="865378" cy="585367"/>
          </a:xfrm>
          <a:prstGeom prst="rect">
            <a:avLst/>
          </a:prstGeom>
        </p:spPr>
      </p:pic>
      <p:cxnSp>
        <p:nvCxnSpPr>
          <p:cNvPr id="3" name="Straight Arrow Connector 2">
            <a:extLst>
              <a:ext uri="{FF2B5EF4-FFF2-40B4-BE49-F238E27FC236}">
                <a16:creationId xmlns:a16="http://schemas.microsoft.com/office/drawing/2014/main" id="{28BEFF8A-D885-5E36-5F68-C439FF3FA902}"/>
              </a:ext>
            </a:extLst>
          </p:cNvPr>
          <p:cNvCxnSpPr/>
          <p:nvPr/>
        </p:nvCxnSpPr>
        <p:spPr>
          <a:xfrm>
            <a:off x="0" y="717686"/>
            <a:ext cx="12199715" cy="27007"/>
          </a:xfrm>
          <a:prstGeom prst="straightConnector1">
            <a:avLst/>
          </a:prstGeom>
          <a:ln>
            <a:solidFill>
              <a:schemeClr val="accent6"/>
            </a:solidFill>
          </a:ln>
        </p:spPr>
        <p:style>
          <a:lnRef idx="3">
            <a:schemeClr val="dk1"/>
          </a:lnRef>
          <a:fillRef idx="0">
            <a:schemeClr val="dk1"/>
          </a:fillRef>
          <a:effectRef idx="2">
            <a:schemeClr val="dk1"/>
          </a:effectRef>
          <a:fontRef idx="minor">
            <a:schemeClr val="tx1"/>
          </a:fontRef>
        </p:style>
      </p:cxnSp>
      <p:sp>
        <p:nvSpPr>
          <p:cNvPr id="4" name="TextBox 3">
            <a:extLst>
              <a:ext uri="{FF2B5EF4-FFF2-40B4-BE49-F238E27FC236}">
                <a16:creationId xmlns:a16="http://schemas.microsoft.com/office/drawing/2014/main" id="{0C89049C-79A6-949E-26A3-3C8BED52C5EF}"/>
              </a:ext>
            </a:extLst>
          </p:cNvPr>
          <p:cNvSpPr txBox="1"/>
          <p:nvPr/>
        </p:nvSpPr>
        <p:spPr>
          <a:xfrm>
            <a:off x="203805" y="173290"/>
            <a:ext cx="621174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Arial"/>
                <a:cs typeface="Calibri"/>
              </a:rPr>
              <a:t>Shoe Industry Overview</a:t>
            </a:r>
          </a:p>
        </p:txBody>
      </p:sp>
      <p:sp>
        <p:nvSpPr>
          <p:cNvPr id="16" name="Rectangle 15">
            <a:extLst>
              <a:ext uri="{FF2B5EF4-FFF2-40B4-BE49-F238E27FC236}">
                <a16:creationId xmlns:a16="http://schemas.microsoft.com/office/drawing/2014/main" id="{5179F018-A533-CB2E-7CBB-9A2D491FEE70}"/>
              </a:ext>
            </a:extLst>
          </p:cNvPr>
          <p:cNvSpPr/>
          <p:nvPr/>
        </p:nvSpPr>
        <p:spPr>
          <a:xfrm>
            <a:off x="203805" y="858982"/>
            <a:ext cx="5572645" cy="274320"/>
          </a:xfrm>
          <a:prstGeom prst="rect">
            <a:avLst/>
          </a:prstGeom>
          <a:solidFill>
            <a:srgbClr val="8CBF4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latin typeface="Arial"/>
                <a:cs typeface="Calibri"/>
              </a:rPr>
              <a:t>Non-Athletic Footwear Market</a:t>
            </a:r>
          </a:p>
        </p:txBody>
      </p:sp>
      <p:sp>
        <p:nvSpPr>
          <p:cNvPr id="17" name="Rectangle 16">
            <a:extLst>
              <a:ext uri="{FF2B5EF4-FFF2-40B4-BE49-F238E27FC236}">
                <a16:creationId xmlns:a16="http://schemas.microsoft.com/office/drawing/2014/main" id="{7F3903FF-C780-64AE-5D49-F247AD2CB8B9}"/>
              </a:ext>
            </a:extLst>
          </p:cNvPr>
          <p:cNvSpPr/>
          <p:nvPr/>
        </p:nvSpPr>
        <p:spPr>
          <a:xfrm>
            <a:off x="6415550" y="858982"/>
            <a:ext cx="5572645" cy="274320"/>
          </a:xfrm>
          <a:prstGeom prst="rect">
            <a:avLst/>
          </a:prstGeom>
          <a:solidFill>
            <a:srgbClr val="8CBF4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latin typeface="Arial"/>
                <a:cs typeface="Calibri"/>
              </a:rPr>
              <a:t>Clog</a:t>
            </a:r>
          </a:p>
        </p:txBody>
      </p:sp>
      <p:sp>
        <p:nvSpPr>
          <p:cNvPr id="19" name="Rectangle 18">
            <a:extLst>
              <a:ext uri="{FF2B5EF4-FFF2-40B4-BE49-F238E27FC236}">
                <a16:creationId xmlns:a16="http://schemas.microsoft.com/office/drawing/2014/main" id="{3BB85EC2-6EBE-946B-7AC2-953F33AA10C4}"/>
              </a:ext>
            </a:extLst>
          </p:cNvPr>
          <p:cNvSpPr/>
          <p:nvPr/>
        </p:nvSpPr>
        <p:spPr>
          <a:xfrm>
            <a:off x="6415550" y="3703168"/>
            <a:ext cx="5572645" cy="274320"/>
          </a:xfrm>
          <a:prstGeom prst="rect">
            <a:avLst/>
          </a:prstGeom>
          <a:solidFill>
            <a:srgbClr val="8CBF4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latin typeface="Arial"/>
                <a:cs typeface="Calibri"/>
              </a:rPr>
              <a:t>Casual Footwear</a:t>
            </a:r>
          </a:p>
        </p:txBody>
      </p:sp>
      <p:sp>
        <p:nvSpPr>
          <p:cNvPr id="6" name="TextBox 5">
            <a:extLst>
              <a:ext uri="{FF2B5EF4-FFF2-40B4-BE49-F238E27FC236}">
                <a16:creationId xmlns:a16="http://schemas.microsoft.com/office/drawing/2014/main" id="{A490C859-460D-909C-C54D-2A3DAC6C6E3C}"/>
              </a:ext>
            </a:extLst>
          </p:cNvPr>
          <p:cNvSpPr txBox="1"/>
          <p:nvPr/>
        </p:nvSpPr>
        <p:spPr>
          <a:xfrm>
            <a:off x="240000" y="3979103"/>
            <a:ext cx="554400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latin typeface="Arial"/>
                <a:cs typeface="Calibri" panose="020F0502020204030204"/>
              </a:rPr>
              <a:t>The flip flop and sandal market size was valued at $30B in 2022.</a:t>
            </a:r>
          </a:p>
          <a:p>
            <a:pPr marL="285750" indent="-285750">
              <a:buFont typeface="Arial"/>
              <a:buChar char="•"/>
            </a:pPr>
            <a:r>
              <a:rPr lang="en-US" sz="1600">
                <a:latin typeface="Arial"/>
                <a:cs typeface="Calibri" panose="020F0502020204030204"/>
              </a:rPr>
              <a:t>Through extensive research and surveying they have found that flip flops and sandals are interchangeable with Crocs in the mind of consumers.</a:t>
            </a:r>
          </a:p>
          <a:p>
            <a:pPr marL="285750" indent="-285750">
              <a:buFont typeface="Arial"/>
              <a:buChar char="•"/>
            </a:pPr>
            <a:r>
              <a:rPr lang="en-US" sz="1600">
                <a:latin typeface="Arial"/>
                <a:cs typeface="Calibri" panose="020F0502020204030204"/>
              </a:rPr>
              <a:t>This is a much larger market than the clog market that they currently operate.</a:t>
            </a:r>
          </a:p>
          <a:p>
            <a:pPr marL="285750" indent="-285750">
              <a:buFont typeface="Arial"/>
              <a:buChar char="•"/>
            </a:pPr>
            <a:r>
              <a:rPr lang="en-US" sz="1600">
                <a:latin typeface="Arial"/>
                <a:cs typeface="Calibri" panose="020F0502020204030204"/>
              </a:rPr>
              <a:t>Taking more of the sandal market allows more room for growth than the clog market alone.</a:t>
            </a:r>
          </a:p>
        </p:txBody>
      </p:sp>
      <p:sp>
        <p:nvSpPr>
          <p:cNvPr id="7" name="TextBox 6">
            <a:extLst>
              <a:ext uri="{FF2B5EF4-FFF2-40B4-BE49-F238E27FC236}">
                <a16:creationId xmlns:a16="http://schemas.microsoft.com/office/drawing/2014/main" id="{87CA9931-4647-6C52-287D-3DBE6828154D}"/>
              </a:ext>
            </a:extLst>
          </p:cNvPr>
          <p:cNvSpPr txBox="1"/>
          <p:nvPr/>
        </p:nvSpPr>
        <p:spPr>
          <a:xfrm>
            <a:off x="6432000" y="1134353"/>
            <a:ext cx="5544000"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latin typeface="Arial"/>
                <a:cs typeface="Calibri" panose="020F0502020204030204"/>
              </a:rPr>
              <a:t>The clog market that Croc's main model falls under has an addressable market of $8B.</a:t>
            </a:r>
            <a:endParaRPr lang="en-US" sz="1600">
              <a:latin typeface="Arial"/>
              <a:cs typeface="Arial"/>
            </a:endParaRPr>
          </a:p>
          <a:p>
            <a:pPr marL="285750" indent="-285750">
              <a:buFont typeface="Arial"/>
              <a:buChar char="•"/>
            </a:pPr>
            <a:r>
              <a:rPr lang="en-US" sz="1600">
                <a:latin typeface="Arial"/>
                <a:cs typeface="Calibri" panose="020F0502020204030204"/>
              </a:rPr>
              <a:t>Croc heavily differentiates from the rest of the clog market and offers a very different product than the rest.</a:t>
            </a:r>
          </a:p>
          <a:p>
            <a:pPr marL="285750" indent="-285750">
              <a:buFont typeface="Arial"/>
              <a:buChar char="•"/>
            </a:pPr>
            <a:r>
              <a:rPr lang="en-US" sz="1600">
                <a:latin typeface="Arial"/>
                <a:cs typeface="Calibri" panose="020F0502020204030204"/>
              </a:rPr>
              <a:t>Crocs are very unlikely to be swapped for other clogs in the mind of customers as the shoes are bought heavily on brand name.</a:t>
            </a:r>
          </a:p>
          <a:p>
            <a:pPr marL="285750" indent="-285750">
              <a:buFont typeface="Arial"/>
              <a:buChar char="•"/>
            </a:pPr>
            <a:endParaRPr lang="en-US" sz="1600">
              <a:latin typeface="Arial"/>
              <a:cs typeface="Calibri" panose="020F0502020204030204"/>
            </a:endParaRPr>
          </a:p>
        </p:txBody>
      </p:sp>
      <p:sp>
        <p:nvSpPr>
          <p:cNvPr id="8" name="TextBox 7">
            <a:extLst>
              <a:ext uri="{FF2B5EF4-FFF2-40B4-BE49-F238E27FC236}">
                <a16:creationId xmlns:a16="http://schemas.microsoft.com/office/drawing/2014/main" id="{4B94D5CA-1D06-B009-993C-AE969B3866C6}"/>
              </a:ext>
            </a:extLst>
          </p:cNvPr>
          <p:cNvSpPr txBox="1"/>
          <p:nvPr/>
        </p:nvSpPr>
        <p:spPr>
          <a:xfrm>
            <a:off x="6480000" y="3976676"/>
            <a:ext cx="5544000"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latin typeface="Arial"/>
                <a:cs typeface="Calibri" panose="020F0502020204030204"/>
              </a:rPr>
              <a:t>Casual footwear has an addressable market of $125B.</a:t>
            </a:r>
          </a:p>
          <a:p>
            <a:pPr marL="285750" indent="-285750">
              <a:buFont typeface="Arial"/>
              <a:buChar char="•"/>
            </a:pPr>
            <a:r>
              <a:rPr lang="en-US" sz="1600">
                <a:latin typeface="Arial"/>
                <a:cs typeface="Calibri" panose="020F0502020204030204"/>
              </a:rPr>
              <a:t>With the acquisition of HEYDUDE they expect to be able to capture a much larger share of this market than with Croc's main line alone.</a:t>
            </a:r>
          </a:p>
          <a:p>
            <a:pPr marL="285750" indent="-285750">
              <a:buFont typeface="Arial"/>
              <a:buChar char="•"/>
            </a:pPr>
            <a:r>
              <a:rPr lang="en-US" sz="1600">
                <a:latin typeface="Arial"/>
                <a:cs typeface="Calibri" panose="020F0502020204030204"/>
              </a:rPr>
              <a:t>This market is increasing at a rapid rate in regions outside of the Americas and aggressive advertising should help this market share increase.</a:t>
            </a:r>
          </a:p>
          <a:p>
            <a:pPr marL="285750" indent="-285750">
              <a:buFont typeface="Arial"/>
              <a:buChar char="•"/>
            </a:pPr>
            <a:r>
              <a:rPr lang="en-US" sz="1600">
                <a:latin typeface="Arial"/>
                <a:cs typeface="Calibri" panose="020F0502020204030204"/>
              </a:rPr>
              <a:t>The casual footwear market started to increase since the pandemic and the increase of work from home and hybrid schedules. </a:t>
            </a:r>
          </a:p>
        </p:txBody>
      </p:sp>
      <p:sp>
        <p:nvSpPr>
          <p:cNvPr id="9" name="Rectangle 8">
            <a:extLst>
              <a:ext uri="{FF2B5EF4-FFF2-40B4-BE49-F238E27FC236}">
                <a16:creationId xmlns:a16="http://schemas.microsoft.com/office/drawing/2014/main" id="{9E0C85EA-30DF-1E95-2697-2DE84D6D7902}"/>
              </a:ext>
            </a:extLst>
          </p:cNvPr>
          <p:cNvSpPr/>
          <p:nvPr/>
        </p:nvSpPr>
        <p:spPr>
          <a:xfrm>
            <a:off x="319549" y="3703168"/>
            <a:ext cx="5572645" cy="274320"/>
          </a:xfrm>
          <a:prstGeom prst="rect">
            <a:avLst/>
          </a:prstGeom>
          <a:solidFill>
            <a:srgbClr val="8CBF4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latin typeface="Arial"/>
                <a:cs typeface="Calibri"/>
              </a:rPr>
              <a:t>Sandals</a:t>
            </a:r>
          </a:p>
        </p:txBody>
      </p:sp>
      <p:pic>
        <p:nvPicPr>
          <p:cNvPr id="5" name="Picture 9" descr="Chart, pie chart&#10;&#10;Description automatically generated">
            <a:extLst>
              <a:ext uri="{FF2B5EF4-FFF2-40B4-BE49-F238E27FC236}">
                <a16:creationId xmlns:a16="http://schemas.microsoft.com/office/drawing/2014/main" id="{F446BD6C-AB13-D015-6A35-6FEF8F157527}"/>
              </a:ext>
            </a:extLst>
          </p:cNvPr>
          <p:cNvPicPr>
            <a:picLocks noChangeAspect="1"/>
          </p:cNvPicPr>
          <p:nvPr/>
        </p:nvPicPr>
        <p:blipFill rotWithShape="1">
          <a:blip r:embed="rId4"/>
          <a:srcRect b="3559"/>
          <a:stretch/>
        </p:blipFill>
        <p:spPr>
          <a:xfrm>
            <a:off x="914400" y="1217889"/>
            <a:ext cx="4267200" cy="2433435"/>
          </a:xfrm>
          <a:prstGeom prst="rect">
            <a:avLst/>
          </a:prstGeom>
        </p:spPr>
      </p:pic>
    </p:spTree>
    <p:extLst>
      <p:ext uri="{BB962C8B-B14F-4D97-AF65-F5344CB8AC3E}">
        <p14:creationId xmlns:p14="http://schemas.microsoft.com/office/powerpoint/2010/main" val="2219904352"/>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B245449-8F33-94D9-90CE-390885A10BD3}"/>
              </a:ext>
            </a:extLst>
          </p:cNvPr>
          <p:cNvPicPr>
            <a:picLocks noChangeAspect="1"/>
          </p:cNvPicPr>
          <p:nvPr/>
        </p:nvPicPr>
        <p:blipFill>
          <a:blip r:embed="rId2"/>
          <a:stretch>
            <a:fillRect/>
          </a:stretch>
        </p:blipFill>
        <p:spPr>
          <a:xfrm>
            <a:off x="11122817" y="83492"/>
            <a:ext cx="865378" cy="585367"/>
          </a:xfrm>
          <a:prstGeom prst="rect">
            <a:avLst/>
          </a:prstGeom>
        </p:spPr>
      </p:pic>
      <p:cxnSp>
        <p:nvCxnSpPr>
          <p:cNvPr id="3" name="Straight Arrow Connector 2">
            <a:extLst>
              <a:ext uri="{FF2B5EF4-FFF2-40B4-BE49-F238E27FC236}">
                <a16:creationId xmlns:a16="http://schemas.microsoft.com/office/drawing/2014/main" id="{28BEFF8A-D885-5E36-5F68-C439FF3FA902}"/>
              </a:ext>
            </a:extLst>
          </p:cNvPr>
          <p:cNvCxnSpPr/>
          <p:nvPr/>
        </p:nvCxnSpPr>
        <p:spPr>
          <a:xfrm>
            <a:off x="0" y="717686"/>
            <a:ext cx="12199715" cy="27007"/>
          </a:xfrm>
          <a:prstGeom prst="straightConnector1">
            <a:avLst/>
          </a:prstGeom>
          <a:ln>
            <a:solidFill>
              <a:schemeClr val="accent6"/>
            </a:solidFill>
          </a:ln>
        </p:spPr>
        <p:style>
          <a:lnRef idx="3">
            <a:schemeClr val="dk1"/>
          </a:lnRef>
          <a:fillRef idx="0">
            <a:schemeClr val="dk1"/>
          </a:fillRef>
          <a:effectRef idx="2">
            <a:schemeClr val="dk1"/>
          </a:effectRef>
          <a:fontRef idx="minor">
            <a:schemeClr val="tx1"/>
          </a:fontRef>
        </p:style>
      </p:cxnSp>
      <p:sp>
        <p:nvSpPr>
          <p:cNvPr id="4" name="TextBox 3">
            <a:extLst>
              <a:ext uri="{FF2B5EF4-FFF2-40B4-BE49-F238E27FC236}">
                <a16:creationId xmlns:a16="http://schemas.microsoft.com/office/drawing/2014/main" id="{0C89049C-79A6-949E-26A3-3C8BED52C5EF}"/>
              </a:ext>
            </a:extLst>
          </p:cNvPr>
          <p:cNvSpPr txBox="1"/>
          <p:nvPr/>
        </p:nvSpPr>
        <p:spPr>
          <a:xfrm>
            <a:off x="203805" y="173290"/>
            <a:ext cx="621174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Arial"/>
                <a:cs typeface="Calibri"/>
              </a:rPr>
              <a:t>Growth Strategies</a:t>
            </a:r>
            <a:endParaRPr lang="en-US" sz="2000">
              <a:latin typeface="Arial"/>
            </a:endParaRPr>
          </a:p>
        </p:txBody>
      </p:sp>
      <p:sp>
        <p:nvSpPr>
          <p:cNvPr id="16" name="Rectangle 15">
            <a:extLst>
              <a:ext uri="{FF2B5EF4-FFF2-40B4-BE49-F238E27FC236}">
                <a16:creationId xmlns:a16="http://schemas.microsoft.com/office/drawing/2014/main" id="{5179F018-A533-CB2E-7CBB-9A2D491FEE70}"/>
              </a:ext>
            </a:extLst>
          </p:cNvPr>
          <p:cNvSpPr/>
          <p:nvPr/>
        </p:nvSpPr>
        <p:spPr>
          <a:xfrm>
            <a:off x="203805" y="858982"/>
            <a:ext cx="5572645" cy="274320"/>
          </a:xfrm>
          <a:prstGeom prst="rect">
            <a:avLst/>
          </a:prstGeom>
          <a:solidFill>
            <a:srgbClr val="8CBF4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latin typeface="Arial"/>
                <a:cs typeface="Calibri"/>
              </a:rPr>
              <a:t>Digital Sales</a:t>
            </a:r>
          </a:p>
        </p:txBody>
      </p:sp>
      <p:sp>
        <p:nvSpPr>
          <p:cNvPr id="17" name="Rectangle 16">
            <a:extLst>
              <a:ext uri="{FF2B5EF4-FFF2-40B4-BE49-F238E27FC236}">
                <a16:creationId xmlns:a16="http://schemas.microsoft.com/office/drawing/2014/main" id="{7F3903FF-C780-64AE-5D49-F247AD2CB8B9}"/>
              </a:ext>
            </a:extLst>
          </p:cNvPr>
          <p:cNvSpPr/>
          <p:nvPr/>
        </p:nvSpPr>
        <p:spPr>
          <a:xfrm>
            <a:off x="6415550" y="858982"/>
            <a:ext cx="5572645" cy="274320"/>
          </a:xfrm>
          <a:prstGeom prst="rect">
            <a:avLst/>
          </a:prstGeom>
          <a:solidFill>
            <a:srgbClr val="8CBF4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latin typeface="Arial"/>
                <a:cs typeface="Calibri"/>
              </a:rPr>
              <a:t>Asia Pacific Region</a:t>
            </a:r>
          </a:p>
        </p:txBody>
      </p:sp>
      <p:sp>
        <p:nvSpPr>
          <p:cNvPr id="19" name="Rectangle 18">
            <a:extLst>
              <a:ext uri="{FF2B5EF4-FFF2-40B4-BE49-F238E27FC236}">
                <a16:creationId xmlns:a16="http://schemas.microsoft.com/office/drawing/2014/main" id="{3BB85EC2-6EBE-946B-7AC2-953F33AA10C4}"/>
              </a:ext>
            </a:extLst>
          </p:cNvPr>
          <p:cNvSpPr/>
          <p:nvPr/>
        </p:nvSpPr>
        <p:spPr>
          <a:xfrm>
            <a:off x="6415550" y="3703168"/>
            <a:ext cx="5572645" cy="274320"/>
          </a:xfrm>
          <a:prstGeom prst="rect">
            <a:avLst/>
          </a:prstGeom>
          <a:solidFill>
            <a:srgbClr val="8CBF4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latin typeface="Arial"/>
                <a:cs typeface="Calibri"/>
              </a:rPr>
              <a:t>ESG</a:t>
            </a:r>
          </a:p>
        </p:txBody>
      </p:sp>
      <p:sp>
        <p:nvSpPr>
          <p:cNvPr id="5" name="TextBox 4">
            <a:extLst>
              <a:ext uri="{FF2B5EF4-FFF2-40B4-BE49-F238E27FC236}">
                <a16:creationId xmlns:a16="http://schemas.microsoft.com/office/drawing/2014/main" id="{01E0E3C9-804E-7D59-B662-CA4EC28642A6}"/>
              </a:ext>
            </a:extLst>
          </p:cNvPr>
          <p:cNvSpPr txBox="1"/>
          <p:nvPr/>
        </p:nvSpPr>
        <p:spPr>
          <a:xfrm>
            <a:off x="248965" y="1131703"/>
            <a:ext cx="5535036"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1600">
                <a:latin typeface="Arial"/>
                <a:cs typeface="Calibri" panose="020F0502020204030204"/>
              </a:rPr>
              <a:t>Digital sales currently account for 37% of revenue, up from 14.6% in 2017.</a:t>
            </a:r>
          </a:p>
          <a:p>
            <a:pPr marL="285750" indent="-285750">
              <a:buFont typeface="Arial" panose="020B0604020202020204" pitchFamily="34" charset="0"/>
              <a:buChar char="•"/>
            </a:pPr>
            <a:r>
              <a:rPr lang="en-US" sz="1600">
                <a:latin typeface="Arial"/>
                <a:cs typeface="Calibri" panose="020F0502020204030204"/>
              </a:rPr>
              <a:t>Strong digital sales growth in both EMEALA and Asia Pacific regions.</a:t>
            </a:r>
          </a:p>
          <a:p>
            <a:pPr marL="285750" indent="-285750">
              <a:buFont typeface="Arial" panose="020B0604020202020204" pitchFamily="34" charset="0"/>
              <a:buChar char="•"/>
            </a:pPr>
            <a:r>
              <a:rPr lang="en-US" sz="1600">
                <a:latin typeface="Arial"/>
                <a:cs typeface="Calibri" panose="020F0502020204030204"/>
              </a:rPr>
              <a:t>Digital sales allow for quicker inventory turnover as well as higher profit margins.</a:t>
            </a:r>
          </a:p>
          <a:p>
            <a:pPr marL="285750" indent="-285750">
              <a:buFont typeface="Arial" panose="020B0604020202020204" pitchFamily="34" charset="0"/>
              <a:buChar char="•"/>
            </a:pPr>
            <a:r>
              <a:rPr lang="en-US" sz="1600">
                <a:latin typeface="Arial"/>
                <a:cs typeface="Calibri" panose="020F0502020204030204"/>
              </a:rPr>
              <a:t>Gives the ability to address a wider range of customers where physical stores are not available.</a:t>
            </a:r>
          </a:p>
          <a:p>
            <a:pPr marL="285750" indent="-285750">
              <a:buFont typeface="Arial" panose="020B0604020202020204" pitchFamily="34" charset="0"/>
              <a:buChar char="•"/>
            </a:pPr>
            <a:r>
              <a:rPr lang="en-US" sz="1600">
                <a:latin typeface="Arial"/>
                <a:cs typeface="Calibri" panose="020F0502020204030204"/>
              </a:rPr>
              <a:t>Plan to achieve over 50% in digital sales or over $2.5B long-term. </a:t>
            </a:r>
          </a:p>
        </p:txBody>
      </p:sp>
      <p:sp>
        <p:nvSpPr>
          <p:cNvPr id="6" name="TextBox 5">
            <a:extLst>
              <a:ext uri="{FF2B5EF4-FFF2-40B4-BE49-F238E27FC236}">
                <a16:creationId xmlns:a16="http://schemas.microsoft.com/office/drawing/2014/main" id="{A490C859-460D-909C-C54D-2A3DAC6C6E3C}"/>
              </a:ext>
            </a:extLst>
          </p:cNvPr>
          <p:cNvSpPr txBox="1"/>
          <p:nvPr/>
        </p:nvSpPr>
        <p:spPr>
          <a:xfrm>
            <a:off x="240000" y="3978841"/>
            <a:ext cx="554400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latin typeface="Arial"/>
                <a:cs typeface="Calibri" panose="020F0502020204030204"/>
              </a:rPr>
              <a:t>Expected to reach $1B in revenue by 2023 beating their original prediction of 2024.</a:t>
            </a:r>
          </a:p>
          <a:p>
            <a:pPr marL="285750" indent="-285750">
              <a:buFont typeface="Arial"/>
              <a:buChar char="•"/>
            </a:pPr>
            <a:r>
              <a:rPr lang="en-US" sz="1600">
                <a:latin typeface="Arial"/>
                <a:cs typeface="Calibri" panose="020F0502020204030204"/>
              </a:rPr>
              <a:t>Investing in industry leading marketing to increase brand awareness with &lt;5% international revenue. </a:t>
            </a:r>
          </a:p>
          <a:p>
            <a:pPr marL="285750" indent="-285750">
              <a:buFont typeface="Arial"/>
              <a:buChar char="•"/>
            </a:pPr>
            <a:r>
              <a:rPr lang="en-US" sz="1600">
                <a:latin typeface="Arial"/>
                <a:cs typeface="Calibri" panose="020F0502020204030204"/>
              </a:rPr>
              <a:t>Leveraging Croc's strong wholesale relationships and distribution networks to enhance global growth.</a:t>
            </a:r>
          </a:p>
          <a:p>
            <a:pPr marL="285750" indent="-285750">
              <a:buFont typeface="Arial"/>
              <a:buChar char="•"/>
            </a:pPr>
            <a:r>
              <a:rPr lang="en-US" sz="1600">
                <a:latin typeface="Arial"/>
                <a:cs typeface="Calibri" panose="020F0502020204030204"/>
              </a:rPr>
              <a:t>Investing to scale supply chain.</a:t>
            </a:r>
          </a:p>
          <a:p>
            <a:pPr marL="285750" indent="-285750">
              <a:buFont typeface="Arial"/>
              <a:buChar char="•"/>
            </a:pPr>
            <a:r>
              <a:rPr lang="en-US" sz="1600">
                <a:latin typeface="Arial"/>
                <a:cs typeface="Calibri" panose="020F0502020204030204"/>
              </a:rPr>
              <a:t>Creating new silhouettes to make HEYDUDES for every occasion. </a:t>
            </a:r>
          </a:p>
        </p:txBody>
      </p:sp>
      <p:sp>
        <p:nvSpPr>
          <p:cNvPr id="7" name="TextBox 6">
            <a:extLst>
              <a:ext uri="{FF2B5EF4-FFF2-40B4-BE49-F238E27FC236}">
                <a16:creationId xmlns:a16="http://schemas.microsoft.com/office/drawing/2014/main" id="{87CA9931-4647-6C52-287D-3DBE6828154D}"/>
              </a:ext>
            </a:extLst>
          </p:cNvPr>
          <p:cNvSpPr txBox="1"/>
          <p:nvPr/>
        </p:nvSpPr>
        <p:spPr>
          <a:xfrm>
            <a:off x="6439121" y="1131421"/>
            <a:ext cx="5544000" cy="23391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latin typeface="Arial"/>
                <a:cs typeface="Calibri" panose="020F0502020204030204"/>
              </a:rPr>
              <a:t>Asia Pacific revenues grew by 82% compared to the previous year on a constant currency basis.</a:t>
            </a:r>
          </a:p>
          <a:p>
            <a:pPr marL="285750" indent="-285750">
              <a:buFont typeface="Arial"/>
              <a:buChar char="•"/>
            </a:pPr>
            <a:r>
              <a:rPr lang="en-US" sz="1600">
                <a:latin typeface="Arial"/>
                <a:cs typeface="Calibri" panose="020F0502020204030204"/>
              </a:rPr>
              <a:t>Only accounts for 19% of total revenues by geography.</a:t>
            </a:r>
          </a:p>
          <a:p>
            <a:pPr marL="285750" indent="-285750">
              <a:buFont typeface="Arial"/>
              <a:buChar char="•"/>
            </a:pPr>
            <a:r>
              <a:rPr lang="en-US" sz="1600">
                <a:latin typeface="Arial"/>
                <a:cs typeface="Calibri" panose="020F0502020204030204"/>
              </a:rPr>
              <a:t>Plan to increase this to 25% of all revenues through intense digital marketing.</a:t>
            </a:r>
          </a:p>
          <a:p>
            <a:pPr marL="285750" indent="-285750">
              <a:buFont typeface="Arial"/>
              <a:buChar char="•"/>
            </a:pPr>
            <a:r>
              <a:rPr lang="en-US" sz="1600">
                <a:latin typeface="Arial"/>
                <a:cs typeface="Calibri" panose="020F0502020204030204"/>
              </a:rPr>
              <a:t>China accounts for &lt;5% of Croc's revenue as the second largest shoe market in the world. Plan to grow this to &gt;10% of total revenue.</a:t>
            </a:r>
          </a:p>
          <a:p>
            <a:pPr marL="285750" indent="-285750">
              <a:buFont typeface="Arial"/>
              <a:buChar char="•"/>
            </a:pPr>
            <a:endParaRPr lang="en-US" sz="1600">
              <a:latin typeface="Arial"/>
              <a:cs typeface="Calibri" panose="020F0502020204030204"/>
            </a:endParaRPr>
          </a:p>
        </p:txBody>
      </p:sp>
      <p:sp>
        <p:nvSpPr>
          <p:cNvPr id="8" name="TextBox 7">
            <a:extLst>
              <a:ext uri="{FF2B5EF4-FFF2-40B4-BE49-F238E27FC236}">
                <a16:creationId xmlns:a16="http://schemas.microsoft.com/office/drawing/2014/main" id="{4B94D5CA-1D06-B009-993C-AE969B3866C6}"/>
              </a:ext>
            </a:extLst>
          </p:cNvPr>
          <p:cNvSpPr txBox="1"/>
          <p:nvPr/>
        </p:nvSpPr>
        <p:spPr>
          <a:xfrm>
            <a:off x="6444393" y="3984113"/>
            <a:ext cx="5544000" cy="28315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latin typeface="Arial"/>
                <a:cs typeface="Calibri" panose="020F0502020204030204"/>
              </a:rPr>
              <a:t>Currently have a Morningstar ESG rating of 16.5 which puts them in the low-risk category.</a:t>
            </a:r>
          </a:p>
          <a:p>
            <a:pPr marL="285750" indent="-285750">
              <a:buFont typeface="Arial"/>
              <a:buChar char="•"/>
            </a:pPr>
            <a:r>
              <a:rPr lang="en-US" sz="1600">
                <a:latin typeface="Arial"/>
                <a:cs typeface="Calibri" panose="020F0502020204030204"/>
              </a:rPr>
              <a:t>Using their patented material </a:t>
            </a:r>
            <a:r>
              <a:rPr lang="en-US" sz="1600" err="1">
                <a:latin typeface="Arial"/>
                <a:cs typeface="Calibri" panose="020F0502020204030204"/>
              </a:rPr>
              <a:t>Croslite</a:t>
            </a:r>
            <a:r>
              <a:rPr lang="en-US" sz="1600">
                <a:latin typeface="Arial"/>
                <a:cs typeface="Calibri" panose="020F0502020204030204"/>
              </a:rPr>
              <a:t> to cut carbon emissions in half by 2030.</a:t>
            </a:r>
          </a:p>
          <a:p>
            <a:pPr marL="285750" indent="-285750">
              <a:buFont typeface="Arial"/>
              <a:buChar char="•"/>
            </a:pPr>
            <a:r>
              <a:rPr lang="en-US" sz="1600">
                <a:latin typeface="Arial"/>
                <a:cs typeface="Calibri" panose="020F0502020204030204"/>
              </a:rPr>
              <a:t>Have donated almost 1,000,000 pairs of Crocs to frontline healthcare workers since 2020, gaining marketing and exposure in the healthcare sector in the process.</a:t>
            </a:r>
          </a:p>
          <a:p>
            <a:pPr marL="285750" indent="-285750">
              <a:buFont typeface="Arial"/>
              <a:buChar char="•"/>
            </a:pPr>
            <a:r>
              <a:rPr lang="en-US" sz="1600">
                <a:latin typeface="Arial"/>
                <a:cs typeface="Calibri" panose="020F0502020204030204"/>
              </a:rPr>
              <a:t>Crocs Cares program has donated over 3,000,000 pairs to foreign countries.</a:t>
            </a:r>
          </a:p>
          <a:p>
            <a:pPr marL="285750" indent="-285750">
              <a:buFont typeface="Arial"/>
              <a:buChar char="•"/>
            </a:pPr>
            <a:endParaRPr lang="en-US" sz="1600">
              <a:latin typeface="Arial"/>
              <a:ea typeface="Calibri" panose="020F0502020204030204"/>
              <a:cs typeface="Calibri" panose="020F0502020204030204"/>
            </a:endParaRPr>
          </a:p>
        </p:txBody>
      </p:sp>
      <p:sp>
        <p:nvSpPr>
          <p:cNvPr id="9" name="Rectangle 8">
            <a:extLst>
              <a:ext uri="{FF2B5EF4-FFF2-40B4-BE49-F238E27FC236}">
                <a16:creationId xmlns:a16="http://schemas.microsoft.com/office/drawing/2014/main" id="{9E0C85EA-30DF-1E95-2697-2DE84D6D7902}"/>
              </a:ext>
            </a:extLst>
          </p:cNvPr>
          <p:cNvSpPr/>
          <p:nvPr/>
        </p:nvSpPr>
        <p:spPr>
          <a:xfrm>
            <a:off x="301620" y="3688925"/>
            <a:ext cx="5572645" cy="274320"/>
          </a:xfrm>
          <a:prstGeom prst="rect">
            <a:avLst/>
          </a:prstGeom>
          <a:solidFill>
            <a:srgbClr val="8CBF4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latin typeface="Arial"/>
                <a:cs typeface="Calibri"/>
              </a:rPr>
              <a:t>HEYDUDE</a:t>
            </a:r>
          </a:p>
        </p:txBody>
      </p:sp>
    </p:spTree>
    <p:extLst>
      <p:ext uri="{BB962C8B-B14F-4D97-AF65-F5344CB8AC3E}">
        <p14:creationId xmlns:p14="http://schemas.microsoft.com/office/powerpoint/2010/main" val="661692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B245449-8F33-94D9-90CE-390885A10BD3}"/>
              </a:ext>
            </a:extLst>
          </p:cNvPr>
          <p:cNvPicPr>
            <a:picLocks noChangeAspect="1"/>
          </p:cNvPicPr>
          <p:nvPr/>
        </p:nvPicPr>
        <p:blipFill>
          <a:blip r:embed="rId3"/>
          <a:stretch>
            <a:fillRect/>
          </a:stretch>
        </p:blipFill>
        <p:spPr>
          <a:xfrm>
            <a:off x="11122817" y="83492"/>
            <a:ext cx="865378" cy="585367"/>
          </a:xfrm>
          <a:prstGeom prst="rect">
            <a:avLst/>
          </a:prstGeom>
        </p:spPr>
      </p:pic>
      <p:cxnSp>
        <p:nvCxnSpPr>
          <p:cNvPr id="3" name="Straight Arrow Connector 2">
            <a:extLst>
              <a:ext uri="{FF2B5EF4-FFF2-40B4-BE49-F238E27FC236}">
                <a16:creationId xmlns:a16="http://schemas.microsoft.com/office/drawing/2014/main" id="{28BEFF8A-D885-5E36-5F68-C439FF3FA902}"/>
              </a:ext>
            </a:extLst>
          </p:cNvPr>
          <p:cNvCxnSpPr/>
          <p:nvPr/>
        </p:nvCxnSpPr>
        <p:spPr>
          <a:xfrm>
            <a:off x="0" y="717686"/>
            <a:ext cx="12199715" cy="27007"/>
          </a:xfrm>
          <a:prstGeom prst="straightConnector1">
            <a:avLst/>
          </a:prstGeom>
          <a:ln>
            <a:solidFill>
              <a:schemeClr val="accent6"/>
            </a:solidFill>
          </a:ln>
        </p:spPr>
        <p:style>
          <a:lnRef idx="3">
            <a:schemeClr val="dk1"/>
          </a:lnRef>
          <a:fillRef idx="0">
            <a:schemeClr val="dk1"/>
          </a:fillRef>
          <a:effectRef idx="2">
            <a:schemeClr val="dk1"/>
          </a:effectRef>
          <a:fontRef idx="minor">
            <a:schemeClr val="tx1"/>
          </a:fontRef>
        </p:style>
      </p:cxnSp>
      <p:sp>
        <p:nvSpPr>
          <p:cNvPr id="4" name="TextBox 3">
            <a:extLst>
              <a:ext uri="{FF2B5EF4-FFF2-40B4-BE49-F238E27FC236}">
                <a16:creationId xmlns:a16="http://schemas.microsoft.com/office/drawing/2014/main" id="{0C89049C-79A6-949E-26A3-3C8BED52C5EF}"/>
              </a:ext>
            </a:extLst>
          </p:cNvPr>
          <p:cNvSpPr txBox="1"/>
          <p:nvPr/>
        </p:nvSpPr>
        <p:spPr>
          <a:xfrm>
            <a:off x="203805" y="173290"/>
            <a:ext cx="621174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Arial"/>
                <a:cs typeface="Calibri"/>
              </a:rPr>
              <a:t>Company Timeline</a:t>
            </a:r>
          </a:p>
        </p:txBody>
      </p:sp>
      <p:sp>
        <p:nvSpPr>
          <p:cNvPr id="32" name="Arrow: Chevron 31">
            <a:extLst>
              <a:ext uri="{FF2B5EF4-FFF2-40B4-BE49-F238E27FC236}">
                <a16:creationId xmlns:a16="http://schemas.microsoft.com/office/drawing/2014/main" id="{B55C0F9C-0A13-D034-7DC3-DBD4AD273458}"/>
              </a:ext>
            </a:extLst>
          </p:cNvPr>
          <p:cNvSpPr/>
          <p:nvPr/>
        </p:nvSpPr>
        <p:spPr>
          <a:xfrm>
            <a:off x="241904" y="2639702"/>
            <a:ext cx="2876757" cy="262058"/>
          </a:xfrm>
          <a:prstGeom prst="chevron">
            <a:avLst/>
          </a:prstGeom>
          <a:solidFill>
            <a:schemeClr val="accent6"/>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bg1"/>
                </a:solidFill>
                <a:latin typeface="Arial"/>
                <a:cs typeface="Arial"/>
              </a:rPr>
              <a:t>2002-2006</a:t>
            </a:r>
          </a:p>
        </p:txBody>
      </p:sp>
      <p:sp>
        <p:nvSpPr>
          <p:cNvPr id="34" name="Arrow: Chevron 33">
            <a:extLst>
              <a:ext uri="{FF2B5EF4-FFF2-40B4-BE49-F238E27FC236}">
                <a16:creationId xmlns:a16="http://schemas.microsoft.com/office/drawing/2014/main" id="{D10E2614-EEEE-3485-E6BE-7D5720A52FCA}"/>
              </a:ext>
            </a:extLst>
          </p:cNvPr>
          <p:cNvSpPr/>
          <p:nvPr/>
        </p:nvSpPr>
        <p:spPr>
          <a:xfrm>
            <a:off x="3080561" y="2640025"/>
            <a:ext cx="2876752" cy="262060"/>
          </a:xfrm>
          <a:prstGeom prst="chevron">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bg1"/>
                </a:solidFill>
                <a:latin typeface="Arial"/>
                <a:cs typeface="Arial"/>
              </a:rPr>
              <a:t>2007-2013</a:t>
            </a:r>
          </a:p>
        </p:txBody>
      </p:sp>
      <p:sp>
        <p:nvSpPr>
          <p:cNvPr id="35" name="Arrow: Chevron 34">
            <a:extLst>
              <a:ext uri="{FF2B5EF4-FFF2-40B4-BE49-F238E27FC236}">
                <a16:creationId xmlns:a16="http://schemas.microsoft.com/office/drawing/2014/main" id="{5C628E3A-D9F6-8ABF-2B31-808AE9C04DC4}"/>
              </a:ext>
            </a:extLst>
          </p:cNvPr>
          <p:cNvSpPr/>
          <p:nvPr/>
        </p:nvSpPr>
        <p:spPr>
          <a:xfrm>
            <a:off x="5930104" y="2634260"/>
            <a:ext cx="2885716" cy="262058"/>
          </a:xfrm>
          <a:prstGeom prst="chevron">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bg1"/>
                </a:solidFill>
                <a:latin typeface="Arial"/>
                <a:cs typeface="Arial"/>
              </a:rPr>
              <a:t>2014-2017</a:t>
            </a:r>
          </a:p>
        </p:txBody>
      </p:sp>
      <p:cxnSp>
        <p:nvCxnSpPr>
          <p:cNvPr id="46" name="Straight Connector 45">
            <a:extLst>
              <a:ext uri="{FF2B5EF4-FFF2-40B4-BE49-F238E27FC236}">
                <a16:creationId xmlns:a16="http://schemas.microsoft.com/office/drawing/2014/main" id="{426C4D20-1C08-5DEE-4BE2-95E95173DD84}"/>
              </a:ext>
            </a:extLst>
          </p:cNvPr>
          <p:cNvCxnSpPr>
            <a:cxnSpLocks/>
            <a:stCxn id="32" idx="0"/>
            <a:endCxn id="38" idx="4"/>
          </p:cNvCxnSpPr>
          <p:nvPr/>
        </p:nvCxnSpPr>
        <p:spPr>
          <a:xfrm flipH="1" flipV="1">
            <a:off x="782705" y="2024933"/>
            <a:ext cx="810291" cy="636540"/>
          </a:xfrm>
          <a:prstGeom prst="line">
            <a:avLst/>
          </a:prstGeom>
        </p:spPr>
        <p:style>
          <a:lnRef idx="1">
            <a:schemeClr val="accent6"/>
          </a:lnRef>
          <a:fillRef idx="0">
            <a:schemeClr val="accent6"/>
          </a:fillRef>
          <a:effectRef idx="0">
            <a:schemeClr val="accent6"/>
          </a:effectRef>
          <a:fontRef idx="minor">
            <a:schemeClr val="tx1"/>
          </a:fontRef>
        </p:style>
      </p:cxnSp>
      <p:grpSp>
        <p:nvGrpSpPr>
          <p:cNvPr id="55" name="Group 54">
            <a:extLst>
              <a:ext uri="{FF2B5EF4-FFF2-40B4-BE49-F238E27FC236}">
                <a16:creationId xmlns:a16="http://schemas.microsoft.com/office/drawing/2014/main" id="{29AE7820-2924-4FB6-53DC-F10302882654}"/>
              </a:ext>
            </a:extLst>
          </p:cNvPr>
          <p:cNvGrpSpPr/>
          <p:nvPr/>
        </p:nvGrpSpPr>
        <p:grpSpPr>
          <a:xfrm>
            <a:off x="1740257" y="1023638"/>
            <a:ext cx="1179576" cy="1018384"/>
            <a:chOff x="2719890" y="5410976"/>
            <a:chExt cx="1179576" cy="1018384"/>
          </a:xfrm>
        </p:grpSpPr>
        <p:pic>
          <p:nvPicPr>
            <p:cNvPr id="50" name="Picture 49" descr="Logo&#10;&#10;Description automatically generated">
              <a:extLst>
                <a:ext uri="{FF2B5EF4-FFF2-40B4-BE49-F238E27FC236}">
                  <a16:creationId xmlns:a16="http://schemas.microsoft.com/office/drawing/2014/main" id="{3A6F8DAD-FAE1-BBFA-AB04-91DD20FCB6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4401" y="5541264"/>
              <a:ext cx="1070554" cy="757808"/>
            </a:xfrm>
            <a:prstGeom prst="rect">
              <a:avLst/>
            </a:prstGeom>
          </p:spPr>
        </p:pic>
        <p:sp>
          <p:nvSpPr>
            <p:cNvPr id="51" name="Flowchart: Connector 50">
              <a:extLst>
                <a:ext uri="{FF2B5EF4-FFF2-40B4-BE49-F238E27FC236}">
                  <a16:creationId xmlns:a16="http://schemas.microsoft.com/office/drawing/2014/main" id="{D32C2017-DE75-BC30-88E9-430A69C8FC32}"/>
                </a:ext>
              </a:extLst>
            </p:cNvPr>
            <p:cNvSpPr/>
            <p:nvPr/>
          </p:nvSpPr>
          <p:spPr>
            <a:xfrm>
              <a:off x="2719890" y="5410976"/>
              <a:ext cx="1179576" cy="1018384"/>
            </a:xfrm>
            <a:prstGeom prst="flowChart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6" name="Straight Connector 55">
            <a:extLst>
              <a:ext uri="{FF2B5EF4-FFF2-40B4-BE49-F238E27FC236}">
                <a16:creationId xmlns:a16="http://schemas.microsoft.com/office/drawing/2014/main" id="{F4A76DC1-B9B5-736B-F99A-81388775DE7E}"/>
              </a:ext>
            </a:extLst>
          </p:cNvPr>
          <p:cNvCxnSpPr>
            <a:cxnSpLocks/>
            <a:endCxn id="51" idx="4"/>
          </p:cNvCxnSpPr>
          <p:nvPr/>
        </p:nvCxnSpPr>
        <p:spPr>
          <a:xfrm flipV="1">
            <a:off x="1629077" y="2042022"/>
            <a:ext cx="684641" cy="625855"/>
          </a:xfrm>
          <a:prstGeom prst="line">
            <a:avLst/>
          </a:prstGeom>
        </p:spPr>
        <p:style>
          <a:lnRef idx="1">
            <a:schemeClr val="accent6"/>
          </a:lnRef>
          <a:fillRef idx="0">
            <a:schemeClr val="accent6"/>
          </a:fillRef>
          <a:effectRef idx="0">
            <a:schemeClr val="accent6"/>
          </a:effectRef>
          <a:fontRef idx="minor">
            <a:schemeClr val="tx1"/>
          </a:fontRef>
        </p:style>
      </p:cxnSp>
      <p:sp>
        <p:nvSpPr>
          <p:cNvPr id="60" name="Arrow: Chevron 59">
            <a:extLst>
              <a:ext uri="{FF2B5EF4-FFF2-40B4-BE49-F238E27FC236}">
                <a16:creationId xmlns:a16="http://schemas.microsoft.com/office/drawing/2014/main" id="{0445560A-5D49-9816-571C-BDD8C007A13B}"/>
              </a:ext>
            </a:extLst>
          </p:cNvPr>
          <p:cNvSpPr/>
          <p:nvPr/>
        </p:nvSpPr>
        <p:spPr>
          <a:xfrm>
            <a:off x="8795970" y="2636184"/>
            <a:ext cx="2876752" cy="262058"/>
          </a:xfrm>
          <a:prstGeom prst="chevron">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bg1"/>
                </a:solidFill>
                <a:latin typeface="Arial"/>
                <a:cs typeface="Arial"/>
              </a:rPr>
              <a:t>2018-Present</a:t>
            </a:r>
          </a:p>
        </p:txBody>
      </p:sp>
      <p:sp>
        <p:nvSpPr>
          <p:cNvPr id="38" name="Flowchart: Connector 37">
            <a:extLst>
              <a:ext uri="{FF2B5EF4-FFF2-40B4-BE49-F238E27FC236}">
                <a16:creationId xmlns:a16="http://schemas.microsoft.com/office/drawing/2014/main" id="{944D69DD-8E5D-7EB6-2B94-AEE27C50183D}"/>
              </a:ext>
            </a:extLst>
          </p:cNvPr>
          <p:cNvSpPr/>
          <p:nvPr/>
        </p:nvSpPr>
        <p:spPr>
          <a:xfrm>
            <a:off x="187475" y="1001107"/>
            <a:ext cx="1179576" cy="1018384"/>
          </a:xfrm>
          <a:prstGeom prst="flowChart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9" name="Group 1038">
            <a:extLst>
              <a:ext uri="{FF2B5EF4-FFF2-40B4-BE49-F238E27FC236}">
                <a16:creationId xmlns:a16="http://schemas.microsoft.com/office/drawing/2014/main" id="{348E3C92-770A-1E9D-85CE-6EB5F803E8A1}"/>
              </a:ext>
            </a:extLst>
          </p:cNvPr>
          <p:cNvGrpSpPr/>
          <p:nvPr/>
        </p:nvGrpSpPr>
        <p:grpSpPr>
          <a:xfrm>
            <a:off x="3869186" y="934998"/>
            <a:ext cx="1240189" cy="1194463"/>
            <a:chOff x="3751713" y="4823760"/>
            <a:chExt cx="1240189" cy="1194463"/>
          </a:xfrm>
        </p:grpSpPr>
        <p:pic>
          <p:nvPicPr>
            <p:cNvPr id="1035" name="Picture 1034" descr="Logo&#10;&#10;Description automatically generated with medium confidence">
              <a:extLst>
                <a:ext uri="{FF2B5EF4-FFF2-40B4-BE49-F238E27FC236}">
                  <a16:creationId xmlns:a16="http://schemas.microsoft.com/office/drawing/2014/main" id="{E0DF522F-4E7B-D527-930D-13C0F6B39C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7439" y="4823760"/>
              <a:ext cx="1194463" cy="1194463"/>
            </a:xfrm>
            <a:prstGeom prst="rect">
              <a:avLst/>
            </a:prstGeom>
          </p:spPr>
        </p:pic>
        <p:sp>
          <p:nvSpPr>
            <p:cNvPr id="1038" name="Flowchart: Connector 1037">
              <a:extLst>
                <a:ext uri="{FF2B5EF4-FFF2-40B4-BE49-F238E27FC236}">
                  <a16:creationId xmlns:a16="http://schemas.microsoft.com/office/drawing/2014/main" id="{F05DF9E1-EE9B-D442-6FBC-0F5A0D984992}"/>
                </a:ext>
              </a:extLst>
            </p:cNvPr>
            <p:cNvSpPr/>
            <p:nvPr/>
          </p:nvSpPr>
          <p:spPr>
            <a:xfrm>
              <a:off x="3751713" y="4911800"/>
              <a:ext cx="1179576" cy="1018384"/>
            </a:xfrm>
            <a:prstGeom prst="flowChart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4" name="Group 1053">
            <a:extLst>
              <a:ext uri="{FF2B5EF4-FFF2-40B4-BE49-F238E27FC236}">
                <a16:creationId xmlns:a16="http://schemas.microsoft.com/office/drawing/2014/main" id="{56EDADA8-179F-EA25-11F9-528DAFBBD14F}"/>
              </a:ext>
            </a:extLst>
          </p:cNvPr>
          <p:cNvGrpSpPr/>
          <p:nvPr/>
        </p:nvGrpSpPr>
        <p:grpSpPr>
          <a:xfrm>
            <a:off x="10389882" y="1025607"/>
            <a:ext cx="1179576" cy="1030292"/>
            <a:chOff x="10543026" y="4442692"/>
            <a:chExt cx="1179576" cy="1030292"/>
          </a:xfrm>
        </p:grpSpPr>
        <p:pic>
          <p:nvPicPr>
            <p:cNvPr id="1052" name="Picture 1051">
              <a:extLst>
                <a:ext uri="{FF2B5EF4-FFF2-40B4-BE49-F238E27FC236}">
                  <a16:creationId xmlns:a16="http://schemas.microsoft.com/office/drawing/2014/main" id="{D7A95E6A-82FD-9216-37F3-573DFE4800E5}"/>
                </a:ext>
              </a:extLst>
            </p:cNvPr>
            <p:cNvPicPr>
              <a:picLocks noChangeAspect="1"/>
            </p:cNvPicPr>
            <p:nvPr/>
          </p:nvPicPr>
          <p:blipFill>
            <a:blip r:embed="rId6"/>
            <a:stretch>
              <a:fillRect/>
            </a:stretch>
          </p:blipFill>
          <p:spPr>
            <a:xfrm>
              <a:off x="10621572" y="4442692"/>
              <a:ext cx="1090360" cy="1002319"/>
            </a:xfrm>
            <a:prstGeom prst="rect">
              <a:avLst/>
            </a:prstGeom>
          </p:spPr>
        </p:pic>
        <p:sp>
          <p:nvSpPr>
            <p:cNvPr id="1053" name="Flowchart: Connector 1052">
              <a:extLst>
                <a:ext uri="{FF2B5EF4-FFF2-40B4-BE49-F238E27FC236}">
                  <a16:creationId xmlns:a16="http://schemas.microsoft.com/office/drawing/2014/main" id="{F7117139-DEA6-E223-F033-2531EB5C4255}"/>
                </a:ext>
              </a:extLst>
            </p:cNvPr>
            <p:cNvSpPr/>
            <p:nvPr/>
          </p:nvSpPr>
          <p:spPr>
            <a:xfrm>
              <a:off x="10543026" y="4454600"/>
              <a:ext cx="1179576" cy="1018384"/>
            </a:xfrm>
            <a:prstGeom prst="flowChart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62" name="Straight Connector 1061">
            <a:extLst>
              <a:ext uri="{FF2B5EF4-FFF2-40B4-BE49-F238E27FC236}">
                <a16:creationId xmlns:a16="http://schemas.microsoft.com/office/drawing/2014/main" id="{C96E70C1-1315-01DE-13C1-552AD89A24D3}"/>
              </a:ext>
            </a:extLst>
          </p:cNvPr>
          <p:cNvCxnSpPr/>
          <p:nvPr/>
        </p:nvCxnSpPr>
        <p:spPr>
          <a:xfrm>
            <a:off x="7399821" y="2705098"/>
            <a:ext cx="0" cy="641217"/>
          </a:xfrm>
          <a:prstGeom prst="line">
            <a:avLst/>
          </a:prstGeom>
        </p:spPr>
        <p:style>
          <a:lnRef idx="1">
            <a:schemeClr val="accent6"/>
          </a:lnRef>
          <a:fillRef idx="0">
            <a:schemeClr val="accent6"/>
          </a:fillRef>
          <a:effectRef idx="0">
            <a:schemeClr val="accent6"/>
          </a:effectRef>
          <a:fontRef idx="minor">
            <a:schemeClr val="tx1"/>
          </a:fontRef>
        </p:style>
      </p:cxnSp>
      <p:grpSp>
        <p:nvGrpSpPr>
          <p:cNvPr id="13" name="Group 12">
            <a:extLst>
              <a:ext uri="{FF2B5EF4-FFF2-40B4-BE49-F238E27FC236}">
                <a16:creationId xmlns:a16="http://schemas.microsoft.com/office/drawing/2014/main" id="{F9AACC00-5AD2-A7F0-7EB5-7907EBC4CB6B}"/>
              </a:ext>
            </a:extLst>
          </p:cNvPr>
          <p:cNvGrpSpPr/>
          <p:nvPr/>
        </p:nvGrpSpPr>
        <p:grpSpPr>
          <a:xfrm>
            <a:off x="6718820" y="1021769"/>
            <a:ext cx="1179576" cy="1018384"/>
            <a:chOff x="6805906" y="1691240"/>
            <a:chExt cx="1179576" cy="1018384"/>
          </a:xfrm>
        </p:grpSpPr>
        <p:sp>
          <p:nvSpPr>
            <p:cNvPr id="1064" name="Flowchart: Connector 1063">
              <a:extLst>
                <a:ext uri="{FF2B5EF4-FFF2-40B4-BE49-F238E27FC236}">
                  <a16:creationId xmlns:a16="http://schemas.microsoft.com/office/drawing/2014/main" id="{4C15EC2F-B234-79AD-618F-ED01323A2F2B}"/>
                </a:ext>
              </a:extLst>
            </p:cNvPr>
            <p:cNvSpPr/>
            <p:nvPr/>
          </p:nvSpPr>
          <p:spPr>
            <a:xfrm>
              <a:off x="6805906" y="1691240"/>
              <a:ext cx="1179576" cy="1018384"/>
            </a:xfrm>
            <a:prstGeom prst="flowChart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67" name="Picture 1066" descr="A black and white logo&#10;&#10;Description automatically generated with low confidence">
              <a:extLst>
                <a:ext uri="{FF2B5EF4-FFF2-40B4-BE49-F238E27FC236}">
                  <a16:creationId xmlns:a16="http://schemas.microsoft.com/office/drawing/2014/main" id="{9A50AB4E-9954-82F2-CC0C-BFE22B1D2B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76952" y="1813326"/>
              <a:ext cx="837483" cy="756282"/>
            </a:xfrm>
            <a:prstGeom prst="rect">
              <a:avLst/>
            </a:prstGeom>
          </p:spPr>
        </p:pic>
      </p:grpSp>
      <p:sp>
        <p:nvSpPr>
          <p:cNvPr id="5" name="Rectangle 4">
            <a:extLst>
              <a:ext uri="{FF2B5EF4-FFF2-40B4-BE49-F238E27FC236}">
                <a16:creationId xmlns:a16="http://schemas.microsoft.com/office/drawing/2014/main" id="{7EF5FA57-5A5B-B911-702F-C81887AAF40F}"/>
              </a:ext>
            </a:extLst>
          </p:cNvPr>
          <p:cNvSpPr/>
          <p:nvPr/>
        </p:nvSpPr>
        <p:spPr>
          <a:xfrm>
            <a:off x="250855" y="2910810"/>
            <a:ext cx="2748962" cy="311075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r>
              <a:rPr lang="en-US" sz="1100">
                <a:latin typeface="Arial"/>
                <a:cs typeface="Calibri" panose="020F0502020204030204"/>
              </a:rPr>
              <a:t>In 2002 the classic clog was born and quickly became popular with multiple different demographics.</a:t>
            </a:r>
            <a:endParaRPr lang="en-US">
              <a:latin typeface="Arial"/>
              <a:cs typeface="Arial"/>
            </a:endParaRPr>
          </a:p>
          <a:p>
            <a:endParaRPr lang="en-US" sz="1100">
              <a:latin typeface="Arial"/>
              <a:cs typeface="Calibri" panose="020F0502020204030204"/>
            </a:endParaRPr>
          </a:p>
          <a:p>
            <a:pPr marL="285750" indent="-285750">
              <a:buFont typeface="Arial"/>
              <a:buChar char="•"/>
            </a:pPr>
            <a:r>
              <a:rPr lang="en-US" sz="1100">
                <a:latin typeface="Arial"/>
                <a:cs typeface="Calibri" panose="020F0502020204030204"/>
              </a:rPr>
              <a:t>Acquired Foam Creations Inc. to have exclusive rights to the patented material </a:t>
            </a:r>
            <a:r>
              <a:rPr lang="en-US" sz="1100" err="1">
                <a:latin typeface="Arial"/>
                <a:cs typeface="Calibri" panose="020F0502020204030204"/>
              </a:rPr>
              <a:t>Croslite</a:t>
            </a:r>
            <a:r>
              <a:rPr lang="en-US" sz="1100">
                <a:latin typeface="Arial"/>
                <a:cs typeface="Calibri" panose="020F0502020204030204"/>
              </a:rPr>
              <a:t>.</a:t>
            </a:r>
          </a:p>
          <a:p>
            <a:endParaRPr lang="en-US" sz="1100">
              <a:latin typeface="Arial"/>
              <a:cs typeface="Calibri" panose="020F0502020204030204"/>
            </a:endParaRPr>
          </a:p>
          <a:p>
            <a:pPr marL="285750" indent="-285750">
              <a:buFont typeface="Arial"/>
              <a:buChar char="•"/>
            </a:pPr>
            <a:r>
              <a:rPr lang="en-US" sz="1100">
                <a:latin typeface="Arial"/>
                <a:cs typeface="Calibri" panose="020F0502020204030204"/>
              </a:rPr>
              <a:t>Crocs completed largest IPO in footwear in the U.S. in 2006 by raising $239 million and started at $21.00 a share</a:t>
            </a:r>
          </a:p>
          <a:p>
            <a:pPr marL="285750" indent="-285750">
              <a:buFont typeface="Arial"/>
              <a:buChar char="•"/>
            </a:pPr>
            <a:endParaRPr lang="en-US" sz="1100">
              <a:latin typeface="Arial"/>
              <a:cs typeface="Calibri" panose="020F0502020204030204"/>
            </a:endParaRPr>
          </a:p>
          <a:p>
            <a:pPr marL="285750" indent="-285750">
              <a:buFont typeface="Arial"/>
              <a:buChar char="•"/>
            </a:pPr>
            <a:r>
              <a:rPr lang="en-US" sz="1100">
                <a:latin typeface="Arial"/>
                <a:cs typeface="Calibri" panose="020F0502020204030204"/>
              </a:rPr>
              <a:t>Acquired </a:t>
            </a:r>
            <a:r>
              <a:rPr lang="en-US" sz="1100" err="1">
                <a:latin typeface="Arial"/>
                <a:cs typeface="Calibri" panose="020F0502020204030204"/>
              </a:rPr>
              <a:t>jibbitz</a:t>
            </a:r>
            <a:r>
              <a:rPr lang="en-US" sz="1100">
                <a:latin typeface="Arial"/>
                <a:cs typeface="Calibri" panose="020F0502020204030204"/>
              </a:rPr>
              <a:t> for $10 million </a:t>
            </a:r>
          </a:p>
        </p:txBody>
      </p:sp>
      <p:cxnSp>
        <p:nvCxnSpPr>
          <p:cNvPr id="7" name="Straight Connector 6">
            <a:extLst>
              <a:ext uri="{FF2B5EF4-FFF2-40B4-BE49-F238E27FC236}">
                <a16:creationId xmlns:a16="http://schemas.microsoft.com/office/drawing/2014/main" id="{D7663E6B-D274-FC5D-CD7B-AA1605DB01C3}"/>
              </a:ext>
            </a:extLst>
          </p:cNvPr>
          <p:cNvCxnSpPr>
            <a:cxnSpLocks/>
          </p:cNvCxnSpPr>
          <p:nvPr/>
        </p:nvCxnSpPr>
        <p:spPr>
          <a:xfrm flipV="1">
            <a:off x="10192933" y="2053229"/>
            <a:ext cx="809825" cy="565983"/>
          </a:xfrm>
          <a:prstGeom prst="line">
            <a:avLst/>
          </a:prstGeom>
        </p:spPr>
        <p:style>
          <a:lnRef idx="1">
            <a:schemeClr val="accent6"/>
          </a:lnRef>
          <a:fillRef idx="0">
            <a:schemeClr val="accent6"/>
          </a:fillRef>
          <a:effectRef idx="0">
            <a:schemeClr val="accent6"/>
          </a:effectRef>
          <a:fontRef idx="minor">
            <a:schemeClr val="tx1"/>
          </a:fontRef>
        </p:style>
      </p:cxnSp>
      <p:cxnSp>
        <p:nvCxnSpPr>
          <p:cNvPr id="8" name="Straight Connector 7">
            <a:extLst>
              <a:ext uri="{FF2B5EF4-FFF2-40B4-BE49-F238E27FC236}">
                <a16:creationId xmlns:a16="http://schemas.microsoft.com/office/drawing/2014/main" id="{80C0C8FD-160E-125A-15B2-8393D4B443E0}"/>
              </a:ext>
            </a:extLst>
          </p:cNvPr>
          <p:cNvCxnSpPr>
            <a:cxnSpLocks/>
          </p:cNvCxnSpPr>
          <p:nvPr/>
        </p:nvCxnSpPr>
        <p:spPr>
          <a:xfrm flipH="1" flipV="1">
            <a:off x="9424363" y="2049907"/>
            <a:ext cx="587134" cy="571226"/>
          </a:xfrm>
          <a:prstGeom prst="line">
            <a:avLst/>
          </a:prstGeom>
        </p:spPr>
        <p:style>
          <a:lnRef idx="1">
            <a:schemeClr val="accent6"/>
          </a:lnRef>
          <a:fillRef idx="0">
            <a:schemeClr val="accent6"/>
          </a:fillRef>
          <a:effectRef idx="0">
            <a:schemeClr val="accent6"/>
          </a:effectRef>
          <a:fontRef idx="minor">
            <a:schemeClr val="tx1"/>
          </a:fontRef>
        </p:style>
      </p:cxnSp>
      <p:sp>
        <p:nvSpPr>
          <p:cNvPr id="9" name="Rectangle 8">
            <a:extLst>
              <a:ext uri="{FF2B5EF4-FFF2-40B4-BE49-F238E27FC236}">
                <a16:creationId xmlns:a16="http://schemas.microsoft.com/office/drawing/2014/main" id="{2E094B8C-3768-C9AC-F0D7-66749E3F814C}"/>
              </a:ext>
            </a:extLst>
          </p:cNvPr>
          <p:cNvSpPr/>
          <p:nvPr/>
        </p:nvSpPr>
        <p:spPr>
          <a:xfrm>
            <a:off x="3077705" y="2914764"/>
            <a:ext cx="2759847" cy="311075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r>
              <a:rPr lang="en-US" sz="1100">
                <a:latin typeface="Arial"/>
                <a:cs typeface="Calibri" panose="020F0502020204030204"/>
              </a:rPr>
              <a:t>Crocs in the late 2000's and earlier 2010's experienced repercussions from overextension of products. </a:t>
            </a:r>
          </a:p>
          <a:p>
            <a:pPr marL="285750" indent="-285750">
              <a:buFont typeface="Arial"/>
              <a:buChar char="•"/>
            </a:pPr>
            <a:endParaRPr lang="en-US" sz="1100">
              <a:latin typeface="Arial"/>
              <a:cs typeface="Calibri" panose="020F0502020204030204"/>
            </a:endParaRPr>
          </a:p>
          <a:p>
            <a:pPr marL="285750" indent="-285750">
              <a:buFont typeface="Arial"/>
              <a:buChar char="•"/>
            </a:pPr>
            <a:r>
              <a:rPr lang="en-US" sz="1100">
                <a:latin typeface="Arial"/>
                <a:cs typeface="Calibri" panose="020F0502020204030204"/>
              </a:rPr>
              <a:t>Overextension of products led to poor gross margins.</a:t>
            </a:r>
          </a:p>
          <a:p>
            <a:pPr marL="285750" indent="-285750">
              <a:buFont typeface="Arial"/>
              <a:buChar char="•"/>
            </a:pPr>
            <a:endParaRPr lang="en-US" sz="1100">
              <a:latin typeface="Arial"/>
              <a:cs typeface="Calibri" panose="020F0502020204030204"/>
            </a:endParaRPr>
          </a:p>
          <a:p>
            <a:pPr marL="285750" indent="-285750">
              <a:buFont typeface="Arial"/>
              <a:buChar char="•"/>
            </a:pPr>
            <a:r>
              <a:rPr lang="en-US" sz="1100">
                <a:latin typeface="Arial"/>
                <a:cs typeface="Calibri" panose="020F0502020204030204"/>
              </a:rPr>
              <a:t>Cost margins were high. SG&amp;A was 47% of revenues. </a:t>
            </a:r>
          </a:p>
          <a:p>
            <a:pPr marL="285750" indent="-285750">
              <a:buFont typeface="Arial"/>
              <a:buChar char="•"/>
            </a:pPr>
            <a:endParaRPr lang="en-US" sz="1100">
              <a:latin typeface="Arial"/>
              <a:cs typeface="Calibri" panose="020F0502020204030204"/>
            </a:endParaRPr>
          </a:p>
          <a:p>
            <a:pPr marL="285750" indent="-285750">
              <a:buFont typeface="Arial"/>
              <a:buChar char="•"/>
            </a:pPr>
            <a:r>
              <a:rPr lang="en-US" sz="1100">
                <a:latin typeface="Arial"/>
                <a:cs typeface="Calibri" panose="020F0502020204030204"/>
              </a:rPr>
              <a:t>Physical store locations reached over 600 stores in 2013.</a:t>
            </a:r>
          </a:p>
          <a:p>
            <a:pPr marL="285750" indent="-285750">
              <a:buFont typeface="Arial"/>
              <a:buChar char="•"/>
            </a:pPr>
            <a:endParaRPr lang="en-US" sz="1100">
              <a:latin typeface="Arial"/>
              <a:cs typeface="Calibri" panose="020F0502020204030204"/>
            </a:endParaRPr>
          </a:p>
        </p:txBody>
      </p:sp>
      <p:sp>
        <p:nvSpPr>
          <p:cNvPr id="10" name="Rectangle 9">
            <a:extLst>
              <a:ext uri="{FF2B5EF4-FFF2-40B4-BE49-F238E27FC236}">
                <a16:creationId xmlns:a16="http://schemas.microsoft.com/office/drawing/2014/main" id="{CAB122C1-8832-2643-B4DE-6CB5C5D41B29}"/>
              </a:ext>
            </a:extLst>
          </p:cNvPr>
          <p:cNvSpPr/>
          <p:nvPr/>
        </p:nvSpPr>
        <p:spPr>
          <a:xfrm>
            <a:off x="5928499" y="2916252"/>
            <a:ext cx="2765290" cy="311075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endParaRPr lang="en-US" sz="1100">
              <a:latin typeface="Arial"/>
              <a:cs typeface="Calibri" panose="020F0502020204030204"/>
            </a:endParaRPr>
          </a:p>
          <a:p>
            <a:pPr marL="285750" indent="-285750">
              <a:buFont typeface="Arial"/>
              <a:buChar char="•"/>
            </a:pPr>
            <a:r>
              <a:rPr lang="en-US" sz="1100">
                <a:latin typeface="Arial"/>
                <a:cs typeface="Calibri" panose="020F0502020204030204"/>
              </a:rPr>
              <a:t>Appointed Andrew Rees as president in 2014. His goal was to reignite and focus on the classic clog. </a:t>
            </a:r>
            <a:endParaRPr lang="en-US"/>
          </a:p>
          <a:p>
            <a:pPr marL="285750" indent="-285750">
              <a:buFont typeface="Arial"/>
              <a:buChar char="•"/>
            </a:pPr>
            <a:endParaRPr lang="en-US" sz="1100">
              <a:latin typeface="Arial"/>
              <a:cs typeface="Calibri" panose="020F0502020204030204"/>
            </a:endParaRPr>
          </a:p>
          <a:p>
            <a:pPr marL="285750" indent="-285750">
              <a:buFont typeface="Arial"/>
              <a:buChar char="•"/>
            </a:pPr>
            <a:r>
              <a:rPr lang="en-US" sz="1100">
                <a:latin typeface="Arial"/>
                <a:cs typeface="Calibri" panose="020F0502020204030204"/>
              </a:rPr>
              <a:t>Marketed new successful campaign "Come as you are".</a:t>
            </a:r>
          </a:p>
          <a:p>
            <a:pPr marL="285750" indent="-285750">
              <a:buFont typeface="Arial"/>
              <a:buChar char="•"/>
            </a:pPr>
            <a:endParaRPr lang="en-US" sz="1100">
              <a:latin typeface="Arial"/>
              <a:cs typeface="Calibri" panose="020F0502020204030204"/>
            </a:endParaRPr>
          </a:p>
          <a:p>
            <a:pPr marL="285750" indent="-285750">
              <a:buFont typeface="Arial"/>
              <a:buChar char="•"/>
            </a:pPr>
            <a:r>
              <a:rPr lang="en-US" sz="1100">
                <a:latin typeface="Arial"/>
                <a:cs typeface="Calibri" panose="020F0502020204030204"/>
              </a:rPr>
              <a:t>Implemented a more cohesive global strategy goal.</a:t>
            </a:r>
          </a:p>
          <a:p>
            <a:pPr marL="285750" indent="-285750">
              <a:buFont typeface="Arial"/>
              <a:buChar char="•"/>
            </a:pPr>
            <a:endParaRPr lang="en-US" sz="1100">
              <a:latin typeface="Arial"/>
              <a:cs typeface="Calibri" panose="020F0502020204030204"/>
            </a:endParaRPr>
          </a:p>
          <a:p>
            <a:pPr marL="285750" indent="-285750">
              <a:buFont typeface="Arial"/>
              <a:buChar char="•"/>
            </a:pPr>
            <a:r>
              <a:rPr lang="en-US" sz="1100">
                <a:latin typeface="Arial"/>
                <a:cs typeface="Calibri" panose="020F0502020204030204"/>
              </a:rPr>
              <a:t>Started their shift to digital sales and cut physical store locations.</a:t>
            </a:r>
          </a:p>
          <a:p>
            <a:pPr marL="285750" indent="-285750">
              <a:buFont typeface="Arial"/>
              <a:buChar char="•"/>
            </a:pPr>
            <a:endParaRPr lang="en-US" sz="1100">
              <a:latin typeface="Arial"/>
              <a:cs typeface="Calibri" panose="020F0502020204030204"/>
            </a:endParaRPr>
          </a:p>
          <a:p>
            <a:pPr marL="285750" indent="-285750">
              <a:buFont typeface="Arial"/>
              <a:buChar char="•"/>
            </a:pPr>
            <a:r>
              <a:rPr lang="en-US" sz="1100">
                <a:latin typeface="Arial"/>
                <a:cs typeface="Calibri" panose="020F0502020204030204"/>
              </a:rPr>
              <a:t>Reduced $80 million in fixed expenses and reinvested into marketing.</a:t>
            </a:r>
          </a:p>
          <a:p>
            <a:pPr marL="285750" indent="-285750">
              <a:buFont typeface="Arial"/>
              <a:buChar char="•"/>
            </a:pPr>
            <a:endParaRPr lang="en-US" sz="1100">
              <a:latin typeface="Arial"/>
              <a:cs typeface="Calibri" panose="020F0502020204030204"/>
            </a:endParaRPr>
          </a:p>
        </p:txBody>
      </p:sp>
      <p:sp>
        <p:nvSpPr>
          <p:cNvPr id="11" name="Rectangle 10">
            <a:extLst>
              <a:ext uri="{FF2B5EF4-FFF2-40B4-BE49-F238E27FC236}">
                <a16:creationId xmlns:a16="http://schemas.microsoft.com/office/drawing/2014/main" id="{C4C9A922-0D4E-010D-92BB-30FCE6EBAAED}"/>
              </a:ext>
            </a:extLst>
          </p:cNvPr>
          <p:cNvSpPr/>
          <p:nvPr/>
        </p:nvSpPr>
        <p:spPr>
          <a:xfrm>
            <a:off x="8819199" y="2912402"/>
            <a:ext cx="2754405" cy="311619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sz="1100">
              <a:latin typeface="Arial"/>
              <a:cs typeface="Calibri" panose="020F0502020204030204"/>
            </a:endParaRPr>
          </a:p>
          <a:p>
            <a:pPr marL="285750" indent="-285750">
              <a:buFont typeface="Arial"/>
              <a:buChar char="•"/>
            </a:pPr>
            <a:r>
              <a:rPr lang="en-US" sz="1100">
                <a:latin typeface="Arial"/>
                <a:cs typeface="Calibri" panose="020F0502020204030204"/>
              </a:rPr>
              <a:t>4+ year double digit revenue growth started in 2018 and revenues exceeded $2 billion in 2021.</a:t>
            </a:r>
            <a:endParaRPr lang="en-US">
              <a:cs typeface="Calibri"/>
            </a:endParaRPr>
          </a:p>
          <a:p>
            <a:pPr marL="285750" indent="-285750">
              <a:buFont typeface="Arial"/>
              <a:buChar char="•"/>
            </a:pPr>
            <a:endParaRPr lang="en-US" sz="1100">
              <a:latin typeface="Arial"/>
              <a:cs typeface="Calibri" panose="020F0502020204030204"/>
            </a:endParaRPr>
          </a:p>
          <a:p>
            <a:pPr marL="285750" indent="-285750">
              <a:buFont typeface="Arial"/>
              <a:buChar char="•"/>
            </a:pPr>
            <a:r>
              <a:rPr lang="en-US" sz="1100">
                <a:latin typeface="Arial"/>
                <a:cs typeface="Calibri" panose="020F0502020204030204"/>
              </a:rPr>
              <a:t>Target operating margin was reached in 2019 and expanded their operating margin to an industry leading 30% in 2021. </a:t>
            </a:r>
          </a:p>
          <a:p>
            <a:pPr marL="285750" indent="-285750">
              <a:buFont typeface="Arial"/>
              <a:buChar char="•"/>
            </a:pPr>
            <a:endParaRPr lang="en-US" sz="1100">
              <a:latin typeface="Arial"/>
              <a:cs typeface="Calibri" panose="020F0502020204030204"/>
            </a:endParaRPr>
          </a:p>
          <a:p>
            <a:pPr marL="285750" indent="-285750">
              <a:buFont typeface="Arial"/>
              <a:buChar char="•"/>
            </a:pPr>
            <a:r>
              <a:rPr lang="en-US" sz="1100">
                <a:latin typeface="Arial"/>
                <a:cs typeface="Calibri" panose="020F0502020204030204"/>
              </a:rPr>
              <a:t>Acquired HEYDUDE in 2022 for $2.5 billion. </a:t>
            </a:r>
          </a:p>
          <a:p>
            <a:pPr marL="285750" indent="-285750">
              <a:buFont typeface="Arial"/>
              <a:buChar char="•"/>
            </a:pPr>
            <a:endParaRPr lang="en-US" sz="1100">
              <a:latin typeface="Arial"/>
              <a:cs typeface="Calibri" panose="020F0502020204030204"/>
            </a:endParaRPr>
          </a:p>
          <a:p>
            <a:pPr marL="285750" indent="-285750">
              <a:buFont typeface="Arial"/>
              <a:buChar char="•"/>
            </a:pPr>
            <a:endParaRPr lang="en-US" sz="1100">
              <a:latin typeface="Arial"/>
              <a:cs typeface="Calibri" panose="020F0502020204030204"/>
            </a:endParaRPr>
          </a:p>
          <a:p>
            <a:pPr marL="285750" indent="-285750">
              <a:buFont typeface="Arial"/>
              <a:buChar char="•"/>
            </a:pPr>
            <a:endParaRPr lang="en-US" sz="1100">
              <a:latin typeface="Arial"/>
              <a:cs typeface="Calibri" panose="020F0502020204030204"/>
            </a:endParaRPr>
          </a:p>
        </p:txBody>
      </p:sp>
      <p:cxnSp>
        <p:nvCxnSpPr>
          <p:cNvPr id="12" name="Straight Connector 11">
            <a:extLst>
              <a:ext uri="{FF2B5EF4-FFF2-40B4-BE49-F238E27FC236}">
                <a16:creationId xmlns:a16="http://schemas.microsoft.com/office/drawing/2014/main" id="{348D3791-410D-D77E-0F3F-BA7D0C091770}"/>
              </a:ext>
            </a:extLst>
          </p:cNvPr>
          <p:cNvCxnSpPr>
            <a:cxnSpLocks/>
          </p:cNvCxnSpPr>
          <p:nvPr/>
        </p:nvCxnSpPr>
        <p:spPr>
          <a:xfrm flipH="1">
            <a:off x="4482449" y="2024741"/>
            <a:ext cx="5442" cy="608559"/>
          </a:xfrm>
          <a:prstGeom prst="line">
            <a:avLst/>
          </a:prstGeom>
        </p:spPr>
        <p:style>
          <a:lnRef idx="1">
            <a:schemeClr val="accent6"/>
          </a:lnRef>
          <a:fillRef idx="0">
            <a:schemeClr val="accent6"/>
          </a:fillRef>
          <a:effectRef idx="0">
            <a:schemeClr val="accent6"/>
          </a:effectRef>
          <a:fontRef idx="minor">
            <a:schemeClr val="tx1"/>
          </a:fontRef>
        </p:style>
      </p:cxnSp>
      <p:cxnSp>
        <p:nvCxnSpPr>
          <p:cNvPr id="14" name="Straight Connector 13">
            <a:extLst>
              <a:ext uri="{FF2B5EF4-FFF2-40B4-BE49-F238E27FC236}">
                <a16:creationId xmlns:a16="http://schemas.microsoft.com/office/drawing/2014/main" id="{AB206582-582F-2FCA-E84D-4FEC9F83E61F}"/>
              </a:ext>
            </a:extLst>
          </p:cNvPr>
          <p:cNvCxnSpPr>
            <a:cxnSpLocks/>
          </p:cNvCxnSpPr>
          <p:nvPr/>
        </p:nvCxnSpPr>
        <p:spPr>
          <a:xfrm flipH="1">
            <a:off x="7307292" y="2041069"/>
            <a:ext cx="5442" cy="608559"/>
          </a:xfrm>
          <a:prstGeom prst="line">
            <a:avLst/>
          </a:prstGeom>
        </p:spPr>
        <p:style>
          <a:lnRef idx="1">
            <a:schemeClr val="accent6"/>
          </a:lnRef>
          <a:fillRef idx="0">
            <a:schemeClr val="accent6"/>
          </a:fillRef>
          <a:effectRef idx="0">
            <a:schemeClr val="accent6"/>
          </a:effectRef>
          <a:fontRef idx="minor">
            <a:schemeClr val="tx1"/>
          </a:fontRef>
        </p:style>
      </p:cxnSp>
      <p:grpSp>
        <p:nvGrpSpPr>
          <p:cNvPr id="16" name="Group 15">
            <a:extLst>
              <a:ext uri="{FF2B5EF4-FFF2-40B4-BE49-F238E27FC236}">
                <a16:creationId xmlns:a16="http://schemas.microsoft.com/office/drawing/2014/main" id="{069943B9-955A-029F-1522-02F4CFA71520}"/>
              </a:ext>
            </a:extLst>
          </p:cNvPr>
          <p:cNvGrpSpPr/>
          <p:nvPr/>
        </p:nvGrpSpPr>
        <p:grpSpPr>
          <a:xfrm>
            <a:off x="8814540" y="1022405"/>
            <a:ext cx="1179576" cy="1018384"/>
            <a:chOff x="8814540" y="1022405"/>
            <a:chExt cx="1179576" cy="1018384"/>
          </a:xfrm>
        </p:grpSpPr>
        <p:sp>
          <p:nvSpPr>
            <p:cNvPr id="1042" name="Flowchart: Connector 1041">
              <a:extLst>
                <a:ext uri="{FF2B5EF4-FFF2-40B4-BE49-F238E27FC236}">
                  <a16:creationId xmlns:a16="http://schemas.microsoft.com/office/drawing/2014/main" id="{DC7B8A64-B23A-8A55-8C31-4A417E0C359C}"/>
                </a:ext>
              </a:extLst>
            </p:cNvPr>
            <p:cNvSpPr/>
            <p:nvPr/>
          </p:nvSpPr>
          <p:spPr>
            <a:xfrm>
              <a:off x="8814540" y="1022405"/>
              <a:ext cx="1179576" cy="1018384"/>
            </a:xfrm>
            <a:prstGeom prst="flowChart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5" descr="A picture containing footwear, clothing&#10;&#10;Description automatically generated">
              <a:extLst>
                <a:ext uri="{FF2B5EF4-FFF2-40B4-BE49-F238E27FC236}">
                  <a16:creationId xmlns:a16="http://schemas.microsoft.com/office/drawing/2014/main" id="{DDDD53F5-37DE-D595-34D9-18B7186E659F}"/>
                </a:ext>
              </a:extLst>
            </p:cNvPr>
            <p:cNvPicPr>
              <a:picLocks noChangeAspect="1"/>
            </p:cNvPicPr>
            <p:nvPr/>
          </p:nvPicPr>
          <p:blipFill>
            <a:blip r:embed="rId8"/>
            <a:stretch>
              <a:fillRect/>
            </a:stretch>
          </p:blipFill>
          <p:spPr>
            <a:xfrm>
              <a:off x="8997297" y="1363544"/>
              <a:ext cx="791911" cy="477586"/>
            </a:xfrm>
            <a:prstGeom prst="rect">
              <a:avLst/>
            </a:prstGeom>
          </p:spPr>
        </p:pic>
      </p:grpSp>
      <p:pic>
        <p:nvPicPr>
          <p:cNvPr id="18" name="Picture 18" descr="A picture containing clothing, footwear&#10;&#10;Description automatically generated">
            <a:extLst>
              <a:ext uri="{FF2B5EF4-FFF2-40B4-BE49-F238E27FC236}">
                <a16:creationId xmlns:a16="http://schemas.microsoft.com/office/drawing/2014/main" id="{DF615FA1-A587-C95D-AC2D-3418CFEB00E7}"/>
              </a:ext>
            </a:extLst>
          </p:cNvPr>
          <p:cNvPicPr>
            <a:picLocks noChangeAspect="1"/>
          </p:cNvPicPr>
          <p:nvPr/>
        </p:nvPicPr>
        <p:blipFill rotWithShape="1">
          <a:blip r:embed="rId9"/>
          <a:srcRect l="6234" t="37306" r="5767" b="6995"/>
          <a:stretch/>
        </p:blipFill>
        <p:spPr>
          <a:xfrm>
            <a:off x="316195" y="1238428"/>
            <a:ext cx="925595" cy="587915"/>
          </a:xfrm>
          <a:prstGeom prst="rect">
            <a:avLst/>
          </a:prstGeom>
        </p:spPr>
      </p:pic>
    </p:spTree>
    <p:extLst>
      <p:ext uri="{BB962C8B-B14F-4D97-AF65-F5344CB8AC3E}">
        <p14:creationId xmlns:p14="http://schemas.microsoft.com/office/powerpoint/2010/main" val="709601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B245449-8F33-94D9-90CE-390885A10BD3}"/>
              </a:ext>
            </a:extLst>
          </p:cNvPr>
          <p:cNvPicPr>
            <a:picLocks noChangeAspect="1"/>
          </p:cNvPicPr>
          <p:nvPr/>
        </p:nvPicPr>
        <p:blipFill>
          <a:blip r:embed="rId2"/>
          <a:stretch>
            <a:fillRect/>
          </a:stretch>
        </p:blipFill>
        <p:spPr>
          <a:xfrm>
            <a:off x="11122817" y="83492"/>
            <a:ext cx="865378" cy="585367"/>
          </a:xfrm>
          <a:prstGeom prst="rect">
            <a:avLst/>
          </a:prstGeom>
        </p:spPr>
      </p:pic>
      <p:cxnSp>
        <p:nvCxnSpPr>
          <p:cNvPr id="3" name="Straight Arrow Connector 2">
            <a:extLst>
              <a:ext uri="{FF2B5EF4-FFF2-40B4-BE49-F238E27FC236}">
                <a16:creationId xmlns:a16="http://schemas.microsoft.com/office/drawing/2014/main" id="{28BEFF8A-D885-5E36-5F68-C439FF3FA902}"/>
              </a:ext>
            </a:extLst>
          </p:cNvPr>
          <p:cNvCxnSpPr/>
          <p:nvPr/>
        </p:nvCxnSpPr>
        <p:spPr>
          <a:xfrm>
            <a:off x="0" y="717686"/>
            <a:ext cx="12199715" cy="27007"/>
          </a:xfrm>
          <a:prstGeom prst="straightConnector1">
            <a:avLst/>
          </a:prstGeom>
          <a:ln>
            <a:solidFill>
              <a:schemeClr val="accent6"/>
            </a:solidFill>
          </a:ln>
        </p:spPr>
        <p:style>
          <a:lnRef idx="3">
            <a:schemeClr val="dk1"/>
          </a:lnRef>
          <a:fillRef idx="0">
            <a:schemeClr val="dk1"/>
          </a:fillRef>
          <a:effectRef idx="2">
            <a:schemeClr val="dk1"/>
          </a:effectRef>
          <a:fontRef idx="minor">
            <a:schemeClr val="tx1"/>
          </a:fontRef>
        </p:style>
      </p:cxnSp>
      <p:sp>
        <p:nvSpPr>
          <p:cNvPr id="4" name="TextBox 3">
            <a:extLst>
              <a:ext uri="{FF2B5EF4-FFF2-40B4-BE49-F238E27FC236}">
                <a16:creationId xmlns:a16="http://schemas.microsoft.com/office/drawing/2014/main" id="{0C89049C-79A6-949E-26A3-3C8BED52C5EF}"/>
              </a:ext>
            </a:extLst>
          </p:cNvPr>
          <p:cNvSpPr txBox="1"/>
          <p:nvPr/>
        </p:nvSpPr>
        <p:spPr>
          <a:xfrm>
            <a:off x="203805" y="173290"/>
            <a:ext cx="621174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Arial"/>
                <a:cs typeface="Calibri"/>
              </a:rPr>
              <a:t>Company Overview- Management </a:t>
            </a:r>
            <a:endParaRPr lang="en-US" sz="2000">
              <a:latin typeface="Arial"/>
            </a:endParaRPr>
          </a:p>
        </p:txBody>
      </p:sp>
      <p:sp>
        <p:nvSpPr>
          <p:cNvPr id="14" name="Rectangle 13">
            <a:extLst>
              <a:ext uri="{FF2B5EF4-FFF2-40B4-BE49-F238E27FC236}">
                <a16:creationId xmlns:a16="http://schemas.microsoft.com/office/drawing/2014/main" id="{2D830F69-5C8C-268C-7B3E-A69257FA3392}"/>
              </a:ext>
            </a:extLst>
          </p:cNvPr>
          <p:cNvSpPr/>
          <p:nvPr/>
        </p:nvSpPr>
        <p:spPr>
          <a:xfrm>
            <a:off x="2725312" y="2854235"/>
            <a:ext cx="1908896" cy="1018390"/>
          </a:xfrm>
          <a:prstGeom prst="rect">
            <a:avLst/>
          </a:prstGeom>
          <a:solidFill>
            <a:srgbClr val="8CBF4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latin typeface="Arial"/>
                <a:cs typeface="Calibri"/>
              </a:rPr>
              <a:t>Rick Blackshaw</a:t>
            </a:r>
            <a:endParaRPr lang="en-US">
              <a:solidFill>
                <a:schemeClr val="bg1"/>
              </a:solidFill>
              <a:latin typeface="Arial"/>
              <a:cs typeface="Arial"/>
            </a:endParaRPr>
          </a:p>
          <a:p>
            <a:pPr algn="ctr"/>
            <a:r>
              <a:rPr lang="en-US">
                <a:solidFill>
                  <a:schemeClr val="bg1"/>
                </a:solidFill>
                <a:latin typeface="Arial"/>
                <a:cs typeface="Arial"/>
              </a:rPr>
              <a:t>BP HEYDUDE</a:t>
            </a:r>
          </a:p>
          <a:p>
            <a:pPr algn="ctr"/>
            <a:r>
              <a:rPr lang="en-US">
                <a:solidFill>
                  <a:schemeClr val="bg1"/>
                </a:solidFill>
                <a:latin typeface="Arial"/>
                <a:cs typeface="Calibri"/>
              </a:rPr>
              <a:t>(2021-Present)</a:t>
            </a:r>
          </a:p>
        </p:txBody>
      </p:sp>
      <p:sp>
        <p:nvSpPr>
          <p:cNvPr id="15" name="Rectangle 14">
            <a:extLst>
              <a:ext uri="{FF2B5EF4-FFF2-40B4-BE49-F238E27FC236}">
                <a16:creationId xmlns:a16="http://schemas.microsoft.com/office/drawing/2014/main" id="{8D5B2F8F-235C-5492-9D13-A24543630513}"/>
              </a:ext>
            </a:extLst>
          </p:cNvPr>
          <p:cNvSpPr/>
          <p:nvPr/>
        </p:nvSpPr>
        <p:spPr>
          <a:xfrm>
            <a:off x="7632180" y="2835420"/>
            <a:ext cx="1926826" cy="1018390"/>
          </a:xfrm>
          <a:prstGeom prst="rect">
            <a:avLst/>
          </a:prstGeom>
          <a:solidFill>
            <a:srgbClr val="8CBF4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latin typeface="Arial"/>
                <a:cs typeface="Calibri"/>
              </a:rPr>
              <a:t>Anne Mehlman</a:t>
            </a:r>
            <a:endParaRPr lang="en-US">
              <a:solidFill>
                <a:schemeClr val="bg1"/>
              </a:solidFill>
              <a:latin typeface="Arial"/>
              <a:cs typeface="Arial"/>
            </a:endParaRPr>
          </a:p>
          <a:p>
            <a:pPr algn="ctr"/>
            <a:r>
              <a:rPr lang="en-US">
                <a:solidFill>
                  <a:schemeClr val="bg1"/>
                </a:solidFill>
                <a:latin typeface="Arial"/>
                <a:cs typeface="Arial"/>
              </a:rPr>
              <a:t>CFO</a:t>
            </a:r>
          </a:p>
          <a:p>
            <a:pPr algn="ctr"/>
            <a:r>
              <a:rPr lang="en-US">
                <a:solidFill>
                  <a:schemeClr val="bg1"/>
                </a:solidFill>
                <a:latin typeface="Arial"/>
                <a:cs typeface="Calibri"/>
              </a:rPr>
              <a:t>(2018-Present)</a:t>
            </a:r>
          </a:p>
        </p:txBody>
      </p:sp>
      <p:grpSp>
        <p:nvGrpSpPr>
          <p:cNvPr id="11" name="Group 10">
            <a:extLst>
              <a:ext uri="{FF2B5EF4-FFF2-40B4-BE49-F238E27FC236}">
                <a16:creationId xmlns:a16="http://schemas.microsoft.com/office/drawing/2014/main" id="{7DD0ACDE-B7E7-12BB-127F-338E8ED277F1}"/>
              </a:ext>
            </a:extLst>
          </p:cNvPr>
          <p:cNvGrpSpPr/>
          <p:nvPr/>
        </p:nvGrpSpPr>
        <p:grpSpPr>
          <a:xfrm>
            <a:off x="309214" y="971642"/>
            <a:ext cx="1886243" cy="2910763"/>
            <a:chOff x="309214" y="1034395"/>
            <a:chExt cx="1886243" cy="2910763"/>
          </a:xfrm>
        </p:grpSpPr>
        <p:sp>
          <p:nvSpPr>
            <p:cNvPr id="8" name="Rectangle 7">
              <a:extLst>
                <a:ext uri="{FF2B5EF4-FFF2-40B4-BE49-F238E27FC236}">
                  <a16:creationId xmlns:a16="http://schemas.microsoft.com/office/drawing/2014/main" id="{A29DBA69-83C8-B08A-14BF-9EA4056E8030}"/>
                </a:ext>
              </a:extLst>
            </p:cNvPr>
            <p:cNvSpPr/>
            <p:nvPr/>
          </p:nvSpPr>
          <p:spPr>
            <a:xfrm>
              <a:off x="309214" y="2915995"/>
              <a:ext cx="1886242" cy="1029163"/>
            </a:xfrm>
            <a:prstGeom prst="rect">
              <a:avLst/>
            </a:prstGeom>
            <a:solidFill>
              <a:srgbClr val="8CBF4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latin typeface="Arial"/>
                  <a:cs typeface="Calibri"/>
                </a:rPr>
                <a:t>Andrew Rees</a:t>
              </a:r>
            </a:p>
            <a:p>
              <a:pPr algn="ctr"/>
              <a:r>
                <a:rPr lang="en-US">
                  <a:solidFill>
                    <a:schemeClr val="bg1"/>
                  </a:solidFill>
                  <a:latin typeface="Arial"/>
                  <a:cs typeface="Calibri"/>
                </a:rPr>
                <a:t>CEO</a:t>
              </a:r>
            </a:p>
            <a:p>
              <a:pPr algn="ctr"/>
              <a:r>
                <a:rPr lang="en-US">
                  <a:solidFill>
                    <a:schemeClr val="bg1"/>
                  </a:solidFill>
                  <a:latin typeface="Arial"/>
                  <a:cs typeface="Calibri"/>
                </a:rPr>
                <a:t> (2014-Present)</a:t>
              </a:r>
              <a:endParaRPr lang="en-US">
                <a:solidFill>
                  <a:schemeClr val="bg1"/>
                </a:solidFill>
                <a:latin typeface="Arial"/>
                <a:cs typeface="Arial"/>
              </a:endParaRPr>
            </a:p>
          </p:txBody>
        </p:sp>
        <p:pic>
          <p:nvPicPr>
            <p:cNvPr id="1026" name="Picture 2" descr="Andrew Rees">
              <a:extLst>
                <a:ext uri="{FF2B5EF4-FFF2-40B4-BE49-F238E27FC236}">
                  <a16:creationId xmlns:a16="http://schemas.microsoft.com/office/drawing/2014/main" id="{C47A7032-358C-CA66-3E58-CF2465127C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214" y="1034395"/>
              <a:ext cx="1886243" cy="1876425"/>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Rectangle 11">
            <a:extLst>
              <a:ext uri="{FF2B5EF4-FFF2-40B4-BE49-F238E27FC236}">
                <a16:creationId xmlns:a16="http://schemas.microsoft.com/office/drawing/2014/main" id="{720E91B1-E549-AAB5-8A89-47C3A6F21DF2}"/>
              </a:ext>
            </a:extLst>
          </p:cNvPr>
          <p:cNvSpPr/>
          <p:nvPr/>
        </p:nvSpPr>
        <p:spPr>
          <a:xfrm>
            <a:off x="5156311" y="2816499"/>
            <a:ext cx="1931065" cy="1054248"/>
          </a:xfrm>
          <a:prstGeom prst="rect">
            <a:avLst/>
          </a:prstGeom>
          <a:solidFill>
            <a:srgbClr val="8CBF4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latin typeface="Arial"/>
                <a:cs typeface="Calibri"/>
              </a:rPr>
              <a:t>Michelle Poole</a:t>
            </a:r>
            <a:endParaRPr lang="en-US">
              <a:solidFill>
                <a:schemeClr val="bg1"/>
              </a:solidFill>
              <a:latin typeface="Arial"/>
              <a:cs typeface="Arial"/>
            </a:endParaRPr>
          </a:p>
          <a:p>
            <a:pPr algn="ctr"/>
            <a:r>
              <a:rPr lang="en-US">
                <a:solidFill>
                  <a:schemeClr val="bg1"/>
                </a:solidFill>
                <a:latin typeface="Arial"/>
                <a:cs typeface="Arial"/>
              </a:rPr>
              <a:t>President</a:t>
            </a:r>
          </a:p>
          <a:p>
            <a:pPr algn="ctr"/>
            <a:r>
              <a:rPr lang="en-US">
                <a:solidFill>
                  <a:schemeClr val="bg1"/>
                </a:solidFill>
                <a:latin typeface="Arial"/>
                <a:cs typeface="Calibri"/>
              </a:rPr>
              <a:t>(2020-Present)</a:t>
            </a:r>
          </a:p>
        </p:txBody>
      </p:sp>
      <p:pic>
        <p:nvPicPr>
          <p:cNvPr id="1028" name="Picture 4" descr="Michelle Poole">
            <a:extLst>
              <a:ext uri="{FF2B5EF4-FFF2-40B4-BE49-F238E27FC236}">
                <a16:creationId xmlns:a16="http://schemas.microsoft.com/office/drawing/2014/main" id="{EC72A33F-BD39-7F58-F4B3-C5EA0C9E98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6311" y="936706"/>
            <a:ext cx="1913208" cy="18764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7CED247F-A245-13E6-5623-91E4E91770B1}"/>
              </a:ext>
            </a:extLst>
          </p:cNvPr>
          <p:cNvSpPr/>
          <p:nvPr/>
        </p:nvSpPr>
        <p:spPr>
          <a:xfrm>
            <a:off x="10062307" y="2830127"/>
            <a:ext cx="1922560" cy="1029402"/>
          </a:xfrm>
          <a:prstGeom prst="rect">
            <a:avLst/>
          </a:prstGeom>
          <a:solidFill>
            <a:srgbClr val="8CBF4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latin typeface="Arial"/>
                <a:cs typeface="Calibri"/>
              </a:rPr>
              <a:t>Adam Michaels</a:t>
            </a:r>
            <a:endParaRPr lang="en-US">
              <a:solidFill>
                <a:schemeClr val="bg1"/>
              </a:solidFill>
              <a:latin typeface="Arial"/>
              <a:cs typeface="Arial"/>
            </a:endParaRPr>
          </a:p>
          <a:p>
            <a:pPr algn="ctr"/>
            <a:r>
              <a:rPr lang="en-US">
                <a:solidFill>
                  <a:schemeClr val="bg1"/>
                </a:solidFill>
                <a:latin typeface="Arial"/>
                <a:cs typeface="Arial"/>
              </a:rPr>
              <a:t>CDO</a:t>
            </a:r>
          </a:p>
          <a:p>
            <a:pPr algn="ctr"/>
            <a:r>
              <a:rPr lang="en-US">
                <a:solidFill>
                  <a:schemeClr val="bg1"/>
                </a:solidFill>
                <a:latin typeface="Arial"/>
                <a:cs typeface="Calibri"/>
              </a:rPr>
              <a:t>(2013-Present)</a:t>
            </a:r>
          </a:p>
        </p:txBody>
      </p:sp>
      <p:pic>
        <p:nvPicPr>
          <p:cNvPr id="1030" name="Picture 6" descr="Adam Michaels">
            <a:extLst>
              <a:ext uri="{FF2B5EF4-FFF2-40B4-BE49-F238E27FC236}">
                <a16:creationId xmlns:a16="http://schemas.microsoft.com/office/drawing/2014/main" id="{A2F015CA-97E5-44B5-FEF2-7366312B23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8040" y="934455"/>
            <a:ext cx="1886701" cy="188547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ick  Blackshaw ">
            <a:extLst>
              <a:ext uri="{FF2B5EF4-FFF2-40B4-BE49-F238E27FC236}">
                <a16:creationId xmlns:a16="http://schemas.microsoft.com/office/drawing/2014/main" id="{B7C9E839-7EB2-DB36-1B98-9BD454F08B4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13689"/>
          <a:stretch/>
        </p:blipFill>
        <p:spPr bwMode="auto">
          <a:xfrm>
            <a:off x="2724869" y="970652"/>
            <a:ext cx="1926826" cy="18764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nne Mehlman">
            <a:extLst>
              <a:ext uri="{FF2B5EF4-FFF2-40B4-BE49-F238E27FC236}">
                <a16:creationId xmlns:a16="http://schemas.microsoft.com/office/drawing/2014/main" id="{FC8504C1-B790-5B67-BC7D-4668D5C85C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32180" y="952721"/>
            <a:ext cx="1926824" cy="18764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33F4364-8D6E-38F5-ACB0-1F5D36D428C1}"/>
              </a:ext>
            </a:extLst>
          </p:cNvPr>
          <p:cNvSpPr txBox="1"/>
          <p:nvPr/>
        </p:nvSpPr>
        <p:spPr>
          <a:xfrm>
            <a:off x="4629053" y="4859796"/>
            <a:ext cx="9599705"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ea typeface="+mn-lt"/>
                <a:cs typeface="+mn-lt"/>
              </a:rPr>
              <a:t> </a:t>
            </a:r>
            <a:r>
              <a:rPr lang="en-US" sz="2400">
                <a:latin typeface="Arial"/>
                <a:ea typeface="+mn-lt"/>
                <a:cs typeface="+mn-lt"/>
              </a:rPr>
              <a:t>Jonathan Komp</a:t>
            </a:r>
            <a:r>
              <a:rPr lang="en-US">
                <a:latin typeface="Arial"/>
                <a:ea typeface="+mn-lt"/>
                <a:cs typeface="+mn-lt"/>
              </a:rPr>
              <a:t> </a:t>
            </a:r>
          </a:p>
          <a:p>
            <a:r>
              <a:rPr lang="en-US" sz="1400" i="1">
                <a:latin typeface="Arial"/>
                <a:ea typeface="+mn-lt"/>
                <a:cs typeface="+mn-lt"/>
              </a:rPr>
              <a:t>Senior Research Analyst </a:t>
            </a:r>
            <a:r>
              <a:rPr lang="en-US" sz="1400" i="1">
                <a:latin typeface="Arial"/>
                <a:ea typeface="+mn-lt"/>
                <a:cs typeface="Arial"/>
              </a:rPr>
              <a:t>at Baird </a:t>
            </a:r>
            <a:r>
              <a:rPr lang="en-US" sz="1400" i="1">
                <a:latin typeface="Arial"/>
                <a:ea typeface="+mn-lt"/>
                <a:cs typeface="+mn-lt"/>
              </a:rPr>
              <a:t>– Active Lifestyles (Apparel, Footwear &amp; Fitness)</a:t>
            </a:r>
            <a:endParaRPr lang="en-US" sz="1400">
              <a:latin typeface="Arial"/>
              <a:ea typeface="Calibri"/>
              <a:cs typeface="Calibri"/>
            </a:endParaRPr>
          </a:p>
        </p:txBody>
      </p:sp>
      <p:sp>
        <p:nvSpPr>
          <p:cNvPr id="6" name="Speech Bubble: Rectangle with Corners Rounded 5">
            <a:extLst>
              <a:ext uri="{FF2B5EF4-FFF2-40B4-BE49-F238E27FC236}">
                <a16:creationId xmlns:a16="http://schemas.microsoft.com/office/drawing/2014/main" id="{64805F19-D21E-BEC2-34AB-4EE5218B4B9A}"/>
              </a:ext>
            </a:extLst>
          </p:cNvPr>
          <p:cNvSpPr/>
          <p:nvPr/>
        </p:nvSpPr>
        <p:spPr>
          <a:xfrm flipH="1">
            <a:off x="306134" y="4258811"/>
            <a:ext cx="4111037" cy="2003777"/>
          </a:xfrm>
          <a:prstGeom prst="wedgeRoundRectCallou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latin typeface="Arial"/>
                <a:ea typeface="Calibri"/>
                <a:cs typeface="Calibri"/>
              </a:rPr>
              <a:t>"When I think about the kind of characteristics we like about Crocs, I think, first of all, it's a great leadership team"</a:t>
            </a:r>
            <a:endParaRPr lang="en-US" sz="1400">
              <a:latin typeface="Arial"/>
              <a:cs typeface="Arial"/>
            </a:endParaRPr>
          </a:p>
        </p:txBody>
      </p:sp>
    </p:spTree>
    <p:extLst>
      <p:ext uri="{BB962C8B-B14F-4D97-AF65-F5344CB8AC3E}">
        <p14:creationId xmlns:p14="http://schemas.microsoft.com/office/powerpoint/2010/main" val="2782374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B245449-8F33-94D9-90CE-390885A10BD3}"/>
              </a:ext>
            </a:extLst>
          </p:cNvPr>
          <p:cNvPicPr>
            <a:picLocks noChangeAspect="1"/>
          </p:cNvPicPr>
          <p:nvPr/>
        </p:nvPicPr>
        <p:blipFill>
          <a:blip r:embed="rId2"/>
          <a:stretch>
            <a:fillRect/>
          </a:stretch>
        </p:blipFill>
        <p:spPr>
          <a:xfrm>
            <a:off x="11122817" y="83492"/>
            <a:ext cx="865378" cy="585367"/>
          </a:xfrm>
          <a:prstGeom prst="rect">
            <a:avLst/>
          </a:prstGeom>
        </p:spPr>
      </p:pic>
      <p:cxnSp>
        <p:nvCxnSpPr>
          <p:cNvPr id="3" name="Straight Arrow Connector 2">
            <a:extLst>
              <a:ext uri="{FF2B5EF4-FFF2-40B4-BE49-F238E27FC236}">
                <a16:creationId xmlns:a16="http://schemas.microsoft.com/office/drawing/2014/main" id="{28BEFF8A-D885-5E36-5F68-C439FF3FA902}"/>
              </a:ext>
            </a:extLst>
          </p:cNvPr>
          <p:cNvCxnSpPr/>
          <p:nvPr/>
        </p:nvCxnSpPr>
        <p:spPr>
          <a:xfrm>
            <a:off x="0" y="717686"/>
            <a:ext cx="12199715" cy="27007"/>
          </a:xfrm>
          <a:prstGeom prst="straightConnector1">
            <a:avLst/>
          </a:prstGeom>
          <a:ln>
            <a:solidFill>
              <a:schemeClr val="accent6"/>
            </a:solidFill>
          </a:ln>
        </p:spPr>
        <p:style>
          <a:lnRef idx="3">
            <a:schemeClr val="dk1"/>
          </a:lnRef>
          <a:fillRef idx="0">
            <a:schemeClr val="dk1"/>
          </a:fillRef>
          <a:effectRef idx="2">
            <a:schemeClr val="dk1"/>
          </a:effectRef>
          <a:fontRef idx="minor">
            <a:schemeClr val="tx1"/>
          </a:fontRef>
        </p:style>
      </p:cxnSp>
      <p:sp>
        <p:nvSpPr>
          <p:cNvPr id="4" name="TextBox 3">
            <a:extLst>
              <a:ext uri="{FF2B5EF4-FFF2-40B4-BE49-F238E27FC236}">
                <a16:creationId xmlns:a16="http://schemas.microsoft.com/office/drawing/2014/main" id="{0C89049C-79A6-949E-26A3-3C8BED52C5EF}"/>
              </a:ext>
            </a:extLst>
          </p:cNvPr>
          <p:cNvSpPr txBox="1"/>
          <p:nvPr/>
        </p:nvSpPr>
        <p:spPr>
          <a:xfrm>
            <a:off x="203805" y="173290"/>
            <a:ext cx="621174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Arial"/>
                <a:cs typeface="Arial"/>
              </a:rPr>
              <a:t>Financial History</a:t>
            </a:r>
          </a:p>
        </p:txBody>
      </p:sp>
      <p:sp>
        <p:nvSpPr>
          <p:cNvPr id="16" name="Rectangle 15">
            <a:extLst>
              <a:ext uri="{FF2B5EF4-FFF2-40B4-BE49-F238E27FC236}">
                <a16:creationId xmlns:a16="http://schemas.microsoft.com/office/drawing/2014/main" id="{5179F018-A533-CB2E-7CBB-9A2D491FEE70}"/>
              </a:ext>
            </a:extLst>
          </p:cNvPr>
          <p:cNvSpPr/>
          <p:nvPr/>
        </p:nvSpPr>
        <p:spPr>
          <a:xfrm>
            <a:off x="203805" y="858982"/>
            <a:ext cx="5572645" cy="274320"/>
          </a:xfrm>
          <a:prstGeom prst="rect">
            <a:avLst/>
          </a:prstGeom>
          <a:solidFill>
            <a:srgbClr val="8CBF4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rPr>
              <a:t>Revenue ($MM)</a:t>
            </a:r>
          </a:p>
        </p:txBody>
      </p:sp>
      <p:sp>
        <p:nvSpPr>
          <p:cNvPr id="17" name="Rectangle 16">
            <a:extLst>
              <a:ext uri="{FF2B5EF4-FFF2-40B4-BE49-F238E27FC236}">
                <a16:creationId xmlns:a16="http://schemas.microsoft.com/office/drawing/2014/main" id="{7F3903FF-C780-64AE-5D49-F247AD2CB8B9}"/>
              </a:ext>
            </a:extLst>
          </p:cNvPr>
          <p:cNvSpPr/>
          <p:nvPr/>
        </p:nvSpPr>
        <p:spPr>
          <a:xfrm>
            <a:off x="6415550" y="858982"/>
            <a:ext cx="5572645" cy="274320"/>
          </a:xfrm>
          <a:prstGeom prst="rect">
            <a:avLst/>
          </a:prstGeom>
          <a:solidFill>
            <a:srgbClr val="8CBF4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rPr>
              <a:t>Net Income ($MM)</a:t>
            </a:r>
          </a:p>
        </p:txBody>
      </p:sp>
      <p:sp>
        <p:nvSpPr>
          <p:cNvPr id="18" name="Rectangle 17">
            <a:extLst>
              <a:ext uri="{FF2B5EF4-FFF2-40B4-BE49-F238E27FC236}">
                <a16:creationId xmlns:a16="http://schemas.microsoft.com/office/drawing/2014/main" id="{CF43B476-EF24-2143-8221-EEE0592F9AA1}"/>
              </a:ext>
            </a:extLst>
          </p:cNvPr>
          <p:cNvSpPr/>
          <p:nvPr/>
        </p:nvSpPr>
        <p:spPr>
          <a:xfrm>
            <a:off x="290050" y="3703168"/>
            <a:ext cx="5572645" cy="274320"/>
          </a:xfrm>
          <a:prstGeom prst="rect">
            <a:avLst/>
          </a:prstGeom>
          <a:solidFill>
            <a:srgbClr val="8CBF4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rPr>
              <a:t>Adj. EBITDA &amp; Margin ($MM)</a:t>
            </a:r>
            <a:r>
              <a:rPr lang="en-US" baseline="30000">
                <a:solidFill>
                  <a:schemeClr val="bg1"/>
                </a:solidFill>
              </a:rPr>
              <a:t>(1)</a:t>
            </a:r>
          </a:p>
        </p:txBody>
      </p:sp>
      <p:sp>
        <p:nvSpPr>
          <p:cNvPr id="19" name="Rectangle 18">
            <a:extLst>
              <a:ext uri="{FF2B5EF4-FFF2-40B4-BE49-F238E27FC236}">
                <a16:creationId xmlns:a16="http://schemas.microsoft.com/office/drawing/2014/main" id="{3BB85EC2-6EBE-946B-7AC2-953F33AA10C4}"/>
              </a:ext>
            </a:extLst>
          </p:cNvPr>
          <p:cNvSpPr/>
          <p:nvPr/>
        </p:nvSpPr>
        <p:spPr>
          <a:xfrm>
            <a:off x="6415550" y="3703168"/>
            <a:ext cx="5572645" cy="274320"/>
          </a:xfrm>
          <a:prstGeom prst="rect">
            <a:avLst/>
          </a:prstGeom>
          <a:solidFill>
            <a:srgbClr val="8CBF4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rPr>
              <a:t>FCF ($MM)</a:t>
            </a:r>
          </a:p>
        </p:txBody>
      </p:sp>
      <p:sp>
        <p:nvSpPr>
          <p:cNvPr id="20" name="TextBox 19">
            <a:extLst>
              <a:ext uri="{FF2B5EF4-FFF2-40B4-BE49-F238E27FC236}">
                <a16:creationId xmlns:a16="http://schemas.microsoft.com/office/drawing/2014/main" id="{01E124E4-EA7C-5AD0-7031-9093CE4F85BA}"/>
              </a:ext>
            </a:extLst>
          </p:cNvPr>
          <p:cNvSpPr txBox="1"/>
          <p:nvPr/>
        </p:nvSpPr>
        <p:spPr>
          <a:xfrm>
            <a:off x="290049" y="6581001"/>
            <a:ext cx="5572645" cy="276999"/>
          </a:xfrm>
          <a:prstGeom prst="rect">
            <a:avLst/>
          </a:prstGeom>
          <a:noFill/>
        </p:spPr>
        <p:txBody>
          <a:bodyPr wrap="square" rtlCol="0">
            <a:spAutoFit/>
          </a:bodyPr>
          <a:lstStyle/>
          <a:p>
            <a:r>
              <a:rPr lang="en-US" sz="1200"/>
              <a:t>(1) Adj. EBITDA = EBIDTA + Stock Based Compensation</a:t>
            </a:r>
          </a:p>
        </p:txBody>
      </p:sp>
      <p:graphicFrame>
        <p:nvGraphicFramePr>
          <p:cNvPr id="8" name="Chart 7">
            <a:extLst>
              <a:ext uri="{FF2B5EF4-FFF2-40B4-BE49-F238E27FC236}">
                <a16:creationId xmlns:a16="http://schemas.microsoft.com/office/drawing/2014/main" id="{267776DC-F076-7702-0E75-AC25204ECB67}"/>
              </a:ext>
            </a:extLst>
          </p:cNvPr>
          <p:cNvGraphicFramePr>
            <a:graphicFrameLocks/>
          </p:cNvGraphicFramePr>
          <p:nvPr>
            <p:extLst>
              <p:ext uri="{D42A27DB-BD31-4B8C-83A1-F6EECF244321}">
                <p14:modId xmlns:p14="http://schemas.microsoft.com/office/powerpoint/2010/main" val="2901297221"/>
              </p:ext>
            </p:extLst>
          </p:nvPr>
        </p:nvGraphicFramePr>
        <p:xfrm>
          <a:off x="6417128" y="1132114"/>
          <a:ext cx="5572578" cy="25690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99B004C5-37AD-467D-639D-69A76DFE6860}"/>
              </a:ext>
            </a:extLst>
          </p:cNvPr>
          <p:cNvGraphicFramePr>
            <a:graphicFrameLocks/>
          </p:cNvGraphicFramePr>
          <p:nvPr>
            <p:extLst>
              <p:ext uri="{D42A27DB-BD31-4B8C-83A1-F6EECF244321}">
                <p14:modId xmlns:p14="http://schemas.microsoft.com/office/powerpoint/2010/main" val="3278124543"/>
              </p:ext>
            </p:extLst>
          </p:nvPr>
        </p:nvGraphicFramePr>
        <p:xfrm>
          <a:off x="201386" y="1132114"/>
          <a:ext cx="5578928" cy="256902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C682A72A-5560-F21A-1A07-4EE759E44AE0}"/>
              </a:ext>
            </a:extLst>
          </p:cNvPr>
          <p:cNvGraphicFramePr>
            <a:graphicFrameLocks/>
          </p:cNvGraphicFramePr>
          <p:nvPr>
            <p:extLst>
              <p:ext uri="{D42A27DB-BD31-4B8C-83A1-F6EECF244321}">
                <p14:modId xmlns:p14="http://schemas.microsoft.com/office/powerpoint/2010/main" val="566300621"/>
              </p:ext>
            </p:extLst>
          </p:nvPr>
        </p:nvGraphicFramePr>
        <p:xfrm>
          <a:off x="288471" y="3978729"/>
          <a:ext cx="5578927" cy="260168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a:extLst>
              <a:ext uri="{FF2B5EF4-FFF2-40B4-BE49-F238E27FC236}">
                <a16:creationId xmlns:a16="http://schemas.microsoft.com/office/drawing/2014/main" id="{7C5068DD-69DF-DBCE-020C-8FB82A2DA1F6}"/>
              </a:ext>
            </a:extLst>
          </p:cNvPr>
          <p:cNvGraphicFramePr>
            <a:graphicFrameLocks/>
          </p:cNvGraphicFramePr>
          <p:nvPr>
            <p:extLst>
              <p:ext uri="{D42A27DB-BD31-4B8C-83A1-F6EECF244321}">
                <p14:modId xmlns:p14="http://schemas.microsoft.com/office/powerpoint/2010/main" val="979982028"/>
              </p:ext>
            </p:extLst>
          </p:nvPr>
        </p:nvGraphicFramePr>
        <p:xfrm>
          <a:off x="6417129" y="3918857"/>
          <a:ext cx="5568950" cy="237036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088115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B245449-8F33-94D9-90CE-390885A10BD3}"/>
              </a:ext>
            </a:extLst>
          </p:cNvPr>
          <p:cNvPicPr>
            <a:picLocks noChangeAspect="1"/>
          </p:cNvPicPr>
          <p:nvPr/>
        </p:nvPicPr>
        <p:blipFill>
          <a:blip r:embed="rId2"/>
          <a:stretch>
            <a:fillRect/>
          </a:stretch>
        </p:blipFill>
        <p:spPr>
          <a:xfrm>
            <a:off x="11122817" y="83492"/>
            <a:ext cx="865378" cy="585367"/>
          </a:xfrm>
          <a:prstGeom prst="rect">
            <a:avLst/>
          </a:prstGeom>
        </p:spPr>
      </p:pic>
      <p:cxnSp>
        <p:nvCxnSpPr>
          <p:cNvPr id="3" name="Straight Arrow Connector 2">
            <a:extLst>
              <a:ext uri="{FF2B5EF4-FFF2-40B4-BE49-F238E27FC236}">
                <a16:creationId xmlns:a16="http://schemas.microsoft.com/office/drawing/2014/main" id="{28BEFF8A-D885-5E36-5F68-C439FF3FA902}"/>
              </a:ext>
            </a:extLst>
          </p:cNvPr>
          <p:cNvCxnSpPr/>
          <p:nvPr/>
        </p:nvCxnSpPr>
        <p:spPr>
          <a:xfrm>
            <a:off x="0" y="717686"/>
            <a:ext cx="12199715" cy="27007"/>
          </a:xfrm>
          <a:prstGeom prst="straightConnector1">
            <a:avLst/>
          </a:prstGeom>
          <a:ln>
            <a:solidFill>
              <a:schemeClr val="accent6"/>
            </a:solidFill>
          </a:ln>
        </p:spPr>
        <p:style>
          <a:lnRef idx="3">
            <a:schemeClr val="dk1"/>
          </a:lnRef>
          <a:fillRef idx="0">
            <a:schemeClr val="dk1"/>
          </a:fillRef>
          <a:effectRef idx="2">
            <a:schemeClr val="dk1"/>
          </a:effectRef>
          <a:fontRef idx="minor">
            <a:schemeClr val="tx1"/>
          </a:fontRef>
        </p:style>
      </p:cxnSp>
      <p:sp>
        <p:nvSpPr>
          <p:cNvPr id="4" name="TextBox 3">
            <a:extLst>
              <a:ext uri="{FF2B5EF4-FFF2-40B4-BE49-F238E27FC236}">
                <a16:creationId xmlns:a16="http://schemas.microsoft.com/office/drawing/2014/main" id="{0C89049C-79A6-949E-26A3-3C8BED52C5EF}"/>
              </a:ext>
            </a:extLst>
          </p:cNvPr>
          <p:cNvSpPr txBox="1"/>
          <p:nvPr/>
        </p:nvSpPr>
        <p:spPr>
          <a:xfrm>
            <a:off x="203805" y="173290"/>
            <a:ext cx="621174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Arial"/>
                <a:cs typeface="Arial"/>
              </a:rPr>
              <a:t>Comparable Analysis</a:t>
            </a:r>
          </a:p>
        </p:txBody>
      </p:sp>
      <p:sp>
        <p:nvSpPr>
          <p:cNvPr id="16" name="Rectangle 15">
            <a:extLst>
              <a:ext uri="{FF2B5EF4-FFF2-40B4-BE49-F238E27FC236}">
                <a16:creationId xmlns:a16="http://schemas.microsoft.com/office/drawing/2014/main" id="{5179F018-A533-CB2E-7CBB-9A2D491FEE70}"/>
              </a:ext>
            </a:extLst>
          </p:cNvPr>
          <p:cNvSpPr/>
          <p:nvPr/>
        </p:nvSpPr>
        <p:spPr>
          <a:xfrm>
            <a:off x="203805" y="858982"/>
            <a:ext cx="5572645" cy="274320"/>
          </a:xfrm>
          <a:prstGeom prst="rect">
            <a:avLst/>
          </a:prstGeom>
          <a:solidFill>
            <a:srgbClr val="8CBF4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latin typeface="Arial"/>
                <a:cs typeface="Arial"/>
              </a:rPr>
              <a:t>Current P/E</a:t>
            </a:r>
          </a:p>
        </p:txBody>
      </p:sp>
      <p:sp>
        <p:nvSpPr>
          <p:cNvPr id="17" name="Rectangle 16">
            <a:extLst>
              <a:ext uri="{FF2B5EF4-FFF2-40B4-BE49-F238E27FC236}">
                <a16:creationId xmlns:a16="http://schemas.microsoft.com/office/drawing/2014/main" id="{7F3903FF-C780-64AE-5D49-F247AD2CB8B9}"/>
              </a:ext>
            </a:extLst>
          </p:cNvPr>
          <p:cNvSpPr/>
          <p:nvPr/>
        </p:nvSpPr>
        <p:spPr>
          <a:xfrm>
            <a:off x="6415550" y="858982"/>
            <a:ext cx="5572645" cy="274320"/>
          </a:xfrm>
          <a:prstGeom prst="rect">
            <a:avLst/>
          </a:prstGeom>
          <a:solidFill>
            <a:srgbClr val="8CBF4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latin typeface="Arial"/>
                <a:cs typeface="Arial"/>
              </a:rPr>
              <a:t>Forward P/E</a:t>
            </a:r>
          </a:p>
        </p:txBody>
      </p:sp>
      <p:sp>
        <p:nvSpPr>
          <p:cNvPr id="18" name="Rectangle 17">
            <a:extLst>
              <a:ext uri="{FF2B5EF4-FFF2-40B4-BE49-F238E27FC236}">
                <a16:creationId xmlns:a16="http://schemas.microsoft.com/office/drawing/2014/main" id="{CF43B476-EF24-2143-8221-EEE0592F9AA1}"/>
              </a:ext>
            </a:extLst>
          </p:cNvPr>
          <p:cNvSpPr/>
          <p:nvPr/>
        </p:nvSpPr>
        <p:spPr>
          <a:xfrm>
            <a:off x="203805" y="3703168"/>
            <a:ext cx="5572645" cy="274320"/>
          </a:xfrm>
          <a:prstGeom prst="rect">
            <a:avLst/>
          </a:prstGeom>
          <a:solidFill>
            <a:srgbClr val="8CBF4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latin typeface="Arial"/>
                <a:cs typeface="Arial"/>
              </a:rPr>
              <a:t> EV/Revenue</a:t>
            </a:r>
            <a:endParaRPr lang="en-US" baseline="30000">
              <a:solidFill>
                <a:schemeClr val="bg1"/>
              </a:solidFill>
              <a:latin typeface="Arial"/>
              <a:cs typeface="Arial"/>
            </a:endParaRPr>
          </a:p>
        </p:txBody>
      </p:sp>
      <p:sp>
        <p:nvSpPr>
          <p:cNvPr id="19" name="Rectangle 18">
            <a:extLst>
              <a:ext uri="{FF2B5EF4-FFF2-40B4-BE49-F238E27FC236}">
                <a16:creationId xmlns:a16="http://schemas.microsoft.com/office/drawing/2014/main" id="{3BB85EC2-6EBE-946B-7AC2-953F33AA10C4}"/>
              </a:ext>
            </a:extLst>
          </p:cNvPr>
          <p:cNvSpPr/>
          <p:nvPr/>
        </p:nvSpPr>
        <p:spPr>
          <a:xfrm>
            <a:off x="6415550" y="3703168"/>
            <a:ext cx="5572645" cy="274320"/>
          </a:xfrm>
          <a:prstGeom prst="rect">
            <a:avLst/>
          </a:prstGeom>
          <a:solidFill>
            <a:srgbClr val="8CBF4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latin typeface="Arial"/>
                <a:cs typeface="Arial"/>
              </a:rPr>
              <a:t>EV/EBITDA</a:t>
            </a:r>
          </a:p>
        </p:txBody>
      </p:sp>
      <p:graphicFrame>
        <p:nvGraphicFramePr>
          <p:cNvPr id="6" name="Chart 5">
            <a:extLst>
              <a:ext uri="{FF2B5EF4-FFF2-40B4-BE49-F238E27FC236}">
                <a16:creationId xmlns:a16="http://schemas.microsoft.com/office/drawing/2014/main" id="{41E3323C-4B2C-015F-0827-FF87B73D885B}"/>
              </a:ext>
            </a:extLst>
          </p:cNvPr>
          <p:cNvGraphicFramePr>
            <a:graphicFrameLocks/>
          </p:cNvGraphicFramePr>
          <p:nvPr>
            <p:extLst>
              <p:ext uri="{D42A27DB-BD31-4B8C-83A1-F6EECF244321}">
                <p14:modId xmlns:p14="http://schemas.microsoft.com/office/powerpoint/2010/main" val="3465227934"/>
              </p:ext>
            </p:extLst>
          </p:nvPr>
        </p:nvGraphicFramePr>
        <p:xfrm>
          <a:off x="199292" y="1143000"/>
          <a:ext cx="5580184" cy="25556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1CD88264-9A50-144B-9374-7C70BC87300B}"/>
              </a:ext>
            </a:extLst>
          </p:cNvPr>
          <p:cNvGraphicFramePr>
            <a:graphicFrameLocks/>
          </p:cNvGraphicFramePr>
          <p:nvPr>
            <p:extLst>
              <p:ext uri="{D42A27DB-BD31-4B8C-83A1-F6EECF244321}">
                <p14:modId xmlns:p14="http://schemas.microsoft.com/office/powerpoint/2010/main" val="1427003905"/>
              </p:ext>
            </p:extLst>
          </p:nvPr>
        </p:nvGraphicFramePr>
        <p:xfrm>
          <a:off x="6412523" y="1143000"/>
          <a:ext cx="5581894" cy="25556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355A5A24-EC93-9A58-EC68-9A7A76EE04C5}"/>
              </a:ext>
            </a:extLst>
          </p:cNvPr>
          <p:cNvGraphicFramePr>
            <a:graphicFrameLocks/>
          </p:cNvGraphicFramePr>
          <p:nvPr>
            <p:extLst>
              <p:ext uri="{D42A27DB-BD31-4B8C-83A1-F6EECF244321}">
                <p14:modId xmlns:p14="http://schemas.microsoft.com/office/powerpoint/2010/main" val="898255764"/>
              </p:ext>
            </p:extLst>
          </p:nvPr>
        </p:nvGraphicFramePr>
        <p:xfrm>
          <a:off x="199292" y="4015153"/>
          <a:ext cx="5581894" cy="252046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a:extLst>
              <a:ext uri="{FF2B5EF4-FFF2-40B4-BE49-F238E27FC236}">
                <a16:creationId xmlns:a16="http://schemas.microsoft.com/office/drawing/2014/main" id="{A37AA934-B678-5362-11EF-446DA64389F6}"/>
              </a:ext>
            </a:extLst>
          </p:cNvPr>
          <p:cNvGraphicFramePr>
            <a:graphicFrameLocks/>
          </p:cNvGraphicFramePr>
          <p:nvPr>
            <p:extLst>
              <p:ext uri="{D42A27DB-BD31-4B8C-83A1-F6EECF244321}">
                <p14:modId xmlns:p14="http://schemas.microsoft.com/office/powerpoint/2010/main" val="3175124371"/>
              </p:ext>
            </p:extLst>
          </p:nvPr>
        </p:nvGraphicFramePr>
        <p:xfrm>
          <a:off x="6412523" y="3968261"/>
          <a:ext cx="5581161" cy="256735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023251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B245449-8F33-94D9-90CE-390885A10BD3}"/>
              </a:ext>
            </a:extLst>
          </p:cNvPr>
          <p:cNvPicPr>
            <a:picLocks noChangeAspect="1"/>
          </p:cNvPicPr>
          <p:nvPr/>
        </p:nvPicPr>
        <p:blipFill>
          <a:blip r:embed="rId2"/>
          <a:stretch>
            <a:fillRect/>
          </a:stretch>
        </p:blipFill>
        <p:spPr>
          <a:xfrm>
            <a:off x="11122817" y="83492"/>
            <a:ext cx="865378" cy="585367"/>
          </a:xfrm>
          <a:prstGeom prst="rect">
            <a:avLst/>
          </a:prstGeom>
        </p:spPr>
      </p:pic>
      <p:cxnSp>
        <p:nvCxnSpPr>
          <p:cNvPr id="3" name="Straight Arrow Connector 2">
            <a:extLst>
              <a:ext uri="{FF2B5EF4-FFF2-40B4-BE49-F238E27FC236}">
                <a16:creationId xmlns:a16="http://schemas.microsoft.com/office/drawing/2014/main" id="{28BEFF8A-D885-5E36-5F68-C439FF3FA902}"/>
              </a:ext>
            </a:extLst>
          </p:cNvPr>
          <p:cNvCxnSpPr/>
          <p:nvPr/>
        </p:nvCxnSpPr>
        <p:spPr>
          <a:xfrm>
            <a:off x="0" y="717686"/>
            <a:ext cx="12199715" cy="27007"/>
          </a:xfrm>
          <a:prstGeom prst="straightConnector1">
            <a:avLst/>
          </a:prstGeom>
          <a:ln>
            <a:solidFill>
              <a:schemeClr val="accent6"/>
            </a:solidFill>
          </a:ln>
        </p:spPr>
        <p:style>
          <a:lnRef idx="3">
            <a:schemeClr val="dk1"/>
          </a:lnRef>
          <a:fillRef idx="0">
            <a:schemeClr val="dk1"/>
          </a:fillRef>
          <a:effectRef idx="2">
            <a:schemeClr val="dk1"/>
          </a:effectRef>
          <a:fontRef idx="minor">
            <a:schemeClr val="tx1"/>
          </a:fontRef>
        </p:style>
      </p:cxnSp>
      <p:sp>
        <p:nvSpPr>
          <p:cNvPr id="4" name="TextBox 3">
            <a:extLst>
              <a:ext uri="{FF2B5EF4-FFF2-40B4-BE49-F238E27FC236}">
                <a16:creationId xmlns:a16="http://schemas.microsoft.com/office/drawing/2014/main" id="{0C89049C-79A6-949E-26A3-3C8BED52C5EF}"/>
              </a:ext>
            </a:extLst>
          </p:cNvPr>
          <p:cNvSpPr txBox="1"/>
          <p:nvPr/>
        </p:nvSpPr>
        <p:spPr>
          <a:xfrm>
            <a:off x="203805" y="173290"/>
            <a:ext cx="621174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Arial"/>
                <a:cs typeface="Calibri"/>
              </a:rPr>
              <a:t>Financial Outlook</a:t>
            </a:r>
          </a:p>
        </p:txBody>
      </p:sp>
      <p:sp>
        <p:nvSpPr>
          <p:cNvPr id="5" name="TextBox 4">
            <a:extLst>
              <a:ext uri="{FF2B5EF4-FFF2-40B4-BE49-F238E27FC236}">
                <a16:creationId xmlns:a16="http://schemas.microsoft.com/office/drawing/2014/main" id="{67272723-5DA5-FA68-4E2B-EE2B3BE4CDE6}"/>
              </a:ext>
            </a:extLst>
          </p:cNvPr>
          <p:cNvSpPr txBox="1"/>
          <p:nvPr/>
        </p:nvSpPr>
        <p:spPr>
          <a:xfrm>
            <a:off x="740765" y="1320008"/>
            <a:ext cx="4318800"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600">
              <a:latin typeface="Arial"/>
              <a:cs typeface="Calibri" panose="020F0502020204030204"/>
            </a:endParaRPr>
          </a:p>
          <a:p>
            <a:pPr marL="285750" indent="-285750">
              <a:buFont typeface="Arial"/>
              <a:buChar char="•"/>
            </a:pPr>
            <a:r>
              <a:rPr lang="en-US" sz="1600">
                <a:latin typeface="Arial"/>
                <a:cs typeface="Calibri" panose="020F0502020204030204"/>
              </a:rPr>
              <a:t>Crocs currently has approximately $2.3B in long term debt mostly stemming from the purchase of HEYDUDE's in February of 2022.</a:t>
            </a:r>
          </a:p>
          <a:p>
            <a:pPr marL="285750" indent="-285750">
              <a:buFont typeface="Arial"/>
              <a:buChar char="•"/>
            </a:pPr>
            <a:r>
              <a:rPr lang="en-US" sz="1600">
                <a:latin typeface="Arial"/>
                <a:cs typeface="Calibri" panose="020F0502020204030204"/>
              </a:rPr>
              <a:t>Their main commitment is to deleverage to ≤2.0X Gross leverage and have stopped share repurchasing until they do.</a:t>
            </a:r>
          </a:p>
          <a:p>
            <a:pPr marL="285750" indent="-285750">
              <a:buFont typeface="Arial"/>
              <a:buChar char="•"/>
            </a:pPr>
            <a:r>
              <a:rPr lang="en-US" sz="1600">
                <a:latin typeface="Arial"/>
                <a:cs typeface="Calibri" panose="020F0502020204030204"/>
              </a:rPr>
              <a:t>They have been successful in this mission as it has fallen from 3.1x year end 2021 to 2.5x Q3 2022.</a:t>
            </a:r>
          </a:p>
          <a:p>
            <a:pPr marL="285750" indent="-285750">
              <a:buFont typeface="Arial"/>
              <a:buChar char="•"/>
            </a:pPr>
            <a:r>
              <a:rPr lang="en-US" sz="1600">
                <a:latin typeface="Arial"/>
                <a:cs typeface="Calibri" panose="020F0502020204030204"/>
              </a:rPr>
              <a:t>≤2.0 gross leverage is expected by mid-year 2023.</a:t>
            </a:r>
          </a:p>
          <a:p>
            <a:pPr marL="285750" indent="-285750">
              <a:buFont typeface="Arial"/>
              <a:buChar char="•"/>
            </a:pPr>
            <a:r>
              <a:rPr lang="en-US" sz="1600">
                <a:latin typeface="Arial"/>
                <a:cs typeface="Arial"/>
              </a:rPr>
              <a:t>Reduced $550 million in debt in Q4 from strong cash flow</a:t>
            </a:r>
            <a:endParaRPr lang="en-US" sz="1600">
              <a:latin typeface="Arial"/>
              <a:cs typeface="Calibri" panose="020F0502020204030204"/>
            </a:endParaRPr>
          </a:p>
          <a:p>
            <a:pPr marL="285750" indent="-285750">
              <a:buFont typeface="Arial"/>
              <a:buChar char="•"/>
            </a:pPr>
            <a:r>
              <a:rPr lang="en-US" sz="1600">
                <a:latin typeface="Arial"/>
                <a:cs typeface="Calibri" panose="020F0502020204030204"/>
              </a:rPr>
              <a:t>The risk of Crocs increased leveraging over the near future is outweighed by the risk they avoid by becoming a multi-brand company.</a:t>
            </a:r>
          </a:p>
          <a:p>
            <a:pPr marL="285750" indent="-285750">
              <a:buFont typeface="Arial"/>
              <a:buChar char="•"/>
            </a:pPr>
            <a:r>
              <a:rPr lang="en-US" sz="1600">
                <a:latin typeface="Arial"/>
                <a:cs typeface="Calibri" panose="020F0502020204030204"/>
              </a:rPr>
              <a:t>D/E = 4.12</a:t>
            </a:r>
          </a:p>
        </p:txBody>
      </p:sp>
      <p:sp>
        <p:nvSpPr>
          <p:cNvPr id="7" name="Rectangle 6">
            <a:extLst>
              <a:ext uri="{FF2B5EF4-FFF2-40B4-BE49-F238E27FC236}">
                <a16:creationId xmlns:a16="http://schemas.microsoft.com/office/drawing/2014/main" id="{F69B0966-2B85-F58D-9492-A2D26A264A07}"/>
              </a:ext>
            </a:extLst>
          </p:cNvPr>
          <p:cNvSpPr/>
          <p:nvPr/>
        </p:nvSpPr>
        <p:spPr>
          <a:xfrm>
            <a:off x="203805" y="790466"/>
            <a:ext cx="11782945" cy="361405"/>
          </a:xfrm>
          <a:prstGeom prst="rect">
            <a:avLst/>
          </a:prstGeom>
          <a:solidFill>
            <a:srgbClr val="8CBF4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latin typeface="Arial"/>
                <a:cs typeface="Calibri"/>
              </a:rPr>
              <a:t>Strong Commitment to Deleveraging</a:t>
            </a:r>
          </a:p>
        </p:txBody>
      </p:sp>
      <p:grpSp>
        <p:nvGrpSpPr>
          <p:cNvPr id="6" name="Group 5">
            <a:extLst>
              <a:ext uri="{FF2B5EF4-FFF2-40B4-BE49-F238E27FC236}">
                <a16:creationId xmlns:a16="http://schemas.microsoft.com/office/drawing/2014/main" id="{36320F0E-4108-64C8-0ADF-A913999D054C}"/>
              </a:ext>
            </a:extLst>
          </p:cNvPr>
          <p:cNvGrpSpPr/>
          <p:nvPr/>
        </p:nvGrpSpPr>
        <p:grpSpPr>
          <a:xfrm>
            <a:off x="6130084" y="1197657"/>
            <a:ext cx="5482458" cy="2685773"/>
            <a:chOff x="6583575" y="1791541"/>
            <a:chExt cx="4604908" cy="5400983"/>
          </a:xfrm>
        </p:grpSpPr>
        <p:sp>
          <p:nvSpPr>
            <p:cNvPr id="8" name="TextBox 7">
              <a:extLst>
                <a:ext uri="{FF2B5EF4-FFF2-40B4-BE49-F238E27FC236}">
                  <a16:creationId xmlns:a16="http://schemas.microsoft.com/office/drawing/2014/main" id="{8D98977D-2825-9801-26FA-1AA031846E27}"/>
                </a:ext>
              </a:extLst>
            </p:cNvPr>
            <p:cNvSpPr txBox="1"/>
            <p:nvPr/>
          </p:nvSpPr>
          <p:spPr>
            <a:xfrm>
              <a:off x="6734042" y="5845629"/>
              <a:ext cx="94705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Arial"/>
                  <a:cs typeface="Calibri"/>
                </a:rPr>
                <a:t>2021</a:t>
              </a:r>
            </a:p>
          </p:txBody>
        </p:sp>
        <p:sp>
          <p:nvSpPr>
            <p:cNvPr id="9" name="TextBox 8">
              <a:extLst>
                <a:ext uri="{FF2B5EF4-FFF2-40B4-BE49-F238E27FC236}">
                  <a16:creationId xmlns:a16="http://schemas.microsoft.com/office/drawing/2014/main" id="{A1BC226F-5780-6403-F58C-A4B75114FC70}"/>
                </a:ext>
              </a:extLst>
            </p:cNvPr>
            <p:cNvSpPr txBox="1"/>
            <p:nvPr/>
          </p:nvSpPr>
          <p:spPr>
            <a:xfrm>
              <a:off x="7733312" y="5892778"/>
              <a:ext cx="882237" cy="12997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Arial"/>
                  <a:cs typeface="Calibri"/>
                </a:rPr>
                <a:t>BOY 2022</a:t>
              </a:r>
            </a:p>
          </p:txBody>
        </p:sp>
        <p:sp>
          <p:nvSpPr>
            <p:cNvPr id="11" name="TextBox 10">
              <a:extLst>
                <a:ext uri="{FF2B5EF4-FFF2-40B4-BE49-F238E27FC236}">
                  <a16:creationId xmlns:a16="http://schemas.microsoft.com/office/drawing/2014/main" id="{5F69D2CF-0D09-BEC8-4E1A-E705B201CA4E}"/>
                </a:ext>
              </a:extLst>
            </p:cNvPr>
            <p:cNvSpPr txBox="1"/>
            <p:nvPr/>
          </p:nvSpPr>
          <p:spPr>
            <a:xfrm>
              <a:off x="9797220" y="5687835"/>
              <a:ext cx="1391263" cy="10919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Arial"/>
                  <a:cs typeface="Calibri"/>
                </a:rPr>
                <a:t>Mid-Year 2023</a:t>
              </a:r>
              <a:endParaRPr lang="en-US"/>
            </a:p>
          </p:txBody>
        </p:sp>
        <p:sp>
          <p:nvSpPr>
            <p:cNvPr id="12" name="Rectangle 11">
              <a:extLst>
                <a:ext uri="{FF2B5EF4-FFF2-40B4-BE49-F238E27FC236}">
                  <a16:creationId xmlns:a16="http://schemas.microsoft.com/office/drawing/2014/main" id="{027F299C-263D-544F-777C-94EB76A56527}"/>
                </a:ext>
              </a:extLst>
            </p:cNvPr>
            <p:cNvSpPr/>
            <p:nvPr/>
          </p:nvSpPr>
          <p:spPr>
            <a:xfrm>
              <a:off x="6616582" y="4120149"/>
              <a:ext cx="909483" cy="168377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EC32F19-83C2-C12E-3918-2B45D096D237}"/>
                </a:ext>
              </a:extLst>
            </p:cNvPr>
            <p:cNvSpPr txBox="1"/>
            <p:nvPr/>
          </p:nvSpPr>
          <p:spPr>
            <a:xfrm>
              <a:off x="6777688" y="3447710"/>
              <a:ext cx="947058" cy="369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Arial"/>
                  <a:cs typeface="Calibri"/>
                </a:rPr>
                <a:t>1.1x</a:t>
              </a:r>
            </a:p>
          </p:txBody>
        </p:sp>
        <p:sp>
          <p:nvSpPr>
            <p:cNvPr id="15" name="Rectangle 14">
              <a:extLst>
                <a:ext uri="{FF2B5EF4-FFF2-40B4-BE49-F238E27FC236}">
                  <a16:creationId xmlns:a16="http://schemas.microsoft.com/office/drawing/2014/main" id="{8C669404-2D24-DB8F-5A93-FA1AD07FEC75}"/>
                </a:ext>
              </a:extLst>
            </p:cNvPr>
            <p:cNvSpPr/>
            <p:nvPr/>
          </p:nvSpPr>
          <p:spPr>
            <a:xfrm>
              <a:off x="7726222" y="2774358"/>
              <a:ext cx="909483" cy="303571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50AA19D-8FA9-97F5-C8DF-702613A91E19}"/>
                </a:ext>
              </a:extLst>
            </p:cNvPr>
            <p:cNvSpPr txBox="1"/>
            <p:nvPr/>
          </p:nvSpPr>
          <p:spPr>
            <a:xfrm>
              <a:off x="7901000" y="2195901"/>
              <a:ext cx="947058" cy="369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Arial"/>
                  <a:cs typeface="Calibri"/>
                </a:rPr>
                <a:t>3.1x</a:t>
              </a:r>
            </a:p>
          </p:txBody>
        </p:sp>
        <p:sp>
          <p:nvSpPr>
            <p:cNvPr id="17" name="Rectangle 16">
              <a:extLst>
                <a:ext uri="{FF2B5EF4-FFF2-40B4-BE49-F238E27FC236}">
                  <a16:creationId xmlns:a16="http://schemas.microsoft.com/office/drawing/2014/main" id="{CBA8493E-BD5E-D86A-9E93-884A0AA77EC1}"/>
                </a:ext>
              </a:extLst>
            </p:cNvPr>
            <p:cNvSpPr/>
            <p:nvPr/>
          </p:nvSpPr>
          <p:spPr>
            <a:xfrm>
              <a:off x="8849030" y="3177044"/>
              <a:ext cx="909483" cy="251951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DAB3D51-30C1-2FDD-C565-FC0C11315DD8}"/>
                </a:ext>
              </a:extLst>
            </p:cNvPr>
            <p:cNvSpPr txBox="1"/>
            <p:nvPr/>
          </p:nvSpPr>
          <p:spPr>
            <a:xfrm>
              <a:off x="8985604" y="2456258"/>
              <a:ext cx="947058" cy="7427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Arial"/>
                  <a:cs typeface="Calibri"/>
                </a:rPr>
                <a:t>2.25x</a:t>
              </a:r>
            </a:p>
          </p:txBody>
        </p:sp>
        <p:sp>
          <p:nvSpPr>
            <p:cNvPr id="19" name="Rectangle 18">
              <a:extLst>
                <a:ext uri="{FF2B5EF4-FFF2-40B4-BE49-F238E27FC236}">
                  <a16:creationId xmlns:a16="http://schemas.microsoft.com/office/drawing/2014/main" id="{3EB31CFC-858E-B92C-E6AD-347F2ECA792B}"/>
                </a:ext>
              </a:extLst>
            </p:cNvPr>
            <p:cNvSpPr/>
            <p:nvPr/>
          </p:nvSpPr>
          <p:spPr>
            <a:xfrm>
              <a:off x="10028900" y="3650220"/>
              <a:ext cx="909483" cy="204634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20E479E-FDC9-DD49-3BD0-FEFEF2E5F98A}"/>
                </a:ext>
              </a:extLst>
            </p:cNvPr>
            <p:cNvSpPr txBox="1"/>
            <p:nvPr/>
          </p:nvSpPr>
          <p:spPr>
            <a:xfrm>
              <a:off x="10092938" y="3047557"/>
              <a:ext cx="947058" cy="369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Arial"/>
                  <a:cs typeface="Calibri"/>
                </a:rPr>
                <a:t>≤2.0x</a:t>
              </a:r>
            </a:p>
          </p:txBody>
        </p:sp>
        <p:sp>
          <p:nvSpPr>
            <p:cNvPr id="23" name="Rectangle 22">
              <a:extLst>
                <a:ext uri="{FF2B5EF4-FFF2-40B4-BE49-F238E27FC236}">
                  <a16:creationId xmlns:a16="http://schemas.microsoft.com/office/drawing/2014/main" id="{D3F6D085-F0BF-4570-61BE-0AE943CD6C4A}"/>
                </a:ext>
              </a:extLst>
            </p:cNvPr>
            <p:cNvSpPr/>
            <p:nvPr/>
          </p:nvSpPr>
          <p:spPr>
            <a:xfrm>
              <a:off x="6583575" y="1791541"/>
              <a:ext cx="4478808" cy="46834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bg1"/>
                  </a:solidFill>
                  <a:latin typeface="Arial"/>
                  <a:cs typeface="Arial"/>
                </a:rPr>
                <a:t>Gross Debt/ Adj. EBITDA</a:t>
              </a:r>
              <a:r>
                <a:rPr lang="en-US" sz="1400" baseline="30000">
                  <a:solidFill>
                    <a:schemeClr val="bg1"/>
                  </a:solidFill>
                  <a:latin typeface="Arial"/>
                  <a:cs typeface="Arial"/>
                </a:rPr>
                <a:t>(1)</a:t>
              </a:r>
            </a:p>
          </p:txBody>
        </p:sp>
      </p:grpSp>
      <p:sp>
        <p:nvSpPr>
          <p:cNvPr id="25" name="TextBox 24">
            <a:extLst>
              <a:ext uri="{FF2B5EF4-FFF2-40B4-BE49-F238E27FC236}">
                <a16:creationId xmlns:a16="http://schemas.microsoft.com/office/drawing/2014/main" id="{AE036170-1386-B7C1-3BEE-CBF3E6727181}"/>
              </a:ext>
            </a:extLst>
          </p:cNvPr>
          <p:cNvSpPr txBox="1"/>
          <p:nvPr/>
        </p:nvSpPr>
        <p:spPr>
          <a:xfrm>
            <a:off x="290049" y="6581001"/>
            <a:ext cx="5572645" cy="276999"/>
          </a:xfrm>
          <a:prstGeom prst="rect">
            <a:avLst/>
          </a:prstGeom>
          <a:noFill/>
        </p:spPr>
        <p:txBody>
          <a:bodyPr wrap="square" lIns="91440" tIns="45720" rIns="91440" bIns="45720" rtlCol="0" anchor="t">
            <a:spAutoFit/>
          </a:bodyPr>
          <a:lstStyle/>
          <a:p>
            <a:r>
              <a:rPr lang="en-US" sz="1200"/>
              <a:t>(1) Adj. EBITDA = EBIDTA + Stock Based Compensation</a:t>
            </a:r>
          </a:p>
        </p:txBody>
      </p:sp>
      <p:sp>
        <p:nvSpPr>
          <p:cNvPr id="36" name="Rectangle 35">
            <a:extLst>
              <a:ext uri="{FF2B5EF4-FFF2-40B4-BE49-F238E27FC236}">
                <a16:creationId xmlns:a16="http://schemas.microsoft.com/office/drawing/2014/main" id="{5BE79D72-D83E-9B0D-616F-27525B567AEE}"/>
              </a:ext>
            </a:extLst>
          </p:cNvPr>
          <p:cNvSpPr/>
          <p:nvPr/>
        </p:nvSpPr>
        <p:spPr>
          <a:xfrm>
            <a:off x="6104175" y="3832608"/>
            <a:ext cx="5341413" cy="27723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bg1"/>
                </a:solidFill>
                <a:latin typeface="Arial"/>
                <a:ea typeface="Calibri"/>
                <a:cs typeface="Arial"/>
              </a:rPr>
              <a:t>FCF($MM)</a:t>
            </a:r>
          </a:p>
        </p:txBody>
      </p:sp>
      <p:sp>
        <p:nvSpPr>
          <p:cNvPr id="38" name="TextBox 37">
            <a:extLst>
              <a:ext uri="{FF2B5EF4-FFF2-40B4-BE49-F238E27FC236}">
                <a16:creationId xmlns:a16="http://schemas.microsoft.com/office/drawing/2014/main" id="{DB800106-3B7A-FB80-9613-A0DA204F688B}"/>
              </a:ext>
            </a:extLst>
          </p:cNvPr>
          <p:cNvSpPr txBox="1"/>
          <p:nvPr/>
        </p:nvSpPr>
        <p:spPr>
          <a:xfrm>
            <a:off x="6313790" y="6365578"/>
            <a:ext cx="1129457" cy="2186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Arial"/>
                <a:cs typeface="Calibri"/>
              </a:rPr>
              <a:t>2021</a:t>
            </a:r>
          </a:p>
        </p:txBody>
      </p:sp>
      <p:sp>
        <p:nvSpPr>
          <p:cNvPr id="40" name="TextBox 39">
            <a:extLst>
              <a:ext uri="{FF2B5EF4-FFF2-40B4-BE49-F238E27FC236}">
                <a16:creationId xmlns:a16="http://schemas.microsoft.com/office/drawing/2014/main" id="{6AEA0E5B-E512-7402-69FE-624922D77D3C}"/>
              </a:ext>
            </a:extLst>
          </p:cNvPr>
          <p:cNvSpPr txBox="1"/>
          <p:nvPr/>
        </p:nvSpPr>
        <p:spPr>
          <a:xfrm>
            <a:off x="7599396" y="6365578"/>
            <a:ext cx="934723" cy="2186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Calibri"/>
              </a:rPr>
              <a:t>2022</a:t>
            </a:r>
          </a:p>
        </p:txBody>
      </p:sp>
      <p:sp>
        <p:nvSpPr>
          <p:cNvPr id="42" name="TextBox 41">
            <a:extLst>
              <a:ext uri="{FF2B5EF4-FFF2-40B4-BE49-F238E27FC236}">
                <a16:creationId xmlns:a16="http://schemas.microsoft.com/office/drawing/2014/main" id="{CD323FAA-873B-BB1B-B4AC-8F0E283BA05F}"/>
              </a:ext>
            </a:extLst>
          </p:cNvPr>
          <p:cNvSpPr txBox="1"/>
          <p:nvPr/>
        </p:nvSpPr>
        <p:spPr>
          <a:xfrm>
            <a:off x="8710564" y="6211428"/>
            <a:ext cx="140208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Arial"/>
                <a:cs typeface="Calibri"/>
              </a:rPr>
              <a:t>Mid-Year 2023</a:t>
            </a:r>
            <a:endParaRPr lang="en-US"/>
          </a:p>
          <a:p>
            <a:endParaRPr lang="en-US">
              <a:latin typeface="Arial"/>
              <a:cs typeface="Calibri"/>
            </a:endParaRPr>
          </a:p>
        </p:txBody>
      </p:sp>
      <p:sp>
        <p:nvSpPr>
          <p:cNvPr id="44" name="Rectangle 43">
            <a:extLst>
              <a:ext uri="{FF2B5EF4-FFF2-40B4-BE49-F238E27FC236}">
                <a16:creationId xmlns:a16="http://schemas.microsoft.com/office/drawing/2014/main" id="{38889E28-7544-1B36-E38C-2EED066B3C50}"/>
              </a:ext>
            </a:extLst>
          </p:cNvPr>
          <p:cNvSpPr/>
          <p:nvPr/>
        </p:nvSpPr>
        <p:spPr>
          <a:xfrm>
            <a:off x="6173724" y="5088879"/>
            <a:ext cx="1084647" cy="118482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6A3B10AC-075F-C20B-7791-FC7070BA7B77}"/>
              </a:ext>
            </a:extLst>
          </p:cNvPr>
          <p:cNvSpPr txBox="1"/>
          <p:nvPr/>
        </p:nvSpPr>
        <p:spPr>
          <a:xfrm>
            <a:off x="6177647" y="4718155"/>
            <a:ext cx="112945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Arial"/>
                <a:cs typeface="Calibri"/>
              </a:rPr>
              <a:t>$511.25</a:t>
            </a:r>
          </a:p>
        </p:txBody>
      </p:sp>
      <p:sp>
        <p:nvSpPr>
          <p:cNvPr id="47" name="Rectangle 46">
            <a:extLst>
              <a:ext uri="{FF2B5EF4-FFF2-40B4-BE49-F238E27FC236}">
                <a16:creationId xmlns:a16="http://schemas.microsoft.com/office/drawing/2014/main" id="{B1564536-1C40-810A-748B-079F8410C469}"/>
              </a:ext>
            </a:extLst>
          </p:cNvPr>
          <p:cNvSpPr/>
          <p:nvPr/>
        </p:nvSpPr>
        <p:spPr>
          <a:xfrm>
            <a:off x="7443724" y="5214504"/>
            <a:ext cx="1096370" cy="10592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A4AF05D-A7F8-44FF-8DBF-92678E83F712}"/>
              </a:ext>
            </a:extLst>
          </p:cNvPr>
          <p:cNvSpPr txBox="1"/>
          <p:nvPr/>
        </p:nvSpPr>
        <p:spPr>
          <a:xfrm>
            <a:off x="7504091" y="4846241"/>
            <a:ext cx="112945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Arial"/>
                <a:cs typeface="Calibri"/>
              </a:rPr>
              <a:t>$498.95</a:t>
            </a:r>
          </a:p>
        </p:txBody>
      </p:sp>
      <p:sp>
        <p:nvSpPr>
          <p:cNvPr id="49" name="TextBox 48">
            <a:extLst>
              <a:ext uri="{FF2B5EF4-FFF2-40B4-BE49-F238E27FC236}">
                <a16:creationId xmlns:a16="http://schemas.microsoft.com/office/drawing/2014/main" id="{318A5374-0E3E-57F6-FFB4-0D6547CFF2EA}"/>
              </a:ext>
            </a:extLst>
          </p:cNvPr>
          <p:cNvSpPr txBox="1"/>
          <p:nvPr/>
        </p:nvSpPr>
        <p:spPr>
          <a:xfrm>
            <a:off x="10422712" y="6361947"/>
            <a:ext cx="140208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Calibri"/>
              </a:rPr>
              <a:t>2023</a:t>
            </a:r>
          </a:p>
        </p:txBody>
      </p:sp>
      <p:sp>
        <p:nvSpPr>
          <p:cNvPr id="51" name="Rectangle 50">
            <a:extLst>
              <a:ext uri="{FF2B5EF4-FFF2-40B4-BE49-F238E27FC236}">
                <a16:creationId xmlns:a16="http://schemas.microsoft.com/office/drawing/2014/main" id="{10A8F2FF-D0C5-5085-9C35-A64A342FD694}"/>
              </a:ext>
            </a:extLst>
          </p:cNvPr>
          <p:cNvSpPr/>
          <p:nvPr/>
        </p:nvSpPr>
        <p:spPr>
          <a:xfrm>
            <a:off x="8869749" y="5395309"/>
            <a:ext cx="1084647" cy="82558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06871985-9D73-3DA8-713B-D2F434F88240}"/>
              </a:ext>
            </a:extLst>
          </p:cNvPr>
          <p:cNvSpPr txBox="1"/>
          <p:nvPr/>
        </p:nvSpPr>
        <p:spPr>
          <a:xfrm>
            <a:off x="8868166" y="5028599"/>
            <a:ext cx="112945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Arial"/>
                <a:cs typeface="Calibri"/>
              </a:rPr>
              <a:t>$325.00</a:t>
            </a:r>
          </a:p>
        </p:txBody>
      </p:sp>
      <p:sp>
        <p:nvSpPr>
          <p:cNvPr id="53" name="TextBox 52">
            <a:extLst>
              <a:ext uri="{FF2B5EF4-FFF2-40B4-BE49-F238E27FC236}">
                <a16:creationId xmlns:a16="http://schemas.microsoft.com/office/drawing/2014/main" id="{D8AD529F-B3D9-0FA2-E584-04A695C14FB6}"/>
              </a:ext>
            </a:extLst>
          </p:cNvPr>
          <p:cNvSpPr txBox="1"/>
          <p:nvPr/>
        </p:nvSpPr>
        <p:spPr>
          <a:xfrm>
            <a:off x="10316905" y="4313636"/>
            <a:ext cx="112945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Arial"/>
                <a:cs typeface="Calibri"/>
              </a:rPr>
              <a:t>$651.45</a:t>
            </a:r>
          </a:p>
        </p:txBody>
      </p:sp>
      <p:sp>
        <p:nvSpPr>
          <p:cNvPr id="54" name="Rectangle 53">
            <a:extLst>
              <a:ext uri="{FF2B5EF4-FFF2-40B4-BE49-F238E27FC236}">
                <a16:creationId xmlns:a16="http://schemas.microsoft.com/office/drawing/2014/main" id="{444A2078-3E85-4DCB-EBB4-A7AC433035BA}"/>
              </a:ext>
            </a:extLst>
          </p:cNvPr>
          <p:cNvSpPr/>
          <p:nvPr/>
        </p:nvSpPr>
        <p:spPr>
          <a:xfrm>
            <a:off x="10271453" y="4680347"/>
            <a:ext cx="1094054" cy="154054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993EC7B3-650E-D3F9-3210-2CAEB2211E28}"/>
              </a:ext>
            </a:extLst>
          </p:cNvPr>
          <p:cNvSpPr txBox="1"/>
          <p:nvPr/>
        </p:nvSpPr>
        <p:spPr>
          <a:xfrm>
            <a:off x="8823631" y="3237099"/>
            <a:ext cx="106208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Arial"/>
                <a:cs typeface="Calibri"/>
              </a:rPr>
              <a:t>EOY 2022</a:t>
            </a:r>
          </a:p>
        </p:txBody>
      </p:sp>
    </p:spTree>
    <p:extLst>
      <p:ext uri="{BB962C8B-B14F-4D97-AF65-F5344CB8AC3E}">
        <p14:creationId xmlns:p14="http://schemas.microsoft.com/office/powerpoint/2010/main" val="16847302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1669</Words>
  <Application>Microsoft Office PowerPoint</Application>
  <PresentationFormat>Widescreen</PresentationFormat>
  <Paragraphs>239</Paragraphs>
  <Slides>24</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24</vt:i4>
      </vt:variant>
    </vt:vector>
  </HeadingPairs>
  <TitlesOfParts>
    <vt:vector size="33" baseType="lpstr">
      <vt:lpstr>Arial</vt:lpstr>
      <vt:lpstr>Arial,Sans-Serif</vt:lpstr>
      <vt:lpstr>Calibri</vt:lpstr>
      <vt:lpstr>Calibri Light</vt:lpstr>
      <vt:lpstr>Georgia Pro</vt:lpstr>
      <vt:lpstr>Georgia Pro Light</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Appendix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Trager, Peter D.</cp:lastModifiedBy>
  <cp:revision>95</cp:revision>
  <dcterms:created xsi:type="dcterms:W3CDTF">2023-01-27T21:26:42Z</dcterms:created>
  <dcterms:modified xsi:type="dcterms:W3CDTF">2023-04-17T21:24:32Z</dcterms:modified>
</cp:coreProperties>
</file>