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5.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6.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1.xml" ContentType="application/vnd.openxmlformats-officedocument.drawingml.chartshapes+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9.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0.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11.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12.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13.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14.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drawings/drawing2.xml" ContentType="application/vnd.openxmlformats-officedocument.drawingml.chartshape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18.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sldIdLst>
    <p:sldId id="257" r:id="rId2"/>
    <p:sldId id="329" r:id="rId3"/>
    <p:sldId id="278" r:id="rId4"/>
    <p:sldId id="281" r:id="rId5"/>
    <p:sldId id="286" r:id="rId6"/>
    <p:sldId id="284" r:id="rId7"/>
    <p:sldId id="318" r:id="rId8"/>
    <p:sldId id="310" r:id="rId9"/>
    <p:sldId id="324" r:id="rId10"/>
    <p:sldId id="325" r:id="rId11"/>
    <p:sldId id="297" r:id="rId12"/>
    <p:sldId id="313" r:id="rId13"/>
    <p:sldId id="331" r:id="rId14"/>
    <p:sldId id="317" r:id="rId15"/>
    <p:sldId id="323" r:id="rId16"/>
    <p:sldId id="265" r:id="rId17"/>
    <p:sldId id="328" r:id="rId18"/>
    <p:sldId id="333" r:id="rId19"/>
    <p:sldId id="332" r:id="rId20"/>
    <p:sldId id="300" r:id="rId21"/>
    <p:sldId id="289" r:id="rId22"/>
    <p:sldId id="293" r:id="rId23"/>
    <p:sldId id="299" r:id="rId24"/>
    <p:sldId id="312" r:id="rId25"/>
    <p:sldId id="303" r:id="rId26"/>
    <p:sldId id="314" r:id="rId27"/>
    <p:sldId id="294" r:id="rId28"/>
    <p:sldId id="306" r:id="rId29"/>
    <p:sldId id="274"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EECE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553" autoAdjust="0"/>
    <p:restoredTop sz="82051" autoAdjust="0"/>
  </p:normalViewPr>
  <p:slideViewPr>
    <p:cSldViewPr snapToGrid="0" snapToObjects="1">
      <p:cViewPr>
        <p:scale>
          <a:sx n="75" d="100"/>
          <a:sy n="75" d="100"/>
        </p:scale>
        <p:origin x="804" y="414"/>
      </p:cViewPr>
      <p:guideLst>
        <p:guide orient="horz" pos="2160"/>
        <p:guide pos="3840"/>
      </p:guideLst>
    </p:cSldViewPr>
  </p:slideViewPr>
  <p:notesTextViewPr>
    <p:cViewPr>
      <p:scale>
        <a:sx n="75" d="100"/>
        <a:sy n="75"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https://luky-my.sharepoint.com/personal/kasc233_uky_edu/Documents/Documents/Presentation.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https://luky-my.sharepoint.com/personal/kasc233_uky_edu/Documents/Documents/Presentation.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https://luky-my.sharepoint.com/personal/kasc233_uky_edu/Documents/Documents/Presentation.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https://luky-my.sharepoint.com/personal/kasc233_uky_edu/Documents/Documents/Presentation.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https://luky-my.sharepoint.com/personal/kasc233_uky_edu/Documents/Documents/Presentation.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https://luky-my.sharepoint.com/personal/kasc233_uky_edu/Documents/Documents/Presentation.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https://luky-my.sharepoint.com/personal/kasc233_uky_edu/Documents/Documents/Presentation.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https://luky-my.sharepoint.com/personal/kasc233_uky_edu/Documents/Documents/Presentation.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https://luky-my.sharepoint.com/personal/kasc233_uky_edu/Documents/Documents/Presentation.xlsx" TargetMode="Externa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chartUserShapes" Target="../drawings/drawing2.xml"/></Relationships>
</file>

<file path=ppt/charts/_rels/chart2.xml.rels><?xml version="1.0" encoding="UTF-8" standalone="yes"?>
<Relationships xmlns="http://schemas.openxmlformats.org/package/2006/relationships"><Relationship Id="rId3" Type="http://schemas.openxmlformats.org/officeDocument/2006/relationships/oleObject" Target="file:///C:\Users\kasc233\Downloads\UMCSENT.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https://luky-my.sharepoint.com/personal/kasc233_uky_edu/Documents/Documents/Presentation.xlsx"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https://luky-my.sharepoint.com/personal/kasc233_uky_edu/Documents/Documents/Presentation.xlsx"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https://luky-my.sharepoint.com/personal/kasc233_uky_edu/Documents/Documents/Presentation.xlsx" TargetMode="External"/><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23.xml"/><Relationship Id="rId1" Type="http://schemas.microsoft.com/office/2011/relationships/chartStyle" Target="style23.xml"/></Relationships>
</file>

<file path=ppt/charts/_rels/chart3.xml.rels><?xml version="1.0" encoding="UTF-8" standalone="yes"?>
<Relationships xmlns="http://schemas.openxmlformats.org/package/2006/relationships"><Relationship Id="rId3" Type="http://schemas.openxmlformats.org/officeDocument/2006/relationships/oleObject" Target="file:///C:\Users\kasc233\AppData\Local\Microsoft\Windows\INetCache\Content.Outlook\9D2YMUMM\Presentation.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luky-my.sharepoint.com/personal/kasc233_uky_edu/Documents/Documents/Presentation.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kasc233\AppData\Local\Microsoft\Windows\INetCache\Content.Outlook\9D2YMUMM\Presentation.xlsx" TargetMode="Externa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1.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https://luky-my.sharepoint.com/personal/kasc233_uky_edu/Documents/Documents/Presentation.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j-lt"/>
                <a:ea typeface="+mn-ea"/>
                <a:cs typeface="+mn-cs"/>
              </a:defRPr>
            </a:pPr>
            <a:r>
              <a:rPr lang="en-US" sz="2800" b="0" dirty="0">
                <a:latin typeface="+mj-lt"/>
              </a:rPr>
              <a:t>GDP by Component in 2024</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j-lt"/>
              <a:ea typeface="+mn-ea"/>
              <a:cs typeface="+mn-cs"/>
            </a:defRPr>
          </a:pPr>
          <a:endParaRPr lang="en-US"/>
        </a:p>
      </c:txPr>
    </c:title>
    <c:autoTitleDeleted val="0"/>
    <c:plotArea>
      <c:layout>
        <c:manualLayout>
          <c:layoutTarget val="inner"/>
          <c:xMode val="edge"/>
          <c:yMode val="edge"/>
          <c:x val="0.2133735997706605"/>
          <c:y val="0.30889477455846653"/>
          <c:w val="0.58857493493303248"/>
          <c:h val="0.82216858794529712"/>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B8F-45F3-8775-A3B6DEFCF2D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B8F-45F3-8775-A3B6DEFCF2D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0B8F-45F3-8775-A3B6DEFCF2DC}"/>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0B8F-45F3-8775-A3B6DEFCF2DC}"/>
              </c:ext>
            </c:extLst>
          </c:dPt>
          <c:dLbls>
            <c:dLbl>
              <c:idx val="0"/>
              <c:layout>
                <c:manualLayout>
                  <c:x val="-8.8536017258601232E-2"/>
                  <c:y val="-0.24734839345507179"/>
                </c:manualLayout>
              </c:layout>
              <c:tx>
                <c:rich>
                  <a:bodyPr rot="0" spcFirstLastPara="1" vertOverflow="clip" horzOverflow="clip" vert="horz" wrap="square" lIns="38100" tIns="19050" rIns="38100" bIns="19050" anchor="ctr" anchorCtr="1">
                    <a:spAutoFit/>
                  </a:bodyPr>
                  <a:lstStyle/>
                  <a:p>
                    <a:pPr>
                      <a:defRPr sz="2000" b="0" i="0" u="none" strike="noStrike" kern="1200" baseline="0">
                        <a:solidFill>
                          <a:schemeClr val="dk1">
                            <a:lumMod val="65000"/>
                            <a:lumOff val="35000"/>
                          </a:schemeClr>
                        </a:solidFill>
                        <a:latin typeface="+mj-lt"/>
                        <a:ea typeface="+mn-ea"/>
                        <a:cs typeface="+mn-cs"/>
                      </a:defRPr>
                    </a:pPr>
                    <a:r>
                      <a:rPr lang="en-US" sz="2000" baseline="0" dirty="0">
                        <a:latin typeface="+mj-lt"/>
                      </a:rPr>
                      <a:t>Consumer Spending
</a:t>
                    </a:r>
                    <a:fld id="{0DB0F20B-500C-4278-8B53-C29B6D0E01A7}" type="PERCENTAGE">
                      <a:rPr lang="en-US" sz="2000" baseline="0">
                        <a:latin typeface="+mj-lt"/>
                      </a:rPr>
                      <a:pPr>
                        <a:defRPr sz="2000">
                          <a:latin typeface="+mj-lt"/>
                        </a:defRPr>
                      </a:pPr>
                      <a:t>[PERCENTAGE]</a:t>
                    </a:fld>
                    <a:endParaRPr lang="en-US" sz="2000" baseline="0" dirty="0">
                      <a:latin typeface="+mj-lt"/>
                    </a:endParaRPr>
                  </a:p>
                </c:rich>
              </c:tx>
              <c:numFmt formatCode="0.0%" sourceLinked="0"/>
              <c:spPr>
                <a:solidFill>
                  <a:prstClr val="white"/>
                </a:solidFill>
                <a:ln w="9525" cap="flat" cmpd="sng" algn="ctr">
                  <a:solidFill>
                    <a:prstClr val="black">
                      <a:lumMod val="25000"/>
                      <a:lumOff val="75000"/>
                    </a:prstClr>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ffectLst/>
              </c:spPr>
              <c:txPr>
                <a:bodyPr rot="0" spcFirstLastPara="1" vertOverflow="clip" horzOverflow="clip" vert="horz" wrap="square" lIns="38100" tIns="19050" rIns="38100" bIns="19050" anchor="ctr" anchorCtr="1">
                  <a:spAutoFit/>
                </a:bodyPr>
                <a:lstStyle/>
                <a:p>
                  <a:pPr>
                    <a:defRPr sz="2000" b="0" i="0" u="none" strike="noStrike" kern="1200" baseline="0">
                      <a:solidFill>
                        <a:schemeClr val="dk1">
                          <a:lumMod val="65000"/>
                          <a:lumOff val="35000"/>
                        </a:schemeClr>
                      </a:solidFill>
                      <a:latin typeface="+mj-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gd name="adj1" fmla="val 6231"/>
                        <a:gd name="adj2" fmla="val 16215"/>
                      </a:avLst>
                    </a:prstGeom>
                    <a:noFill/>
                    <a:ln>
                      <a:noFill/>
                    </a:ln>
                  </c15:spPr>
                  <c15:layout>
                    <c:manualLayout>
                      <c:w val="0.3557102516193475"/>
                      <c:h val="0.24408961949833716"/>
                    </c:manualLayout>
                  </c15:layout>
                  <c15:dlblFieldTable/>
                  <c15:showDataLabelsRange val="0"/>
                </c:ext>
                <c:ext xmlns:c16="http://schemas.microsoft.com/office/drawing/2014/chart" uri="{C3380CC4-5D6E-409C-BE32-E72D297353CC}">
                  <c16:uniqueId val="{00000001-0B8F-45F3-8775-A3B6DEFCF2DC}"/>
                </c:ext>
              </c:extLst>
            </c:dLbl>
            <c:dLbl>
              <c:idx val="1"/>
              <c:layout>
                <c:manualLayout>
                  <c:x val="4.2978649154660736E-2"/>
                  <c:y val="0"/>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0B8F-45F3-8775-A3B6DEFCF2DC}"/>
                </c:ext>
              </c:extLst>
            </c:dLbl>
            <c:dLbl>
              <c:idx val="2"/>
              <c:layout>
                <c:manualLayout>
                  <c:x val="3.0944627391355697E-2"/>
                  <c:y val="1.4408644278936227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0B8F-45F3-8775-A3B6DEFCF2DC}"/>
                </c:ext>
              </c:extLst>
            </c:dLbl>
            <c:dLbl>
              <c:idx val="3"/>
              <c:layout>
                <c:manualLayout>
                  <c:x val="0.18661609466737261"/>
                  <c:y val="-2.6758952296956323E-2"/>
                </c:manualLayout>
              </c:layout>
              <c:tx>
                <c:rich>
                  <a:bodyPr rot="0" spcFirstLastPara="1" vertOverflow="clip" horzOverflow="clip" vert="horz" wrap="square" lIns="38100" tIns="19050" rIns="38100" bIns="19050" anchor="ctr" anchorCtr="1">
                    <a:noAutofit/>
                  </a:bodyPr>
                  <a:lstStyle/>
                  <a:p>
                    <a:pPr>
                      <a:defRPr sz="2000" b="0" i="0" u="none" strike="noStrike" kern="1200" baseline="0">
                        <a:solidFill>
                          <a:schemeClr val="dk1">
                            <a:lumMod val="65000"/>
                            <a:lumOff val="35000"/>
                          </a:schemeClr>
                        </a:solidFill>
                        <a:latin typeface="+mj-lt"/>
                        <a:ea typeface="+mn-ea"/>
                        <a:cs typeface="+mn-cs"/>
                      </a:defRPr>
                    </a:pPr>
                    <a:r>
                      <a:rPr lang="en-US" baseline="0">
                        <a:latin typeface="+mj-lt"/>
                      </a:rPr>
                      <a:t>Government Spending
</a:t>
                    </a:r>
                    <a:fld id="{11D3B5D0-1A98-4A14-9D05-E9C790BDFE08}" type="PERCENTAGE">
                      <a:rPr lang="en-US" baseline="0">
                        <a:latin typeface="+mj-lt"/>
                      </a:rPr>
                      <a:pPr>
                        <a:defRPr sz="2000">
                          <a:latin typeface="+mj-lt"/>
                        </a:defRPr>
                      </a:pPr>
                      <a:t>[PERCENTAGE]</a:t>
                    </a:fld>
                    <a:endParaRPr lang="en-US" baseline="0">
                      <a:latin typeface="+mj-lt"/>
                    </a:endParaRPr>
                  </a:p>
                </c:rich>
              </c:tx>
              <c:numFmt formatCode="0.0%" sourceLinked="0"/>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noAutofit/>
                </a:bodyPr>
                <a:lstStyle/>
                <a:p>
                  <a:pPr>
                    <a:defRPr sz="2000" b="0" i="0" u="none" strike="noStrike" kern="1200" baseline="0">
                      <a:solidFill>
                        <a:schemeClr val="dk1">
                          <a:lumMod val="65000"/>
                          <a:lumOff val="35000"/>
                        </a:schemeClr>
                      </a:solidFill>
                      <a:latin typeface="+mj-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52456122574347397"/>
                      <c:h val="0.1298701227422504"/>
                    </c:manualLayout>
                  </c15:layout>
                  <c15:dlblFieldTable/>
                  <c15:showDataLabelsRange val="0"/>
                </c:ext>
                <c:ext xmlns:c16="http://schemas.microsoft.com/office/drawing/2014/chart" uri="{C3380CC4-5D6E-409C-BE32-E72D297353CC}">
                  <c16:uniqueId val="{00000007-0B8F-45F3-8775-A3B6DEFCF2DC}"/>
                </c:ext>
              </c:extLst>
            </c:dLbl>
            <c:numFmt formatCode="0.0%" sourceLinked="0"/>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2000" b="0" i="0" u="none" strike="noStrike" kern="1200" baseline="0">
                    <a:solidFill>
                      <a:schemeClr val="dk1">
                        <a:lumMod val="65000"/>
                        <a:lumOff val="35000"/>
                      </a:schemeClr>
                    </a:solidFill>
                    <a:latin typeface="+mj-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'2024 GDP'!$A$2:$A$5</c:f>
              <c:strCache>
                <c:ptCount val="4"/>
                <c:pt idx="0">
                  <c:v>Personal Consumption Expenditures </c:v>
                </c:pt>
                <c:pt idx="1">
                  <c:v>Exports</c:v>
                </c:pt>
                <c:pt idx="2">
                  <c:v>Imports</c:v>
                </c:pt>
                <c:pt idx="3">
                  <c:v>Government Consumption</c:v>
                </c:pt>
              </c:strCache>
            </c:strRef>
          </c:cat>
          <c:val>
            <c:numRef>
              <c:f>'2024 GDP'!$B$2:$B$5</c:f>
              <c:numCache>
                <c:formatCode>General</c:formatCode>
                <c:ptCount val="4"/>
                <c:pt idx="0">
                  <c:v>23302.2</c:v>
                </c:pt>
                <c:pt idx="1">
                  <c:v>2605.4</c:v>
                </c:pt>
                <c:pt idx="2">
                  <c:v>3642.5</c:v>
                </c:pt>
                <c:pt idx="3">
                  <c:v>3940.4</c:v>
                </c:pt>
              </c:numCache>
            </c:numRef>
          </c:val>
          <c:extLst>
            <c:ext xmlns:c16="http://schemas.microsoft.com/office/drawing/2014/chart" uri="{C3380CC4-5D6E-409C-BE32-E72D297353CC}">
              <c16:uniqueId val="{00000008-0B8F-45F3-8775-A3B6DEFCF2DC}"/>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chemeClr val="tx1">
                    <a:lumMod val="65000"/>
                    <a:lumOff val="35000"/>
                  </a:schemeClr>
                </a:solidFill>
                <a:latin typeface="+mj-lt"/>
                <a:ea typeface="+mn-ea"/>
                <a:cs typeface="+mn-cs"/>
              </a:defRPr>
            </a:pPr>
            <a:r>
              <a:rPr lang="en-US"/>
              <a:t>Renter-occupied</a:t>
            </a:r>
          </a:p>
        </c:rich>
      </c:tx>
      <c:overlay val="0"/>
      <c:spPr>
        <a:noFill/>
        <a:ln>
          <a:noFill/>
        </a:ln>
        <a:effectLst/>
      </c:spPr>
      <c:txPr>
        <a:bodyPr rot="0" spcFirstLastPara="1" vertOverflow="ellipsis" vert="horz" wrap="square" anchor="ctr" anchorCtr="1"/>
        <a:lstStyle/>
        <a:p>
          <a:pPr>
            <a:defRPr sz="2160" b="0" i="0" u="none" strike="noStrike" kern="1200" spc="0" baseline="0">
              <a:solidFill>
                <a:schemeClr val="tx1">
                  <a:lumMod val="65000"/>
                  <a:lumOff val="35000"/>
                </a:schemeClr>
              </a:solidFill>
              <a:latin typeface="+mj-lt"/>
              <a:ea typeface="+mn-ea"/>
              <a:cs typeface="+mn-cs"/>
            </a:defRPr>
          </a:pPr>
          <a:endParaRPr lang="en-US"/>
        </a:p>
      </c:txPr>
    </c:title>
    <c:autoTitleDeleted val="0"/>
    <c:plotArea>
      <c:layout/>
      <c:barChart>
        <c:barDir val="col"/>
        <c:grouping val="clustered"/>
        <c:varyColors val="0"/>
        <c:ser>
          <c:idx val="0"/>
          <c:order val="0"/>
          <c:spPr>
            <a:solidFill>
              <a:srgbClr val="C00000"/>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2400" b="0" i="0" u="none" strike="noStrike" kern="1200" baseline="0">
                    <a:solidFill>
                      <a:schemeClr val="tx1">
                        <a:lumMod val="75000"/>
                        <a:lumOff val="25000"/>
                      </a:schemeClr>
                    </a:solidFill>
                    <a:latin typeface="+mj-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'2024 Housing Costs B25106'!$H$27:$H$29</c:f>
              <c:strCache>
                <c:ptCount val="3"/>
                <c:pt idx="0">
                  <c:v>Less than 20 percent </c:v>
                </c:pt>
                <c:pt idx="1">
                  <c:v>20 to 29 percent</c:v>
                </c:pt>
                <c:pt idx="2">
                  <c:v>30 percent or more</c:v>
                </c:pt>
              </c:strCache>
            </c:strRef>
          </c:cat>
          <c:val>
            <c:numRef>
              <c:f>'2024 Housing Costs B25106'!$J$27:$J$29</c:f>
              <c:numCache>
                <c:formatCode>General</c:formatCode>
                <c:ptCount val="3"/>
                <c:pt idx="0">
                  <c:v>0.224181092039242</c:v>
                </c:pt>
                <c:pt idx="1">
                  <c:v>0.22520020979730873</c:v>
                </c:pt>
                <c:pt idx="2">
                  <c:v>0.48235294883218904</c:v>
                </c:pt>
              </c:numCache>
            </c:numRef>
          </c:val>
          <c:extLst>
            <c:ext xmlns:c16="http://schemas.microsoft.com/office/drawing/2014/chart" uri="{C3380CC4-5D6E-409C-BE32-E72D297353CC}">
              <c16:uniqueId val="{00000000-A9C6-4676-B614-8E16417B50B6}"/>
            </c:ext>
          </c:extLst>
        </c:ser>
        <c:dLbls>
          <c:showLegendKey val="0"/>
          <c:showVal val="0"/>
          <c:showCatName val="0"/>
          <c:showSerName val="0"/>
          <c:showPercent val="0"/>
          <c:showBubbleSize val="0"/>
        </c:dLbls>
        <c:gapWidth val="219"/>
        <c:overlap val="-27"/>
        <c:axId val="1797459344"/>
        <c:axId val="1797459824"/>
      </c:barChart>
      <c:catAx>
        <c:axId val="1797459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j-lt"/>
                <a:ea typeface="+mn-ea"/>
                <a:cs typeface="+mn-cs"/>
              </a:defRPr>
            </a:pPr>
            <a:endParaRPr lang="en-US"/>
          </a:p>
        </c:txPr>
        <c:crossAx val="1797459824"/>
        <c:crosses val="autoZero"/>
        <c:auto val="1"/>
        <c:lblAlgn val="ctr"/>
        <c:lblOffset val="100"/>
        <c:noMultiLvlLbl val="0"/>
      </c:catAx>
      <c:valAx>
        <c:axId val="1797459824"/>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797459344"/>
        <c:crosses val="autoZero"/>
        <c:crossBetween val="between"/>
      </c:valAx>
      <c:spPr>
        <a:noFill/>
        <a:ln>
          <a:noFill/>
        </a:ln>
        <a:effectLst/>
      </c:spPr>
    </c:plotArea>
    <c:plotVisOnly val="1"/>
    <c:dispBlanksAs val="gap"/>
    <c:showDLblsOverMax val="0"/>
  </c:chart>
  <c:spPr>
    <a:noFill/>
    <a:ln>
      <a:noFill/>
    </a:ln>
    <a:effectLst/>
  </c:spPr>
  <c:txPr>
    <a:bodyPr/>
    <a:lstStyle/>
    <a:p>
      <a:pPr>
        <a:defRPr sz="1800">
          <a:latin typeface="+mj-lt"/>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chemeClr val="tx1">
                    <a:lumMod val="65000"/>
                    <a:lumOff val="35000"/>
                  </a:schemeClr>
                </a:solidFill>
                <a:latin typeface="+mj-lt"/>
                <a:ea typeface="+mn-ea"/>
                <a:cs typeface="+mn-cs"/>
              </a:defRPr>
            </a:pPr>
            <a:r>
              <a:rPr lang="en-US"/>
              <a:t>Renter-occupied</a:t>
            </a:r>
          </a:p>
        </c:rich>
      </c:tx>
      <c:overlay val="0"/>
      <c:spPr>
        <a:noFill/>
        <a:ln>
          <a:noFill/>
        </a:ln>
        <a:effectLst/>
      </c:spPr>
      <c:txPr>
        <a:bodyPr rot="0" spcFirstLastPara="1" vertOverflow="ellipsis" vert="horz" wrap="square" anchor="ctr" anchorCtr="1"/>
        <a:lstStyle/>
        <a:p>
          <a:pPr>
            <a:defRPr sz="2160" b="0" i="0" u="none" strike="noStrike" kern="1200" spc="0" baseline="0">
              <a:solidFill>
                <a:schemeClr val="tx1">
                  <a:lumMod val="65000"/>
                  <a:lumOff val="35000"/>
                </a:schemeClr>
              </a:solidFill>
              <a:latin typeface="+mj-lt"/>
              <a:ea typeface="+mn-ea"/>
              <a:cs typeface="+mn-cs"/>
            </a:defRPr>
          </a:pPr>
          <a:endParaRPr lang="en-US"/>
        </a:p>
      </c:txPr>
    </c:title>
    <c:autoTitleDeleted val="0"/>
    <c:plotArea>
      <c:layout/>
      <c:barChart>
        <c:barDir val="col"/>
        <c:grouping val="clustered"/>
        <c:varyColors val="0"/>
        <c:ser>
          <c:idx val="0"/>
          <c:order val="0"/>
          <c:tx>
            <c:v>2024</c:v>
          </c:tx>
          <c:spPr>
            <a:solidFill>
              <a:schemeClr val="accent5"/>
            </a:solidFill>
            <a:ln>
              <a:noFill/>
            </a:ln>
            <a:effectLst/>
          </c:spPr>
          <c:invertIfNegative val="0"/>
          <c:cat>
            <c:strRef>
              <c:f>'House Burden 2020 v 2024'!$A$23:$A$27</c:f>
              <c:strCache>
                <c:ptCount val="5"/>
                <c:pt idx="0">
                  <c:v>        Less than $20,000:</c:v>
                </c:pt>
                <c:pt idx="1">
                  <c:v>        $20,000 to $34,999:</c:v>
                </c:pt>
                <c:pt idx="2">
                  <c:v>        $35,000 to $49,999:</c:v>
                </c:pt>
                <c:pt idx="3">
                  <c:v>        $50,000 to $74,999:</c:v>
                </c:pt>
                <c:pt idx="4">
                  <c:v>        $75,000 or more:</c:v>
                </c:pt>
              </c:strCache>
            </c:strRef>
          </c:cat>
          <c:val>
            <c:numRef>
              <c:f>'House Burden 2020 v 2024'!$C$23:$C$27</c:f>
              <c:numCache>
                <c:formatCode>General</c:formatCode>
                <c:ptCount val="5"/>
                <c:pt idx="0">
                  <c:v>0.9043092976657453</c:v>
                </c:pt>
                <c:pt idx="1">
                  <c:v>0.85707887748367073</c:v>
                </c:pt>
                <c:pt idx="2">
                  <c:v>0.71850805721528155</c:v>
                </c:pt>
                <c:pt idx="3">
                  <c:v>0.50081423477621601</c:v>
                </c:pt>
                <c:pt idx="4">
                  <c:v>0.15213995346190284</c:v>
                </c:pt>
              </c:numCache>
            </c:numRef>
          </c:val>
          <c:extLst>
            <c:ext xmlns:c16="http://schemas.microsoft.com/office/drawing/2014/chart" uri="{C3380CC4-5D6E-409C-BE32-E72D297353CC}">
              <c16:uniqueId val="{00000000-0984-40E6-BF6D-98FC8015F105}"/>
            </c:ext>
          </c:extLst>
        </c:ser>
        <c:ser>
          <c:idx val="1"/>
          <c:order val="1"/>
          <c:tx>
            <c:v>2020</c:v>
          </c:tx>
          <c:spPr>
            <a:solidFill>
              <a:schemeClr val="accent6"/>
            </a:solidFill>
            <a:ln>
              <a:noFill/>
            </a:ln>
            <a:effectLst/>
          </c:spPr>
          <c:invertIfNegative val="0"/>
          <c:cat>
            <c:strRef>
              <c:f>'House Burden 2020 v 2024'!$A$23:$A$27</c:f>
              <c:strCache>
                <c:ptCount val="5"/>
                <c:pt idx="0">
                  <c:v>        Less than $20,000:</c:v>
                </c:pt>
                <c:pt idx="1">
                  <c:v>        $20,000 to $34,999:</c:v>
                </c:pt>
                <c:pt idx="2">
                  <c:v>        $35,000 to $49,999:</c:v>
                </c:pt>
                <c:pt idx="3">
                  <c:v>        $50,000 to $74,999:</c:v>
                </c:pt>
                <c:pt idx="4">
                  <c:v>        $75,000 or more:</c:v>
                </c:pt>
              </c:strCache>
            </c:strRef>
          </c:cat>
          <c:val>
            <c:numRef>
              <c:f>'House Burden 2020 v 2024'!$D$23:$D$27</c:f>
              <c:numCache>
                <c:formatCode>General</c:formatCode>
                <c:ptCount val="5"/>
                <c:pt idx="0">
                  <c:v>0.88751097271343482</c:v>
                </c:pt>
                <c:pt idx="1">
                  <c:v>0.792903148260372</c:v>
                </c:pt>
                <c:pt idx="2">
                  <c:v>0.52276597696398153</c:v>
                </c:pt>
                <c:pt idx="3">
                  <c:v>0.27873615299453436</c:v>
                </c:pt>
                <c:pt idx="4">
                  <c:v>7.5877584020363195E-2</c:v>
                </c:pt>
              </c:numCache>
            </c:numRef>
          </c:val>
          <c:extLst>
            <c:ext xmlns:c16="http://schemas.microsoft.com/office/drawing/2014/chart" uri="{C3380CC4-5D6E-409C-BE32-E72D297353CC}">
              <c16:uniqueId val="{00000001-0984-40E6-BF6D-98FC8015F105}"/>
            </c:ext>
          </c:extLst>
        </c:ser>
        <c:dLbls>
          <c:showLegendKey val="0"/>
          <c:showVal val="0"/>
          <c:showCatName val="0"/>
          <c:showSerName val="0"/>
          <c:showPercent val="0"/>
          <c:showBubbleSize val="0"/>
        </c:dLbls>
        <c:gapWidth val="219"/>
        <c:overlap val="-27"/>
        <c:axId val="1575408399"/>
        <c:axId val="1575409839"/>
      </c:barChart>
      <c:catAx>
        <c:axId val="15754083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mn-cs"/>
              </a:defRPr>
            </a:pPr>
            <a:endParaRPr lang="en-US"/>
          </a:p>
        </c:txPr>
        <c:crossAx val="1575409839"/>
        <c:crosses val="autoZero"/>
        <c:auto val="1"/>
        <c:lblAlgn val="ctr"/>
        <c:lblOffset val="100"/>
        <c:noMultiLvlLbl val="0"/>
      </c:catAx>
      <c:valAx>
        <c:axId val="157540983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j-lt"/>
                <a:ea typeface="+mn-ea"/>
                <a:cs typeface="+mn-cs"/>
              </a:defRPr>
            </a:pPr>
            <a:endParaRPr lang="en-US"/>
          </a:p>
        </c:txPr>
        <c:crossAx val="157540839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j-lt"/>
              <a:ea typeface="+mn-ea"/>
              <a:cs typeface="+mn-cs"/>
            </a:defRPr>
          </a:pPr>
          <a:endParaRPr lang="en-US"/>
        </a:p>
      </c:txPr>
    </c:legend>
    <c:plotVisOnly val="1"/>
    <c:dispBlanksAs val="gap"/>
    <c:showDLblsOverMax val="0"/>
  </c:chart>
  <c:spPr>
    <a:noFill/>
    <a:ln>
      <a:noFill/>
    </a:ln>
    <a:effectLst/>
  </c:spPr>
  <c:txPr>
    <a:bodyPr/>
    <a:lstStyle/>
    <a:p>
      <a:pPr>
        <a:defRPr sz="1800">
          <a:latin typeface="+mj-lt"/>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chemeClr val="tx1">
                    <a:lumMod val="65000"/>
                    <a:lumOff val="35000"/>
                  </a:schemeClr>
                </a:solidFill>
                <a:latin typeface="+mj-lt"/>
                <a:ea typeface="+mn-ea"/>
                <a:cs typeface="+mn-cs"/>
              </a:defRPr>
            </a:pPr>
            <a:r>
              <a:rPr lang="en-US"/>
              <a:t>Owner-occupied</a:t>
            </a:r>
          </a:p>
        </c:rich>
      </c:tx>
      <c:overlay val="0"/>
      <c:spPr>
        <a:noFill/>
        <a:ln>
          <a:noFill/>
        </a:ln>
        <a:effectLst/>
      </c:spPr>
      <c:txPr>
        <a:bodyPr rot="0" spcFirstLastPara="1" vertOverflow="ellipsis" vert="horz" wrap="square" anchor="ctr" anchorCtr="1"/>
        <a:lstStyle/>
        <a:p>
          <a:pPr>
            <a:defRPr sz="2160" b="0" i="0" u="none" strike="noStrike" kern="1200" spc="0" baseline="0">
              <a:solidFill>
                <a:schemeClr val="tx1">
                  <a:lumMod val="65000"/>
                  <a:lumOff val="35000"/>
                </a:schemeClr>
              </a:solidFill>
              <a:latin typeface="+mj-lt"/>
              <a:ea typeface="+mn-ea"/>
              <a:cs typeface="+mn-cs"/>
            </a:defRPr>
          </a:pPr>
          <a:endParaRPr lang="en-US"/>
        </a:p>
      </c:txPr>
    </c:title>
    <c:autoTitleDeleted val="0"/>
    <c:plotArea>
      <c:layout/>
      <c:barChart>
        <c:barDir val="col"/>
        <c:grouping val="clustered"/>
        <c:varyColors val="0"/>
        <c:ser>
          <c:idx val="0"/>
          <c:order val="0"/>
          <c:tx>
            <c:v>2024</c:v>
          </c:tx>
          <c:spPr>
            <a:solidFill>
              <a:schemeClr val="accent5"/>
            </a:solidFill>
            <a:ln>
              <a:noFill/>
            </a:ln>
            <a:effectLst/>
          </c:spPr>
          <c:invertIfNegative val="0"/>
          <c:cat>
            <c:strRef>
              <c:f>'House Burden 2020 v 2024'!$A$4:$A$8</c:f>
              <c:strCache>
                <c:ptCount val="5"/>
                <c:pt idx="0">
                  <c:v>        Less than $20,000:</c:v>
                </c:pt>
                <c:pt idx="1">
                  <c:v>        $20,000 to $34,999:</c:v>
                </c:pt>
                <c:pt idx="2">
                  <c:v>        $35,000 to $49,999:</c:v>
                </c:pt>
                <c:pt idx="3">
                  <c:v>        $50,000 to $74,999:</c:v>
                </c:pt>
                <c:pt idx="4">
                  <c:v>        $75,000 or more:</c:v>
                </c:pt>
              </c:strCache>
            </c:strRef>
          </c:cat>
          <c:val>
            <c:numRef>
              <c:f>'House Burden 2020 v 2024'!$C$4:$C$8</c:f>
              <c:numCache>
                <c:formatCode>General</c:formatCode>
                <c:ptCount val="5"/>
                <c:pt idx="0">
                  <c:v>0.84923748181927861</c:v>
                </c:pt>
                <c:pt idx="1">
                  <c:v>0.56075211024650728</c:v>
                </c:pt>
                <c:pt idx="2">
                  <c:v>0.41297824083072199</c:v>
                </c:pt>
                <c:pt idx="3">
                  <c:v>0.30729861717420609</c:v>
                </c:pt>
                <c:pt idx="4">
                  <c:v>0.10101567153631008</c:v>
                </c:pt>
              </c:numCache>
            </c:numRef>
          </c:val>
          <c:extLst>
            <c:ext xmlns:c16="http://schemas.microsoft.com/office/drawing/2014/chart" uri="{C3380CC4-5D6E-409C-BE32-E72D297353CC}">
              <c16:uniqueId val="{00000000-84D3-4904-AE12-0381F7702DCA}"/>
            </c:ext>
          </c:extLst>
        </c:ser>
        <c:ser>
          <c:idx val="1"/>
          <c:order val="1"/>
          <c:tx>
            <c:v>2020</c:v>
          </c:tx>
          <c:spPr>
            <a:solidFill>
              <a:schemeClr val="accent6"/>
            </a:solidFill>
            <a:ln>
              <a:noFill/>
            </a:ln>
            <a:effectLst/>
          </c:spPr>
          <c:invertIfNegative val="0"/>
          <c:cat>
            <c:strRef>
              <c:f>'House Burden 2020 v 2024'!$A$4:$A$8</c:f>
              <c:strCache>
                <c:ptCount val="5"/>
                <c:pt idx="0">
                  <c:v>        Less than $20,000:</c:v>
                </c:pt>
                <c:pt idx="1">
                  <c:v>        $20,000 to $34,999:</c:v>
                </c:pt>
                <c:pt idx="2">
                  <c:v>        $35,000 to $49,999:</c:v>
                </c:pt>
                <c:pt idx="3">
                  <c:v>        $50,000 to $74,999:</c:v>
                </c:pt>
                <c:pt idx="4">
                  <c:v>        $75,000 or more:</c:v>
                </c:pt>
              </c:strCache>
            </c:strRef>
          </c:cat>
          <c:val>
            <c:numRef>
              <c:f>'House Burden 2020 v 2024'!$D$4:$D$8</c:f>
              <c:numCache>
                <c:formatCode>General</c:formatCode>
                <c:ptCount val="5"/>
                <c:pt idx="0">
                  <c:v>0.75543674656626103</c:v>
                </c:pt>
                <c:pt idx="1">
                  <c:v>0.47537005044816288</c:v>
                </c:pt>
                <c:pt idx="2">
                  <c:v>0.34279397421922414</c:v>
                </c:pt>
                <c:pt idx="3">
                  <c:v>0.22468929996317635</c:v>
                </c:pt>
                <c:pt idx="4">
                  <c:v>7.1616761305699897E-2</c:v>
                </c:pt>
              </c:numCache>
            </c:numRef>
          </c:val>
          <c:extLst>
            <c:ext xmlns:c16="http://schemas.microsoft.com/office/drawing/2014/chart" uri="{C3380CC4-5D6E-409C-BE32-E72D297353CC}">
              <c16:uniqueId val="{00000001-84D3-4904-AE12-0381F7702DCA}"/>
            </c:ext>
          </c:extLst>
        </c:ser>
        <c:dLbls>
          <c:showLegendKey val="0"/>
          <c:showVal val="0"/>
          <c:showCatName val="0"/>
          <c:showSerName val="0"/>
          <c:showPercent val="0"/>
          <c:showBubbleSize val="0"/>
        </c:dLbls>
        <c:gapWidth val="219"/>
        <c:overlap val="-27"/>
        <c:axId val="1450099167"/>
        <c:axId val="713357791"/>
      </c:barChart>
      <c:catAx>
        <c:axId val="14500991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mn-cs"/>
              </a:defRPr>
            </a:pPr>
            <a:endParaRPr lang="en-US"/>
          </a:p>
        </c:txPr>
        <c:crossAx val="713357791"/>
        <c:crosses val="autoZero"/>
        <c:auto val="1"/>
        <c:lblAlgn val="ctr"/>
        <c:lblOffset val="100"/>
        <c:noMultiLvlLbl val="0"/>
      </c:catAx>
      <c:valAx>
        <c:axId val="713357791"/>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j-lt"/>
                <a:ea typeface="+mn-ea"/>
                <a:cs typeface="+mn-cs"/>
              </a:defRPr>
            </a:pPr>
            <a:endParaRPr lang="en-US"/>
          </a:p>
        </c:txPr>
        <c:crossAx val="14500991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j-lt"/>
              <a:ea typeface="+mn-ea"/>
              <a:cs typeface="+mn-cs"/>
            </a:defRPr>
          </a:pPr>
          <a:endParaRPr lang="en-US"/>
        </a:p>
      </c:txPr>
    </c:legend>
    <c:plotVisOnly val="1"/>
    <c:dispBlanksAs val="gap"/>
    <c:showDLblsOverMax val="0"/>
  </c:chart>
  <c:spPr>
    <a:noFill/>
    <a:ln>
      <a:noFill/>
    </a:ln>
    <a:effectLst/>
  </c:spPr>
  <c:txPr>
    <a:bodyPr/>
    <a:lstStyle/>
    <a:p>
      <a:pPr>
        <a:defRPr sz="1800">
          <a:latin typeface="+mj-lt"/>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chemeClr val="tx1">
                    <a:lumMod val="65000"/>
                    <a:lumOff val="35000"/>
                  </a:schemeClr>
                </a:solidFill>
                <a:latin typeface="+mj-lt"/>
                <a:ea typeface="+mn-ea"/>
                <a:cs typeface="+mn-cs"/>
              </a:defRPr>
            </a:pPr>
            <a:r>
              <a:rPr lang="en-US"/>
              <a:t>Renter-occupied</a:t>
            </a:r>
          </a:p>
        </c:rich>
      </c:tx>
      <c:overlay val="0"/>
      <c:spPr>
        <a:noFill/>
        <a:ln>
          <a:noFill/>
        </a:ln>
        <a:effectLst/>
      </c:spPr>
      <c:txPr>
        <a:bodyPr rot="0" spcFirstLastPara="1" vertOverflow="ellipsis" vert="horz" wrap="square" anchor="ctr" anchorCtr="1"/>
        <a:lstStyle/>
        <a:p>
          <a:pPr>
            <a:defRPr sz="2160" b="0" i="0" u="none" strike="noStrike" kern="1200" spc="0" baseline="0">
              <a:solidFill>
                <a:schemeClr val="tx1">
                  <a:lumMod val="65000"/>
                  <a:lumOff val="35000"/>
                </a:schemeClr>
              </a:solidFill>
              <a:latin typeface="+mj-lt"/>
              <a:ea typeface="+mn-ea"/>
              <a:cs typeface="+mn-cs"/>
            </a:defRPr>
          </a:pPr>
          <a:endParaRPr lang="en-US"/>
        </a:p>
      </c:txPr>
    </c:title>
    <c:autoTitleDeleted val="0"/>
    <c:plotArea>
      <c:layout/>
      <c:barChart>
        <c:barDir val="col"/>
        <c:grouping val="clustered"/>
        <c:varyColors val="0"/>
        <c:ser>
          <c:idx val="0"/>
          <c:order val="0"/>
          <c:tx>
            <c:v>2024</c:v>
          </c:tx>
          <c:spPr>
            <a:solidFill>
              <a:schemeClr val="accent5"/>
            </a:solidFill>
            <a:ln>
              <a:noFill/>
            </a:ln>
            <a:effectLst/>
          </c:spPr>
          <c:invertIfNegative val="0"/>
          <c:cat>
            <c:strRef>
              <c:f>'House Burden 2020 v 2024'!$A$23:$A$27</c:f>
              <c:strCache>
                <c:ptCount val="5"/>
                <c:pt idx="0">
                  <c:v>        Less than $20,000:</c:v>
                </c:pt>
                <c:pt idx="1">
                  <c:v>        $20,000 to $34,999:</c:v>
                </c:pt>
                <c:pt idx="2">
                  <c:v>        $35,000 to $49,999:</c:v>
                </c:pt>
                <c:pt idx="3">
                  <c:v>        $50,000 to $74,999:</c:v>
                </c:pt>
                <c:pt idx="4">
                  <c:v>        $75,000 or more:</c:v>
                </c:pt>
              </c:strCache>
            </c:strRef>
          </c:cat>
          <c:val>
            <c:numRef>
              <c:f>'House Burden 2020 v 2024'!$C$23:$C$27</c:f>
              <c:numCache>
                <c:formatCode>General</c:formatCode>
                <c:ptCount val="5"/>
                <c:pt idx="0">
                  <c:v>0.9043092976657453</c:v>
                </c:pt>
                <c:pt idx="1">
                  <c:v>0.85707887748367073</c:v>
                </c:pt>
                <c:pt idx="2">
                  <c:v>0.71850805721528155</c:v>
                </c:pt>
                <c:pt idx="3">
                  <c:v>0.50081423477621601</c:v>
                </c:pt>
                <c:pt idx="4">
                  <c:v>0.15213995346190284</c:v>
                </c:pt>
              </c:numCache>
            </c:numRef>
          </c:val>
          <c:extLst>
            <c:ext xmlns:c16="http://schemas.microsoft.com/office/drawing/2014/chart" uri="{C3380CC4-5D6E-409C-BE32-E72D297353CC}">
              <c16:uniqueId val="{00000000-0984-40E6-BF6D-98FC8015F105}"/>
            </c:ext>
          </c:extLst>
        </c:ser>
        <c:ser>
          <c:idx val="1"/>
          <c:order val="1"/>
          <c:tx>
            <c:v>2020</c:v>
          </c:tx>
          <c:spPr>
            <a:solidFill>
              <a:schemeClr val="accent6"/>
            </a:solidFill>
            <a:ln>
              <a:noFill/>
            </a:ln>
            <a:effectLst/>
          </c:spPr>
          <c:invertIfNegative val="0"/>
          <c:cat>
            <c:strRef>
              <c:f>'House Burden 2020 v 2024'!$A$23:$A$27</c:f>
              <c:strCache>
                <c:ptCount val="5"/>
                <c:pt idx="0">
                  <c:v>        Less than $20,000:</c:v>
                </c:pt>
                <c:pt idx="1">
                  <c:v>        $20,000 to $34,999:</c:v>
                </c:pt>
                <c:pt idx="2">
                  <c:v>        $35,000 to $49,999:</c:v>
                </c:pt>
                <c:pt idx="3">
                  <c:v>        $50,000 to $74,999:</c:v>
                </c:pt>
                <c:pt idx="4">
                  <c:v>        $75,000 or more:</c:v>
                </c:pt>
              </c:strCache>
            </c:strRef>
          </c:cat>
          <c:val>
            <c:numRef>
              <c:f>'House Burden 2020 v 2024'!$D$23:$D$27</c:f>
              <c:numCache>
                <c:formatCode>General</c:formatCode>
                <c:ptCount val="5"/>
                <c:pt idx="0">
                  <c:v>0.88751097271343482</c:v>
                </c:pt>
                <c:pt idx="1">
                  <c:v>0.792903148260372</c:v>
                </c:pt>
                <c:pt idx="2">
                  <c:v>0.52276597696398153</c:v>
                </c:pt>
                <c:pt idx="3">
                  <c:v>0.27873615299453436</c:v>
                </c:pt>
                <c:pt idx="4">
                  <c:v>7.5877584020363195E-2</c:v>
                </c:pt>
              </c:numCache>
            </c:numRef>
          </c:val>
          <c:extLst>
            <c:ext xmlns:c16="http://schemas.microsoft.com/office/drawing/2014/chart" uri="{C3380CC4-5D6E-409C-BE32-E72D297353CC}">
              <c16:uniqueId val="{00000001-0984-40E6-BF6D-98FC8015F105}"/>
            </c:ext>
          </c:extLst>
        </c:ser>
        <c:dLbls>
          <c:showLegendKey val="0"/>
          <c:showVal val="0"/>
          <c:showCatName val="0"/>
          <c:showSerName val="0"/>
          <c:showPercent val="0"/>
          <c:showBubbleSize val="0"/>
        </c:dLbls>
        <c:gapWidth val="219"/>
        <c:overlap val="-27"/>
        <c:axId val="1575408399"/>
        <c:axId val="1575409839"/>
      </c:barChart>
      <c:catAx>
        <c:axId val="15754083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mn-cs"/>
              </a:defRPr>
            </a:pPr>
            <a:endParaRPr lang="en-US"/>
          </a:p>
        </c:txPr>
        <c:crossAx val="1575409839"/>
        <c:crosses val="autoZero"/>
        <c:auto val="1"/>
        <c:lblAlgn val="ctr"/>
        <c:lblOffset val="100"/>
        <c:noMultiLvlLbl val="0"/>
      </c:catAx>
      <c:valAx>
        <c:axId val="157540983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j-lt"/>
                <a:ea typeface="+mn-ea"/>
                <a:cs typeface="+mn-cs"/>
              </a:defRPr>
            </a:pPr>
            <a:endParaRPr lang="en-US"/>
          </a:p>
        </c:txPr>
        <c:crossAx val="157540839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j-lt"/>
              <a:ea typeface="+mn-ea"/>
              <a:cs typeface="+mn-cs"/>
            </a:defRPr>
          </a:pPr>
          <a:endParaRPr lang="en-US"/>
        </a:p>
      </c:txPr>
    </c:legend>
    <c:plotVisOnly val="1"/>
    <c:dispBlanksAs val="gap"/>
    <c:showDLblsOverMax val="0"/>
  </c:chart>
  <c:spPr>
    <a:noFill/>
    <a:ln>
      <a:noFill/>
    </a:ln>
    <a:effectLst/>
  </c:spPr>
  <c:txPr>
    <a:bodyPr/>
    <a:lstStyle/>
    <a:p>
      <a:pPr>
        <a:defRPr sz="1800">
          <a:latin typeface="+mj-lt"/>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chemeClr val="tx1">
                    <a:lumMod val="65000"/>
                    <a:lumOff val="35000"/>
                  </a:schemeClr>
                </a:solidFill>
                <a:latin typeface="+mj-lt"/>
                <a:ea typeface="+mn-ea"/>
                <a:cs typeface="+mn-cs"/>
              </a:defRPr>
            </a:pPr>
            <a:r>
              <a:rPr lang="en-US"/>
              <a:t>Owner-occupied</a:t>
            </a:r>
          </a:p>
        </c:rich>
      </c:tx>
      <c:overlay val="0"/>
      <c:spPr>
        <a:noFill/>
        <a:ln>
          <a:noFill/>
        </a:ln>
        <a:effectLst/>
      </c:spPr>
      <c:txPr>
        <a:bodyPr rot="0" spcFirstLastPara="1" vertOverflow="ellipsis" vert="horz" wrap="square" anchor="ctr" anchorCtr="1"/>
        <a:lstStyle/>
        <a:p>
          <a:pPr>
            <a:defRPr sz="2160" b="0" i="0" u="none" strike="noStrike" kern="1200" spc="0" baseline="0">
              <a:solidFill>
                <a:schemeClr val="tx1">
                  <a:lumMod val="65000"/>
                  <a:lumOff val="35000"/>
                </a:schemeClr>
              </a:solidFill>
              <a:latin typeface="+mj-lt"/>
              <a:ea typeface="+mn-ea"/>
              <a:cs typeface="+mn-cs"/>
            </a:defRPr>
          </a:pPr>
          <a:endParaRPr lang="en-US"/>
        </a:p>
      </c:txPr>
    </c:title>
    <c:autoTitleDeleted val="0"/>
    <c:plotArea>
      <c:layout/>
      <c:barChart>
        <c:barDir val="col"/>
        <c:grouping val="clustered"/>
        <c:varyColors val="0"/>
        <c:ser>
          <c:idx val="0"/>
          <c:order val="0"/>
          <c:tx>
            <c:v>2024</c:v>
          </c:tx>
          <c:spPr>
            <a:solidFill>
              <a:schemeClr val="accent5"/>
            </a:solidFill>
            <a:ln>
              <a:noFill/>
            </a:ln>
            <a:effectLst/>
          </c:spPr>
          <c:invertIfNegative val="0"/>
          <c:cat>
            <c:strRef>
              <c:f>'House Burden 2020 v 2024'!$A$4:$A$8</c:f>
              <c:strCache>
                <c:ptCount val="5"/>
                <c:pt idx="0">
                  <c:v>        Less than $20,000:</c:v>
                </c:pt>
                <c:pt idx="1">
                  <c:v>        $20,000 to $34,999:</c:v>
                </c:pt>
                <c:pt idx="2">
                  <c:v>        $35,000 to $49,999:</c:v>
                </c:pt>
                <c:pt idx="3">
                  <c:v>        $50,000 to $74,999:</c:v>
                </c:pt>
                <c:pt idx="4">
                  <c:v>        $75,000 or more:</c:v>
                </c:pt>
              </c:strCache>
            </c:strRef>
          </c:cat>
          <c:val>
            <c:numRef>
              <c:f>'House Burden 2020 v 2024'!$C$4:$C$8</c:f>
              <c:numCache>
                <c:formatCode>General</c:formatCode>
                <c:ptCount val="5"/>
                <c:pt idx="0">
                  <c:v>0.84923748181927861</c:v>
                </c:pt>
                <c:pt idx="1">
                  <c:v>0.56075211024650728</c:v>
                </c:pt>
                <c:pt idx="2">
                  <c:v>0.41297824083072199</c:v>
                </c:pt>
                <c:pt idx="3">
                  <c:v>0.30729861717420609</c:v>
                </c:pt>
                <c:pt idx="4">
                  <c:v>0.10101567153631008</c:v>
                </c:pt>
              </c:numCache>
            </c:numRef>
          </c:val>
          <c:extLst>
            <c:ext xmlns:c16="http://schemas.microsoft.com/office/drawing/2014/chart" uri="{C3380CC4-5D6E-409C-BE32-E72D297353CC}">
              <c16:uniqueId val="{00000000-84D3-4904-AE12-0381F7702DCA}"/>
            </c:ext>
          </c:extLst>
        </c:ser>
        <c:ser>
          <c:idx val="1"/>
          <c:order val="1"/>
          <c:tx>
            <c:v>2020</c:v>
          </c:tx>
          <c:spPr>
            <a:solidFill>
              <a:schemeClr val="accent6"/>
            </a:solidFill>
            <a:ln>
              <a:noFill/>
            </a:ln>
            <a:effectLst/>
          </c:spPr>
          <c:invertIfNegative val="0"/>
          <c:cat>
            <c:strRef>
              <c:f>'House Burden 2020 v 2024'!$A$4:$A$8</c:f>
              <c:strCache>
                <c:ptCount val="5"/>
                <c:pt idx="0">
                  <c:v>        Less than $20,000:</c:v>
                </c:pt>
                <c:pt idx="1">
                  <c:v>        $20,000 to $34,999:</c:v>
                </c:pt>
                <c:pt idx="2">
                  <c:v>        $35,000 to $49,999:</c:v>
                </c:pt>
                <c:pt idx="3">
                  <c:v>        $50,000 to $74,999:</c:v>
                </c:pt>
                <c:pt idx="4">
                  <c:v>        $75,000 or more:</c:v>
                </c:pt>
              </c:strCache>
            </c:strRef>
          </c:cat>
          <c:val>
            <c:numRef>
              <c:f>'House Burden 2020 v 2024'!$D$4:$D$8</c:f>
              <c:numCache>
                <c:formatCode>General</c:formatCode>
                <c:ptCount val="5"/>
                <c:pt idx="0">
                  <c:v>0.75543674656626103</c:v>
                </c:pt>
                <c:pt idx="1">
                  <c:v>0.47537005044816288</c:v>
                </c:pt>
                <c:pt idx="2">
                  <c:v>0.34279397421922414</c:v>
                </c:pt>
                <c:pt idx="3">
                  <c:v>0.22468929996317635</c:v>
                </c:pt>
                <c:pt idx="4">
                  <c:v>7.1616761305699897E-2</c:v>
                </c:pt>
              </c:numCache>
            </c:numRef>
          </c:val>
          <c:extLst>
            <c:ext xmlns:c16="http://schemas.microsoft.com/office/drawing/2014/chart" uri="{C3380CC4-5D6E-409C-BE32-E72D297353CC}">
              <c16:uniqueId val="{00000001-84D3-4904-AE12-0381F7702DCA}"/>
            </c:ext>
          </c:extLst>
        </c:ser>
        <c:dLbls>
          <c:showLegendKey val="0"/>
          <c:showVal val="0"/>
          <c:showCatName val="0"/>
          <c:showSerName val="0"/>
          <c:showPercent val="0"/>
          <c:showBubbleSize val="0"/>
        </c:dLbls>
        <c:gapWidth val="219"/>
        <c:overlap val="-27"/>
        <c:axId val="1450099167"/>
        <c:axId val="713357791"/>
      </c:barChart>
      <c:catAx>
        <c:axId val="14500991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mn-cs"/>
              </a:defRPr>
            </a:pPr>
            <a:endParaRPr lang="en-US"/>
          </a:p>
        </c:txPr>
        <c:crossAx val="713357791"/>
        <c:crosses val="autoZero"/>
        <c:auto val="1"/>
        <c:lblAlgn val="ctr"/>
        <c:lblOffset val="100"/>
        <c:noMultiLvlLbl val="0"/>
      </c:catAx>
      <c:valAx>
        <c:axId val="713357791"/>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j-lt"/>
                <a:ea typeface="+mn-ea"/>
                <a:cs typeface="+mn-cs"/>
              </a:defRPr>
            </a:pPr>
            <a:endParaRPr lang="en-US"/>
          </a:p>
        </c:txPr>
        <c:crossAx val="14500991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j-lt"/>
              <a:ea typeface="+mn-ea"/>
              <a:cs typeface="+mn-cs"/>
            </a:defRPr>
          </a:pPr>
          <a:endParaRPr lang="en-US"/>
        </a:p>
      </c:txPr>
    </c:legend>
    <c:plotVisOnly val="1"/>
    <c:dispBlanksAs val="gap"/>
    <c:showDLblsOverMax val="0"/>
  </c:chart>
  <c:spPr>
    <a:noFill/>
    <a:ln>
      <a:noFill/>
    </a:ln>
    <a:effectLst/>
  </c:spPr>
  <c:txPr>
    <a:bodyPr/>
    <a:lstStyle/>
    <a:p>
      <a:pPr>
        <a:defRPr sz="1800">
          <a:latin typeface="+mj-lt"/>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chemeClr val="tx1">
                    <a:lumMod val="65000"/>
                    <a:lumOff val="35000"/>
                  </a:schemeClr>
                </a:solidFill>
                <a:latin typeface="+mj-lt"/>
                <a:ea typeface="+mn-ea"/>
                <a:cs typeface="+mn-cs"/>
              </a:defRPr>
            </a:pPr>
            <a:r>
              <a:rPr lang="en-US"/>
              <a:t>Renter’s Affordability Index</a:t>
            </a:r>
          </a:p>
        </c:rich>
      </c:tx>
      <c:overlay val="0"/>
      <c:spPr>
        <a:noFill/>
        <a:ln>
          <a:noFill/>
        </a:ln>
        <a:effectLst/>
      </c:spPr>
      <c:txPr>
        <a:bodyPr rot="0" spcFirstLastPara="1" vertOverflow="ellipsis" vert="horz" wrap="square" anchor="ctr" anchorCtr="1"/>
        <a:lstStyle/>
        <a:p>
          <a:pPr>
            <a:defRPr sz="2160" b="0" i="0" u="none" strike="noStrike" kern="1200" spc="0" baseline="0">
              <a:solidFill>
                <a:schemeClr val="tx1">
                  <a:lumMod val="65000"/>
                  <a:lumOff val="35000"/>
                </a:schemeClr>
              </a:solidFill>
              <a:latin typeface="+mj-lt"/>
              <a:ea typeface="+mn-ea"/>
              <a:cs typeface="+mn-cs"/>
            </a:defRPr>
          </a:pPr>
          <a:endParaRPr lang="en-US"/>
        </a:p>
      </c:txPr>
    </c:title>
    <c:autoTitleDeleted val="0"/>
    <c:plotArea>
      <c:layout/>
      <c:lineChart>
        <c:grouping val="standard"/>
        <c:varyColors val="0"/>
        <c:ser>
          <c:idx val="0"/>
          <c:order val="0"/>
          <c:tx>
            <c:strRef>
              <c:f>'Z. Rental Affordability'!$B$1</c:f>
              <c:strCache>
                <c:ptCount val="1"/>
                <c:pt idx="0">
                  <c:v>Afford Index</c:v>
                </c:pt>
              </c:strCache>
            </c:strRef>
          </c:tx>
          <c:spPr>
            <a:ln w="28575" cap="rnd">
              <a:solidFill>
                <a:schemeClr val="accent1"/>
              </a:solidFill>
              <a:round/>
            </a:ln>
            <a:effectLst/>
          </c:spPr>
          <c:marker>
            <c:symbol val="none"/>
          </c:marker>
          <c:cat>
            <c:numRef>
              <c:f>'Z. Rental Affordability'!$A$2:$A$16385</c:f>
              <c:numCache>
                <c:formatCode>m/d/yyyy</c:formatCode>
                <c:ptCount val="16384"/>
                <c:pt idx="0">
                  <c:v>42035</c:v>
                </c:pt>
                <c:pt idx="1">
                  <c:v>42063</c:v>
                </c:pt>
                <c:pt idx="2">
                  <c:v>42094</c:v>
                </c:pt>
                <c:pt idx="3">
                  <c:v>42124</c:v>
                </c:pt>
                <c:pt idx="4">
                  <c:v>42155</c:v>
                </c:pt>
                <c:pt idx="5">
                  <c:v>42185</c:v>
                </c:pt>
                <c:pt idx="6">
                  <c:v>42216</c:v>
                </c:pt>
                <c:pt idx="7">
                  <c:v>42247</c:v>
                </c:pt>
                <c:pt idx="8">
                  <c:v>42277</c:v>
                </c:pt>
                <c:pt idx="9">
                  <c:v>42308</c:v>
                </c:pt>
                <c:pt idx="10">
                  <c:v>42338</c:v>
                </c:pt>
                <c:pt idx="11">
                  <c:v>42369</c:v>
                </c:pt>
                <c:pt idx="12">
                  <c:v>42400</c:v>
                </c:pt>
                <c:pt idx="13">
                  <c:v>42429</c:v>
                </c:pt>
                <c:pt idx="14">
                  <c:v>42460</c:v>
                </c:pt>
                <c:pt idx="15">
                  <c:v>42490</c:v>
                </c:pt>
                <c:pt idx="16">
                  <c:v>42521</c:v>
                </c:pt>
                <c:pt idx="17">
                  <c:v>42551</c:v>
                </c:pt>
                <c:pt idx="18">
                  <c:v>42582</c:v>
                </c:pt>
                <c:pt idx="19">
                  <c:v>42613</c:v>
                </c:pt>
                <c:pt idx="20">
                  <c:v>42643</c:v>
                </c:pt>
                <c:pt idx="21">
                  <c:v>42674</c:v>
                </c:pt>
                <c:pt idx="22">
                  <c:v>42704</c:v>
                </c:pt>
                <c:pt idx="23">
                  <c:v>42735</c:v>
                </c:pt>
                <c:pt idx="24">
                  <c:v>42766</c:v>
                </c:pt>
                <c:pt idx="25">
                  <c:v>42794</c:v>
                </c:pt>
                <c:pt idx="26">
                  <c:v>42825</c:v>
                </c:pt>
                <c:pt idx="27">
                  <c:v>42855</c:v>
                </c:pt>
                <c:pt idx="28">
                  <c:v>42886</c:v>
                </c:pt>
                <c:pt idx="29">
                  <c:v>42916</c:v>
                </c:pt>
                <c:pt idx="30">
                  <c:v>42947</c:v>
                </c:pt>
                <c:pt idx="31">
                  <c:v>42978</c:v>
                </c:pt>
                <c:pt idx="32">
                  <c:v>43008</c:v>
                </c:pt>
                <c:pt idx="33">
                  <c:v>43039</c:v>
                </c:pt>
                <c:pt idx="34">
                  <c:v>43069</c:v>
                </c:pt>
                <c:pt idx="35">
                  <c:v>43100</c:v>
                </c:pt>
                <c:pt idx="36">
                  <c:v>43131</c:v>
                </c:pt>
                <c:pt idx="37">
                  <c:v>43159</c:v>
                </c:pt>
                <c:pt idx="38">
                  <c:v>43190</c:v>
                </c:pt>
                <c:pt idx="39">
                  <c:v>43220</c:v>
                </c:pt>
                <c:pt idx="40">
                  <c:v>43251</c:v>
                </c:pt>
                <c:pt idx="41">
                  <c:v>43281</c:v>
                </c:pt>
                <c:pt idx="42">
                  <c:v>43312</c:v>
                </c:pt>
                <c:pt idx="43">
                  <c:v>43343</c:v>
                </c:pt>
                <c:pt idx="44">
                  <c:v>43373</c:v>
                </c:pt>
                <c:pt idx="45">
                  <c:v>43404</c:v>
                </c:pt>
                <c:pt idx="46">
                  <c:v>43434</c:v>
                </c:pt>
                <c:pt idx="47">
                  <c:v>43465</c:v>
                </c:pt>
                <c:pt idx="48">
                  <c:v>43496</c:v>
                </c:pt>
                <c:pt idx="49">
                  <c:v>43524</c:v>
                </c:pt>
                <c:pt idx="50">
                  <c:v>43555</c:v>
                </c:pt>
                <c:pt idx="51">
                  <c:v>43585</c:v>
                </c:pt>
                <c:pt idx="52">
                  <c:v>43616</c:v>
                </c:pt>
                <c:pt idx="53">
                  <c:v>43646</c:v>
                </c:pt>
                <c:pt idx="54">
                  <c:v>43677</c:v>
                </c:pt>
                <c:pt idx="55">
                  <c:v>43708</c:v>
                </c:pt>
                <c:pt idx="56">
                  <c:v>43738</c:v>
                </c:pt>
                <c:pt idx="57">
                  <c:v>43769</c:v>
                </c:pt>
                <c:pt idx="58">
                  <c:v>43799</c:v>
                </c:pt>
                <c:pt idx="59">
                  <c:v>43830</c:v>
                </c:pt>
                <c:pt idx="60">
                  <c:v>43861</c:v>
                </c:pt>
                <c:pt idx="61">
                  <c:v>43890</c:v>
                </c:pt>
                <c:pt idx="62">
                  <c:v>43921</c:v>
                </c:pt>
                <c:pt idx="63">
                  <c:v>43951</c:v>
                </c:pt>
                <c:pt idx="64">
                  <c:v>43982</c:v>
                </c:pt>
                <c:pt idx="65">
                  <c:v>44012</c:v>
                </c:pt>
                <c:pt idx="66">
                  <c:v>44043</c:v>
                </c:pt>
                <c:pt idx="67">
                  <c:v>44074</c:v>
                </c:pt>
                <c:pt idx="68">
                  <c:v>44104</c:v>
                </c:pt>
                <c:pt idx="69">
                  <c:v>44135</c:v>
                </c:pt>
                <c:pt idx="70">
                  <c:v>44165</c:v>
                </c:pt>
                <c:pt idx="71">
                  <c:v>44196</c:v>
                </c:pt>
                <c:pt idx="72">
                  <c:v>44227</c:v>
                </c:pt>
                <c:pt idx="73">
                  <c:v>44255</c:v>
                </c:pt>
                <c:pt idx="74">
                  <c:v>44286</c:v>
                </c:pt>
                <c:pt idx="75">
                  <c:v>44316</c:v>
                </c:pt>
                <c:pt idx="76">
                  <c:v>44347</c:v>
                </c:pt>
                <c:pt idx="77">
                  <c:v>44377</c:v>
                </c:pt>
                <c:pt idx="78">
                  <c:v>44408</c:v>
                </c:pt>
                <c:pt idx="79">
                  <c:v>44439</c:v>
                </c:pt>
                <c:pt idx="80">
                  <c:v>44469</c:v>
                </c:pt>
                <c:pt idx="81">
                  <c:v>44500</c:v>
                </c:pt>
                <c:pt idx="82">
                  <c:v>44530</c:v>
                </c:pt>
                <c:pt idx="83">
                  <c:v>44561</c:v>
                </c:pt>
                <c:pt idx="84">
                  <c:v>44592</c:v>
                </c:pt>
                <c:pt idx="85">
                  <c:v>44620</c:v>
                </c:pt>
                <c:pt idx="86">
                  <c:v>44651</c:v>
                </c:pt>
                <c:pt idx="87">
                  <c:v>44681</c:v>
                </c:pt>
                <c:pt idx="88">
                  <c:v>44712</c:v>
                </c:pt>
                <c:pt idx="89">
                  <c:v>44742</c:v>
                </c:pt>
                <c:pt idx="90">
                  <c:v>44773</c:v>
                </c:pt>
                <c:pt idx="91">
                  <c:v>44804</c:v>
                </c:pt>
                <c:pt idx="92">
                  <c:v>44834</c:v>
                </c:pt>
                <c:pt idx="93">
                  <c:v>44865</c:v>
                </c:pt>
                <c:pt idx="94">
                  <c:v>44895</c:v>
                </c:pt>
                <c:pt idx="95">
                  <c:v>44926</c:v>
                </c:pt>
                <c:pt idx="96">
                  <c:v>44957</c:v>
                </c:pt>
                <c:pt idx="97">
                  <c:v>44985</c:v>
                </c:pt>
                <c:pt idx="98">
                  <c:v>45016</c:v>
                </c:pt>
                <c:pt idx="99">
                  <c:v>45046</c:v>
                </c:pt>
                <c:pt idx="100">
                  <c:v>45077</c:v>
                </c:pt>
                <c:pt idx="101">
                  <c:v>45107</c:v>
                </c:pt>
                <c:pt idx="102">
                  <c:v>45138</c:v>
                </c:pt>
                <c:pt idx="103">
                  <c:v>45169</c:v>
                </c:pt>
                <c:pt idx="104">
                  <c:v>45199</c:v>
                </c:pt>
                <c:pt idx="105">
                  <c:v>45230</c:v>
                </c:pt>
                <c:pt idx="106">
                  <c:v>45260</c:v>
                </c:pt>
                <c:pt idx="107">
                  <c:v>45291</c:v>
                </c:pt>
                <c:pt idx="108">
                  <c:v>45322</c:v>
                </c:pt>
                <c:pt idx="109">
                  <c:v>45351</c:v>
                </c:pt>
                <c:pt idx="110">
                  <c:v>45382</c:v>
                </c:pt>
                <c:pt idx="111">
                  <c:v>45412</c:v>
                </c:pt>
                <c:pt idx="112">
                  <c:v>45443</c:v>
                </c:pt>
                <c:pt idx="113">
                  <c:v>45473</c:v>
                </c:pt>
                <c:pt idx="114">
                  <c:v>45504</c:v>
                </c:pt>
                <c:pt idx="115">
                  <c:v>45535</c:v>
                </c:pt>
                <c:pt idx="116">
                  <c:v>45565</c:v>
                </c:pt>
                <c:pt idx="117">
                  <c:v>45596</c:v>
                </c:pt>
                <c:pt idx="118">
                  <c:v>45626</c:v>
                </c:pt>
                <c:pt idx="119">
                  <c:v>45657</c:v>
                </c:pt>
                <c:pt idx="120">
                  <c:v>45688</c:v>
                </c:pt>
                <c:pt idx="121">
                  <c:v>45716</c:v>
                </c:pt>
                <c:pt idx="122">
                  <c:v>45747</c:v>
                </c:pt>
                <c:pt idx="123">
                  <c:v>45777</c:v>
                </c:pt>
                <c:pt idx="124">
                  <c:v>45808</c:v>
                </c:pt>
                <c:pt idx="125">
                  <c:v>45838</c:v>
                </c:pt>
                <c:pt idx="126">
                  <c:v>45869</c:v>
                </c:pt>
                <c:pt idx="127">
                  <c:v>45900</c:v>
                </c:pt>
                <c:pt idx="128">
                  <c:v>45930</c:v>
                </c:pt>
                <c:pt idx="129">
                  <c:v>45961</c:v>
                </c:pt>
                <c:pt idx="130">
                  <c:v>45991</c:v>
                </c:pt>
                <c:pt idx="131">
                  <c:v>46022</c:v>
                </c:pt>
              </c:numCache>
            </c:numRef>
          </c:cat>
          <c:val>
            <c:numRef>
              <c:f>'Z. Rental Affordability'!$B$2:$B$16385</c:f>
              <c:numCache>
                <c:formatCode>General</c:formatCode>
                <c:ptCount val="16384"/>
                <c:pt idx="0">
                  <c:v>0.24871693397189201</c:v>
                </c:pt>
                <c:pt idx="1">
                  <c:v>0.249070864311115</c:v>
                </c:pt>
                <c:pt idx="2">
                  <c:v>0.24964142008918</c:v>
                </c:pt>
                <c:pt idx="3">
                  <c:v>0.24998612815753099</c:v>
                </c:pt>
                <c:pt idx="4">
                  <c:v>0.25021984567602501</c:v>
                </c:pt>
                <c:pt idx="5">
                  <c:v>0.25034943481469801</c:v>
                </c:pt>
                <c:pt idx="6">
                  <c:v>0.25057314234469202</c:v>
                </c:pt>
                <c:pt idx="7">
                  <c:v>0.25089402102274599</c:v>
                </c:pt>
                <c:pt idx="8">
                  <c:v>0.25122946264833801</c:v>
                </c:pt>
                <c:pt idx="9">
                  <c:v>0.25153261250681602</c:v>
                </c:pt>
                <c:pt idx="10">
                  <c:v>0.25177685095968499</c:v>
                </c:pt>
                <c:pt idx="11">
                  <c:v>0.25204384366362198</c:v>
                </c:pt>
                <c:pt idx="12">
                  <c:v>0.25214695611440502</c:v>
                </c:pt>
                <c:pt idx="13">
                  <c:v>0.25218533647461899</c:v>
                </c:pt>
                <c:pt idx="14">
                  <c:v>0.25208120605486101</c:v>
                </c:pt>
                <c:pt idx="15">
                  <c:v>0.25227575687547799</c:v>
                </c:pt>
                <c:pt idx="16">
                  <c:v>0.25248371994686097</c:v>
                </c:pt>
                <c:pt idx="17">
                  <c:v>0.25273378647768902</c:v>
                </c:pt>
                <c:pt idx="18">
                  <c:v>0.25275768656893299</c:v>
                </c:pt>
                <c:pt idx="19">
                  <c:v>0.25277342266868902</c:v>
                </c:pt>
                <c:pt idx="20">
                  <c:v>0.25258514159761097</c:v>
                </c:pt>
                <c:pt idx="21">
                  <c:v>0.25241749078957598</c:v>
                </c:pt>
                <c:pt idx="22">
                  <c:v>0.252115764750803</c:v>
                </c:pt>
                <c:pt idx="23">
                  <c:v>0.251541125362993</c:v>
                </c:pt>
                <c:pt idx="24">
                  <c:v>0.25119221417987198</c:v>
                </c:pt>
                <c:pt idx="25">
                  <c:v>0.25104514590305799</c:v>
                </c:pt>
                <c:pt idx="26">
                  <c:v>0.25101534183944302</c:v>
                </c:pt>
                <c:pt idx="27">
                  <c:v>0.25057086848833099</c:v>
                </c:pt>
                <c:pt idx="28">
                  <c:v>0.25017702679516401</c:v>
                </c:pt>
                <c:pt idx="29">
                  <c:v>0.25006068809974402</c:v>
                </c:pt>
                <c:pt idx="30">
                  <c:v>0.25005990058530297</c:v>
                </c:pt>
                <c:pt idx="31">
                  <c:v>0.25001288981394199</c:v>
                </c:pt>
                <c:pt idx="32">
                  <c:v>0.25070483443688801</c:v>
                </c:pt>
                <c:pt idx="33">
                  <c:v>0.25131552158869003</c:v>
                </c:pt>
                <c:pt idx="34">
                  <c:v>0.25206649093370698</c:v>
                </c:pt>
                <c:pt idx="35">
                  <c:v>0.25268082436190498</c:v>
                </c:pt>
                <c:pt idx="36">
                  <c:v>0.253366813501606</c:v>
                </c:pt>
                <c:pt idx="37">
                  <c:v>0.25408014621887098</c:v>
                </c:pt>
                <c:pt idx="38">
                  <c:v>0.254712488844763</c:v>
                </c:pt>
                <c:pt idx="39">
                  <c:v>0.25539009997302697</c:v>
                </c:pt>
                <c:pt idx="40">
                  <c:v>0.25582613813525901</c:v>
                </c:pt>
                <c:pt idx="41">
                  <c:v>0.25579562929324501</c:v>
                </c:pt>
                <c:pt idx="42">
                  <c:v>0.25570682018276197</c:v>
                </c:pt>
                <c:pt idx="43">
                  <c:v>0.25557854240001598</c:v>
                </c:pt>
                <c:pt idx="44">
                  <c:v>0.25468723515670999</c:v>
                </c:pt>
                <c:pt idx="45">
                  <c:v>0.253888772922372</c:v>
                </c:pt>
                <c:pt idx="46">
                  <c:v>0.25317430854210199</c:v>
                </c:pt>
                <c:pt idx="47">
                  <c:v>0.25240949109556898</c:v>
                </c:pt>
                <c:pt idx="48">
                  <c:v>0.25135892190558201</c:v>
                </c:pt>
                <c:pt idx="49">
                  <c:v>0.25028373709856599</c:v>
                </c:pt>
                <c:pt idx="50">
                  <c:v>0.249379502240864</c:v>
                </c:pt>
                <c:pt idx="51">
                  <c:v>0.24852592364236401</c:v>
                </c:pt>
                <c:pt idx="52">
                  <c:v>0.24792716867981901</c:v>
                </c:pt>
                <c:pt idx="53">
                  <c:v>0.24801454747357399</c:v>
                </c:pt>
                <c:pt idx="54">
                  <c:v>0.24821412951987101</c:v>
                </c:pt>
                <c:pt idx="55">
                  <c:v>0.24853822699271799</c:v>
                </c:pt>
                <c:pt idx="56">
                  <c:v>0.24972939617502499</c:v>
                </c:pt>
                <c:pt idx="57">
                  <c:v>0.25099446961142602</c:v>
                </c:pt>
                <c:pt idx="58">
                  <c:v>0.25217589547861402</c:v>
                </c:pt>
                <c:pt idx="59">
                  <c:v>0.25352421353774401</c:v>
                </c:pt>
                <c:pt idx="60">
                  <c:v>0.25502482704426599</c:v>
                </c:pt>
                <c:pt idx="61">
                  <c:v>0.25620549461592701</c:v>
                </c:pt>
                <c:pt idx="62">
                  <c:v>0.25480139853470402</c:v>
                </c:pt>
                <c:pt idx="63">
                  <c:v>0.25190558340736502</c:v>
                </c:pt>
                <c:pt idx="64">
                  <c:v>0.248936536097005</c:v>
                </c:pt>
                <c:pt idx="65">
                  <c:v>0.24743340289997501</c:v>
                </c:pt>
                <c:pt idx="66">
                  <c:v>0.24690810330281501</c:v>
                </c:pt>
                <c:pt idx="67">
                  <c:v>0.24647440900075401</c:v>
                </c:pt>
                <c:pt idx="68">
                  <c:v>0.247116446043946</c:v>
                </c:pt>
                <c:pt idx="69">
                  <c:v>0.24836019346084201</c:v>
                </c:pt>
                <c:pt idx="70">
                  <c:v>0.24966985799313901</c:v>
                </c:pt>
                <c:pt idx="71">
                  <c:v>0.24936115917180901</c:v>
                </c:pt>
                <c:pt idx="72">
                  <c:v>0.24913651901386699</c:v>
                </c:pt>
                <c:pt idx="73">
                  <c:v>0.24944695523059299</c:v>
                </c:pt>
                <c:pt idx="74">
                  <c:v>0.25191166793952202</c:v>
                </c:pt>
                <c:pt idx="75">
                  <c:v>0.25529830555423799</c:v>
                </c:pt>
                <c:pt idx="76">
                  <c:v>0.25905042654726501</c:v>
                </c:pt>
                <c:pt idx="77">
                  <c:v>0.26074982650081902</c:v>
                </c:pt>
                <c:pt idx="78">
                  <c:v>0.26208367030775098</c:v>
                </c:pt>
                <c:pt idx="79">
                  <c:v>0.26408052296749601</c:v>
                </c:pt>
                <c:pt idx="80">
                  <c:v>0.26837546229986398</c:v>
                </c:pt>
                <c:pt idx="81">
                  <c:v>0.27243015271667698</c:v>
                </c:pt>
                <c:pt idx="82">
                  <c:v>0.27558364231775401</c:v>
                </c:pt>
                <c:pt idx="83">
                  <c:v>0.275993829506195</c:v>
                </c:pt>
                <c:pt idx="84">
                  <c:v>0.27554052720604699</c:v>
                </c:pt>
                <c:pt idx="85">
                  <c:v>0.27520453343936901</c:v>
                </c:pt>
                <c:pt idx="86">
                  <c:v>0.27444784946568102</c:v>
                </c:pt>
                <c:pt idx="87">
                  <c:v>0.27419319575983703</c:v>
                </c:pt>
                <c:pt idx="88">
                  <c:v>0.27379295393417202</c:v>
                </c:pt>
                <c:pt idx="89">
                  <c:v>0.27417805624945302</c:v>
                </c:pt>
                <c:pt idx="90">
                  <c:v>0.27410165487123</c:v>
                </c:pt>
                <c:pt idx="91">
                  <c:v>0.27375607019737302</c:v>
                </c:pt>
                <c:pt idx="92">
                  <c:v>0.27416476144172403</c:v>
                </c:pt>
                <c:pt idx="93">
                  <c:v>0.274584926327965</c:v>
                </c:pt>
                <c:pt idx="94">
                  <c:v>0.27499696821124198</c:v>
                </c:pt>
                <c:pt idx="95">
                  <c:v>0.27514774244957402</c:v>
                </c:pt>
                <c:pt idx="96">
                  <c:v>0.27509774367974199</c:v>
                </c:pt>
                <c:pt idx="97">
                  <c:v>0.27511479473269401</c:v>
                </c:pt>
                <c:pt idx="98">
                  <c:v>0.27575636218117799</c:v>
                </c:pt>
                <c:pt idx="99">
                  <c:v>0.276077778303982</c:v>
                </c:pt>
                <c:pt idx="100">
                  <c:v>0.27638800682362802</c:v>
                </c:pt>
                <c:pt idx="101">
                  <c:v>0.27578434034835198</c:v>
                </c:pt>
                <c:pt idx="102">
                  <c:v>0.27550641175831098</c:v>
                </c:pt>
                <c:pt idx="103">
                  <c:v>0.27516309313568699</c:v>
                </c:pt>
                <c:pt idx="104">
                  <c:v>0.27459591166036001</c:v>
                </c:pt>
                <c:pt idx="105">
                  <c:v>0.27408112937955198</c:v>
                </c:pt>
                <c:pt idx="106">
                  <c:v>0.27351353416444801</c:v>
                </c:pt>
                <c:pt idx="107">
                  <c:v>0.27300076843453103</c:v>
                </c:pt>
                <c:pt idx="108">
                  <c:v>0.27241716426267898</c:v>
                </c:pt>
                <c:pt idx="109">
                  <c:v>0.27188786843073698</c:v>
                </c:pt>
                <c:pt idx="110">
                  <c:v>0.27120258383413498</c:v>
                </c:pt>
                <c:pt idx="111">
                  <c:v>0.27057157621568001</c:v>
                </c:pt>
                <c:pt idx="112">
                  <c:v>0.27005227657742398</c:v>
                </c:pt>
                <c:pt idx="113">
                  <c:v>0.26974113550335699</c:v>
                </c:pt>
                <c:pt idx="114">
                  <c:v>0.26936774315498202</c:v>
                </c:pt>
                <c:pt idx="115">
                  <c:v>0.26889414769551101</c:v>
                </c:pt>
                <c:pt idx="116">
                  <c:v>0.268607518639712</c:v>
                </c:pt>
                <c:pt idx="117">
                  <c:v>0.26831488564342798</c:v>
                </c:pt>
                <c:pt idx="118">
                  <c:v>0.26824771984886697</c:v>
                </c:pt>
                <c:pt idx="119">
                  <c:v>0.26806558930546698</c:v>
                </c:pt>
                <c:pt idx="120">
                  <c:v>0.26822223181732402</c:v>
                </c:pt>
                <c:pt idx="121">
                  <c:v>0.268274136179804</c:v>
                </c:pt>
                <c:pt idx="122">
                  <c:v>0.26790851682207201</c:v>
                </c:pt>
                <c:pt idx="123">
                  <c:v>0.26736626245599898</c:v>
                </c:pt>
                <c:pt idx="124">
                  <c:v>0.26675662956514301</c:v>
                </c:pt>
                <c:pt idx="125">
                  <c:v>0.26652528101205197</c:v>
                </c:pt>
                <c:pt idx="126">
                  <c:v>0.26628520951047902</c:v>
                </c:pt>
                <c:pt idx="127">
                  <c:v>0.26613419596342403</c:v>
                </c:pt>
                <c:pt idx="128">
                  <c:v>0.26596441427318801</c:v>
                </c:pt>
                <c:pt idx="129">
                  <c:v>0.26575991976667501</c:v>
                </c:pt>
                <c:pt idx="130">
                  <c:v>0.26535367409809002</c:v>
                </c:pt>
                <c:pt idx="131">
                  <c:v>0.264916905433775</c:v>
                </c:pt>
              </c:numCache>
            </c:numRef>
          </c:val>
          <c:smooth val="0"/>
          <c:extLst>
            <c:ext xmlns:c16="http://schemas.microsoft.com/office/drawing/2014/chart" uri="{C3380CC4-5D6E-409C-BE32-E72D297353CC}">
              <c16:uniqueId val="{00000000-7DBD-4660-A4B8-00A18B0E6AC2}"/>
            </c:ext>
          </c:extLst>
        </c:ser>
        <c:dLbls>
          <c:showLegendKey val="0"/>
          <c:showVal val="0"/>
          <c:showCatName val="0"/>
          <c:showSerName val="0"/>
          <c:showPercent val="0"/>
          <c:showBubbleSize val="0"/>
        </c:dLbls>
        <c:marker val="1"/>
        <c:smooth val="0"/>
        <c:axId val="10359791"/>
        <c:axId val="10357391"/>
      </c:lineChart>
      <c:lineChart>
        <c:grouping val="standard"/>
        <c:varyColors val="0"/>
        <c:ser>
          <c:idx val="1"/>
          <c:order val="1"/>
          <c:tx>
            <c:strRef>
              <c:f>'Z. Rental Affordability'!$C$1</c:f>
              <c:strCache>
                <c:ptCount val="1"/>
                <c:pt idx="0">
                  <c:v>UMCSENT_NBD20150101</c:v>
                </c:pt>
              </c:strCache>
            </c:strRef>
          </c:tx>
          <c:spPr>
            <a:ln w="28575" cap="rnd">
              <a:solidFill>
                <a:schemeClr val="accent4"/>
              </a:solidFill>
              <a:round/>
            </a:ln>
            <a:effectLst/>
          </c:spPr>
          <c:marker>
            <c:symbol val="none"/>
          </c:marker>
          <c:dPt>
            <c:idx val="103"/>
            <c:marker>
              <c:symbol val="none"/>
            </c:marker>
            <c:bubble3D val="0"/>
            <c:spPr>
              <a:ln w="28575" cap="rnd">
                <a:solidFill>
                  <a:schemeClr val="accent4"/>
                </a:solidFill>
                <a:round/>
              </a:ln>
              <a:effectLst/>
            </c:spPr>
            <c:extLst>
              <c:ext xmlns:c16="http://schemas.microsoft.com/office/drawing/2014/chart" uri="{C3380CC4-5D6E-409C-BE32-E72D297353CC}">
                <c16:uniqueId val="{00000003-7DBD-4660-A4B8-00A18B0E6AC2}"/>
              </c:ext>
            </c:extLst>
          </c:dPt>
          <c:cat>
            <c:numRef>
              <c:f>'Z. Rental Affordability'!$A$2:$A$16385</c:f>
              <c:numCache>
                <c:formatCode>m/d/yyyy</c:formatCode>
                <c:ptCount val="16384"/>
                <c:pt idx="0">
                  <c:v>42035</c:v>
                </c:pt>
                <c:pt idx="1">
                  <c:v>42063</c:v>
                </c:pt>
                <c:pt idx="2">
                  <c:v>42094</c:v>
                </c:pt>
                <c:pt idx="3">
                  <c:v>42124</c:v>
                </c:pt>
                <c:pt idx="4">
                  <c:v>42155</c:v>
                </c:pt>
                <c:pt idx="5">
                  <c:v>42185</c:v>
                </c:pt>
                <c:pt idx="6">
                  <c:v>42216</c:v>
                </c:pt>
                <c:pt idx="7">
                  <c:v>42247</c:v>
                </c:pt>
                <c:pt idx="8">
                  <c:v>42277</c:v>
                </c:pt>
                <c:pt idx="9">
                  <c:v>42308</c:v>
                </c:pt>
                <c:pt idx="10">
                  <c:v>42338</c:v>
                </c:pt>
                <c:pt idx="11">
                  <c:v>42369</c:v>
                </c:pt>
                <c:pt idx="12">
                  <c:v>42400</c:v>
                </c:pt>
                <c:pt idx="13">
                  <c:v>42429</c:v>
                </c:pt>
                <c:pt idx="14">
                  <c:v>42460</c:v>
                </c:pt>
                <c:pt idx="15">
                  <c:v>42490</c:v>
                </c:pt>
                <c:pt idx="16">
                  <c:v>42521</c:v>
                </c:pt>
                <c:pt idx="17">
                  <c:v>42551</c:v>
                </c:pt>
                <c:pt idx="18">
                  <c:v>42582</c:v>
                </c:pt>
                <c:pt idx="19">
                  <c:v>42613</c:v>
                </c:pt>
                <c:pt idx="20">
                  <c:v>42643</c:v>
                </c:pt>
                <c:pt idx="21">
                  <c:v>42674</c:v>
                </c:pt>
                <c:pt idx="22">
                  <c:v>42704</c:v>
                </c:pt>
                <c:pt idx="23">
                  <c:v>42735</c:v>
                </c:pt>
                <c:pt idx="24">
                  <c:v>42766</c:v>
                </c:pt>
                <c:pt idx="25">
                  <c:v>42794</c:v>
                </c:pt>
                <c:pt idx="26">
                  <c:v>42825</c:v>
                </c:pt>
                <c:pt idx="27">
                  <c:v>42855</c:v>
                </c:pt>
                <c:pt idx="28">
                  <c:v>42886</c:v>
                </c:pt>
                <c:pt idx="29">
                  <c:v>42916</c:v>
                </c:pt>
                <c:pt idx="30">
                  <c:v>42947</c:v>
                </c:pt>
                <c:pt idx="31">
                  <c:v>42978</c:v>
                </c:pt>
                <c:pt idx="32">
                  <c:v>43008</c:v>
                </c:pt>
                <c:pt idx="33">
                  <c:v>43039</c:v>
                </c:pt>
                <c:pt idx="34">
                  <c:v>43069</c:v>
                </c:pt>
                <c:pt idx="35">
                  <c:v>43100</c:v>
                </c:pt>
                <c:pt idx="36">
                  <c:v>43131</c:v>
                </c:pt>
                <c:pt idx="37">
                  <c:v>43159</c:v>
                </c:pt>
                <c:pt idx="38">
                  <c:v>43190</c:v>
                </c:pt>
                <c:pt idx="39">
                  <c:v>43220</c:v>
                </c:pt>
                <c:pt idx="40">
                  <c:v>43251</c:v>
                </c:pt>
                <c:pt idx="41">
                  <c:v>43281</c:v>
                </c:pt>
                <c:pt idx="42">
                  <c:v>43312</c:v>
                </c:pt>
                <c:pt idx="43">
                  <c:v>43343</c:v>
                </c:pt>
                <c:pt idx="44">
                  <c:v>43373</c:v>
                </c:pt>
                <c:pt idx="45">
                  <c:v>43404</c:v>
                </c:pt>
                <c:pt idx="46">
                  <c:v>43434</c:v>
                </c:pt>
                <c:pt idx="47">
                  <c:v>43465</c:v>
                </c:pt>
                <c:pt idx="48">
                  <c:v>43496</c:v>
                </c:pt>
                <c:pt idx="49">
                  <c:v>43524</c:v>
                </c:pt>
                <c:pt idx="50">
                  <c:v>43555</c:v>
                </c:pt>
                <c:pt idx="51">
                  <c:v>43585</c:v>
                </c:pt>
                <c:pt idx="52">
                  <c:v>43616</c:v>
                </c:pt>
                <c:pt idx="53">
                  <c:v>43646</c:v>
                </c:pt>
                <c:pt idx="54">
                  <c:v>43677</c:v>
                </c:pt>
                <c:pt idx="55">
                  <c:v>43708</c:v>
                </c:pt>
                <c:pt idx="56">
                  <c:v>43738</c:v>
                </c:pt>
                <c:pt idx="57">
                  <c:v>43769</c:v>
                </c:pt>
                <c:pt idx="58">
                  <c:v>43799</c:v>
                </c:pt>
                <c:pt idx="59">
                  <c:v>43830</c:v>
                </c:pt>
                <c:pt idx="60">
                  <c:v>43861</c:v>
                </c:pt>
                <c:pt idx="61">
                  <c:v>43890</c:v>
                </c:pt>
                <c:pt idx="62">
                  <c:v>43921</c:v>
                </c:pt>
                <c:pt idx="63">
                  <c:v>43951</c:v>
                </c:pt>
                <c:pt idx="64">
                  <c:v>43982</c:v>
                </c:pt>
                <c:pt idx="65">
                  <c:v>44012</c:v>
                </c:pt>
                <c:pt idx="66">
                  <c:v>44043</c:v>
                </c:pt>
                <c:pt idx="67">
                  <c:v>44074</c:v>
                </c:pt>
                <c:pt idx="68">
                  <c:v>44104</c:v>
                </c:pt>
                <c:pt idx="69">
                  <c:v>44135</c:v>
                </c:pt>
                <c:pt idx="70">
                  <c:v>44165</c:v>
                </c:pt>
                <c:pt idx="71">
                  <c:v>44196</c:v>
                </c:pt>
                <c:pt idx="72">
                  <c:v>44227</c:v>
                </c:pt>
                <c:pt idx="73">
                  <c:v>44255</c:v>
                </c:pt>
                <c:pt idx="74">
                  <c:v>44286</c:v>
                </c:pt>
                <c:pt idx="75">
                  <c:v>44316</c:v>
                </c:pt>
                <c:pt idx="76">
                  <c:v>44347</c:v>
                </c:pt>
                <c:pt idx="77">
                  <c:v>44377</c:v>
                </c:pt>
                <c:pt idx="78">
                  <c:v>44408</c:v>
                </c:pt>
                <c:pt idx="79">
                  <c:v>44439</c:v>
                </c:pt>
                <c:pt idx="80">
                  <c:v>44469</c:v>
                </c:pt>
                <c:pt idx="81">
                  <c:v>44500</c:v>
                </c:pt>
                <c:pt idx="82">
                  <c:v>44530</c:v>
                </c:pt>
                <c:pt idx="83">
                  <c:v>44561</c:v>
                </c:pt>
                <c:pt idx="84">
                  <c:v>44592</c:v>
                </c:pt>
                <c:pt idx="85">
                  <c:v>44620</c:v>
                </c:pt>
                <c:pt idx="86">
                  <c:v>44651</c:v>
                </c:pt>
                <c:pt idx="87">
                  <c:v>44681</c:v>
                </c:pt>
                <c:pt idx="88">
                  <c:v>44712</c:v>
                </c:pt>
                <c:pt idx="89">
                  <c:v>44742</c:v>
                </c:pt>
                <c:pt idx="90">
                  <c:v>44773</c:v>
                </c:pt>
                <c:pt idx="91">
                  <c:v>44804</c:v>
                </c:pt>
                <c:pt idx="92">
                  <c:v>44834</c:v>
                </c:pt>
                <c:pt idx="93">
                  <c:v>44865</c:v>
                </c:pt>
                <c:pt idx="94">
                  <c:v>44895</c:v>
                </c:pt>
                <c:pt idx="95">
                  <c:v>44926</c:v>
                </c:pt>
                <c:pt idx="96">
                  <c:v>44957</c:v>
                </c:pt>
                <c:pt idx="97">
                  <c:v>44985</c:v>
                </c:pt>
                <c:pt idx="98">
                  <c:v>45016</c:v>
                </c:pt>
                <c:pt idx="99">
                  <c:v>45046</c:v>
                </c:pt>
                <c:pt idx="100">
                  <c:v>45077</c:v>
                </c:pt>
                <c:pt idx="101">
                  <c:v>45107</c:v>
                </c:pt>
                <c:pt idx="102">
                  <c:v>45138</c:v>
                </c:pt>
                <c:pt idx="103">
                  <c:v>45169</c:v>
                </c:pt>
                <c:pt idx="104">
                  <c:v>45199</c:v>
                </c:pt>
                <c:pt idx="105">
                  <c:v>45230</c:v>
                </c:pt>
                <c:pt idx="106">
                  <c:v>45260</c:v>
                </c:pt>
                <c:pt idx="107">
                  <c:v>45291</c:v>
                </c:pt>
                <c:pt idx="108">
                  <c:v>45322</c:v>
                </c:pt>
                <c:pt idx="109">
                  <c:v>45351</c:v>
                </c:pt>
                <c:pt idx="110">
                  <c:v>45382</c:v>
                </c:pt>
                <c:pt idx="111">
                  <c:v>45412</c:v>
                </c:pt>
                <c:pt idx="112">
                  <c:v>45443</c:v>
                </c:pt>
                <c:pt idx="113">
                  <c:v>45473</c:v>
                </c:pt>
                <c:pt idx="114">
                  <c:v>45504</c:v>
                </c:pt>
                <c:pt idx="115">
                  <c:v>45535</c:v>
                </c:pt>
                <c:pt idx="116">
                  <c:v>45565</c:v>
                </c:pt>
                <c:pt idx="117">
                  <c:v>45596</c:v>
                </c:pt>
                <c:pt idx="118">
                  <c:v>45626</c:v>
                </c:pt>
                <c:pt idx="119">
                  <c:v>45657</c:v>
                </c:pt>
                <c:pt idx="120">
                  <c:v>45688</c:v>
                </c:pt>
                <c:pt idx="121">
                  <c:v>45716</c:v>
                </c:pt>
                <c:pt idx="122">
                  <c:v>45747</c:v>
                </c:pt>
                <c:pt idx="123">
                  <c:v>45777</c:v>
                </c:pt>
                <c:pt idx="124">
                  <c:v>45808</c:v>
                </c:pt>
                <c:pt idx="125">
                  <c:v>45838</c:v>
                </c:pt>
                <c:pt idx="126">
                  <c:v>45869</c:v>
                </c:pt>
                <c:pt idx="127">
                  <c:v>45900</c:v>
                </c:pt>
                <c:pt idx="128">
                  <c:v>45930</c:v>
                </c:pt>
                <c:pt idx="129">
                  <c:v>45961</c:v>
                </c:pt>
                <c:pt idx="130">
                  <c:v>45991</c:v>
                </c:pt>
                <c:pt idx="131">
                  <c:v>46022</c:v>
                </c:pt>
              </c:numCache>
            </c:numRef>
          </c:cat>
          <c:val>
            <c:numRef>
              <c:f>'Z. Rental Affordability'!$C$2:$C$16385</c:f>
              <c:numCache>
                <c:formatCode>0.00000</c:formatCode>
                <c:ptCount val="16384"/>
                <c:pt idx="0">
                  <c:v>114.16922</c:v>
                </c:pt>
                <c:pt idx="1">
                  <c:v>113.45565999999999</c:v>
                </c:pt>
                <c:pt idx="2">
                  <c:v>109.17431000000001</c:v>
                </c:pt>
                <c:pt idx="3">
                  <c:v>111.31498000000001</c:v>
                </c:pt>
                <c:pt idx="4">
                  <c:v>112.84404000000001</c:v>
                </c:pt>
                <c:pt idx="5">
                  <c:v>108.46075</c:v>
                </c:pt>
                <c:pt idx="6">
                  <c:v>110.39755</c:v>
                </c:pt>
                <c:pt idx="7">
                  <c:v>109.37819</c:v>
                </c:pt>
                <c:pt idx="8">
                  <c:v>108.8685</c:v>
                </c:pt>
                <c:pt idx="9">
                  <c:v>107.84913</c:v>
                </c:pt>
                <c:pt idx="10">
                  <c:v>109.684</c:v>
                </c:pt>
                <c:pt idx="11">
                  <c:v>100.30580999999999</c:v>
                </c:pt>
                <c:pt idx="12">
                  <c:v>96.534149999999997</c:v>
                </c:pt>
                <c:pt idx="13">
                  <c:v>92.354740000000007</c:v>
                </c:pt>
                <c:pt idx="14">
                  <c:v>93.272170000000003</c:v>
                </c:pt>
                <c:pt idx="15">
                  <c:v>90.112129999999993</c:v>
                </c:pt>
                <c:pt idx="16">
                  <c:v>93.781859999999995</c:v>
                </c:pt>
                <c:pt idx="17">
                  <c:v>94.393479999999997</c:v>
                </c:pt>
                <c:pt idx="18">
                  <c:v>94.189599999999999</c:v>
                </c:pt>
                <c:pt idx="19">
                  <c:v>93.272170000000003</c:v>
                </c:pt>
                <c:pt idx="20">
                  <c:v>83.384299999999996</c:v>
                </c:pt>
                <c:pt idx="21">
                  <c:v>84.301730000000006</c:v>
                </c:pt>
                <c:pt idx="22">
                  <c:v>85.524969999999996</c:v>
                </c:pt>
                <c:pt idx="23">
                  <c:v>90.519880000000001</c:v>
                </c:pt>
                <c:pt idx="24">
                  <c:v>94.801220000000001</c:v>
                </c:pt>
                <c:pt idx="25">
                  <c:v>92.456680000000006</c:v>
                </c:pt>
                <c:pt idx="26">
                  <c:v>97.553520000000006</c:v>
                </c:pt>
                <c:pt idx="27">
                  <c:v>94.801220000000001</c:v>
                </c:pt>
                <c:pt idx="28">
                  <c:v>98.776759999999996</c:v>
                </c:pt>
                <c:pt idx="29">
                  <c:v>94.189599999999999</c:v>
                </c:pt>
                <c:pt idx="30">
                  <c:v>89.806319999999999</c:v>
                </c:pt>
                <c:pt idx="31">
                  <c:v>89.296639999999996</c:v>
                </c:pt>
                <c:pt idx="32">
                  <c:v>87.767579999999995</c:v>
                </c:pt>
                <c:pt idx="33">
                  <c:v>82.161060000000006</c:v>
                </c:pt>
                <c:pt idx="34">
                  <c:v>85.830780000000004</c:v>
                </c:pt>
                <c:pt idx="35">
                  <c:v>88.379199999999997</c:v>
                </c:pt>
                <c:pt idx="36">
                  <c:v>83.995919999999998</c:v>
                </c:pt>
                <c:pt idx="37">
                  <c:v>81.447500000000005</c:v>
                </c:pt>
                <c:pt idx="38">
                  <c:v>79.102959999999996</c:v>
                </c:pt>
                <c:pt idx="39">
                  <c:v>87.665649999999999</c:v>
                </c:pt>
                <c:pt idx="40">
                  <c:v>93.883790000000005</c:v>
                </c:pt>
                <c:pt idx="41">
                  <c:v>91.437309999999997</c:v>
                </c:pt>
                <c:pt idx="42">
                  <c:v>92.660550000000001</c:v>
                </c:pt>
                <c:pt idx="43">
                  <c:v>91.029560000000004</c:v>
                </c:pt>
                <c:pt idx="44">
                  <c:v>89.398570000000007</c:v>
                </c:pt>
                <c:pt idx="45">
                  <c:v>91.335369999999998</c:v>
                </c:pt>
                <c:pt idx="46">
                  <c:v>95.514780000000002</c:v>
                </c:pt>
                <c:pt idx="47">
                  <c:v>94.393479999999997</c:v>
                </c:pt>
                <c:pt idx="48">
                  <c:v>105.8104</c:v>
                </c:pt>
                <c:pt idx="49">
                  <c:v>96.228340000000003</c:v>
                </c:pt>
                <c:pt idx="50">
                  <c:v>97.655450000000002</c:v>
                </c:pt>
                <c:pt idx="51">
                  <c:v>96.024460000000005</c:v>
                </c:pt>
                <c:pt idx="52">
                  <c:v>91.94699</c:v>
                </c:pt>
                <c:pt idx="53">
                  <c:v>97.451580000000007</c:v>
                </c:pt>
                <c:pt idx="54">
                  <c:v>98.572879999999998</c:v>
                </c:pt>
                <c:pt idx="55">
                  <c:v>97.757390000000001</c:v>
                </c:pt>
                <c:pt idx="56">
                  <c:v>96.024460000000005</c:v>
                </c:pt>
                <c:pt idx="57">
                  <c:v>93.476039999999998</c:v>
                </c:pt>
                <c:pt idx="58">
                  <c:v>94.597350000000006</c:v>
                </c:pt>
                <c:pt idx="59">
                  <c:v>98.980630000000005</c:v>
                </c:pt>
                <c:pt idx="60">
                  <c:v>97.349639999999994</c:v>
                </c:pt>
                <c:pt idx="61">
                  <c:v>95.922529999999995</c:v>
                </c:pt>
                <c:pt idx="62">
                  <c:v>94.393479999999997</c:v>
                </c:pt>
                <c:pt idx="63">
                  <c:v>89.398570000000007</c:v>
                </c:pt>
                <c:pt idx="64">
                  <c:v>88.583079999999995</c:v>
                </c:pt>
                <c:pt idx="65">
                  <c:v>97.85933</c:v>
                </c:pt>
                <c:pt idx="66">
                  <c:v>98.369010000000003</c:v>
                </c:pt>
                <c:pt idx="67">
                  <c:v>90.825689999999994</c:v>
                </c:pt>
                <c:pt idx="68">
                  <c:v>78.389399999999995</c:v>
                </c:pt>
                <c:pt idx="69">
                  <c:v>75.637100000000004</c:v>
                </c:pt>
                <c:pt idx="70">
                  <c:v>83.180430000000001</c:v>
                </c:pt>
                <c:pt idx="71">
                  <c:v>93.272170000000003</c:v>
                </c:pt>
                <c:pt idx="72">
                  <c:v>92.966359999999995</c:v>
                </c:pt>
                <c:pt idx="73">
                  <c:v>88.379199999999997</c:v>
                </c:pt>
                <c:pt idx="74">
                  <c:v>90.621809999999996</c:v>
                </c:pt>
                <c:pt idx="75">
                  <c:v>89.092759999999998</c:v>
                </c:pt>
                <c:pt idx="76">
                  <c:v>80.632009999999994</c:v>
                </c:pt>
                <c:pt idx="77">
                  <c:v>86.544340000000005</c:v>
                </c:pt>
                <c:pt idx="78">
                  <c:v>86.340469999999996</c:v>
                </c:pt>
                <c:pt idx="79">
                  <c:v>83.588179999999994</c:v>
                </c:pt>
                <c:pt idx="80">
                  <c:v>87.054029999999997</c:v>
                </c:pt>
                <c:pt idx="81">
                  <c:v>95.412840000000003</c:v>
                </c:pt>
                <c:pt idx="82">
                  <c:v>93.883790000000005</c:v>
                </c:pt>
                <c:pt idx="83">
                  <c:v>93.476039999999998</c:v>
                </c:pt>
                <c:pt idx="84">
                  <c:v>98.776759999999996</c:v>
                </c:pt>
                <c:pt idx="85">
                  <c:v>93.068299999999994</c:v>
                </c:pt>
                <c:pt idx="86">
                  <c:v>90.112129999999993</c:v>
                </c:pt>
                <c:pt idx="87">
                  <c:v>88.786950000000004</c:v>
                </c:pt>
                <c:pt idx="88">
                  <c:v>90.010189999999994</c:v>
                </c:pt>
                <c:pt idx="89">
                  <c:v>86.952089999999998</c:v>
                </c:pt>
                <c:pt idx="90">
                  <c:v>92.150869999999998</c:v>
                </c:pt>
                <c:pt idx="91">
                  <c:v>85.015289999999993</c:v>
                </c:pt>
                <c:pt idx="92">
                  <c:v>85.015289999999993</c:v>
                </c:pt>
                <c:pt idx="93">
                  <c:v>82.46687</c:v>
                </c:pt>
                <c:pt idx="94">
                  <c:v>77.573899999999995</c:v>
                </c:pt>
                <c:pt idx="95">
                  <c:v>76.962280000000007</c:v>
                </c:pt>
                <c:pt idx="96">
                  <c:v>79.918450000000007</c:v>
                </c:pt>
                <c:pt idx="97">
                  <c:v>72.171250000000001</c:v>
                </c:pt>
                <c:pt idx="98">
                  <c:v>70.846080000000001</c:v>
                </c:pt>
                <c:pt idx="99">
                  <c:v>63.812440000000002</c:v>
                </c:pt>
                <c:pt idx="100">
                  <c:v>60.958210000000001</c:v>
                </c:pt>
                <c:pt idx="101">
                  <c:v>57.492350000000002</c:v>
                </c:pt>
                <c:pt idx="102">
                  <c:v>62.38532</c:v>
                </c:pt>
                <c:pt idx="103">
                  <c:v>64.220179999999999</c:v>
                </c:pt>
                <c:pt idx="104">
                  <c:v>71.661569999999998</c:v>
                </c:pt>
                <c:pt idx="105">
                  <c:v>58.715600000000002</c:v>
                </c:pt>
                <c:pt idx="106">
                  <c:v>56.371049999999997</c:v>
                </c:pt>
                <c:pt idx="107">
                  <c:v>61.264020000000002</c:v>
                </c:pt>
                <c:pt idx="108">
                  <c:v>62.38532</c:v>
                </c:pt>
                <c:pt idx="109">
                  <c:v>57.390419999999999</c:v>
                </c:pt>
                <c:pt idx="110">
                  <c:v>58.409790000000001</c:v>
                </c:pt>
                <c:pt idx="111">
                  <c:v>66.360860000000002</c:v>
                </c:pt>
                <c:pt idx="112">
                  <c:v>70.03058</c:v>
                </c:pt>
                <c:pt idx="113">
                  <c:v>72.171250000000001</c:v>
                </c:pt>
                <c:pt idx="114">
                  <c:v>67.278289999999998</c:v>
                </c:pt>
                <c:pt idx="115">
                  <c:v>66.972480000000004</c:v>
                </c:pt>
                <c:pt idx="116">
                  <c:v>74.923550000000006</c:v>
                </c:pt>
                <c:pt idx="117">
                  <c:v>71.967380000000006</c:v>
                </c:pt>
                <c:pt idx="118">
                  <c:v>68.705399999999997</c:v>
                </c:pt>
                <c:pt idx="119">
                  <c:v>73.904179999999997</c:v>
                </c:pt>
                <c:pt idx="120">
                  <c:v>75.840980000000002</c:v>
                </c:pt>
                <c:pt idx="121">
                  <c:v>75.025480000000002</c:v>
                </c:pt>
                <c:pt idx="122">
                  <c:v>75.025480000000002</c:v>
                </c:pt>
                <c:pt idx="123">
                  <c:v>73.598370000000003</c:v>
                </c:pt>
                <c:pt idx="124">
                  <c:v>75.025480000000002</c:v>
                </c:pt>
                <c:pt idx="125">
                  <c:v>77.471969999999999</c:v>
                </c:pt>
                <c:pt idx="126">
                  <c:v>69.113150000000005</c:v>
                </c:pt>
                <c:pt idx="127">
                  <c:v>70.234449999999995</c:v>
                </c:pt>
                <c:pt idx="128">
                  <c:v>69.520899999999997</c:v>
                </c:pt>
                <c:pt idx="129">
                  <c:v>69.011210000000005</c:v>
                </c:pt>
                <c:pt idx="130">
                  <c:v>72.986750000000001</c:v>
                </c:pt>
                <c:pt idx="131">
                  <c:v>75.942920000000001</c:v>
                </c:pt>
                <c:pt idx="132">
                  <c:v>75.637100000000004</c:v>
                </c:pt>
                <c:pt idx="133">
                  <c:v>79.001019999999997</c:v>
                </c:pt>
                <c:pt idx="134">
                  <c:v>68.807339999999996</c:v>
                </c:pt>
                <c:pt idx="135">
                  <c:v>71.151889999999995</c:v>
                </c:pt>
                <c:pt idx="136">
                  <c:v>75.739040000000003</c:v>
                </c:pt>
                <c:pt idx="137">
                  <c:v>72.884810000000002</c:v>
                </c:pt>
                <c:pt idx="138">
                  <c:v>64.93374</c:v>
                </c:pt>
                <c:pt idx="139">
                  <c:v>56.88073</c:v>
                </c:pt>
                <c:pt idx="140">
                  <c:v>60.6524</c:v>
                </c:pt>
                <c:pt idx="141">
                  <c:v>61.97757</c:v>
                </c:pt>
                <c:pt idx="142">
                  <c:v>64.93374</c:v>
                </c:pt>
                <c:pt idx="143">
                  <c:v>71.253820000000005</c:v>
                </c:pt>
                <c:pt idx="144">
                  <c:v>76.452600000000004</c:v>
                </c:pt>
                <c:pt idx="145">
                  <c:v>76.758409999999998</c:v>
                </c:pt>
                <c:pt idx="146">
                  <c:v>77.675839999999994</c:v>
                </c:pt>
                <c:pt idx="147">
                  <c:v>77.879710000000003</c:v>
                </c:pt>
                <c:pt idx="148">
                  <c:v>80.835880000000003</c:v>
                </c:pt>
                <c:pt idx="149">
                  <c:v>74.617739999999998</c:v>
                </c:pt>
                <c:pt idx="150">
                  <c:v>73.700310000000002</c:v>
                </c:pt>
                <c:pt idx="151">
                  <c:v>75.739040000000003</c:v>
                </c:pt>
                <c:pt idx="152">
                  <c:v>79.816509999999994</c:v>
                </c:pt>
                <c:pt idx="153">
                  <c:v>84.199799999999996</c:v>
                </c:pt>
                <c:pt idx="154">
                  <c:v>84.301730000000006</c:v>
                </c:pt>
                <c:pt idx="155">
                  <c:v>74.311930000000004</c:v>
                </c:pt>
                <c:pt idx="156">
                  <c:v>75.22936</c:v>
                </c:pt>
                <c:pt idx="157">
                  <c:v>79.102959999999996</c:v>
                </c:pt>
                <c:pt idx="158">
                  <c:v>80.122320000000002</c:v>
                </c:pt>
                <c:pt idx="159">
                  <c:v>77.879710000000003</c:v>
                </c:pt>
                <c:pt idx="160">
                  <c:v>86.136600000000001</c:v>
                </c:pt>
                <c:pt idx="161">
                  <c:v>85.728849999999994</c:v>
                </c:pt>
                <c:pt idx="162">
                  <c:v>86.748220000000003</c:v>
                </c:pt>
                <c:pt idx="163">
                  <c:v>83.690110000000004</c:v>
                </c:pt>
                <c:pt idx="164">
                  <c:v>79.001019999999997</c:v>
                </c:pt>
                <c:pt idx="165">
                  <c:v>74.617739999999998</c:v>
                </c:pt>
                <c:pt idx="166">
                  <c:v>76.554540000000003</c:v>
                </c:pt>
                <c:pt idx="167">
                  <c:v>84.097859999999997</c:v>
                </c:pt>
                <c:pt idx="168">
                  <c:v>82.772679999999994</c:v>
                </c:pt>
                <c:pt idx="169">
                  <c:v>83.180430000000001</c:v>
                </c:pt>
                <c:pt idx="170">
                  <c:v>81.549440000000004</c:v>
                </c:pt>
                <c:pt idx="171">
                  <c:v>85.728849999999994</c:v>
                </c:pt>
                <c:pt idx="172">
                  <c:v>83.486239999999995</c:v>
                </c:pt>
                <c:pt idx="173">
                  <c:v>84.097859999999997</c:v>
                </c:pt>
                <c:pt idx="174">
                  <c:v>83.384299999999996</c:v>
                </c:pt>
                <c:pt idx="175">
                  <c:v>84.097859999999997</c:v>
                </c:pt>
                <c:pt idx="176">
                  <c:v>86.238529999999997</c:v>
                </c:pt>
                <c:pt idx="177">
                  <c:v>88.583079999999995</c:v>
                </c:pt>
                <c:pt idx="178">
                  <c:v>90.519880000000001</c:v>
                </c:pt>
                <c:pt idx="179">
                  <c:v>95.412840000000003</c:v>
                </c:pt>
                <c:pt idx="180">
                  <c:v>100</c:v>
                </c:pt>
                <c:pt idx="181">
                  <c:v>97.247709999999998</c:v>
                </c:pt>
                <c:pt idx="182">
                  <c:v>94.801220000000001</c:v>
                </c:pt>
                <c:pt idx="183">
                  <c:v>97.757390000000001</c:v>
                </c:pt>
                <c:pt idx="184">
                  <c:v>92.456680000000006</c:v>
                </c:pt>
                <c:pt idx="185">
                  <c:v>97.961259999999996</c:v>
                </c:pt>
                <c:pt idx="186">
                  <c:v>94.90316</c:v>
                </c:pt>
                <c:pt idx="187">
                  <c:v>93.679919999999996</c:v>
                </c:pt>
                <c:pt idx="188">
                  <c:v>88.888890000000004</c:v>
                </c:pt>
                <c:pt idx="189">
                  <c:v>91.743120000000005</c:v>
                </c:pt>
                <c:pt idx="190">
                  <c:v>93.068299999999994</c:v>
                </c:pt>
                <c:pt idx="191">
                  <c:v>94.393479999999997</c:v>
                </c:pt>
                <c:pt idx="192">
                  <c:v>93.781859999999995</c:v>
                </c:pt>
                <c:pt idx="193">
                  <c:v>93.476039999999998</c:v>
                </c:pt>
                <c:pt idx="194">
                  <c:v>92.76249</c:v>
                </c:pt>
                <c:pt idx="195">
                  <c:v>90.723749999999995</c:v>
                </c:pt>
                <c:pt idx="196">
                  <c:v>96.534149999999997</c:v>
                </c:pt>
                <c:pt idx="197">
                  <c:v>95.310910000000007</c:v>
                </c:pt>
                <c:pt idx="198">
                  <c:v>91.743120000000005</c:v>
                </c:pt>
                <c:pt idx="199">
                  <c:v>91.539249999999996</c:v>
                </c:pt>
                <c:pt idx="200">
                  <c:v>92.966359999999995</c:v>
                </c:pt>
                <c:pt idx="201">
                  <c:v>88.888890000000004</c:v>
                </c:pt>
                <c:pt idx="202">
                  <c:v>95.616720000000001</c:v>
                </c:pt>
                <c:pt idx="203">
                  <c:v>100.10194</c:v>
                </c:pt>
                <c:pt idx="204">
                  <c:v>100.40774999999999</c:v>
                </c:pt>
                <c:pt idx="205">
                  <c:v>98.165139999999994</c:v>
                </c:pt>
                <c:pt idx="206">
                  <c:v>98.776759999999996</c:v>
                </c:pt>
                <c:pt idx="207">
                  <c:v>98.878699999999995</c:v>
                </c:pt>
                <c:pt idx="208">
                  <c:v>98.980630000000005</c:v>
                </c:pt>
                <c:pt idx="209">
                  <c:v>96.839960000000005</c:v>
                </c:pt>
                <c:pt idx="210">
                  <c:v>95.208969999999994</c:v>
                </c:pt>
                <c:pt idx="211">
                  <c:v>98.674819999999997</c:v>
                </c:pt>
                <c:pt idx="212">
                  <c:v>96.941900000000004</c:v>
                </c:pt>
                <c:pt idx="213">
                  <c:v>102.65036000000001</c:v>
                </c:pt>
                <c:pt idx="214">
                  <c:v>100.40774999999999</c:v>
                </c:pt>
                <c:pt idx="215">
                  <c:v>97.757390000000001</c:v>
                </c:pt>
                <c:pt idx="216">
                  <c:v>97.553520000000006</c:v>
                </c:pt>
                <c:pt idx="217">
                  <c:v>101.63099</c:v>
                </c:pt>
                <c:pt idx="218">
                  <c:v>103.36391</c:v>
                </c:pt>
                <c:pt idx="219">
                  <c:v>100.71356</c:v>
                </c:pt>
                <c:pt idx="220">
                  <c:v>99.898060000000001</c:v>
                </c:pt>
                <c:pt idx="221">
                  <c:v>100.10194</c:v>
                </c:pt>
                <c:pt idx="222">
                  <c:v>99.796130000000005</c:v>
                </c:pt>
                <c:pt idx="223">
                  <c:v>98.063199999999995</c:v>
                </c:pt>
                <c:pt idx="224">
                  <c:v>102.03874</c:v>
                </c:pt>
                <c:pt idx="225">
                  <c:v>100.50968</c:v>
                </c:pt>
                <c:pt idx="226">
                  <c:v>99.388379999999998</c:v>
                </c:pt>
                <c:pt idx="227">
                  <c:v>100.20386999999999</c:v>
                </c:pt>
                <c:pt idx="228">
                  <c:v>92.966359999999995</c:v>
                </c:pt>
                <c:pt idx="229">
                  <c:v>95.616720000000001</c:v>
                </c:pt>
                <c:pt idx="230">
                  <c:v>100.30580999999999</c:v>
                </c:pt>
                <c:pt idx="231">
                  <c:v>99.082570000000004</c:v>
                </c:pt>
                <c:pt idx="232">
                  <c:v>101.93680000000001</c:v>
                </c:pt>
                <c:pt idx="233">
                  <c:v>100.10194</c:v>
                </c:pt>
                <c:pt idx="234">
                  <c:v>100.30580999999999</c:v>
                </c:pt>
                <c:pt idx="235">
                  <c:v>91.539249999999996</c:v>
                </c:pt>
                <c:pt idx="236">
                  <c:v>95.005099999999999</c:v>
                </c:pt>
                <c:pt idx="237">
                  <c:v>97.349639999999994</c:v>
                </c:pt>
                <c:pt idx="238">
                  <c:v>98.674819999999997</c:v>
                </c:pt>
                <c:pt idx="239">
                  <c:v>101.22324</c:v>
                </c:pt>
                <c:pt idx="240">
                  <c:v>101.73293</c:v>
                </c:pt>
                <c:pt idx="241">
                  <c:v>102.95617</c:v>
                </c:pt>
                <c:pt idx="242">
                  <c:v>90.825689999999994</c:v>
                </c:pt>
                <c:pt idx="243">
                  <c:v>73.190619999999996</c:v>
                </c:pt>
                <c:pt idx="244">
                  <c:v>73.700310000000002</c:v>
                </c:pt>
                <c:pt idx="245">
                  <c:v>79.612639999999999</c:v>
                </c:pt>
                <c:pt idx="246">
                  <c:v>73.904179999999997</c:v>
                </c:pt>
                <c:pt idx="247">
                  <c:v>75.535169999999994</c:v>
                </c:pt>
                <c:pt idx="248">
                  <c:v>81.957189999999997</c:v>
                </c:pt>
                <c:pt idx="249">
                  <c:v>83.384299999999996</c:v>
                </c:pt>
                <c:pt idx="250">
                  <c:v>78.389399999999995</c:v>
                </c:pt>
                <c:pt idx="251">
                  <c:v>82.263000000000005</c:v>
                </c:pt>
                <c:pt idx="252">
                  <c:v>80.530069999999995</c:v>
                </c:pt>
                <c:pt idx="253">
                  <c:v>78.287459999999996</c:v>
                </c:pt>
                <c:pt idx="254">
                  <c:v>86.544340000000005</c:v>
                </c:pt>
                <c:pt idx="255">
                  <c:v>90.010189999999994</c:v>
                </c:pt>
                <c:pt idx="256">
                  <c:v>84.505610000000004</c:v>
                </c:pt>
                <c:pt idx="257">
                  <c:v>87.155959999999993</c:v>
                </c:pt>
                <c:pt idx="258">
                  <c:v>82.772679999999994</c:v>
                </c:pt>
                <c:pt idx="259">
                  <c:v>71.661569999999998</c:v>
                </c:pt>
                <c:pt idx="260">
                  <c:v>74.209990000000005</c:v>
                </c:pt>
                <c:pt idx="261">
                  <c:v>73.08869</c:v>
                </c:pt>
                <c:pt idx="262">
                  <c:v>68.705399999999997</c:v>
                </c:pt>
                <c:pt idx="263">
                  <c:v>71.967380000000006</c:v>
                </c:pt>
                <c:pt idx="264">
                  <c:v>68.501530000000002</c:v>
                </c:pt>
                <c:pt idx="265">
                  <c:v>64.016310000000004</c:v>
                </c:pt>
                <c:pt idx="266">
                  <c:v>60.550460000000001</c:v>
                </c:pt>
                <c:pt idx="267">
                  <c:v>66.462789999999998</c:v>
                </c:pt>
                <c:pt idx="268">
                  <c:v>59.531089999999999</c:v>
                </c:pt>
                <c:pt idx="269">
                  <c:v>50.968400000000003</c:v>
                </c:pt>
                <c:pt idx="270">
                  <c:v>52.497450000000001</c:v>
                </c:pt>
                <c:pt idx="271">
                  <c:v>59.327219999999997</c:v>
                </c:pt>
                <c:pt idx="272">
                  <c:v>59.734960000000001</c:v>
                </c:pt>
                <c:pt idx="273">
                  <c:v>61.060139999999997</c:v>
                </c:pt>
                <c:pt idx="274">
                  <c:v>57.798169999999999</c:v>
                </c:pt>
                <c:pt idx="275">
                  <c:v>60.958210000000001</c:v>
                </c:pt>
                <c:pt idx="276">
                  <c:v>66.156980000000004</c:v>
                </c:pt>
                <c:pt idx="277">
                  <c:v>68.195719999999994</c:v>
                </c:pt>
                <c:pt idx="278">
                  <c:v>63.20082</c:v>
                </c:pt>
                <c:pt idx="279">
                  <c:v>64.93374</c:v>
                </c:pt>
                <c:pt idx="280">
                  <c:v>60.142710000000001</c:v>
                </c:pt>
                <c:pt idx="281">
                  <c:v>65.443430000000006</c:v>
                </c:pt>
                <c:pt idx="282">
                  <c:v>72.884810000000002</c:v>
                </c:pt>
                <c:pt idx="283">
                  <c:v>70.744140000000002</c:v>
                </c:pt>
                <c:pt idx="284">
                  <c:v>69.113150000000005</c:v>
                </c:pt>
                <c:pt idx="285">
                  <c:v>65.035679999999999</c:v>
                </c:pt>
                <c:pt idx="286">
                  <c:v>62.487259999999999</c:v>
                </c:pt>
                <c:pt idx="287">
                  <c:v>71.049949999999995</c:v>
                </c:pt>
                <c:pt idx="288">
                  <c:v>80.530069999999995</c:v>
                </c:pt>
                <c:pt idx="289">
                  <c:v>78.389399999999995</c:v>
                </c:pt>
                <c:pt idx="290">
                  <c:v>80.937820000000002</c:v>
                </c:pt>
                <c:pt idx="291">
                  <c:v>78.695210000000003</c:v>
                </c:pt>
                <c:pt idx="292">
                  <c:v>70.438329999999993</c:v>
                </c:pt>
                <c:pt idx="293">
                  <c:v>69.520899999999997</c:v>
                </c:pt>
                <c:pt idx="294">
                  <c:v>67.686030000000002</c:v>
                </c:pt>
                <c:pt idx="295">
                  <c:v>69.215090000000004</c:v>
                </c:pt>
                <c:pt idx="296">
                  <c:v>71.457700000000003</c:v>
                </c:pt>
                <c:pt idx="297">
                  <c:v>71.865440000000007</c:v>
                </c:pt>
                <c:pt idx="298">
                  <c:v>73.190619999999996</c:v>
                </c:pt>
                <c:pt idx="299">
                  <c:v>75.433229999999995</c:v>
                </c:pt>
                <c:pt idx="300">
                  <c:v>73.08869</c:v>
                </c:pt>
                <c:pt idx="301">
                  <c:v>65.953109999999995</c:v>
                </c:pt>
                <c:pt idx="302">
                  <c:v>58.10398</c:v>
                </c:pt>
                <c:pt idx="303">
                  <c:v>53.211010000000002</c:v>
                </c:pt>
                <c:pt idx="304">
                  <c:v>53.211010000000002</c:v>
                </c:pt>
                <c:pt idx="305">
                  <c:v>61.875639999999997</c:v>
                </c:pt>
                <c:pt idx="306">
                  <c:v>62.895009999999999</c:v>
                </c:pt>
                <c:pt idx="307">
                  <c:v>59.327219999999997</c:v>
                </c:pt>
                <c:pt idx="308">
                  <c:v>56.167180000000002</c:v>
                </c:pt>
                <c:pt idx="309">
                  <c:v>54.638120000000001</c:v>
                </c:pt>
                <c:pt idx="310">
                  <c:v>51.987769999999998</c:v>
                </c:pt>
                <c:pt idx="311">
                  <c:v>53.924570000000003</c:v>
                </c:pt>
              </c:numCache>
            </c:numRef>
          </c:val>
          <c:smooth val="0"/>
          <c:extLst>
            <c:ext xmlns:c16="http://schemas.microsoft.com/office/drawing/2014/chart" uri="{C3380CC4-5D6E-409C-BE32-E72D297353CC}">
              <c16:uniqueId val="{00000001-7DBD-4660-A4B8-00A18B0E6AC2}"/>
            </c:ext>
          </c:extLst>
        </c:ser>
        <c:dLbls>
          <c:showLegendKey val="0"/>
          <c:showVal val="0"/>
          <c:showCatName val="0"/>
          <c:showSerName val="0"/>
          <c:showPercent val="0"/>
          <c:showBubbleSize val="0"/>
        </c:dLbls>
        <c:marker val="1"/>
        <c:smooth val="0"/>
        <c:axId val="517763487"/>
        <c:axId val="517763007"/>
      </c:lineChart>
      <c:dateAx>
        <c:axId val="10359791"/>
        <c:scaling>
          <c:orientation val="minMax"/>
        </c:scaling>
        <c:delete val="0"/>
        <c:axPos val="b"/>
        <c:numFmt formatCode="yy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j-lt"/>
                <a:ea typeface="+mn-ea"/>
                <a:cs typeface="+mn-cs"/>
              </a:defRPr>
            </a:pPr>
            <a:endParaRPr lang="en-US"/>
          </a:p>
        </c:txPr>
        <c:crossAx val="10357391"/>
        <c:crosses val="autoZero"/>
        <c:auto val="1"/>
        <c:lblOffset val="100"/>
        <c:baseTimeUnit val="months"/>
        <c:majorUnit val="12"/>
        <c:majorTimeUnit val="months"/>
      </c:dateAx>
      <c:valAx>
        <c:axId val="10357391"/>
        <c:scaling>
          <c:orientation val="minMax"/>
          <c:max val="0.4"/>
          <c:min val="0.2"/>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j-lt"/>
                <a:ea typeface="+mn-ea"/>
                <a:cs typeface="+mn-cs"/>
              </a:defRPr>
            </a:pPr>
            <a:endParaRPr lang="en-US"/>
          </a:p>
        </c:txPr>
        <c:crossAx val="10359791"/>
        <c:crosses val="autoZero"/>
        <c:crossBetween val="between"/>
        <c:majorUnit val="5.000000000000001E-2"/>
      </c:valAx>
      <c:valAx>
        <c:axId val="517763007"/>
        <c:scaling>
          <c:orientation val="minMax"/>
        </c:scaling>
        <c:delete val="1"/>
        <c:axPos val="r"/>
        <c:numFmt formatCode="0" sourceLinked="0"/>
        <c:majorTickMark val="out"/>
        <c:minorTickMark val="none"/>
        <c:tickLblPos val="nextTo"/>
        <c:crossAx val="517763487"/>
        <c:crosses val="max"/>
        <c:crossBetween val="between"/>
      </c:valAx>
      <c:dateAx>
        <c:axId val="517763487"/>
        <c:scaling>
          <c:orientation val="minMax"/>
        </c:scaling>
        <c:delete val="1"/>
        <c:axPos val="b"/>
        <c:numFmt formatCode="m/d/yyyy" sourceLinked="1"/>
        <c:majorTickMark val="out"/>
        <c:minorTickMark val="none"/>
        <c:tickLblPos val="nextTo"/>
        <c:crossAx val="517763007"/>
        <c:crosses val="autoZero"/>
        <c:auto val="1"/>
        <c:lblOffset val="100"/>
        <c:baseTimeUnit val="months"/>
      </c:date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800">
          <a:latin typeface="+mj-lt"/>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chemeClr val="tx1">
                    <a:lumMod val="65000"/>
                    <a:lumOff val="35000"/>
                  </a:schemeClr>
                </a:solidFill>
                <a:latin typeface="+mj-lt"/>
                <a:ea typeface="+mn-ea"/>
                <a:cs typeface="+mn-cs"/>
              </a:defRPr>
            </a:pPr>
            <a:r>
              <a:rPr lang="en-US"/>
              <a:t>Home Owner Affordability Index</a:t>
            </a:r>
          </a:p>
        </c:rich>
      </c:tx>
      <c:overlay val="0"/>
      <c:spPr>
        <a:noFill/>
        <a:ln>
          <a:noFill/>
        </a:ln>
        <a:effectLst/>
      </c:spPr>
      <c:txPr>
        <a:bodyPr rot="0" spcFirstLastPara="1" vertOverflow="ellipsis" vert="horz" wrap="square" anchor="ctr" anchorCtr="1"/>
        <a:lstStyle/>
        <a:p>
          <a:pPr>
            <a:defRPr sz="2160" b="0" i="0" u="none" strike="noStrike" kern="1200" spc="0" baseline="0">
              <a:solidFill>
                <a:schemeClr val="tx1">
                  <a:lumMod val="65000"/>
                  <a:lumOff val="35000"/>
                </a:schemeClr>
              </a:solidFill>
              <a:latin typeface="+mj-lt"/>
              <a:ea typeface="+mn-ea"/>
              <a:cs typeface="+mn-cs"/>
            </a:defRPr>
          </a:pPr>
          <a:endParaRPr lang="en-US"/>
        </a:p>
      </c:txPr>
    </c:title>
    <c:autoTitleDeleted val="0"/>
    <c:plotArea>
      <c:layout/>
      <c:lineChart>
        <c:grouping val="standard"/>
        <c:varyColors val="0"/>
        <c:ser>
          <c:idx val="0"/>
          <c:order val="0"/>
          <c:tx>
            <c:strRef>
              <c:f>'Z Housing Affordability'!$B$1</c:f>
              <c:strCache>
                <c:ptCount val="1"/>
                <c:pt idx="0">
                  <c:v>Home Index</c:v>
                </c:pt>
              </c:strCache>
            </c:strRef>
          </c:tx>
          <c:spPr>
            <a:ln w="28575" cap="rnd">
              <a:solidFill>
                <a:schemeClr val="accent1"/>
              </a:solidFill>
              <a:round/>
            </a:ln>
            <a:effectLst/>
          </c:spPr>
          <c:marker>
            <c:symbol val="none"/>
          </c:marker>
          <c:cat>
            <c:numRef>
              <c:f>'Z Housing Affordability'!$A$2:$A$16385</c:f>
              <c:numCache>
                <c:formatCode>m/d/yyyy</c:formatCode>
                <c:ptCount val="16384"/>
                <c:pt idx="0">
                  <c:v>40939</c:v>
                </c:pt>
                <c:pt idx="1">
                  <c:v>40968</c:v>
                </c:pt>
                <c:pt idx="2">
                  <c:v>40999</c:v>
                </c:pt>
                <c:pt idx="3">
                  <c:v>41029</c:v>
                </c:pt>
                <c:pt idx="4">
                  <c:v>41060</c:v>
                </c:pt>
                <c:pt idx="5">
                  <c:v>41090</c:v>
                </c:pt>
                <c:pt idx="6">
                  <c:v>41121</c:v>
                </c:pt>
                <c:pt idx="7">
                  <c:v>41152</c:v>
                </c:pt>
                <c:pt idx="8">
                  <c:v>41182</c:v>
                </c:pt>
                <c:pt idx="9">
                  <c:v>41213</c:v>
                </c:pt>
                <c:pt idx="10">
                  <c:v>41243</c:v>
                </c:pt>
                <c:pt idx="11">
                  <c:v>41274</c:v>
                </c:pt>
                <c:pt idx="12">
                  <c:v>41305</c:v>
                </c:pt>
                <c:pt idx="13">
                  <c:v>41333</c:v>
                </c:pt>
                <c:pt idx="14">
                  <c:v>41364</c:v>
                </c:pt>
                <c:pt idx="15">
                  <c:v>41394</c:v>
                </c:pt>
                <c:pt idx="16">
                  <c:v>41425</c:v>
                </c:pt>
                <c:pt idx="17">
                  <c:v>41455</c:v>
                </c:pt>
                <c:pt idx="18">
                  <c:v>41486</c:v>
                </c:pt>
                <c:pt idx="19">
                  <c:v>41517</c:v>
                </c:pt>
                <c:pt idx="20">
                  <c:v>41547</c:v>
                </c:pt>
                <c:pt idx="21">
                  <c:v>41578</c:v>
                </c:pt>
                <c:pt idx="22">
                  <c:v>41608</c:v>
                </c:pt>
                <c:pt idx="23">
                  <c:v>41639</c:v>
                </c:pt>
                <c:pt idx="24">
                  <c:v>41670</c:v>
                </c:pt>
                <c:pt idx="25">
                  <c:v>41698</c:v>
                </c:pt>
                <c:pt idx="26">
                  <c:v>41729</c:v>
                </c:pt>
                <c:pt idx="27">
                  <c:v>41759</c:v>
                </c:pt>
                <c:pt idx="28">
                  <c:v>41790</c:v>
                </c:pt>
                <c:pt idx="29">
                  <c:v>41820</c:v>
                </c:pt>
                <c:pt idx="30">
                  <c:v>41851</c:v>
                </c:pt>
                <c:pt idx="31">
                  <c:v>41882</c:v>
                </c:pt>
                <c:pt idx="32">
                  <c:v>41912</c:v>
                </c:pt>
                <c:pt idx="33">
                  <c:v>41943</c:v>
                </c:pt>
                <c:pt idx="34">
                  <c:v>41973</c:v>
                </c:pt>
                <c:pt idx="35">
                  <c:v>42004</c:v>
                </c:pt>
                <c:pt idx="36">
                  <c:v>42035</c:v>
                </c:pt>
                <c:pt idx="37">
                  <c:v>42063</c:v>
                </c:pt>
                <c:pt idx="38">
                  <c:v>42094</c:v>
                </c:pt>
                <c:pt idx="39">
                  <c:v>42124</c:v>
                </c:pt>
                <c:pt idx="40">
                  <c:v>42155</c:v>
                </c:pt>
                <c:pt idx="41">
                  <c:v>42185</c:v>
                </c:pt>
                <c:pt idx="42">
                  <c:v>42216</c:v>
                </c:pt>
                <c:pt idx="43">
                  <c:v>42247</c:v>
                </c:pt>
                <c:pt idx="44">
                  <c:v>42277</c:v>
                </c:pt>
                <c:pt idx="45">
                  <c:v>42308</c:v>
                </c:pt>
                <c:pt idx="46">
                  <c:v>42338</c:v>
                </c:pt>
                <c:pt idx="47">
                  <c:v>42369</c:v>
                </c:pt>
                <c:pt idx="48">
                  <c:v>42400</c:v>
                </c:pt>
                <c:pt idx="49">
                  <c:v>42429</c:v>
                </c:pt>
                <c:pt idx="50">
                  <c:v>42460</c:v>
                </c:pt>
                <c:pt idx="51">
                  <c:v>42490</c:v>
                </c:pt>
                <c:pt idx="52">
                  <c:v>42521</c:v>
                </c:pt>
                <c:pt idx="53">
                  <c:v>42551</c:v>
                </c:pt>
                <c:pt idx="54">
                  <c:v>42582</c:v>
                </c:pt>
                <c:pt idx="55">
                  <c:v>42613</c:v>
                </c:pt>
                <c:pt idx="56">
                  <c:v>42643</c:v>
                </c:pt>
                <c:pt idx="57">
                  <c:v>42674</c:v>
                </c:pt>
                <c:pt idx="58">
                  <c:v>42704</c:v>
                </c:pt>
                <c:pt idx="59">
                  <c:v>42735</c:v>
                </c:pt>
                <c:pt idx="60">
                  <c:v>42766</c:v>
                </c:pt>
                <c:pt idx="61">
                  <c:v>42794</c:v>
                </c:pt>
                <c:pt idx="62">
                  <c:v>42825</c:v>
                </c:pt>
                <c:pt idx="63">
                  <c:v>42855</c:v>
                </c:pt>
                <c:pt idx="64">
                  <c:v>42886</c:v>
                </c:pt>
                <c:pt idx="65">
                  <c:v>42916</c:v>
                </c:pt>
                <c:pt idx="66">
                  <c:v>42947</c:v>
                </c:pt>
                <c:pt idx="67">
                  <c:v>42978</c:v>
                </c:pt>
                <c:pt idx="68">
                  <c:v>43008</c:v>
                </c:pt>
                <c:pt idx="69">
                  <c:v>43039</c:v>
                </c:pt>
                <c:pt idx="70">
                  <c:v>43069</c:v>
                </c:pt>
                <c:pt idx="71">
                  <c:v>43100</c:v>
                </c:pt>
                <c:pt idx="72">
                  <c:v>43131</c:v>
                </c:pt>
                <c:pt idx="73">
                  <c:v>43159</c:v>
                </c:pt>
                <c:pt idx="74">
                  <c:v>43190</c:v>
                </c:pt>
                <c:pt idx="75">
                  <c:v>43220</c:v>
                </c:pt>
                <c:pt idx="76">
                  <c:v>43251</c:v>
                </c:pt>
                <c:pt idx="77">
                  <c:v>43281</c:v>
                </c:pt>
                <c:pt idx="78">
                  <c:v>43312</c:v>
                </c:pt>
                <c:pt idx="79">
                  <c:v>43343</c:v>
                </c:pt>
                <c:pt idx="80">
                  <c:v>43373</c:v>
                </c:pt>
                <c:pt idx="81">
                  <c:v>43404</c:v>
                </c:pt>
                <c:pt idx="82">
                  <c:v>43434</c:v>
                </c:pt>
                <c:pt idx="83">
                  <c:v>43465</c:v>
                </c:pt>
                <c:pt idx="84">
                  <c:v>43496</c:v>
                </c:pt>
                <c:pt idx="85">
                  <c:v>43524</c:v>
                </c:pt>
                <c:pt idx="86">
                  <c:v>43555</c:v>
                </c:pt>
                <c:pt idx="87">
                  <c:v>43585</c:v>
                </c:pt>
                <c:pt idx="88">
                  <c:v>43616</c:v>
                </c:pt>
                <c:pt idx="89">
                  <c:v>43646</c:v>
                </c:pt>
                <c:pt idx="90">
                  <c:v>43677</c:v>
                </c:pt>
                <c:pt idx="91">
                  <c:v>43708</c:v>
                </c:pt>
                <c:pt idx="92">
                  <c:v>43738</c:v>
                </c:pt>
                <c:pt idx="93">
                  <c:v>43769</c:v>
                </c:pt>
                <c:pt idx="94">
                  <c:v>43799</c:v>
                </c:pt>
                <c:pt idx="95">
                  <c:v>43830</c:v>
                </c:pt>
                <c:pt idx="96">
                  <c:v>43861</c:v>
                </c:pt>
                <c:pt idx="97">
                  <c:v>43890</c:v>
                </c:pt>
                <c:pt idx="98">
                  <c:v>43921</c:v>
                </c:pt>
                <c:pt idx="99">
                  <c:v>43951</c:v>
                </c:pt>
                <c:pt idx="100">
                  <c:v>43982</c:v>
                </c:pt>
                <c:pt idx="101">
                  <c:v>44012</c:v>
                </c:pt>
                <c:pt idx="102">
                  <c:v>44043</c:v>
                </c:pt>
                <c:pt idx="103">
                  <c:v>44074</c:v>
                </c:pt>
                <c:pt idx="104">
                  <c:v>44104</c:v>
                </c:pt>
                <c:pt idx="105">
                  <c:v>44135</c:v>
                </c:pt>
                <c:pt idx="106">
                  <c:v>44165</c:v>
                </c:pt>
                <c:pt idx="107">
                  <c:v>44196</c:v>
                </c:pt>
                <c:pt idx="108">
                  <c:v>44227</c:v>
                </c:pt>
                <c:pt idx="109">
                  <c:v>44255</c:v>
                </c:pt>
                <c:pt idx="110">
                  <c:v>44286</c:v>
                </c:pt>
                <c:pt idx="111">
                  <c:v>44316</c:v>
                </c:pt>
                <c:pt idx="112">
                  <c:v>44347</c:v>
                </c:pt>
                <c:pt idx="113">
                  <c:v>44377</c:v>
                </c:pt>
                <c:pt idx="114">
                  <c:v>44408</c:v>
                </c:pt>
                <c:pt idx="115">
                  <c:v>44439</c:v>
                </c:pt>
                <c:pt idx="116">
                  <c:v>44469</c:v>
                </c:pt>
                <c:pt idx="117">
                  <c:v>44500</c:v>
                </c:pt>
                <c:pt idx="118">
                  <c:v>44530</c:v>
                </c:pt>
                <c:pt idx="119">
                  <c:v>44561</c:v>
                </c:pt>
                <c:pt idx="120">
                  <c:v>44592</c:v>
                </c:pt>
                <c:pt idx="121">
                  <c:v>44620</c:v>
                </c:pt>
                <c:pt idx="122">
                  <c:v>44651</c:v>
                </c:pt>
                <c:pt idx="123">
                  <c:v>44681</c:v>
                </c:pt>
                <c:pt idx="124">
                  <c:v>44712</c:v>
                </c:pt>
                <c:pt idx="125">
                  <c:v>44742</c:v>
                </c:pt>
                <c:pt idx="126">
                  <c:v>44773</c:v>
                </c:pt>
                <c:pt idx="127">
                  <c:v>44804</c:v>
                </c:pt>
                <c:pt idx="128">
                  <c:v>44834</c:v>
                </c:pt>
                <c:pt idx="129">
                  <c:v>44865</c:v>
                </c:pt>
                <c:pt idx="130">
                  <c:v>44895</c:v>
                </c:pt>
                <c:pt idx="131">
                  <c:v>44926</c:v>
                </c:pt>
                <c:pt idx="132">
                  <c:v>44957</c:v>
                </c:pt>
                <c:pt idx="133">
                  <c:v>44985</c:v>
                </c:pt>
                <c:pt idx="134">
                  <c:v>45016</c:v>
                </c:pt>
                <c:pt idx="135">
                  <c:v>45046</c:v>
                </c:pt>
                <c:pt idx="136">
                  <c:v>45077</c:v>
                </c:pt>
                <c:pt idx="137">
                  <c:v>45107</c:v>
                </c:pt>
                <c:pt idx="138">
                  <c:v>45138</c:v>
                </c:pt>
                <c:pt idx="139">
                  <c:v>45169</c:v>
                </c:pt>
                <c:pt idx="140">
                  <c:v>45199</c:v>
                </c:pt>
                <c:pt idx="141">
                  <c:v>45230</c:v>
                </c:pt>
                <c:pt idx="142">
                  <c:v>45260</c:v>
                </c:pt>
                <c:pt idx="143">
                  <c:v>45291</c:v>
                </c:pt>
                <c:pt idx="144">
                  <c:v>45322</c:v>
                </c:pt>
                <c:pt idx="145">
                  <c:v>45351</c:v>
                </c:pt>
                <c:pt idx="146">
                  <c:v>45382</c:v>
                </c:pt>
                <c:pt idx="147">
                  <c:v>45412</c:v>
                </c:pt>
                <c:pt idx="148">
                  <c:v>45443</c:v>
                </c:pt>
                <c:pt idx="149">
                  <c:v>45473</c:v>
                </c:pt>
                <c:pt idx="150">
                  <c:v>45504</c:v>
                </c:pt>
                <c:pt idx="151">
                  <c:v>45535</c:v>
                </c:pt>
                <c:pt idx="152">
                  <c:v>45565</c:v>
                </c:pt>
                <c:pt idx="153">
                  <c:v>45596</c:v>
                </c:pt>
                <c:pt idx="154">
                  <c:v>45626</c:v>
                </c:pt>
                <c:pt idx="155">
                  <c:v>45657</c:v>
                </c:pt>
                <c:pt idx="156">
                  <c:v>45688</c:v>
                </c:pt>
                <c:pt idx="157">
                  <c:v>45716</c:v>
                </c:pt>
                <c:pt idx="158">
                  <c:v>45747</c:v>
                </c:pt>
                <c:pt idx="159">
                  <c:v>45777</c:v>
                </c:pt>
                <c:pt idx="160">
                  <c:v>45808</c:v>
                </c:pt>
                <c:pt idx="161">
                  <c:v>45838</c:v>
                </c:pt>
                <c:pt idx="162">
                  <c:v>45869</c:v>
                </c:pt>
                <c:pt idx="163">
                  <c:v>45900</c:v>
                </c:pt>
                <c:pt idx="164">
                  <c:v>45930</c:v>
                </c:pt>
                <c:pt idx="165">
                  <c:v>45961</c:v>
                </c:pt>
                <c:pt idx="166">
                  <c:v>45991</c:v>
                </c:pt>
                <c:pt idx="167">
                  <c:v>46022</c:v>
                </c:pt>
              </c:numCache>
            </c:numRef>
          </c:cat>
          <c:val>
            <c:numRef>
              <c:f>'Z Housing Affordability'!$B$2:$B$16385</c:f>
              <c:numCache>
                <c:formatCode>General</c:formatCode>
                <c:ptCount val="16384"/>
                <c:pt idx="0">
                  <c:v>0.21624745706106799</c:v>
                </c:pt>
                <c:pt idx="1">
                  <c:v>0.215434674710514</c:v>
                </c:pt>
                <c:pt idx="2">
                  <c:v>0.21645948290528</c:v>
                </c:pt>
                <c:pt idx="3">
                  <c:v>0.21584437283305399</c:v>
                </c:pt>
                <c:pt idx="4">
                  <c:v>0.21420123731086901</c:v>
                </c:pt>
                <c:pt idx="5">
                  <c:v>0.21258747700592601</c:v>
                </c:pt>
                <c:pt idx="6">
                  <c:v>0.21103034014868599</c:v>
                </c:pt>
                <c:pt idx="7">
                  <c:v>0.21218484504403701</c:v>
                </c:pt>
                <c:pt idx="8">
                  <c:v>0.21003311637737901</c:v>
                </c:pt>
                <c:pt idx="9">
                  <c:v>0.207662230476444</c:v>
                </c:pt>
                <c:pt idx="10">
                  <c:v>0.20700749124295401</c:v>
                </c:pt>
                <c:pt idx="11">
                  <c:v>0.20786570800413701</c:v>
                </c:pt>
                <c:pt idx="12">
                  <c:v>0.20672607490301301</c:v>
                </c:pt>
                <c:pt idx="13">
                  <c:v>0.209949973735368</c:v>
                </c:pt>
                <c:pt idx="14">
                  <c:v>0.211178615431939</c:v>
                </c:pt>
                <c:pt idx="15">
                  <c:v>0.20981066889574199</c:v>
                </c:pt>
                <c:pt idx="16">
                  <c:v>0.21237212655089599</c:v>
                </c:pt>
                <c:pt idx="17">
                  <c:v>0.22386805488039599</c:v>
                </c:pt>
                <c:pt idx="18">
                  <c:v>0.23162354157815501</c:v>
                </c:pt>
                <c:pt idx="19">
                  <c:v>0.23544185665287301</c:v>
                </c:pt>
                <c:pt idx="20">
                  <c:v>0.237226416734548</c:v>
                </c:pt>
                <c:pt idx="21">
                  <c:v>0.232810682314748</c:v>
                </c:pt>
                <c:pt idx="22">
                  <c:v>0.23481965516414799</c:v>
                </c:pt>
                <c:pt idx="23">
                  <c:v>0.239325551800433</c:v>
                </c:pt>
                <c:pt idx="24">
                  <c:v>0.23692648064532901</c:v>
                </c:pt>
                <c:pt idx="25">
                  <c:v>0.23506931233331599</c:v>
                </c:pt>
                <c:pt idx="26">
                  <c:v>0.236188498347462</c:v>
                </c:pt>
                <c:pt idx="27">
                  <c:v>0.236401142813772</c:v>
                </c:pt>
                <c:pt idx="28">
                  <c:v>0.234088440304102</c:v>
                </c:pt>
                <c:pt idx="29">
                  <c:v>0.23370927235106101</c:v>
                </c:pt>
                <c:pt idx="30">
                  <c:v>0.233200687373745</c:v>
                </c:pt>
                <c:pt idx="31">
                  <c:v>0.23276151933449599</c:v>
                </c:pt>
                <c:pt idx="32">
                  <c:v>0.23363432199767201</c:v>
                </c:pt>
                <c:pt idx="33">
                  <c:v>0.23104017814504901</c:v>
                </c:pt>
                <c:pt idx="34">
                  <c:v>0.23023669430969801</c:v>
                </c:pt>
                <c:pt idx="35">
                  <c:v>0.227806152098606</c:v>
                </c:pt>
                <c:pt idx="36">
                  <c:v>0.22235665417638001</c:v>
                </c:pt>
                <c:pt idx="37">
                  <c:v>0.223313075247288</c:v>
                </c:pt>
                <c:pt idx="38">
                  <c:v>0.22475602183188301</c:v>
                </c:pt>
                <c:pt idx="39">
                  <c:v>0.223384231165626</c:v>
                </c:pt>
                <c:pt idx="40">
                  <c:v>0.22698873756719301</c:v>
                </c:pt>
                <c:pt idx="41">
                  <c:v>0.230076461137557</c:v>
                </c:pt>
                <c:pt idx="42">
                  <c:v>0.23173164281404601</c:v>
                </c:pt>
                <c:pt idx="43">
                  <c:v>0.22957650649477099</c:v>
                </c:pt>
                <c:pt idx="44">
                  <c:v>0.22987393483296101</c:v>
                </c:pt>
                <c:pt idx="45">
                  <c:v>0.22874160046209499</c:v>
                </c:pt>
                <c:pt idx="46">
                  <c:v>0.232009708259931</c:v>
                </c:pt>
                <c:pt idx="47">
                  <c:v>0.233018465620627</c:v>
                </c:pt>
                <c:pt idx="48">
                  <c:v>0.23097192963668201</c:v>
                </c:pt>
                <c:pt idx="49">
                  <c:v>0.22766396935561201</c:v>
                </c:pt>
                <c:pt idx="50">
                  <c:v>0.22877679589385899</c:v>
                </c:pt>
                <c:pt idx="51">
                  <c:v>0.22750532495821299</c:v>
                </c:pt>
                <c:pt idx="52">
                  <c:v>0.227787206817291</c:v>
                </c:pt>
                <c:pt idx="53">
                  <c:v>0.22757256823681901</c:v>
                </c:pt>
                <c:pt idx="54">
                  <c:v>0.22529800559673799</c:v>
                </c:pt>
                <c:pt idx="55">
                  <c:v>0.225241806381275</c:v>
                </c:pt>
                <c:pt idx="56">
                  <c:v>0.22568067429022401</c:v>
                </c:pt>
                <c:pt idx="57">
                  <c:v>0.22601056673247599</c:v>
                </c:pt>
                <c:pt idx="58">
                  <c:v>0.231889298334128</c:v>
                </c:pt>
                <c:pt idx="59">
                  <c:v>0.24021046831973999</c:v>
                </c:pt>
                <c:pt idx="60">
                  <c:v>0.23935979562600401</c:v>
                </c:pt>
                <c:pt idx="61">
                  <c:v>0.239769241121809</c:v>
                </c:pt>
                <c:pt idx="62">
                  <c:v>0.240304079579233</c:v>
                </c:pt>
                <c:pt idx="63">
                  <c:v>0.23736917102034499</c:v>
                </c:pt>
                <c:pt idx="64">
                  <c:v>0.236637024929294</c:v>
                </c:pt>
                <c:pt idx="65">
                  <c:v>0.23489176868893499</c:v>
                </c:pt>
                <c:pt idx="66">
                  <c:v>0.23635670317573501</c:v>
                </c:pt>
                <c:pt idx="67">
                  <c:v>0.235000998548998</c:v>
                </c:pt>
                <c:pt idx="68">
                  <c:v>0.23439374637784399</c:v>
                </c:pt>
                <c:pt idx="69">
                  <c:v>0.23719509759078899</c:v>
                </c:pt>
                <c:pt idx="70">
                  <c:v>0.238849539292184</c:v>
                </c:pt>
                <c:pt idx="71">
                  <c:v>0.240479765677174</c:v>
                </c:pt>
                <c:pt idx="72">
                  <c:v>0.24180314783809301</c:v>
                </c:pt>
                <c:pt idx="73">
                  <c:v>0.24885913271736201</c:v>
                </c:pt>
                <c:pt idx="74">
                  <c:v>0.25253889657191703</c:v>
                </c:pt>
                <c:pt idx="75">
                  <c:v>0.25424952195349498</c:v>
                </c:pt>
                <c:pt idx="76">
                  <c:v>0.25782022401570598</c:v>
                </c:pt>
                <c:pt idx="77">
                  <c:v>0.25761679176602098</c:v>
                </c:pt>
                <c:pt idx="78">
                  <c:v>0.25698976921498901</c:v>
                </c:pt>
                <c:pt idx="79">
                  <c:v>0.25754161100365902</c:v>
                </c:pt>
                <c:pt idx="80">
                  <c:v>0.25865351838926998</c:v>
                </c:pt>
                <c:pt idx="81">
                  <c:v>0.26197292851565102</c:v>
                </c:pt>
                <c:pt idx="82">
                  <c:v>0.26176348959263801</c:v>
                </c:pt>
                <c:pt idx="83">
                  <c:v>0.25599770048423498</c:v>
                </c:pt>
                <c:pt idx="84">
                  <c:v>0.25052131165903802</c:v>
                </c:pt>
                <c:pt idx="85">
                  <c:v>0.24805874437316799</c:v>
                </c:pt>
                <c:pt idx="86">
                  <c:v>0.24547290366456101</c:v>
                </c:pt>
                <c:pt idx="87">
                  <c:v>0.24238876503940299</c:v>
                </c:pt>
                <c:pt idx="88">
                  <c:v>0.24025018152970601</c:v>
                </c:pt>
                <c:pt idx="89">
                  <c:v>0.23481121909934399</c:v>
                </c:pt>
                <c:pt idx="90">
                  <c:v>0.23406872173141299</c:v>
                </c:pt>
                <c:pt idx="91">
                  <c:v>0.23137219475317999</c:v>
                </c:pt>
                <c:pt idx="92">
                  <c:v>0.232081744452932</c:v>
                </c:pt>
                <c:pt idx="93">
                  <c:v>0.23497842524769999</c:v>
                </c:pt>
                <c:pt idx="94">
                  <c:v>0.236694971286419</c:v>
                </c:pt>
                <c:pt idx="95">
                  <c:v>0.23908359156016301</c:v>
                </c:pt>
                <c:pt idx="96">
                  <c:v>0.23765421406912399</c:v>
                </c:pt>
                <c:pt idx="97">
                  <c:v>0.23608176181520801</c:v>
                </c:pt>
                <c:pt idx="98">
                  <c:v>0.23521960659187399</c:v>
                </c:pt>
                <c:pt idx="99">
                  <c:v>0.23124947586354999</c:v>
                </c:pt>
                <c:pt idx="100">
                  <c:v>0.22845172032476499</c:v>
                </c:pt>
                <c:pt idx="101">
                  <c:v>0.226709675625063</c:v>
                </c:pt>
                <c:pt idx="102">
                  <c:v>0.22390917802058</c:v>
                </c:pt>
                <c:pt idx="103">
                  <c:v>0.22326214367831801</c:v>
                </c:pt>
                <c:pt idx="104">
                  <c:v>0.22510629446992</c:v>
                </c:pt>
                <c:pt idx="105">
                  <c:v>0.227360385539608</c:v>
                </c:pt>
                <c:pt idx="106">
                  <c:v>0.22941254656120599</c:v>
                </c:pt>
                <c:pt idx="107">
                  <c:v>0.22936857403884001</c:v>
                </c:pt>
                <c:pt idx="108">
                  <c:v>0.22781582091944799</c:v>
                </c:pt>
                <c:pt idx="109">
                  <c:v>0.23081909353219801</c:v>
                </c:pt>
                <c:pt idx="110">
                  <c:v>0.23988107579284601</c:v>
                </c:pt>
                <c:pt idx="111">
                  <c:v>0.243525977943472</c:v>
                </c:pt>
                <c:pt idx="112">
                  <c:v>0.24550070871040899</c:v>
                </c:pt>
                <c:pt idx="113">
                  <c:v>0.247601055349782</c:v>
                </c:pt>
                <c:pt idx="114">
                  <c:v>0.24628662212699401</c:v>
                </c:pt>
                <c:pt idx="115">
                  <c:v>0.24610998099571199</c:v>
                </c:pt>
                <c:pt idx="116">
                  <c:v>0.24896538823844899</c:v>
                </c:pt>
                <c:pt idx="117">
                  <c:v>0.25460717596206101</c:v>
                </c:pt>
                <c:pt idx="118">
                  <c:v>0.25673118586891203</c:v>
                </c:pt>
                <c:pt idx="119">
                  <c:v>0.257800253874027</c:v>
                </c:pt>
                <c:pt idx="120">
                  <c:v>0.26416413284671098</c:v>
                </c:pt>
                <c:pt idx="121">
                  <c:v>0.273354890500556</c:v>
                </c:pt>
                <c:pt idx="122">
                  <c:v>0.28573749954176098</c:v>
                </c:pt>
                <c:pt idx="123">
                  <c:v>0.30880625604418199</c:v>
                </c:pt>
                <c:pt idx="124">
                  <c:v>0.31740465242944499</c:v>
                </c:pt>
                <c:pt idx="125">
                  <c:v>0.32738640955113901</c:v>
                </c:pt>
                <c:pt idx="126">
                  <c:v>0.32475208875318801</c:v>
                </c:pt>
                <c:pt idx="127">
                  <c:v>0.31846514529064002</c:v>
                </c:pt>
                <c:pt idx="128">
                  <c:v>0.34146956247793497</c:v>
                </c:pt>
                <c:pt idx="129">
                  <c:v>0.36259485470369102</c:v>
                </c:pt>
                <c:pt idx="130">
                  <c:v>0.35877303839739</c:v>
                </c:pt>
                <c:pt idx="131">
                  <c:v>0.34486457314010999</c:v>
                </c:pt>
                <c:pt idx="132">
                  <c:v>0.34172993641947003</c:v>
                </c:pt>
                <c:pt idx="133">
                  <c:v>0.33991080292112702</c:v>
                </c:pt>
                <c:pt idx="134">
                  <c:v>0.34742345336223901</c:v>
                </c:pt>
                <c:pt idx="135">
                  <c:v>0.34249818569018398</c:v>
                </c:pt>
                <c:pt idx="136">
                  <c:v>0.34596046541273001</c:v>
                </c:pt>
                <c:pt idx="137">
                  <c:v>0.35513724994634199</c:v>
                </c:pt>
                <c:pt idx="138">
                  <c:v>0.359572533518763</c:v>
                </c:pt>
                <c:pt idx="139">
                  <c:v>0.36684853711035698</c:v>
                </c:pt>
                <c:pt idx="140">
                  <c:v>0.370406637819572</c:v>
                </c:pt>
                <c:pt idx="141">
                  <c:v>0.38205914178185202</c:v>
                </c:pt>
                <c:pt idx="142">
                  <c:v>0.37612472974238498</c:v>
                </c:pt>
                <c:pt idx="143">
                  <c:v>0.35727950071155701</c:v>
                </c:pt>
                <c:pt idx="144">
                  <c:v>0.351375060779894</c:v>
                </c:pt>
                <c:pt idx="145">
                  <c:v>0.35442191531411799</c:v>
                </c:pt>
                <c:pt idx="146">
                  <c:v>0.355653034903053</c:v>
                </c:pt>
                <c:pt idx="147">
                  <c:v>0.36100040027328101</c:v>
                </c:pt>
                <c:pt idx="148">
                  <c:v>0.36268768721351202</c:v>
                </c:pt>
                <c:pt idx="149">
                  <c:v>0.35772873678894401</c:v>
                </c:pt>
                <c:pt idx="150">
                  <c:v>0.35451538692798701</c:v>
                </c:pt>
                <c:pt idx="151">
                  <c:v>0.34376819247315998</c:v>
                </c:pt>
                <c:pt idx="152">
                  <c:v>0.33552035621144299</c:v>
                </c:pt>
                <c:pt idx="153">
                  <c:v>0.34161478855891098</c:v>
                </c:pt>
                <c:pt idx="154">
                  <c:v>0.35120659136864102</c:v>
                </c:pt>
                <c:pt idx="155">
                  <c:v>0.34830899395133103</c:v>
                </c:pt>
                <c:pt idx="156">
                  <c:v>0.35476766827585898</c:v>
                </c:pt>
                <c:pt idx="157">
                  <c:v>0.35124425027587203</c:v>
                </c:pt>
                <c:pt idx="158">
                  <c:v>0.34470934607963</c:v>
                </c:pt>
                <c:pt idx="159">
                  <c:v>0.34498297923264598</c:v>
                </c:pt>
                <c:pt idx="160">
                  <c:v>0.34561558357266797</c:v>
                </c:pt>
                <c:pt idx="161">
                  <c:v>0.344209115821345</c:v>
                </c:pt>
                <c:pt idx="162">
                  <c:v>0.34045996783302801</c:v>
                </c:pt>
                <c:pt idx="163">
                  <c:v>0.33594423959391201</c:v>
                </c:pt>
                <c:pt idx="164">
                  <c:v>0.32919489491679998</c:v>
                </c:pt>
                <c:pt idx="165">
                  <c:v>0.32618269817052498</c:v>
                </c:pt>
                <c:pt idx="166">
                  <c:v>0.32550797747468002</c:v>
                </c:pt>
                <c:pt idx="167">
                  <c:v>0.32412658731268401</c:v>
                </c:pt>
              </c:numCache>
            </c:numRef>
          </c:val>
          <c:smooth val="0"/>
          <c:extLst>
            <c:ext xmlns:c16="http://schemas.microsoft.com/office/drawing/2014/chart" uri="{C3380CC4-5D6E-409C-BE32-E72D297353CC}">
              <c16:uniqueId val="{00000000-A44B-4936-A6CC-5E01936BD5DC}"/>
            </c:ext>
          </c:extLst>
        </c:ser>
        <c:dLbls>
          <c:showLegendKey val="0"/>
          <c:showVal val="0"/>
          <c:showCatName val="0"/>
          <c:showSerName val="0"/>
          <c:showPercent val="0"/>
          <c:showBubbleSize val="0"/>
        </c:dLbls>
        <c:smooth val="0"/>
        <c:axId val="574925455"/>
        <c:axId val="574932655"/>
      </c:lineChart>
      <c:dateAx>
        <c:axId val="574925455"/>
        <c:scaling>
          <c:orientation val="minMax"/>
          <c:min val="42005"/>
        </c:scaling>
        <c:delete val="0"/>
        <c:axPos val="b"/>
        <c:numFmt formatCode="yy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j-lt"/>
                <a:ea typeface="+mn-ea"/>
                <a:cs typeface="+mn-cs"/>
              </a:defRPr>
            </a:pPr>
            <a:endParaRPr lang="en-US"/>
          </a:p>
        </c:txPr>
        <c:crossAx val="574932655"/>
        <c:crosses val="autoZero"/>
        <c:auto val="1"/>
        <c:lblOffset val="100"/>
        <c:baseTimeUnit val="months"/>
        <c:majorUnit val="1"/>
        <c:majorTimeUnit val="years"/>
      </c:dateAx>
      <c:valAx>
        <c:axId val="574932655"/>
        <c:scaling>
          <c:orientation val="minMax"/>
          <c:min val="0.2"/>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j-lt"/>
                <a:ea typeface="+mn-ea"/>
                <a:cs typeface="+mn-cs"/>
              </a:defRPr>
            </a:pPr>
            <a:endParaRPr lang="en-US"/>
          </a:p>
        </c:txPr>
        <c:crossAx val="574925455"/>
        <c:crosses val="autoZero"/>
        <c:crossBetween val="between"/>
        <c:majorUnit val="5.000000000000001E-2"/>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800">
          <a:latin typeface="+mj-lt"/>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j-lt"/>
                <a:ea typeface="+mn-ea"/>
                <a:cs typeface="+mn-cs"/>
              </a:defRPr>
            </a:pPr>
            <a:r>
              <a:rPr lang="en-US" sz="2000" b="0" i="0" u="none" strike="noStrike" baseline="0" dirty="0"/>
              <a:t>CPI: All Items vs. Food at Home Over Time</a:t>
            </a:r>
            <a:endParaRPr lang="en-US" sz="2000" dirty="0"/>
          </a:p>
        </c:rich>
      </c:tx>
      <c:layout>
        <c:manualLayout>
          <c:xMode val="edge"/>
          <c:yMode val="edge"/>
          <c:x val="0.15341126351682144"/>
          <c:y val="7.3589642904809188E-3"/>
        </c:manualLayout>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j-lt"/>
              <a:ea typeface="+mn-ea"/>
              <a:cs typeface="+mn-cs"/>
            </a:defRPr>
          </a:pPr>
          <a:endParaRPr lang="en-US"/>
        </a:p>
      </c:txPr>
    </c:title>
    <c:autoTitleDeleted val="0"/>
    <c:plotArea>
      <c:layout>
        <c:manualLayout>
          <c:layoutTarget val="inner"/>
          <c:xMode val="edge"/>
          <c:yMode val="edge"/>
          <c:x val="0.17128533269202689"/>
          <c:y val="0.16633094208842772"/>
          <c:w val="0.80471720962990323"/>
          <c:h val="0.68144318367723777"/>
        </c:manualLayout>
      </c:layout>
      <c:lineChart>
        <c:grouping val="standard"/>
        <c:varyColors val="0"/>
        <c:ser>
          <c:idx val="1"/>
          <c:order val="0"/>
          <c:tx>
            <c:strRef>
              <c:f>'CPIs Headline shelter food '!$C$1</c:f>
              <c:strCache>
                <c:ptCount val="1"/>
                <c:pt idx="0">
                  <c:v>Food at Home</c:v>
                </c:pt>
              </c:strCache>
            </c:strRef>
          </c:tx>
          <c:spPr>
            <a:ln w="41275" cap="rnd">
              <a:solidFill>
                <a:schemeClr val="accent3"/>
              </a:solidFill>
              <a:round/>
            </a:ln>
            <a:effectLst/>
          </c:spPr>
          <c:marker>
            <c:symbol val="none"/>
          </c:marker>
          <c:cat>
            <c:numRef>
              <c:f>'CPIs Headline shelter food '!$A$458:$A$577</c:f>
              <c:numCache>
                <c:formatCode>yyyy\-mm\-dd</c:formatCode>
                <c:ptCount val="120"/>
                <c:pt idx="0">
                  <c:v>42370</c:v>
                </c:pt>
                <c:pt idx="1">
                  <c:v>42401</c:v>
                </c:pt>
                <c:pt idx="2">
                  <c:v>42430</c:v>
                </c:pt>
                <c:pt idx="3">
                  <c:v>42461</c:v>
                </c:pt>
                <c:pt idx="4">
                  <c:v>42491</c:v>
                </c:pt>
                <c:pt idx="5">
                  <c:v>42522</c:v>
                </c:pt>
                <c:pt idx="6">
                  <c:v>42552</c:v>
                </c:pt>
                <c:pt idx="7">
                  <c:v>42583</c:v>
                </c:pt>
                <c:pt idx="8">
                  <c:v>42614</c:v>
                </c:pt>
                <c:pt idx="9">
                  <c:v>42644</c:v>
                </c:pt>
                <c:pt idx="10">
                  <c:v>42675</c:v>
                </c:pt>
                <c:pt idx="11">
                  <c:v>42705</c:v>
                </c:pt>
                <c:pt idx="12">
                  <c:v>42736</c:v>
                </c:pt>
                <c:pt idx="13">
                  <c:v>42767</c:v>
                </c:pt>
                <c:pt idx="14">
                  <c:v>42795</c:v>
                </c:pt>
                <c:pt idx="15">
                  <c:v>42826</c:v>
                </c:pt>
                <c:pt idx="16">
                  <c:v>42856</c:v>
                </c:pt>
                <c:pt idx="17">
                  <c:v>42887</c:v>
                </c:pt>
                <c:pt idx="18">
                  <c:v>42917</c:v>
                </c:pt>
                <c:pt idx="19">
                  <c:v>42948</c:v>
                </c:pt>
                <c:pt idx="20">
                  <c:v>42979</c:v>
                </c:pt>
                <c:pt idx="21">
                  <c:v>43009</c:v>
                </c:pt>
                <c:pt idx="22">
                  <c:v>43040</c:v>
                </c:pt>
                <c:pt idx="23">
                  <c:v>43070</c:v>
                </c:pt>
                <c:pt idx="24">
                  <c:v>43101</c:v>
                </c:pt>
                <c:pt idx="25">
                  <c:v>43132</c:v>
                </c:pt>
                <c:pt idx="26">
                  <c:v>43160</c:v>
                </c:pt>
                <c:pt idx="27">
                  <c:v>43191</c:v>
                </c:pt>
                <c:pt idx="28">
                  <c:v>43221</c:v>
                </c:pt>
                <c:pt idx="29">
                  <c:v>43252</c:v>
                </c:pt>
                <c:pt idx="30">
                  <c:v>43282</c:v>
                </c:pt>
                <c:pt idx="31">
                  <c:v>43313</c:v>
                </c:pt>
                <c:pt idx="32">
                  <c:v>43344</c:v>
                </c:pt>
                <c:pt idx="33">
                  <c:v>43374</c:v>
                </c:pt>
                <c:pt idx="34">
                  <c:v>43405</c:v>
                </c:pt>
                <c:pt idx="35">
                  <c:v>43435</c:v>
                </c:pt>
                <c:pt idx="36">
                  <c:v>43466</c:v>
                </c:pt>
                <c:pt idx="37">
                  <c:v>43497</c:v>
                </c:pt>
                <c:pt idx="38">
                  <c:v>43525</c:v>
                </c:pt>
                <c:pt idx="39">
                  <c:v>43556</c:v>
                </c:pt>
                <c:pt idx="40">
                  <c:v>43586</c:v>
                </c:pt>
                <c:pt idx="41">
                  <c:v>43617</c:v>
                </c:pt>
                <c:pt idx="42">
                  <c:v>43647</c:v>
                </c:pt>
                <c:pt idx="43">
                  <c:v>43678</c:v>
                </c:pt>
                <c:pt idx="44">
                  <c:v>43709</c:v>
                </c:pt>
                <c:pt idx="45">
                  <c:v>43739</c:v>
                </c:pt>
                <c:pt idx="46">
                  <c:v>43770</c:v>
                </c:pt>
                <c:pt idx="47">
                  <c:v>43800</c:v>
                </c:pt>
                <c:pt idx="48">
                  <c:v>43831</c:v>
                </c:pt>
                <c:pt idx="49">
                  <c:v>43862</c:v>
                </c:pt>
                <c:pt idx="50">
                  <c:v>43891</c:v>
                </c:pt>
                <c:pt idx="51">
                  <c:v>43922</c:v>
                </c:pt>
                <c:pt idx="52">
                  <c:v>43952</c:v>
                </c:pt>
                <c:pt idx="53">
                  <c:v>43983</c:v>
                </c:pt>
                <c:pt idx="54">
                  <c:v>44013</c:v>
                </c:pt>
                <c:pt idx="55">
                  <c:v>44044</c:v>
                </c:pt>
                <c:pt idx="56">
                  <c:v>44075</c:v>
                </c:pt>
                <c:pt idx="57">
                  <c:v>44105</c:v>
                </c:pt>
                <c:pt idx="58">
                  <c:v>44136</c:v>
                </c:pt>
                <c:pt idx="59">
                  <c:v>44166</c:v>
                </c:pt>
                <c:pt idx="60">
                  <c:v>44197</c:v>
                </c:pt>
                <c:pt idx="61">
                  <c:v>44228</c:v>
                </c:pt>
                <c:pt idx="62">
                  <c:v>44256</c:v>
                </c:pt>
                <c:pt idx="63">
                  <c:v>44287</c:v>
                </c:pt>
                <c:pt idx="64">
                  <c:v>44317</c:v>
                </c:pt>
                <c:pt idx="65">
                  <c:v>44348</c:v>
                </c:pt>
                <c:pt idx="66">
                  <c:v>44378</c:v>
                </c:pt>
                <c:pt idx="67">
                  <c:v>44409</c:v>
                </c:pt>
                <c:pt idx="68">
                  <c:v>44440</c:v>
                </c:pt>
                <c:pt idx="69">
                  <c:v>44470</c:v>
                </c:pt>
                <c:pt idx="70">
                  <c:v>44501</c:v>
                </c:pt>
                <c:pt idx="71">
                  <c:v>44531</c:v>
                </c:pt>
                <c:pt idx="72">
                  <c:v>44562</c:v>
                </c:pt>
                <c:pt idx="73">
                  <c:v>44593</c:v>
                </c:pt>
                <c:pt idx="74">
                  <c:v>44621</c:v>
                </c:pt>
                <c:pt idx="75">
                  <c:v>44652</c:v>
                </c:pt>
                <c:pt idx="76">
                  <c:v>44682</c:v>
                </c:pt>
                <c:pt idx="77">
                  <c:v>44713</c:v>
                </c:pt>
                <c:pt idx="78">
                  <c:v>44743</c:v>
                </c:pt>
                <c:pt idx="79">
                  <c:v>44774</c:v>
                </c:pt>
                <c:pt idx="80">
                  <c:v>44805</c:v>
                </c:pt>
                <c:pt idx="81">
                  <c:v>44835</c:v>
                </c:pt>
                <c:pt idx="82">
                  <c:v>44866</c:v>
                </c:pt>
                <c:pt idx="83">
                  <c:v>44896</c:v>
                </c:pt>
                <c:pt idx="84">
                  <c:v>44927</c:v>
                </c:pt>
                <c:pt idx="85">
                  <c:v>44958</c:v>
                </c:pt>
                <c:pt idx="86">
                  <c:v>44986</c:v>
                </c:pt>
                <c:pt idx="87">
                  <c:v>45017</c:v>
                </c:pt>
                <c:pt idx="88">
                  <c:v>45047</c:v>
                </c:pt>
                <c:pt idx="89">
                  <c:v>45078</c:v>
                </c:pt>
                <c:pt idx="90">
                  <c:v>45108</c:v>
                </c:pt>
                <c:pt idx="91">
                  <c:v>45139</c:v>
                </c:pt>
                <c:pt idx="92">
                  <c:v>45170</c:v>
                </c:pt>
                <c:pt idx="93">
                  <c:v>45200</c:v>
                </c:pt>
                <c:pt idx="94">
                  <c:v>45231</c:v>
                </c:pt>
                <c:pt idx="95">
                  <c:v>45261</c:v>
                </c:pt>
                <c:pt idx="96">
                  <c:v>45292</c:v>
                </c:pt>
                <c:pt idx="97">
                  <c:v>45323</c:v>
                </c:pt>
                <c:pt idx="98">
                  <c:v>45352</c:v>
                </c:pt>
                <c:pt idx="99">
                  <c:v>45383</c:v>
                </c:pt>
                <c:pt idx="100">
                  <c:v>45413</c:v>
                </c:pt>
                <c:pt idx="101">
                  <c:v>45444</c:v>
                </c:pt>
                <c:pt idx="102">
                  <c:v>45474</c:v>
                </c:pt>
                <c:pt idx="103">
                  <c:v>45505</c:v>
                </c:pt>
                <c:pt idx="104">
                  <c:v>45536</c:v>
                </c:pt>
                <c:pt idx="105">
                  <c:v>45566</c:v>
                </c:pt>
                <c:pt idx="106">
                  <c:v>45597</c:v>
                </c:pt>
                <c:pt idx="107">
                  <c:v>45627</c:v>
                </c:pt>
                <c:pt idx="108">
                  <c:v>45658</c:v>
                </c:pt>
                <c:pt idx="109">
                  <c:v>45689</c:v>
                </c:pt>
                <c:pt idx="110">
                  <c:v>45717</c:v>
                </c:pt>
                <c:pt idx="111">
                  <c:v>45748</c:v>
                </c:pt>
                <c:pt idx="112">
                  <c:v>45778</c:v>
                </c:pt>
                <c:pt idx="113">
                  <c:v>45809</c:v>
                </c:pt>
                <c:pt idx="114">
                  <c:v>45839</c:v>
                </c:pt>
                <c:pt idx="115">
                  <c:v>45870</c:v>
                </c:pt>
                <c:pt idx="116">
                  <c:v>45901</c:v>
                </c:pt>
                <c:pt idx="117">
                  <c:v>45931</c:v>
                </c:pt>
                <c:pt idx="118">
                  <c:v>45962</c:v>
                </c:pt>
                <c:pt idx="119">
                  <c:v>45992</c:v>
                </c:pt>
              </c:numCache>
            </c:numRef>
          </c:cat>
          <c:val>
            <c:numRef>
              <c:f>'CPIs Headline shelter food '!$C$458:$C$577</c:f>
              <c:numCache>
                <c:formatCode>0.000</c:formatCode>
                <c:ptCount val="120"/>
                <c:pt idx="0">
                  <c:v>241.55799999999999</c:v>
                </c:pt>
                <c:pt idx="1">
                  <c:v>241.74100000000001</c:v>
                </c:pt>
                <c:pt idx="2">
                  <c:v>240.41399999999999</c:v>
                </c:pt>
                <c:pt idx="3">
                  <c:v>240.34100000000001</c:v>
                </c:pt>
                <c:pt idx="4">
                  <c:v>239.34800000000001</c:v>
                </c:pt>
                <c:pt idx="5">
                  <c:v>238.76300000000001</c:v>
                </c:pt>
                <c:pt idx="6">
                  <c:v>238.38</c:v>
                </c:pt>
                <c:pt idx="7">
                  <c:v>238.13300000000001</c:v>
                </c:pt>
                <c:pt idx="8">
                  <c:v>237.88</c:v>
                </c:pt>
                <c:pt idx="9">
                  <c:v>237.714</c:v>
                </c:pt>
                <c:pt idx="10">
                  <c:v>237.43799999999999</c:v>
                </c:pt>
                <c:pt idx="11">
                  <c:v>237.14699999999999</c:v>
                </c:pt>
                <c:pt idx="12">
                  <c:v>237.072</c:v>
                </c:pt>
                <c:pt idx="13">
                  <c:v>237.82400000000001</c:v>
                </c:pt>
                <c:pt idx="14">
                  <c:v>238.387</c:v>
                </c:pt>
                <c:pt idx="15">
                  <c:v>238.56800000000001</c:v>
                </c:pt>
                <c:pt idx="16">
                  <c:v>238.893</c:v>
                </c:pt>
                <c:pt idx="17">
                  <c:v>238.494</c:v>
                </c:pt>
                <c:pt idx="18">
                  <c:v>238.904</c:v>
                </c:pt>
                <c:pt idx="19">
                  <c:v>238.804</c:v>
                </c:pt>
                <c:pt idx="20">
                  <c:v>238.852</c:v>
                </c:pt>
                <c:pt idx="21">
                  <c:v>239.02</c:v>
                </c:pt>
                <c:pt idx="22">
                  <c:v>238.94</c:v>
                </c:pt>
                <c:pt idx="23">
                  <c:v>239.37100000000001</c:v>
                </c:pt>
                <c:pt idx="24">
                  <c:v>239.85400000000001</c:v>
                </c:pt>
                <c:pt idx="25">
                  <c:v>239.18700000000001</c:v>
                </c:pt>
                <c:pt idx="26">
                  <c:v>239.149</c:v>
                </c:pt>
                <c:pt idx="27">
                  <c:v>239.541</c:v>
                </c:pt>
                <c:pt idx="28">
                  <c:v>238.88399999999999</c:v>
                </c:pt>
                <c:pt idx="29">
                  <c:v>239.048</c:v>
                </c:pt>
                <c:pt idx="30">
                  <c:v>239.565</c:v>
                </c:pt>
                <c:pt idx="31">
                  <c:v>239.79499999999999</c:v>
                </c:pt>
                <c:pt idx="32">
                  <c:v>239.96700000000001</c:v>
                </c:pt>
                <c:pt idx="33">
                  <c:v>239.55799999999999</c:v>
                </c:pt>
                <c:pt idx="34">
                  <c:v>240.227</c:v>
                </c:pt>
                <c:pt idx="35">
                  <c:v>241.137</c:v>
                </c:pt>
                <c:pt idx="36">
                  <c:v>241.58099999999999</c:v>
                </c:pt>
                <c:pt idx="37">
                  <c:v>242.11099999999999</c:v>
                </c:pt>
                <c:pt idx="38">
                  <c:v>242.482</c:v>
                </c:pt>
                <c:pt idx="39">
                  <c:v>241.21899999999999</c:v>
                </c:pt>
                <c:pt idx="40">
                  <c:v>241.642</c:v>
                </c:pt>
                <c:pt idx="41">
                  <c:v>241.214</c:v>
                </c:pt>
                <c:pt idx="42">
                  <c:v>240.988</c:v>
                </c:pt>
                <c:pt idx="43">
                  <c:v>240.94300000000001</c:v>
                </c:pt>
                <c:pt idx="44">
                  <c:v>241.40899999999999</c:v>
                </c:pt>
                <c:pt idx="45">
                  <c:v>241.999</c:v>
                </c:pt>
                <c:pt idx="46">
                  <c:v>242.726</c:v>
                </c:pt>
                <c:pt idx="47">
                  <c:v>242.887</c:v>
                </c:pt>
                <c:pt idx="48">
                  <c:v>243.511</c:v>
                </c:pt>
                <c:pt idx="49">
                  <c:v>244.2</c:v>
                </c:pt>
                <c:pt idx="50">
                  <c:v>245.017</c:v>
                </c:pt>
                <c:pt idx="51">
                  <c:v>251.06299999999999</c:v>
                </c:pt>
                <c:pt idx="52">
                  <c:v>253.23</c:v>
                </c:pt>
                <c:pt idx="53">
                  <c:v>254.67400000000001</c:v>
                </c:pt>
                <c:pt idx="54">
                  <c:v>252.00299999999999</c:v>
                </c:pt>
                <c:pt idx="55">
                  <c:v>252.148</c:v>
                </c:pt>
                <c:pt idx="56">
                  <c:v>251.166</c:v>
                </c:pt>
                <c:pt idx="57">
                  <c:v>251.64099999999999</c:v>
                </c:pt>
                <c:pt idx="58">
                  <c:v>251.36500000000001</c:v>
                </c:pt>
                <c:pt idx="59">
                  <c:v>252.536</c:v>
                </c:pt>
                <c:pt idx="60">
                  <c:v>252.58799999999999</c:v>
                </c:pt>
                <c:pt idx="61">
                  <c:v>252.94499999999999</c:v>
                </c:pt>
                <c:pt idx="62">
                  <c:v>253.136</c:v>
                </c:pt>
                <c:pt idx="63">
                  <c:v>254.20400000000001</c:v>
                </c:pt>
                <c:pt idx="64">
                  <c:v>254.97200000000001</c:v>
                </c:pt>
                <c:pt idx="65">
                  <c:v>257.06599999999997</c:v>
                </c:pt>
                <c:pt idx="66">
                  <c:v>258.39999999999998</c:v>
                </c:pt>
                <c:pt idx="67">
                  <c:v>259.572</c:v>
                </c:pt>
                <c:pt idx="68">
                  <c:v>262.346</c:v>
                </c:pt>
                <c:pt idx="69">
                  <c:v>265.084</c:v>
                </c:pt>
                <c:pt idx="70">
                  <c:v>267.315</c:v>
                </c:pt>
                <c:pt idx="71">
                  <c:v>268.96199999999999</c:v>
                </c:pt>
                <c:pt idx="72">
                  <c:v>271.27800000000002</c:v>
                </c:pt>
                <c:pt idx="73">
                  <c:v>274.84800000000001</c:v>
                </c:pt>
                <c:pt idx="74">
                  <c:v>278.58800000000002</c:v>
                </c:pt>
                <c:pt idx="75">
                  <c:v>281.62900000000002</c:v>
                </c:pt>
                <c:pt idx="76">
                  <c:v>285.41399999999999</c:v>
                </c:pt>
                <c:pt idx="77">
                  <c:v>288.58300000000003</c:v>
                </c:pt>
                <c:pt idx="78">
                  <c:v>292.28699999999998</c:v>
                </c:pt>
                <c:pt idx="79">
                  <c:v>294.79899999999998</c:v>
                </c:pt>
                <c:pt idx="80">
                  <c:v>296.30200000000002</c:v>
                </c:pt>
                <c:pt idx="81">
                  <c:v>297.94299999999998</c:v>
                </c:pt>
                <c:pt idx="82">
                  <c:v>299.267</c:v>
                </c:pt>
                <c:pt idx="83">
                  <c:v>300.553</c:v>
                </c:pt>
                <c:pt idx="84">
                  <c:v>301.85300000000001</c:v>
                </c:pt>
                <c:pt idx="85">
                  <c:v>302.60300000000001</c:v>
                </c:pt>
                <c:pt idx="86">
                  <c:v>301.822</c:v>
                </c:pt>
                <c:pt idx="87">
                  <c:v>301.80599999999998</c:v>
                </c:pt>
                <c:pt idx="88">
                  <c:v>302.072</c:v>
                </c:pt>
                <c:pt idx="89">
                  <c:v>302.11599999999999</c:v>
                </c:pt>
                <c:pt idx="90">
                  <c:v>302.75700000000001</c:v>
                </c:pt>
                <c:pt idx="91">
                  <c:v>303.50599999999997</c:v>
                </c:pt>
                <c:pt idx="92">
                  <c:v>303.38200000000001</c:v>
                </c:pt>
                <c:pt idx="93">
                  <c:v>304.339</c:v>
                </c:pt>
                <c:pt idx="94">
                  <c:v>304.154</c:v>
                </c:pt>
                <c:pt idx="95">
                  <c:v>304.517</c:v>
                </c:pt>
                <c:pt idx="96">
                  <c:v>305.42099999999999</c:v>
                </c:pt>
                <c:pt idx="97">
                  <c:v>305.58</c:v>
                </c:pt>
                <c:pt idx="98">
                  <c:v>305.36700000000002</c:v>
                </c:pt>
                <c:pt idx="99">
                  <c:v>305.298</c:v>
                </c:pt>
                <c:pt idx="100">
                  <c:v>305.28300000000002</c:v>
                </c:pt>
                <c:pt idx="101">
                  <c:v>305.661</c:v>
                </c:pt>
                <c:pt idx="102">
                  <c:v>305.99599999999998</c:v>
                </c:pt>
                <c:pt idx="103">
                  <c:v>306.23899999999998</c:v>
                </c:pt>
                <c:pt idx="104">
                  <c:v>307.20100000000002</c:v>
                </c:pt>
                <c:pt idx="105">
                  <c:v>307.798</c:v>
                </c:pt>
                <c:pt idx="106">
                  <c:v>308.88099999999997</c:v>
                </c:pt>
                <c:pt idx="107">
                  <c:v>309.75400000000002</c:v>
                </c:pt>
                <c:pt idx="108">
                  <c:v>311.178</c:v>
                </c:pt>
                <c:pt idx="109">
                  <c:v>311.20299999999997</c:v>
                </c:pt>
                <c:pt idx="110">
                  <c:v>312.71300000000002</c:v>
                </c:pt>
                <c:pt idx="111">
                  <c:v>311.33100000000002</c:v>
                </c:pt>
                <c:pt idx="112">
                  <c:v>312.15800000000002</c:v>
                </c:pt>
                <c:pt idx="113">
                  <c:v>313.029</c:v>
                </c:pt>
                <c:pt idx="114">
                  <c:v>312.65899999999999</c:v>
                </c:pt>
                <c:pt idx="115">
                  <c:v>314.47199999999998</c:v>
                </c:pt>
                <c:pt idx="116">
                  <c:v>315.48899999999998</c:v>
                </c:pt>
                <c:pt idx="118">
                  <c:v>314.80500000000001</c:v>
                </c:pt>
                <c:pt idx="119">
                  <c:v>317.077</c:v>
                </c:pt>
              </c:numCache>
            </c:numRef>
          </c:val>
          <c:smooth val="0"/>
          <c:extLst>
            <c:ext xmlns:c16="http://schemas.microsoft.com/office/drawing/2014/chart" uri="{C3380CC4-5D6E-409C-BE32-E72D297353CC}">
              <c16:uniqueId val="{00000000-3BA3-4A8D-A737-2E001FE67537}"/>
            </c:ext>
          </c:extLst>
        </c:ser>
        <c:ser>
          <c:idx val="3"/>
          <c:order val="1"/>
          <c:tx>
            <c:strRef>
              <c:f>'CPIs Headline shelter food '!$E$1</c:f>
              <c:strCache>
                <c:ptCount val="1"/>
                <c:pt idx="0">
                  <c:v>All Items</c:v>
                </c:pt>
              </c:strCache>
            </c:strRef>
          </c:tx>
          <c:spPr>
            <a:ln w="28575" cap="rnd">
              <a:solidFill>
                <a:schemeClr val="accent5"/>
              </a:solidFill>
              <a:round/>
            </a:ln>
            <a:effectLst/>
          </c:spPr>
          <c:marker>
            <c:symbol val="none"/>
          </c:marker>
          <c:cat>
            <c:numRef>
              <c:f>'CPIs Headline shelter food '!$A$458:$A$577</c:f>
              <c:numCache>
                <c:formatCode>yyyy\-mm\-dd</c:formatCode>
                <c:ptCount val="120"/>
                <c:pt idx="0">
                  <c:v>42370</c:v>
                </c:pt>
                <c:pt idx="1">
                  <c:v>42401</c:v>
                </c:pt>
                <c:pt idx="2">
                  <c:v>42430</c:v>
                </c:pt>
                <c:pt idx="3">
                  <c:v>42461</c:v>
                </c:pt>
                <c:pt idx="4">
                  <c:v>42491</c:v>
                </c:pt>
                <c:pt idx="5">
                  <c:v>42522</c:v>
                </c:pt>
                <c:pt idx="6">
                  <c:v>42552</c:v>
                </c:pt>
                <c:pt idx="7">
                  <c:v>42583</c:v>
                </c:pt>
                <c:pt idx="8">
                  <c:v>42614</c:v>
                </c:pt>
                <c:pt idx="9">
                  <c:v>42644</c:v>
                </c:pt>
                <c:pt idx="10">
                  <c:v>42675</c:v>
                </c:pt>
                <c:pt idx="11">
                  <c:v>42705</c:v>
                </c:pt>
                <c:pt idx="12">
                  <c:v>42736</c:v>
                </c:pt>
                <c:pt idx="13">
                  <c:v>42767</c:v>
                </c:pt>
                <c:pt idx="14">
                  <c:v>42795</c:v>
                </c:pt>
                <c:pt idx="15">
                  <c:v>42826</c:v>
                </c:pt>
                <c:pt idx="16">
                  <c:v>42856</c:v>
                </c:pt>
                <c:pt idx="17">
                  <c:v>42887</c:v>
                </c:pt>
                <c:pt idx="18">
                  <c:v>42917</c:v>
                </c:pt>
                <c:pt idx="19">
                  <c:v>42948</c:v>
                </c:pt>
                <c:pt idx="20">
                  <c:v>42979</c:v>
                </c:pt>
                <c:pt idx="21">
                  <c:v>43009</c:v>
                </c:pt>
                <c:pt idx="22">
                  <c:v>43040</c:v>
                </c:pt>
                <c:pt idx="23">
                  <c:v>43070</c:v>
                </c:pt>
                <c:pt idx="24">
                  <c:v>43101</c:v>
                </c:pt>
                <c:pt idx="25">
                  <c:v>43132</c:v>
                </c:pt>
                <c:pt idx="26">
                  <c:v>43160</c:v>
                </c:pt>
                <c:pt idx="27">
                  <c:v>43191</c:v>
                </c:pt>
                <c:pt idx="28">
                  <c:v>43221</c:v>
                </c:pt>
                <c:pt idx="29">
                  <c:v>43252</c:v>
                </c:pt>
                <c:pt idx="30">
                  <c:v>43282</c:v>
                </c:pt>
                <c:pt idx="31">
                  <c:v>43313</c:v>
                </c:pt>
                <c:pt idx="32">
                  <c:v>43344</c:v>
                </c:pt>
                <c:pt idx="33">
                  <c:v>43374</c:v>
                </c:pt>
                <c:pt idx="34">
                  <c:v>43405</c:v>
                </c:pt>
                <c:pt idx="35">
                  <c:v>43435</c:v>
                </c:pt>
                <c:pt idx="36">
                  <c:v>43466</c:v>
                </c:pt>
                <c:pt idx="37">
                  <c:v>43497</c:v>
                </c:pt>
                <c:pt idx="38">
                  <c:v>43525</c:v>
                </c:pt>
                <c:pt idx="39">
                  <c:v>43556</c:v>
                </c:pt>
                <c:pt idx="40">
                  <c:v>43586</c:v>
                </c:pt>
                <c:pt idx="41">
                  <c:v>43617</c:v>
                </c:pt>
                <c:pt idx="42">
                  <c:v>43647</c:v>
                </c:pt>
                <c:pt idx="43">
                  <c:v>43678</c:v>
                </c:pt>
                <c:pt idx="44">
                  <c:v>43709</c:v>
                </c:pt>
                <c:pt idx="45">
                  <c:v>43739</c:v>
                </c:pt>
                <c:pt idx="46">
                  <c:v>43770</c:v>
                </c:pt>
                <c:pt idx="47">
                  <c:v>43800</c:v>
                </c:pt>
                <c:pt idx="48">
                  <c:v>43831</c:v>
                </c:pt>
                <c:pt idx="49">
                  <c:v>43862</c:v>
                </c:pt>
                <c:pt idx="50">
                  <c:v>43891</c:v>
                </c:pt>
                <c:pt idx="51">
                  <c:v>43922</c:v>
                </c:pt>
                <c:pt idx="52">
                  <c:v>43952</c:v>
                </c:pt>
                <c:pt idx="53">
                  <c:v>43983</c:v>
                </c:pt>
                <c:pt idx="54">
                  <c:v>44013</c:v>
                </c:pt>
                <c:pt idx="55">
                  <c:v>44044</c:v>
                </c:pt>
                <c:pt idx="56">
                  <c:v>44075</c:v>
                </c:pt>
                <c:pt idx="57">
                  <c:v>44105</c:v>
                </c:pt>
                <c:pt idx="58">
                  <c:v>44136</c:v>
                </c:pt>
                <c:pt idx="59">
                  <c:v>44166</c:v>
                </c:pt>
                <c:pt idx="60">
                  <c:v>44197</c:v>
                </c:pt>
                <c:pt idx="61">
                  <c:v>44228</c:v>
                </c:pt>
                <c:pt idx="62">
                  <c:v>44256</c:v>
                </c:pt>
                <c:pt idx="63">
                  <c:v>44287</c:v>
                </c:pt>
                <c:pt idx="64">
                  <c:v>44317</c:v>
                </c:pt>
                <c:pt idx="65">
                  <c:v>44348</c:v>
                </c:pt>
                <c:pt idx="66">
                  <c:v>44378</c:v>
                </c:pt>
                <c:pt idx="67">
                  <c:v>44409</c:v>
                </c:pt>
                <c:pt idx="68">
                  <c:v>44440</c:v>
                </c:pt>
                <c:pt idx="69">
                  <c:v>44470</c:v>
                </c:pt>
                <c:pt idx="70">
                  <c:v>44501</c:v>
                </c:pt>
                <c:pt idx="71">
                  <c:v>44531</c:v>
                </c:pt>
                <c:pt idx="72">
                  <c:v>44562</c:v>
                </c:pt>
                <c:pt idx="73">
                  <c:v>44593</c:v>
                </c:pt>
                <c:pt idx="74">
                  <c:v>44621</c:v>
                </c:pt>
                <c:pt idx="75">
                  <c:v>44652</c:v>
                </c:pt>
                <c:pt idx="76">
                  <c:v>44682</c:v>
                </c:pt>
                <c:pt idx="77">
                  <c:v>44713</c:v>
                </c:pt>
                <c:pt idx="78">
                  <c:v>44743</c:v>
                </c:pt>
                <c:pt idx="79">
                  <c:v>44774</c:v>
                </c:pt>
                <c:pt idx="80">
                  <c:v>44805</c:v>
                </c:pt>
                <c:pt idx="81">
                  <c:v>44835</c:v>
                </c:pt>
                <c:pt idx="82">
                  <c:v>44866</c:v>
                </c:pt>
                <c:pt idx="83">
                  <c:v>44896</c:v>
                </c:pt>
                <c:pt idx="84">
                  <c:v>44927</c:v>
                </c:pt>
                <c:pt idx="85">
                  <c:v>44958</c:v>
                </c:pt>
                <c:pt idx="86">
                  <c:v>44986</c:v>
                </c:pt>
                <c:pt idx="87">
                  <c:v>45017</c:v>
                </c:pt>
                <c:pt idx="88">
                  <c:v>45047</c:v>
                </c:pt>
                <c:pt idx="89">
                  <c:v>45078</c:v>
                </c:pt>
                <c:pt idx="90">
                  <c:v>45108</c:v>
                </c:pt>
                <c:pt idx="91">
                  <c:v>45139</c:v>
                </c:pt>
                <c:pt idx="92">
                  <c:v>45170</c:v>
                </c:pt>
                <c:pt idx="93">
                  <c:v>45200</c:v>
                </c:pt>
                <c:pt idx="94">
                  <c:v>45231</c:v>
                </c:pt>
                <c:pt idx="95">
                  <c:v>45261</c:v>
                </c:pt>
                <c:pt idx="96">
                  <c:v>45292</c:v>
                </c:pt>
                <c:pt idx="97">
                  <c:v>45323</c:v>
                </c:pt>
                <c:pt idx="98">
                  <c:v>45352</c:v>
                </c:pt>
                <c:pt idx="99">
                  <c:v>45383</c:v>
                </c:pt>
                <c:pt idx="100">
                  <c:v>45413</c:v>
                </c:pt>
                <c:pt idx="101">
                  <c:v>45444</c:v>
                </c:pt>
                <c:pt idx="102">
                  <c:v>45474</c:v>
                </c:pt>
                <c:pt idx="103">
                  <c:v>45505</c:v>
                </c:pt>
                <c:pt idx="104">
                  <c:v>45536</c:v>
                </c:pt>
                <c:pt idx="105">
                  <c:v>45566</c:v>
                </c:pt>
                <c:pt idx="106">
                  <c:v>45597</c:v>
                </c:pt>
                <c:pt idx="107">
                  <c:v>45627</c:v>
                </c:pt>
                <c:pt idx="108">
                  <c:v>45658</c:v>
                </c:pt>
                <c:pt idx="109">
                  <c:v>45689</c:v>
                </c:pt>
                <c:pt idx="110">
                  <c:v>45717</c:v>
                </c:pt>
                <c:pt idx="111">
                  <c:v>45748</c:v>
                </c:pt>
                <c:pt idx="112">
                  <c:v>45778</c:v>
                </c:pt>
                <c:pt idx="113">
                  <c:v>45809</c:v>
                </c:pt>
                <c:pt idx="114">
                  <c:v>45839</c:v>
                </c:pt>
                <c:pt idx="115">
                  <c:v>45870</c:v>
                </c:pt>
                <c:pt idx="116">
                  <c:v>45901</c:v>
                </c:pt>
                <c:pt idx="117">
                  <c:v>45931</c:v>
                </c:pt>
                <c:pt idx="118">
                  <c:v>45962</c:v>
                </c:pt>
                <c:pt idx="119">
                  <c:v>45992</c:v>
                </c:pt>
              </c:numCache>
            </c:numRef>
          </c:cat>
          <c:val>
            <c:numRef>
              <c:f>'CPIs Headline shelter food '!$E$458:$E$577</c:f>
              <c:numCache>
                <c:formatCode>0.000</c:formatCode>
                <c:ptCount val="120"/>
                <c:pt idx="0">
                  <c:v>237.65199999999999</c:v>
                </c:pt>
                <c:pt idx="1">
                  <c:v>237.33600000000001</c:v>
                </c:pt>
                <c:pt idx="2">
                  <c:v>238.08</c:v>
                </c:pt>
                <c:pt idx="3">
                  <c:v>238.99199999999999</c:v>
                </c:pt>
                <c:pt idx="4">
                  <c:v>239.55699999999999</c:v>
                </c:pt>
                <c:pt idx="5">
                  <c:v>240.22200000000001</c:v>
                </c:pt>
                <c:pt idx="6">
                  <c:v>240.101</c:v>
                </c:pt>
                <c:pt idx="7">
                  <c:v>240.54499999999999</c:v>
                </c:pt>
                <c:pt idx="8">
                  <c:v>241.17599999999999</c:v>
                </c:pt>
                <c:pt idx="9">
                  <c:v>241.74100000000001</c:v>
                </c:pt>
                <c:pt idx="10">
                  <c:v>242.02600000000001</c:v>
                </c:pt>
                <c:pt idx="11">
                  <c:v>242.637</c:v>
                </c:pt>
                <c:pt idx="12">
                  <c:v>243.61799999999999</c:v>
                </c:pt>
                <c:pt idx="13">
                  <c:v>244.006</c:v>
                </c:pt>
                <c:pt idx="14">
                  <c:v>243.892</c:v>
                </c:pt>
                <c:pt idx="15">
                  <c:v>244.19300000000001</c:v>
                </c:pt>
                <c:pt idx="16">
                  <c:v>244.00399999999999</c:v>
                </c:pt>
                <c:pt idx="17">
                  <c:v>244.16300000000001</c:v>
                </c:pt>
                <c:pt idx="18">
                  <c:v>244.24299999999999</c:v>
                </c:pt>
                <c:pt idx="19">
                  <c:v>245.18299999999999</c:v>
                </c:pt>
                <c:pt idx="20">
                  <c:v>246.435</c:v>
                </c:pt>
                <c:pt idx="21">
                  <c:v>246.626</c:v>
                </c:pt>
                <c:pt idx="22">
                  <c:v>247.28399999999999</c:v>
                </c:pt>
                <c:pt idx="23">
                  <c:v>247.80500000000001</c:v>
                </c:pt>
                <c:pt idx="24">
                  <c:v>248.85900000000001</c:v>
                </c:pt>
                <c:pt idx="25">
                  <c:v>249.529</c:v>
                </c:pt>
                <c:pt idx="26">
                  <c:v>249.577</c:v>
                </c:pt>
                <c:pt idx="27">
                  <c:v>250.227</c:v>
                </c:pt>
                <c:pt idx="28">
                  <c:v>250.792</c:v>
                </c:pt>
                <c:pt idx="29">
                  <c:v>251.018</c:v>
                </c:pt>
                <c:pt idx="30">
                  <c:v>251.214</c:v>
                </c:pt>
                <c:pt idx="31">
                  <c:v>251.66300000000001</c:v>
                </c:pt>
                <c:pt idx="32">
                  <c:v>252.18199999999999</c:v>
                </c:pt>
                <c:pt idx="33">
                  <c:v>252.77199999999999</c:v>
                </c:pt>
                <c:pt idx="34">
                  <c:v>252.59399999999999</c:v>
                </c:pt>
                <c:pt idx="35">
                  <c:v>252.767</c:v>
                </c:pt>
                <c:pt idx="36">
                  <c:v>252.56100000000001</c:v>
                </c:pt>
                <c:pt idx="37">
                  <c:v>253.31899999999999</c:v>
                </c:pt>
                <c:pt idx="38">
                  <c:v>254.27699999999999</c:v>
                </c:pt>
                <c:pt idx="39">
                  <c:v>255.233</c:v>
                </c:pt>
                <c:pt idx="40">
                  <c:v>255.29599999999999</c:v>
                </c:pt>
                <c:pt idx="41">
                  <c:v>255.21299999999999</c:v>
                </c:pt>
                <c:pt idx="42">
                  <c:v>255.80199999999999</c:v>
                </c:pt>
                <c:pt idx="43">
                  <c:v>256.036</c:v>
                </c:pt>
                <c:pt idx="44">
                  <c:v>256.43</c:v>
                </c:pt>
                <c:pt idx="45">
                  <c:v>257.15499999999997</c:v>
                </c:pt>
                <c:pt idx="46">
                  <c:v>257.87900000000002</c:v>
                </c:pt>
                <c:pt idx="47">
                  <c:v>258.63</c:v>
                </c:pt>
                <c:pt idx="48">
                  <c:v>259.12700000000001</c:v>
                </c:pt>
                <c:pt idx="49">
                  <c:v>259.25</c:v>
                </c:pt>
                <c:pt idx="50">
                  <c:v>258.07600000000002</c:v>
                </c:pt>
                <c:pt idx="51">
                  <c:v>256.03199999999998</c:v>
                </c:pt>
                <c:pt idx="52">
                  <c:v>255.80199999999999</c:v>
                </c:pt>
                <c:pt idx="53">
                  <c:v>257.04199999999997</c:v>
                </c:pt>
                <c:pt idx="54">
                  <c:v>258.35199999999998</c:v>
                </c:pt>
                <c:pt idx="55">
                  <c:v>259.31599999999997</c:v>
                </c:pt>
                <c:pt idx="56">
                  <c:v>259.99700000000001</c:v>
                </c:pt>
                <c:pt idx="57">
                  <c:v>260.31900000000002</c:v>
                </c:pt>
                <c:pt idx="58">
                  <c:v>260.911</c:v>
                </c:pt>
                <c:pt idx="59">
                  <c:v>262.04500000000002</c:v>
                </c:pt>
                <c:pt idx="60">
                  <c:v>262.63900000000001</c:v>
                </c:pt>
                <c:pt idx="61">
                  <c:v>263.57299999999998</c:v>
                </c:pt>
                <c:pt idx="62">
                  <c:v>264.84699999999998</c:v>
                </c:pt>
                <c:pt idx="63">
                  <c:v>266.625</c:v>
                </c:pt>
                <c:pt idx="64">
                  <c:v>268.404</c:v>
                </c:pt>
                <c:pt idx="65">
                  <c:v>270.70999999999998</c:v>
                </c:pt>
                <c:pt idx="66">
                  <c:v>271.96499999999997</c:v>
                </c:pt>
                <c:pt idx="67">
                  <c:v>272.75200000000001</c:v>
                </c:pt>
                <c:pt idx="68">
                  <c:v>273.94200000000001</c:v>
                </c:pt>
                <c:pt idx="69">
                  <c:v>276.52800000000002</c:v>
                </c:pt>
                <c:pt idx="70">
                  <c:v>278.82400000000001</c:v>
                </c:pt>
                <c:pt idx="71">
                  <c:v>280.80599999999998</c:v>
                </c:pt>
                <c:pt idx="72">
                  <c:v>282.54199999999997</c:v>
                </c:pt>
                <c:pt idx="73">
                  <c:v>284.52499999999998</c:v>
                </c:pt>
                <c:pt idx="74">
                  <c:v>287.46699999999998</c:v>
                </c:pt>
                <c:pt idx="75">
                  <c:v>288.58199999999999</c:v>
                </c:pt>
                <c:pt idx="76">
                  <c:v>291.29899999999998</c:v>
                </c:pt>
                <c:pt idx="77">
                  <c:v>295.072</c:v>
                </c:pt>
                <c:pt idx="78">
                  <c:v>294.94</c:v>
                </c:pt>
                <c:pt idx="79">
                  <c:v>295.16199999999998</c:v>
                </c:pt>
                <c:pt idx="80">
                  <c:v>296.42099999999999</c:v>
                </c:pt>
                <c:pt idx="81">
                  <c:v>297.97899999999998</c:v>
                </c:pt>
                <c:pt idx="82">
                  <c:v>298.70800000000003</c:v>
                </c:pt>
                <c:pt idx="83">
                  <c:v>298.80799999999999</c:v>
                </c:pt>
                <c:pt idx="84">
                  <c:v>300.45600000000002</c:v>
                </c:pt>
                <c:pt idx="85">
                  <c:v>301.476</c:v>
                </c:pt>
                <c:pt idx="86">
                  <c:v>301.64299999999997</c:v>
                </c:pt>
                <c:pt idx="87">
                  <c:v>302.858</c:v>
                </c:pt>
                <c:pt idx="88">
                  <c:v>303.31599999999997</c:v>
                </c:pt>
                <c:pt idx="89">
                  <c:v>304.09899999999999</c:v>
                </c:pt>
                <c:pt idx="90">
                  <c:v>304.61500000000001</c:v>
                </c:pt>
                <c:pt idx="91">
                  <c:v>306.13799999999998</c:v>
                </c:pt>
                <c:pt idx="92">
                  <c:v>307.37400000000002</c:v>
                </c:pt>
                <c:pt idx="93">
                  <c:v>307.65300000000002</c:v>
                </c:pt>
                <c:pt idx="94">
                  <c:v>308.08699999999999</c:v>
                </c:pt>
                <c:pt idx="95">
                  <c:v>308.73500000000001</c:v>
                </c:pt>
                <c:pt idx="96">
                  <c:v>309.79399999999998</c:v>
                </c:pt>
                <c:pt idx="97">
                  <c:v>311.02199999999999</c:v>
                </c:pt>
                <c:pt idx="98">
                  <c:v>312.10700000000003</c:v>
                </c:pt>
                <c:pt idx="99">
                  <c:v>313.01600000000002</c:v>
                </c:pt>
                <c:pt idx="100">
                  <c:v>313.14</c:v>
                </c:pt>
                <c:pt idx="101">
                  <c:v>313.13099999999997</c:v>
                </c:pt>
                <c:pt idx="102">
                  <c:v>313.56599999999997</c:v>
                </c:pt>
                <c:pt idx="103">
                  <c:v>314.13099999999997</c:v>
                </c:pt>
                <c:pt idx="104">
                  <c:v>314.851</c:v>
                </c:pt>
                <c:pt idx="105">
                  <c:v>315.56400000000002</c:v>
                </c:pt>
                <c:pt idx="106">
                  <c:v>316.44900000000001</c:v>
                </c:pt>
                <c:pt idx="107">
                  <c:v>317.60300000000001</c:v>
                </c:pt>
                <c:pt idx="108">
                  <c:v>319.08600000000001</c:v>
                </c:pt>
                <c:pt idx="109">
                  <c:v>319.77499999999998</c:v>
                </c:pt>
                <c:pt idx="110">
                  <c:v>319.61500000000001</c:v>
                </c:pt>
                <c:pt idx="111">
                  <c:v>320.32100000000003</c:v>
                </c:pt>
                <c:pt idx="112">
                  <c:v>320.58</c:v>
                </c:pt>
                <c:pt idx="113">
                  <c:v>321.5</c:v>
                </c:pt>
                <c:pt idx="114">
                  <c:v>322.13200000000001</c:v>
                </c:pt>
                <c:pt idx="115">
                  <c:v>323.36399999999998</c:v>
                </c:pt>
                <c:pt idx="116">
                  <c:v>324.36799999999999</c:v>
                </c:pt>
                <c:pt idx="118">
                  <c:v>325.03100000000001</c:v>
                </c:pt>
                <c:pt idx="119">
                  <c:v>326.02999999999997</c:v>
                </c:pt>
              </c:numCache>
            </c:numRef>
          </c:val>
          <c:smooth val="0"/>
          <c:extLst>
            <c:ext xmlns:c16="http://schemas.microsoft.com/office/drawing/2014/chart" uri="{C3380CC4-5D6E-409C-BE32-E72D297353CC}">
              <c16:uniqueId val="{00000001-3BA3-4A8D-A737-2E001FE67537}"/>
            </c:ext>
          </c:extLst>
        </c:ser>
        <c:dLbls>
          <c:showLegendKey val="0"/>
          <c:showVal val="0"/>
          <c:showCatName val="0"/>
          <c:showSerName val="0"/>
          <c:showPercent val="0"/>
          <c:showBubbleSize val="0"/>
        </c:dLbls>
        <c:smooth val="0"/>
        <c:axId val="389353759"/>
        <c:axId val="389354239"/>
      </c:lineChart>
      <c:dateAx>
        <c:axId val="389353759"/>
        <c:scaling>
          <c:orientation val="minMax"/>
        </c:scaling>
        <c:delete val="0"/>
        <c:axPos val="b"/>
        <c:numFmt formatCode="yy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j-lt"/>
                <a:ea typeface="+mn-ea"/>
                <a:cs typeface="+mn-cs"/>
              </a:defRPr>
            </a:pPr>
            <a:endParaRPr lang="en-US"/>
          </a:p>
        </c:txPr>
        <c:crossAx val="389354239"/>
        <c:crosses val="autoZero"/>
        <c:auto val="1"/>
        <c:lblOffset val="100"/>
        <c:baseTimeUnit val="months"/>
        <c:majorUnit val="12"/>
        <c:majorTimeUnit val="months"/>
      </c:dateAx>
      <c:valAx>
        <c:axId val="389354239"/>
        <c:scaling>
          <c:orientation val="minMax"/>
          <c:min val="2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j-lt"/>
                    <a:ea typeface="+mn-ea"/>
                    <a:cs typeface="+mn-cs"/>
                  </a:defRPr>
                </a:pPr>
                <a:r>
                  <a:rPr lang="en-US" dirty="0"/>
                  <a:t>CPI</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j-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j-lt"/>
                <a:ea typeface="+mn-ea"/>
                <a:cs typeface="+mn-cs"/>
              </a:defRPr>
            </a:pPr>
            <a:endParaRPr lang="en-US"/>
          </a:p>
        </c:txPr>
        <c:crossAx val="38935375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j-lt"/>
              <a:ea typeface="+mn-ea"/>
              <a:cs typeface="+mn-cs"/>
            </a:defRPr>
          </a:pPr>
          <a:endParaRPr lang="en-US"/>
        </a:p>
      </c:txPr>
    </c:legend>
    <c:plotVisOnly val="1"/>
    <c:dispBlanksAs val="gap"/>
    <c:showDLblsOverMax val="0"/>
  </c:chart>
  <c:spPr>
    <a:noFill/>
    <a:ln>
      <a:noFill/>
    </a:ln>
    <a:effectLst/>
  </c:spPr>
  <c:txPr>
    <a:bodyPr/>
    <a:lstStyle/>
    <a:p>
      <a:pPr>
        <a:defRPr sz="1800">
          <a:latin typeface="+mj-lt"/>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chemeClr val="tx1">
                    <a:lumMod val="65000"/>
                    <a:lumOff val="35000"/>
                  </a:schemeClr>
                </a:solidFill>
                <a:latin typeface="+mj-lt"/>
                <a:ea typeface="+mn-ea"/>
                <a:cs typeface="+mn-cs"/>
              </a:defRPr>
            </a:pPr>
            <a:r>
              <a:rPr lang="en-US"/>
              <a:t>Food Insecurity Rates Through Time</a:t>
            </a:r>
          </a:p>
        </c:rich>
      </c:tx>
      <c:layout>
        <c:manualLayout>
          <c:xMode val="edge"/>
          <c:yMode val="edge"/>
          <c:x val="0.20964770786393663"/>
          <c:y val="5.3315074669441293E-3"/>
        </c:manualLayout>
      </c:layout>
      <c:overlay val="0"/>
      <c:spPr>
        <a:noFill/>
        <a:ln>
          <a:noFill/>
        </a:ln>
        <a:effectLst/>
      </c:spPr>
      <c:txPr>
        <a:bodyPr rot="0" spcFirstLastPara="1" vertOverflow="ellipsis" vert="horz" wrap="square" anchor="ctr" anchorCtr="1"/>
        <a:lstStyle/>
        <a:p>
          <a:pPr>
            <a:defRPr sz="2160" b="0" i="0" u="none" strike="noStrike" kern="1200" spc="0" baseline="0">
              <a:solidFill>
                <a:schemeClr val="tx1">
                  <a:lumMod val="65000"/>
                  <a:lumOff val="35000"/>
                </a:schemeClr>
              </a:solidFill>
              <a:latin typeface="+mj-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cat>
            <c:numRef>
              <c:f>'Food Insecurity'!$A$1:$A$11</c:f>
              <c:numCache>
                <c:formatCode>General</c:formatCode>
                <c:ptCount val="11"/>
                <c:pt idx="0">
                  <c:v>2014</c:v>
                </c:pt>
                <c:pt idx="1">
                  <c:v>2015</c:v>
                </c:pt>
                <c:pt idx="2">
                  <c:v>2016</c:v>
                </c:pt>
                <c:pt idx="3">
                  <c:v>2017</c:v>
                </c:pt>
                <c:pt idx="4">
                  <c:v>2018</c:v>
                </c:pt>
                <c:pt idx="5">
                  <c:v>2019</c:v>
                </c:pt>
                <c:pt idx="6">
                  <c:v>2020</c:v>
                </c:pt>
                <c:pt idx="7">
                  <c:v>2021</c:v>
                </c:pt>
                <c:pt idx="8">
                  <c:v>2022</c:v>
                </c:pt>
                <c:pt idx="9">
                  <c:v>2023</c:v>
                </c:pt>
                <c:pt idx="10">
                  <c:v>2024</c:v>
                </c:pt>
              </c:numCache>
            </c:numRef>
          </c:cat>
          <c:val>
            <c:numRef>
              <c:f>'Food Insecurity'!$B$1:$B$11</c:f>
              <c:numCache>
                <c:formatCode>General</c:formatCode>
                <c:ptCount val="11"/>
                <c:pt idx="0">
                  <c:v>14</c:v>
                </c:pt>
                <c:pt idx="1">
                  <c:v>12.7</c:v>
                </c:pt>
                <c:pt idx="2">
                  <c:v>12.3</c:v>
                </c:pt>
                <c:pt idx="3">
                  <c:v>11.8</c:v>
                </c:pt>
                <c:pt idx="4">
                  <c:v>11.1</c:v>
                </c:pt>
                <c:pt idx="5">
                  <c:v>10.5</c:v>
                </c:pt>
                <c:pt idx="6">
                  <c:v>10.5</c:v>
                </c:pt>
                <c:pt idx="7">
                  <c:v>10.199999999999999</c:v>
                </c:pt>
                <c:pt idx="8">
                  <c:v>12.8</c:v>
                </c:pt>
                <c:pt idx="9">
                  <c:v>13.5</c:v>
                </c:pt>
                <c:pt idx="10">
                  <c:v>13.7</c:v>
                </c:pt>
              </c:numCache>
            </c:numRef>
          </c:val>
          <c:smooth val="0"/>
          <c:extLst>
            <c:ext xmlns:c16="http://schemas.microsoft.com/office/drawing/2014/chart" uri="{C3380CC4-5D6E-409C-BE32-E72D297353CC}">
              <c16:uniqueId val="{00000000-7056-425A-B764-8FF14043B363}"/>
            </c:ext>
          </c:extLst>
        </c:ser>
        <c:dLbls>
          <c:showLegendKey val="0"/>
          <c:showVal val="0"/>
          <c:showCatName val="0"/>
          <c:showSerName val="0"/>
          <c:showPercent val="0"/>
          <c:showBubbleSize val="0"/>
        </c:dLbls>
        <c:smooth val="0"/>
        <c:axId val="595965440"/>
        <c:axId val="595955840"/>
      </c:lineChart>
      <c:catAx>
        <c:axId val="595965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j-lt"/>
                <a:ea typeface="+mn-ea"/>
                <a:cs typeface="+mn-cs"/>
              </a:defRPr>
            </a:pPr>
            <a:endParaRPr lang="en-US"/>
          </a:p>
        </c:txPr>
        <c:crossAx val="595955840"/>
        <c:crosses val="autoZero"/>
        <c:auto val="1"/>
        <c:lblAlgn val="ctr"/>
        <c:lblOffset val="100"/>
        <c:noMultiLvlLbl val="0"/>
      </c:catAx>
      <c:valAx>
        <c:axId val="595955840"/>
        <c:scaling>
          <c:orientation val="minMax"/>
          <c:min val="6"/>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j-lt"/>
                    <a:ea typeface="+mn-ea"/>
                    <a:cs typeface="+mn-cs"/>
                  </a:defRPr>
                </a:pPr>
                <a:r>
                  <a:rPr lang="en-US"/>
                  <a:t>Percent of Households </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j-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j-lt"/>
                <a:ea typeface="+mn-ea"/>
                <a:cs typeface="+mn-cs"/>
              </a:defRPr>
            </a:pPr>
            <a:endParaRPr lang="en-US"/>
          </a:p>
        </c:txPr>
        <c:crossAx val="595965440"/>
        <c:crosses val="autoZero"/>
        <c:crossBetween val="between"/>
      </c:valAx>
      <c:spPr>
        <a:noFill/>
        <a:ln>
          <a:noFill/>
        </a:ln>
        <a:effectLst/>
      </c:spPr>
    </c:plotArea>
    <c:plotVisOnly val="1"/>
    <c:dispBlanksAs val="gap"/>
    <c:showDLblsOverMax val="0"/>
  </c:chart>
  <c:spPr>
    <a:noFill/>
    <a:ln>
      <a:noFill/>
    </a:ln>
    <a:effectLst/>
  </c:spPr>
  <c:txPr>
    <a:bodyPr/>
    <a:lstStyle/>
    <a:p>
      <a:pPr>
        <a:defRPr sz="1800">
          <a:latin typeface="+mj-lt"/>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chemeClr val="tx1">
                    <a:lumMod val="65000"/>
                    <a:lumOff val="35000"/>
                  </a:schemeClr>
                </a:solidFill>
                <a:latin typeface="+mj-lt"/>
                <a:ea typeface="+mn-ea"/>
                <a:cs typeface="+mn-cs"/>
              </a:defRPr>
            </a:pPr>
            <a:r>
              <a:rPr lang="en-US"/>
              <a:t>Food Insecurity by Income Level</a:t>
            </a:r>
          </a:p>
        </c:rich>
      </c:tx>
      <c:overlay val="0"/>
      <c:spPr>
        <a:noFill/>
        <a:ln>
          <a:noFill/>
        </a:ln>
        <a:effectLst/>
      </c:spPr>
      <c:txPr>
        <a:bodyPr rot="0" spcFirstLastPara="1" vertOverflow="ellipsis" vert="horz" wrap="square" anchor="ctr" anchorCtr="1"/>
        <a:lstStyle/>
        <a:p>
          <a:pPr>
            <a:defRPr sz="2160" b="0" i="0" u="none" strike="noStrike" kern="1200" spc="0" baseline="0">
              <a:solidFill>
                <a:schemeClr val="tx1">
                  <a:lumMod val="65000"/>
                  <a:lumOff val="35000"/>
                </a:schemeClr>
              </a:solidFill>
              <a:latin typeface="+mj-lt"/>
              <a:ea typeface="+mn-ea"/>
              <a:cs typeface="+mn-cs"/>
            </a:defRPr>
          </a:pPr>
          <a:endParaRPr lang="en-US"/>
        </a:p>
      </c:txPr>
    </c:title>
    <c:autoTitleDeleted val="0"/>
    <c:plotArea>
      <c:layout>
        <c:manualLayout>
          <c:layoutTarget val="inner"/>
          <c:xMode val="edge"/>
          <c:yMode val="edge"/>
          <c:x val="0.12573640703773642"/>
          <c:y val="0.11975152312990149"/>
          <c:w val="0.85414694713754891"/>
          <c:h val="0.57073833176338329"/>
        </c:manualLayout>
      </c:layout>
      <c:barChart>
        <c:barDir val="col"/>
        <c:grouping val="clustered"/>
        <c:varyColors val="0"/>
        <c:ser>
          <c:idx val="0"/>
          <c:order val="0"/>
          <c:tx>
            <c:v>2024</c:v>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j-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'Food Insecurity'!$B$13:$B$17</c:f>
              <c:strCache>
                <c:ptCount val="5"/>
                <c:pt idx="0">
                  <c:v>Below the Poverty Line </c:v>
                </c:pt>
                <c:pt idx="1">
                  <c:v>Near Poverty Line </c:v>
                </c:pt>
                <c:pt idx="2">
                  <c:v>Moderate Hardship Risk</c:v>
                </c:pt>
                <c:pt idx="3">
                  <c:v>Higher Incomes</c:v>
                </c:pt>
                <c:pt idx="4">
                  <c:v>All US Households</c:v>
                </c:pt>
              </c:strCache>
            </c:strRef>
          </c:cat>
          <c:val>
            <c:numRef>
              <c:f>'Food Insecurity'!$C$13:$C$17</c:f>
              <c:numCache>
                <c:formatCode>General</c:formatCode>
                <c:ptCount val="5"/>
                <c:pt idx="0">
                  <c:v>39.4</c:v>
                </c:pt>
                <c:pt idx="1">
                  <c:v>38.299999999999997</c:v>
                </c:pt>
                <c:pt idx="2">
                  <c:v>32.799999999999997</c:v>
                </c:pt>
                <c:pt idx="3">
                  <c:v>7.9</c:v>
                </c:pt>
                <c:pt idx="4">
                  <c:v>13.7</c:v>
                </c:pt>
              </c:numCache>
            </c:numRef>
          </c:val>
          <c:extLst>
            <c:ext xmlns:c16="http://schemas.microsoft.com/office/drawing/2014/chart" uri="{C3380CC4-5D6E-409C-BE32-E72D297353CC}">
              <c16:uniqueId val="{00000000-F2B4-4C12-952A-A184A7883844}"/>
            </c:ext>
          </c:extLst>
        </c:ser>
        <c:ser>
          <c:idx val="1"/>
          <c:order val="1"/>
          <c:tx>
            <c:v>2020</c:v>
          </c:tx>
          <c:spPr>
            <a:solidFill>
              <a:schemeClr val="accent6"/>
            </a:solidFill>
            <a:ln>
              <a:noFill/>
            </a:ln>
            <a:effectLst/>
          </c:spPr>
          <c:invertIfNegative val="0"/>
          <c:dLbls>
            <c:dLbl>
              <c:idx val="0"/>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j-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8724-4CF5-9116-7F2B5040B39F}"/>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j-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'Food Insecurity'!$B$13:$B$17</c:f>
              <c:strCache>
                <c:ptCount val="5"/>
                <c:pt idx="0">
                  <c:v>Below the Poverty Line </c:v>
                </c:pt>
                <c:pt idx="1">
                  <c:v>Near Poverty Line </c:v>
                </c:pt>
                <c:pt idx="2">
                  <c:v>Moderate Hardship Risk</c:v>
                </c:pt>
                <c:pt idx="3">
                  <c:v>Higher Incomes</c:v>
                </c:pt>
                <c:pt idx="4">
                  <c:v>All US Households</c:v>
                </c:pt>
              </c:strCache>
            </c:strRef>
          </c:cat>
          <c:val>
            <c:numRef>
              <c:f>'Food Insecurity'!$D$13:$D$17</c:f>
              <c:numCache>
                <c:formatCode>General</c:formatCode>
                <c:ptCount val="5"/>
                <c:pt idx="0">
                  <c:v>35.299999999999997</c:v>
                </c:pt>
                <c:pt idx="1">
                  <c:v>33.1</c:v>
                </c:pt>
                <c:pt idx="2">
                  <c:v>28.6</c:v>
                </c:pt>
                <c:pt idx="3">
                  <c:v>4.9000000000000004</c:v>
                </c:pt>
                <c:pt idx="4">
                  <c:v>10.5</c:v>
                </c:pt>
              </c:numCache>
            </c:numRef>
          </c:val>
          <c:extLst>
            <c:ext xmlns:c16="http://schemas.microsoft.com/office/drawing/2014/chart" uri="{C3380CC4-5D6E-409C-BE32-E72D297353CC}">
              <c16:uniqueId val="{00000004-F2B4-4C12-952A-A184A7883844}"/>
            </c:ext>
          </c:extLst>
        </c:ser>
        <c:dLbls>
          <c:showLegendKey val="0"/>
          <c:showVal val="0"/>
          <c:showCatName val="0"/>
          <c:showSerName val="0"/>
          <c:showPercent val="0"/>
          <c:showBubbleSize val="0"/>
        </c:dLbls>
        <c:gapWidth val="219"/>
        <c:overlap val="-27"/>
        <c:axId val="570863568"/>
        <c:axId val="570865008"/>
      </c:barChart>
      <c:catAx>
        <c:axId val="570863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j-lt"/>
                <a:ea typeface="+mn-ea"/>
                <a:cs typeface="+mn-cs"/>
              </a:defRPr>
            </a:pPr>
            <a:endParaRPr lang="en-US"/>
          </a:p>
        </c:txPr>
        <c:crossAx val="570865008"/>
        <c:crosses val="autoZero"/>
        <c:auto val="1"/>
        <c:lblAlgn val="ctr"/>
        <c:lblOffset val="100"/>
        <c:noMultiLvlLbl val="0"/>
      </c:catAx>
      <c:valAx>
        <c:axId val="5708650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j-lt"/>
                    <a:ea typeface="+mn-ea"/>
                    <a:cs typeface="+mn-cs"/>
                  </a:defRPr>
                </a:pPr>
                <a:r>
                  <a:rPr lang="en-US"/>
                  <a:t>Percentage of Households</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j-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j-lt"/>
                <a:ea typeface="+mn-ea"/>
                <a:cs typeface="+mn-cs"/>
              </a:defRPr>
            </a:pPr>
            <a:endParaRPr lang="en-US"/>
          </a:p>
        </c:txPr>
        <c:crossAx val="570863568"/>
        <c:crosses val="autoZero"/>
        <c:crossBetween val="between"/>
      </c:valAx>
      <c:spPr>
        <a:noFill/>
        <a:ln w="25400">
          <a:noFill/>
        </a:ln>
        <a:effectLst/>
      </c:spPr>
    </c:plotArea>
    <c:legend>
      <c:legendPos val="r"/>
      <c:layout>
        <c:manualLayout>
          <c:xMode val="edge"/>
          <c:yMode val="edge"/>
          <c:x val="0.12163032424068468"/>
          <c:y val="0.86789173146558707"/>
          <c:w val="0.79418077363990514"/>
          <c:h val="8.1415951327256139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j-lt"/>
              <a:ea typeface="+mn-ea"/>
              <a:cs typeface="+mn-cs"/>
            </a:defRPr>
          </a:pPr>
          <a:endParaRPr lang="en-US"/>
        </a:p>
      </c:txPr>
    </c:legend>
    <c:plotVisOnly val="1"/>
    <c:dispBlanksAs val="gap"/>
    <c:showDLblsOverMax val="0"/>
  </c:chart>
  <c:spPr>
    <a:noFill/>
    <a:ln>
      <a:noFill/>
    </a:ln>
    <a:effectLst/>
  </c:spPr>
  <c:txPr>
    <a:bodyPr/>
    <a:lstStyle/>
    <a:p>
      <a:pPr>
        <a:defRPr sz="1800">
          <a:latin typeface="+mj-lt"/>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800" dirty="0">
                <a:latin typeface="+mj-lt"/>
              </a:rPr>
              <a:t>Consumer Sentiment Through Time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1"/>
          <c:order val="1"/>
          <c:spPr>
            <a:solidFill>
              <a:srgbClr val="EEECE1">
                <a:alpha val="25000"/>
              </a:srgbClr>
            </a:solidFill>
            <a:ln>
              <a:solidFill>
                <a:schemeClr val="bg1">
                  <a:lumMod val="65000"/>
                </a:schemeClr>
              </a:solidFill>
            </a:ln>
            <a:effectLst/>
          </c:spPr>
          <c:invertIfNegative val="0"/>
          <c:dPt>
            <c:idx val="151"/>
            <c:invertIfNegative val="0"/>
            <c:bubble3D val="0"/>
            <c:spPr>
              <a:solidFill>
                <a:schemeClr val="bg1">
                  <a:lumMod val="85000"/>
                </a:schemeClr>
              </a:solidFill>
              <a:ln>
                <a:solidFill>
                  <a:schemeClr val="bg1">
                    <a:lumMod val="65000"/>
                  </a:schemeClr>
                </a:solidFill>
              </a:ln>
              <a:effectLst/>
            </c:spPr>
            <c:extLst>
              <c:ext xmlns:c16="http://schemas.microsoft.com/office/drawing/2014/chart" uri="{C3380CC4-5D6E-409C-BE32-E72D297353CC}">
                <c16:uniqueId val="{00000002-136D-45D1-8118-ACDB4BD696DE}"/>
              </c:ext>
            </c:extLst>
          </c:dPt>
          <c:cat>
            <c:numRef>
              <c:f>[UMCSENT.xlsx]Monthly!$A$2:$A$577</c:f>
              <c:numCache>
                <c:formatCode>yyyy\-mm\-dd</c:formatCode>
                <c:ptCount val="576"/>
                <c:pt idx="0">
                  <c:v>28491</c:v>
                </c:pt>
                <c:pt idx="1">
                  <c:v>28522</c:v>
                </c:pt>
                <c:pt idx="2">
                  <c:v>28550</c:v>
                </c:pt>
                <c:pt idx="3">
                  <c:v>28581</c:v>
                </c:pt>
                <c:pt idx="4">
                  <c:v>28611</c:v>
                </c:pt>
                <c:pt idx="5">
                  <c:v>28642</c:v>
                </c:pt>
                <c:pt idx="6">
                  <c:v>28672</c:v>
                </c:pt>
                <c:pt idx="7">
                  <c:v>28703</c:v>
                </c:pt>
                <c:pt idx="8">
                  <c:v>28734</c:v>
                </c:pt>
                <c:pt idx="9">
                  <c:v>28764</c:v>
                </c:pt>
                <c:pt idx="10">
                  <c:v>28795</c:v>
                </c:pt>
                <c:pt idx="11">
                  <c:v>28825</c:v>
                </c:pt>
                <c:pt idx="12">
                  <c:v>28856</c:v>
                </c:pt>
                <c:pt idx="13">
                  <c:v>28887</c:v>
                </c:pt>
                <c:pt idx="14">
                  <c:v>28915</c:v>
                </c:pt>
                <c:pt idx="15">
                  <c:v>28946</c:v>
                </c:pt>
                <c:pt idx="16">
                  <c:v>28976</c:v>
                </c:pt>
                <c:pt idx="17">
                  <c:v>29007</c:v>
                </c:pt>
                <c:pt idx="18">
                  <c:v>29037</c:v>
                </c:pt>
                <c:pt idx="19">
                  <c:v>29068</c:v>
                </c:pt>
                <c:pt idx="20">
                  <c:v>29099</c:v>
                </c:pt>
                <c:pt idx="21">
                  <c:v>29129</c:v>
                </c:pt>
                <c:pt idx="22">
                  <c:v>29160</c:v>
                </c:pt>
                <c:pt idx="23">
                  <c:v>29190</c:v>
                </c:pt>
                <c:pt idx="24">
                  <c:v>29221</c:v>
                </c:pt>
                <c:pt idx="25">
                  <c:v>29252</c:v>
                </c:pt>
                <c:pt idx="26">
                  <c:v>29281</c:v>
                </c:pt>
                <c:pt idx="27">
                  <c:v>29312</c:v>
                </c:pt>
                <c:pt idx="28">
                  <c:v>29342</c:v>
                </c:pt>
                <c:pt idx="29">
                  <c:v>29373</c:v>
                </c:pt>
                <c:pt idx="30">
                  <c:v>29403</c:v>
                </c:pt>
                <c:pt idx="31">
                  <c:v>29434</c:v>
                </c:pt>
                <c:pt idx="32">
                  <c:v>29465</c:v>
                </c:pt>
                <c:pt idx="33">
                  <c:v>29495</c:v>
                </c:pt>
                <c:pt idx="34">
                  <c:v>29526</c:v>
                </c:pt>
                <c:pt idx="35">
                  <c:v>29556</c:v>
                </c:pt>
                <c:pt idx="36">
                  <c:v>29587</c:v>
                </c:pt>
                <c:pt idx="37">
                  <c:v>29618</c:v>
                </c:pt>
                <c:pt idx="38">
                  <c:v>29646</c:v>
                </c:pt>
                <c:pt idx="39">
                  <c:v>29677</c:v>
                </c:pt>
                <c:pt idx="40">
                  <c:v>29707</c:v>
                </c:pt>
                <c:pt idx="41">
                  <c:v>29738</c:v>
                </c:pt>
                <c:pt idx="42">
                  <c:v>29768</c:v>
                </c:pt>
                <c:pt idx="43">
                  <c:v>29799</c:v>
                </c:pt>
                <c:pt idx="44">
                  <c:v>29830</c:v>
                </c:pt>
                <c:pt idx="45">
                  <c:v>29860</c:v>
                </c:pt>
                <c:pt idx="46">
                  <c:v>29891</c:v>
                </c:pt>
                <c:pt idx="47">
                  <c:v>29921</c:v>
                </c:pt>
                <c:pt idx="48">
                  <c:v>29952</c:v>
                </c:pt>
                <c:pt idx="49">
                  <c:v>29983</c:v>
                </c:pt>
                <c:pt idx="50">
                  <c:v>30011</c:v>
                </c:pt>
                <c:pt idx="51">
                  <c:v>30042</c:v>
                </c:pt>
                <c:pt idx="52">
                  <c:v>30072</c:v>
                </c:pt>
                <c:pt idx="53">
                  <c:v>30103</c:v>
                </c:pt>
                <c:pt idx="54">
                  <c:v>30133</c:v>
                </c:pt>
                <c:pt idx="55">
                  <c:v>30164</c:v>
                </c:pt>
                <c:pt idx="56">
                  <c:v>30195</c:v>
                </c:pt>
                <c:pt idx="57">
                  <c:v>30225</c:v>
                </c:pt>
                <c:pt idx="58">
                  <c:v>30256</c:v>
                </c:pt>
                <c:pt idx="59">
                  <c:v>30286</c:v>
                </c:pt>
                <c:pt idx="60">
                  <c:v>30317</c:v>
                </c:pt>
                <c:pt idx="61">
                  <c:v>30348</c:v>
                </c:pt>
                <c:pt idx="62">
                  <c:v>30376</c:v>
                </c:pt>
                <c:pt idx="63">
                  <c:v>30407</c:v>
                </c:pt>
                <c:pt idx="64">
                  <c:v>30437</c:v>
                </c:pt>
                <c:pt idx="65">
                  <c:v>30468</c:v>
                </c:pt>
                <c:pt idx="66">
                  <c:v>30498</c:v>
                </c:pt>
                <c:pt idx="67">
                  <c:v>30529</c:v>
                </c:pt>
                <c:pt idx="68">
                  <c:v>30560</c:v>
                </c:pt>
                <c:pt idx="69">
                  <c:v>30590</c:v>
                </c:pt>
                <c:pt idx="70">
                  <c:v>30621</c:v>
                </c:pt>
                <c:pt idx="71">
                  <c:v>30651</c:v>
                </c:pt>
                <c:pt idx="72">
                  <c:v>30682</c:v>
                </c:pt>
                <c:pt idx="73">
                  <c:v>30713</c:v>
                </c:pt>
                <c:pt idx="74">
                  <c:v>30742</c:v>
                </c:pt>
                <c:pt idx="75">
                  <c:v>30773</c:v>
                </c:pt>
                <c:pt idx="76">
                  <c:v>30803</c:v>
                </c:pt>
                <c:pt idx="77">
                  <c:v>30834</c:v>
                </c:pt>
                <c:pt idx="78">
                  <c:v>30864</c:v>
                </c:pt>
                <c:pt idx="79">
                  <c:v>30895</c:v>
                </c:pt>
                <c:pt idx="80">
                  <c:v>30926</c:v>
                </c:pt>
                <c:pt idx="81">
                  <c:v>30956</c:v>
                </c:pt>
                <c:pt idx="82">
                  <c:v>30987</c:v>
                </c:pt>
                <c:pt idx="83">
                  <c:v>31017</c:v>
                </c:pt>
                <c:pt idx="84">
                  <c:v>31048</c:v>
                </c:pt>
                <c:pt idx="85">
                  <c:v>31079</c:v>
                </c:pt>
                <c:pt idx="86">
                  <c:v>31107</c:v>
                </c:pt>
                <c:pt idx="87">
                  <c:v>31138</c:v>
                </c:pt>
                <c:pt idx="88">
                  <c:v>31168</c:v>
                </c:pt>
                <c:pt idx="89">
                  <c:v>31199</c:v>
                </c:pt>
                <c:pt idx="90">
                  <c:v>31229</c:v>
                </c:pt>
                <c:pt idx="91">
                  <c:v>31260</c:v>
                </c:pt>
                <c:pt idx="92">
                  <c:v>31291</c:v>
                </c:pt>
                <c:pt idx="93">
                  <c:v>31321</c:v>
                </c:pt>
                <c:pt idx="94">
                  <c:v>31352</c:v>
                </c:pt>
                <c:pt idx="95">
                  <c:v>31382</c:v>
                </c:pt>
                <c:pt idx="96">
                  <c:v>31413</c:v>
                </c:pt>
                <c:pt idx="97">
                  <c:v>31444</c:v>
                </c:pt>
                <c:pt idx="98">
                  <c:v>31472</c:v>
                </c:pt>
                <c:pt idx="99">
                  <c:v>31503</c:v>
                </c:pt>
                <c:pt idx="100">
                  <c:v>31533</c:v>
                </c:pt>
                <c:pt idx="101">
                  <c:v>31564</c:v>
                </c:pt>
                <c:pt idx="102">
                  <c:v>31594</c:v>
                </c:pt>
                <c:pt idx="103">
                  <c:v>31625</c:v>
                </c:pt>
                <c:pt idx="104">
                  <c:v>31656</c:v>
                </c:pt>
                <c:pt idx="105">
                  <c:v>31686</c:v>
                </c:pt>
                <c:pt idx="106">
                  <c:v>31717</c:v>
                </c:pt>
                <c:pt idx="107">
                  <c:v>31747</c:v>
                </c:pt>
                <c:pt idx="108">
                  <c:v>31778</c:v>
                </c:pt>
                <c:pt idx="109">
                  <c:v>31809</c:v>
                </c:pt>
                <c:pt idx="110">
                  <c:v>31837</c:v>
                </c:pt>
                <c:pt idx="111">
                  <c:v>31868</c:v>
                </c:pt>
                <c:pt idx="112">
                  <c:v>31898</c:v>
                </c:pt>
                <c:pt idx="113">
                  <c:v>31929</c:v>
                </c:pt>
                <c:pt idx="114">
                  <c:v>31959</c:v>
                </c:pt>
                <c:pt idx="115">
                  <c:v>31990</c:v>
                </c:pt>
                <c:pt idx="116">
                  <c:v>32021</c:v>
                </c:pt>
                <c:pt idx="117">
                  <c:v>32051</c:v>
                </c:pt>
                <c:pt idx="118">
                  <c:v>32082</c:v>
                </c:pt>
                <c:pt idx="119">
                  <c:v>32112</c:v>
                </c:pt>
                <c:pt idx="120">
                  <c:v>32143</c:v>
                </c:pt>
                <c:pt idx="121">
                  <c:v>32174</c:v>
                </c:pt>
                <c:pt idx="122">
                  <c:v>32203</c:v>
                </c:pt>
                <c:pt idx="123">
                  <c:v>32234</c:v>
                </c:pt>
                <c:pt idx="124">
                  <c:v>32264</c:v>
                </c:pt>
                <c:pt idx="125">
                  <c:v>32295</c:v>
                </c:pt>
                <c:pt idx="126">
                  <c:v>32325</c:v>
                </c:pt>
                <c:pt idx="127">
                  <c:v>32356</c:v>
                </c:pt>
                <c:pt idx="128">
                  <c:v>32387</c:v>
                </c:pt>
                <c:pt idx="129">
                  <c:v>32417</c:v>
                </c:pt>
                <c:pt idx="130">
                  <c:v>32448</c:v>
                </c:pt>
                <c:pt idx="131">
                  <c:v>32478</c:v>
                </c:pt>
                <c:pt idx="132">
                  <c:v>32509</c:v>
                </c:pt>
                <c:pt idx="133">
                  <c:v>32540</c:v>
                </c:pt>
                <c:pt idx="134">
                  <c:v>32568</c:v>
                </c:pt>
                <c:pt idx="135">
                  <c:v>32599</c:v>
                </c:pt>
                <c:pt idx="136">
                  <c:v>32629</c:v>
                </c:pt>
                <c:pt idx="137">
                  <c:v>32660</c:v>
                </c:pt>
                <c:pt idx="138">
                  <c:v>32690</c:v>
                </c:pt>
                <c:pt idx="139">
                  <c:v>32721</c:v>
                </c:pt>
                <c:pt idx="140">
                  <c:v>32752</c:v>
                </c:pt>
                <c:pt idx="141">
                  <c:v>32782</c:v>
                </c:pt>
                <c:pt idx="142">
                  <c:v>32813</c:v>
                </c:pt>
                <c:pt idx="143">
                  <c:v>32843</c:v>
                </c:pt>
                <c:pt idx="144">
                  <c:v>32874</c:v>
                </c:pt>
                <c:pt idx="145">
                  <c:v>32905</c:v>
                </c:pt>
                <c:pt idx="146">
                  <c:v>32933</c:v>
                </c:pt>
                <c:pt idx="147">
                  <c:v>32964</c:v>
                </c:pt>
                <c:pt idx="148">
                  <c:v>32994</c:v>
                </c:pt>
                <c:pt idx="149">
                  <c:v>33025</c:v>
                </c:pt>
                <c:pt idx="150">
                  <c:v>33055</c:v>
                </c:pt>
                <c:pt idx="151">
                  <c:v>33086</c:v>
                </c:pt>
                <c:pt idx="152">
                  <c:v>33117</c:v>
                </c:pt>
                <c:pt idx="153">
                  <c:v>33147</c:v>
                </c:pt>
                <c:pt idx="154">
                  <c:v>33178</c:v>
                </c:pt>
                <c:pt idx="155">
                  <c:v>33208</c:v>
                </c:pt>
                <c:pt idx="156">
                  <c:v>33239</c:v>
                </c:pt>
                <c:pt idx="157">
                  <c:v>33270</c:v>
                </c:pt>
                <c:pt idx="158">
                  <c:v>33298</c:v>
                </c:pt>
                <c:pt idx="159">
                  <c:v>33329</c:v>
                </c:pt>
                <c:pt idx="160">
                  <c:v>33359</c:v>
                </c:pt>
                <c:pt idx="161">
                  <c:v>33390</c:v>
                </c:pt>
                <c:pt idx="162">
                  <c:v>33420</c:v>
                </c:pt>
                <c:pt idx="163">
                  <c:v>33451</c:v>
                </c:pt>
                <c:pt idx="164">
                  <c:v>33482</c:v>
                </c:pt>
                <c:pt idx="165">
                  <c:v>33512</c:v>
                </c:pt>
                <c:pt idx="166">
                  <c:v>33543</c:v>
                </c:pt>
                <c:pt idx="167">
                  <c:v>33573</c:v>
                </c:pt>
                <c:pt idx="168">
                  <c:v>33604</c:v>
                </c:pt>
                <c:pt idx="169">
                  <c:v>33635</c:v>
                </c:pt>
                <c:pt idx="170">
                  <c:v>33664</c:v>
                </c:pt>
                <c:pt idx="171">
                  <c:v>33695</c:v>
                </c:pt>
                <c:pt idx="172">
                  <c:v>33725</c:v>
                </c:pt>
                <c:pt idx="173">
                  <c:v>33756</c:v>
                </c:pt>
                <c:pt idx="174">
                  <c:v>33786</c:v>
                </c:pt>
                <c:pt idx="175">
                  <c:v>33817</c:v>
                </c:pt>
                <c:pt idx="176">
                  <c:v>33848</c:v>
                </c:pt>
                <c:pt idx="177">
                  <c:v>33878</c:v>
                </c:pt>
                <c:pt idx="178">
                  <c:v>33909</c:v>
                </c:pt>
                <c:pt idx="179">
                  <c:v>33939</c:v>
                </c:pt>
                <c:pt idx="180">
                  <c:v>33970</c:v>
                </c:pt>
                <c:pt idx="181">
                  <c:v>34001</c:v>
                </c:pt>
                <c:pt idx="182">
                  <c:v>34029</c:v>
                </c:pt>
                <c:pt idx="183">
                  <c:v>34060</c:v>
                </c:pt>
                <c:pt idx="184">
                  <c:v>34090</c:v>
                </c:pt>
                <c:pt idx="185">
                  <c:v>34121</c:v>
                </c:pt>
                <c:pt idx="186">
                  <c:v>34151</c:v>
                </c:pt>
                <c:pt idx="187">
                  <c:v>34182</c:v>
                </c:pt>
                <c:pt idx="188">
                  <c:v>34213</c:v>
                </c:pt>
                <c:pt idx="189">
                  <c:v>34243</c:v>
                </c:pt>
                <c:pt idx="190">
                  <c:v>34274</c:v>
                </c:pt>
                <c:pt idx="191">
                  <c:v>34304</c:v>
                </c:pt>
                <c:pt idx="192">
                  <c:v>34335</c:v>
                </c:pt>
                <c:pt idx="193">
                  <c:v>34366</c:v>
                </c:pt>
                <c:pt idx="194">
                  <c:v>34394</c:v>
                </c:pt>
                <c:pt idx="195">
                  <c:v>34425</c:v>
                </c:pt>
                <c:pt idx="196">
                  <c:v>34455</c:v>
                </c:pt>
                <c:pt idx="197">
                  <c:v>34486</c:v>
                </c:pt>
                <c:pt idx="198">
                  <c:v>34516</c:v>
                </c:pt>
                <c:pt idx="199">
                  <c:v>34547</c:v>
                </c:pt>
                <c:pt idx="200">
                  <c:v>34578</c:v>
                </c:pt>
                <c:pt idx="201">
                  <c:v>34608</c:v>
                </c:pt>
                <c:pt idx="202">
                  <c:v>34639</c:v>
                </c:pt>
                <c:pt idx="203">
                  <c:v>34669</c:v>
                </c:pt>
                <c:pt idx="204">
                  <c:v>34700</c:v>
                </c:pt>
                <c:pt idx="205">
                  <c:v>34731</c:v>
                </c:pt>
                <c:pt idx="206">
                  <c:v>34759</c:v>
                </c:pt>
                <c:pt idx="207">
                  <c:v>34790</c:v>
                </c:pt>
                <c:pt idx="208">
                  <c:v>34820</c:v>
                </c:pt>
                <c:pt idx="209">
                  <c:v>34851</c:v>
                </c:pt>
                <c:pt idx="210">
                  <c:v>34881</c:v>
                </c:pt>
                <c:pt idx="211">
                  <c:v>34912</c:v>
                </c:pt>
                <c:pt idx="212">
                  <c:v>34943</c:v>
                </c:pt>
                <c:pt idx="213">
                  <c:v>34973</c:v>
                </c:pt>
                <c:pt idx="214">
                  <c:v>35004</c:v>
                </c:pt>
                <c:pt idx="215">
                  <c:v>35034</c:v>
                </c:pt>
                <c:pt idx="216">
                  <c:v>35065</c:v>
                </c:pt>
                <c:pt idx="217">
                  <c:v>35096</c:v>
                </c:pt>
                <c:pt idx="218">
                  <c:v>35125</c:v>
                </c:pt>
                <c:pt idx="219">
                  <c:v>35156</c:v>
                </c:pt>
                <c:pt idx="220">
                  <c:v>35186</c:v>
                </c:pt>
                <c:pt idx="221">
                  <c:v>35217</c:v>
                </c:pt>
                <c:pt idx="222">
                  <c:v>35247</c:v>
                </c:pt>
                <c:pt idx="223">
                  <c:v>35278</c:v>
                </c:pt>
                <c:pt idx="224">
                  <c:v>35309</c:v>
                </c:pt>
                <c:pt idx="225">
                  <c:v>35339</c:v>
                </c:pt>
                <c:pt idx="226">
                  <c:v>35370</c:v>
                </c:pt>
                <c:pt idx="227">
                  <c:v>35400</c:v>
                </c:pt>
                <c:pt idx="228">
                  <c:v>35431</c:v>
                </c:pt>
                <c:pt idx="229">
                  <c:v>35462</c:v>
                </c:pt>
                <c:pt idx="230">
                  <c:v>35490</c:v>
                </c:pt>
                <c:pt idx="231">
                  <c:v>35521</c:v>
                </c:pt>
                <c:pt idx="232">
                  <c:v>35551</c:v>
                </c:pt>
                <c:pt idx="233">
                  <c:v>35582</c:v>
                </c:pt>
                <c:pt idx="234">
                  <c:v>35612</c:v>
                </c:pt>
                <c:pt idx="235">
                  <c:v>35643</c:v>
                </c:pt>
                <c:pt idx="236">
                  <c:v>35674</c:v>
                </c:pt>
                <c:pt idx="237">
                  <c:v>35704</c:v>
                </c:pt>
                <c:pt idx="238">
                  <c:v>35735</c:v>
                </c:pt>
                <c:pt idx="239">
                  <c:v>35765</c:v>
                </c:pt>
                <c:pt idx="240">
                  <c:v>35796</c:v>
                </c:pt>
                <c:pt idx="241">
                  <c:v>35827</c:v>
                </c:pt>
                <c:pt idx="242">
                  <c:v>35855</c:v>
                </c:pt>
                <c:pt idx="243">
                  <c:v>35886</c:v>
                </c:pt>
                <c:pt idx="244">
                  <c:v>35916</c:v>
                </c:pt>
                <c:pt idx="245">
                  <c:v>35947</c:v>
                </c:pt>
                <c:pt idx="246">
                  <c:v>35977</c:v>
                </c:pt>
                <c:pt idx="247">
                  <c:v>36008</c:v>
                </c:pt>
                <c:pt idx="248">
                  <c:v>36039</c:v>
                </c:pt>
                <c:pt idx="249">
                  <c:v>36069</c:v>
                </c:pt>
                <c:pt idx="250">
                  <c:v>36100</c:v>
                </c:pt>
                <c:pt idx="251">
                  <c:v>36130</c:v>
                </c:pt>
                <c:pt idx="252">
                  <c:v>36161</c:v>
                </c:pt>
                <c:pt idx="253">
                  <c:v>36192</c:v>
                </c:pt>
                <c:pt idx="254">
                  <c:v>36220</c:v>
                </c:pt>
                <c:pt idx="255">
                  <c:v>36251</c:v>
                </c:pt>
                <c:pt idx="256">
                  <c:v>36281</c:v>
                </c:pt>
                <c:pt idx="257">
                  <c:v>36312</c:v>
                </c:pt>
                <c:pt idx="258">
                  <c:v>36342</c:v>
                </c:pt>
                <c:pt idx="259">
                  <c:v>36373</c:v>
                </c:pt>
                <c:pt idx="260">
                  <c:v>36404</c:v>
                </c:pt>
                <c:pt idx="261">
                  <c:v>36434</c:v>
                </c:pt>
                <c:pt idx="262">
                  <c:v>36465</c:v>
                </c:pt>
                <c:pt idx="263">
                  <c:v>36495</c:v>
                </c:pt>
                <c:pt idx="264">
                  <c:v>36526</c:v>
                </c:pt>
                <c:pt idx="265">
                  <c:v>36557</c:v>
                </c:pt>
                <c:pt idx="266">
                  <c:v>36586</c:v>
                </c:pt>
                <c:pt idx="267">
                  <c:v>36617</c:v>
                </c:pt>
                <c:pt idx="268">
                  <c:v>36647</c:v>
                </c:pt>
                <c:pt idx="269">
                  <c:v>36678</c:v>
                </c:pt>
                <c:pt idx="270">
                  <c:v>36708</c:v>
                </c:pt>
                <c:pt idx="271">
                  <c:v>36739</c:v>
                </c:pt>
                <c:pt idx="272">
                  <c:v>36770</c:v>
                </c:pt>
                <c:pt idx="273">
                  <c:v>36800</c:v>
                </c:pt>
                <c:pt idx="274">
                  <c:v>36831</c:v>
                </c:pt>
                <c:pt idx="275">
                  <c:v>36861</c:v>
                </c:pt>
                <c:pt idx="276">
                  <c:v>36892</c:v>
                </c:pt>
                <c:pt idx="277">
                  <c:v>36923</c:v>
                </c:pt>
                <c:pt idx="278">
                  <c:v>36951</c:v>
                </c:pt>
                <c:pt idx="279">
                  <c:v>36982</c:v>
                </c:pt>
                <c:pt idx="280">
                  <c:v>37012</c:v>
                </c:pt>
                <c:pt idx="281">
                  <c:v>37043</c:v>
                </c:pt>
                <c:pt idx="282">
                  <c:v>37073</c:v>
                </c:pt>
                <c:pt idx="283">
                  <c:v>37104</c:v>
                </c:pt>
                <c:pt idx="284">
                  <c:v>37135</c:v>
                </c:pt>
                <c:pt idx="285">
                  <c:v>37165</c:v>
                </c:pt>
                <c:pt idx="286">
                  <c:v>37196</c:v>
                </c:pt>
                <c:pt idx="287">
                  <c:v>37226</c:v>
                </c:pt>
                <c:pt idx="288">
                  <c:v>37257</c:v>
                </c:pt>
                <c:pt idx="289">
                  <c:v>37288</c:v>
                </c:pt>
                <c:pt idx="290">
                  <c:v>37316</c:v>
                </c:pt>
                <c:pt idx="291">
                  <c:v>37347</c:v>
                </c:pt>
                <c:pt idx="292">
                  <c:v>37377</c:v>
                </c:pt>
                <c:pt idx="293">
                  <c:v>37408</c:v>
                </c:pt>
                <c:pt idx="294">
                  <c:v>37438</c:v>
                </c:pt>
                <c:pt idx="295">
                  <c:v>37469</c:v>
                </c:pt>
                <c:pt idx="296">
                  <c:v>37500</c:v>
                </c:pt>
                <c:pt idx="297">
                  <c:v>37530</c:v>
                </c:pt>
                <c:pt idx="298">
                  <c:v>37561</c:v>
                </c:pt>
                <c:pt idx="299">
                  <c:v>37591</c:v>
                </c:pt>
                <c:pt idx="300">
                  <c:v>37622</c:v>
                </c:pt>
                <c:pt idx="301">
                  <c:v>37653</c:v>
                </c:pt>
                <c:pt idx="302">
                  <c:v>37681</c:v>
                </c:pt>
                <c:pt idx="303">
                  <c:v>37712</c:v>
                </c:pt>
                <c:pt idx="304">
                  <c:v>37742</c:v>
                </c:pt>
                <c:pt idx="305">
                  <c:v>37773</c:v>
                </c:pt>
                <c:pt idx="306">
                  <c:v>37803</c:v>
                </c:pt>
                <c:pt idx="307">
                  <c:v>37834</c:v>
                </c:pt>
                <c:pt idx="308">
                  <c:v>37865</c:v>
                </c:pt>
                <c:pt idx="309">
                  <c:v>37895</c:v>
                </c:pt>
                <c:pt idx="310">
                  <c:v>37926</c:v>
                </c:pt>
                <c:pt idx="311">
                  <c:v>37956</c:v>
                </c:pt>
                <c:pt idx="312">
                  <c:v>37987</c:v>
                </c:pt>
                <c:pt idx="313">
                  <c:v>38018</c:v>
                </c:pt>
                <c:pt idx="314">
                  <c:v>38047</c:v>
                </c:pt>
                <c:pt idx="315">
                  <c:v>38078</c:v>
                </c:pt>
                <c:pt idx="316">
                  <c:v>38108</c:v>
                </c:pt>
                <c:pt idx="317">
                  <c:v>38139</c:v>
                </c:pt>
                <c:pt idx="318">
                  <c:v>38169</c:v>
                </c:pt>
                <c:pt idx="319">
                  <c:v>38200</c:v>
                </c:pt>
                <c:pt idx="320">
                  <c:v>38231</c:v>
                </c:pt>
                <c:pt idx="321">
                  <c:v>38261</c:v>
                </c:pt>
                <c:pt idx="322">
                  <c:v>38292</c:v>
                </c:pt>
                <c:pt idx="323">
                  <c:v>38322</c:v>
                </c:pt>
                <c:pt idx="324">
                  <c:v>38353</c:v>
                </c:pt>
                <c:pt idx="325">
                  <c:v>38384</c:v>
                </c:pt>
                <c:pt idx="326">
                  <c:v>38412</c:v>
                </c:pt>
                <c:pt idx="327">
                  <c:v>38443</c:v>
                </c:pt>
                <c:pt idx="328">
                  <c:v>38473</c:v>
                </c:pt>
                <c:pt idx="329">
                  <c:v>38504</c:v>
                </c:pt>
                <c:pt idx="330">
                  <c:v>38534</c:v>
                </c:pt>
                <c:pt idx="331">
                  <c:v>38565</c:v>
                </c:pt>
                <c:pt idx="332">
                  <c:v>38596</c:v>
                </c:pt>
                <c:pt idx="333">
                  <c:v>38626</c:v>
                </c:pt>
                <c:pt idx="334">
                  <c:v>38657</c:v>
                </c:pt>
                <c:pt idx="335">
                  <c:v>38687</c:v>
                </c:pt>
                <c:pt idx="336">
                  <c:v>38718</c:v>
                </c:pt>
                <c:pt idx="337">
                  <c:v>38749</c:v>
                </c:pt>
                <c:pt idx="338">
                  <c:v>38777</c:v>
                </c:pt>
                <c:pt idx="339">
                  <c:v>38808</c:v>
                </c:pt>
                <c:pt idx="340">
                  <c:v>38838</c:v>
                </c:pt>
                <c:pt idx="341">
                  <c:v>38869</c:v>
                </c:pt>
                <c:pt idx="342">
                  <c:v>38899</c:v>
                </c:pt>
                <c:pt idx="343">
                  <c:v>38930</c:v>
                </c:pt>
                <c:pt idx="344">
                  <c:v>38961</c:v>
                </c:pt>
                <c:pt idx="345">
                  <c:v>38991</c:v>
                </c:pt>
                <c:pt idx="346">
                  <c:v>39022</c:v>
                </c:pt>
                <c:pt idx="347">
                  <c:v>39052</c:v>
                </c:pt>
                <c:pt idx="348">
                  <c:v>39083</c:v>
                </c:pt>
                <c:pt idx="349">
                  <c:v>39114</c:v>
                </c:pt>
                <c:pt idx="350">
                  <c:v>39142</c:v>
                </c:pt>
                <c:pt idx="351">
                  <c:v>39173</c:v>
                </c:pt>
                <c:pt idx="352">
                  <c:v>39203</c:v>
                </c:pt>
                <c:pt idx="353">
                  <c:v>39234</c:v>
                </c:pt>
                <c:pt idx="354">
                  <c:v>39264</c:v>
                </c:pt>
                <c:pt idx="355">
                  <c:v>39295</c:v>
                </c:pt>
                <c:pt idx="356">
                  <c:v>39326</c:v>
                </c:pt>
                <c:pt idx="357">
                  <c:v>39356</c:v>
                </c:pt>
                <c:pt idx="358">
                  <c:v>39387</c:v>
                </c:pt>
                <c:pt idx="359">
                  <c:v>39417</c:v>
                </c:pt>
                <c:pt idx="360">
                  <c:v>39448</c:v>
                </c:pt>
                <c:pt idx="361">
                  <c:v>39479</c:v>
                </c:pt>
                <c:pt idx="362">
                  <c:v>39508</c:v>
                </c:pt>
                <c:pt idx="363">
                  <c:v>39539</c:v>
                </c:pt>
                <c:pt idx="364">
                  <c:v>39569</c:v>
                </c:pt>
                <c:pt idx="365">
                  <c:v>39600</c:v>
                </c:pt>
                <c:pt idx="366">
                  <c:v>39630</c:v>
                </c:pt>
                <c:pt idx="367">
                  <c:v>39661</c:v>
                </c:pt>
                <c:pt idx="368">
                  <c:v>39692</c:v>
                </c:pt>
                <c:pt idx="369">
                  <c:v>39722</c:v>
                </c:pt>
                <c:pt idx="370">
                  <c:v>39753</c:v>
                </c:pt>
                <c:pt idx="371">
                  <c:v>39783</c:v>
                </c:pt>
                <c:pt idx="372">
                  <c:v>39814</c:v>
                </c:pt>
                <c:pt idx="373">
                  <c:v>39845</c:v>
                </c:pt>
                <c:pt idx="374">
                  <c:v>39873</c:v>
                </c:pt>
                <c:pt idx="375">
                  <c:v>39904</c:v>
                </c:pt>
                <c:pt idx="376">
                  <c:v>39934</c:v>
                </c:pt>
                <c:pt idx="377">
                  <c:v>39965</c:v>
                </c:pt>
                <c:pt idx="378">
                  <c:v>39995</c:v>
                </c:pt>
                <c:pt idx="379">
                  <c:v>40026</c:v>
                </c:pt>
                <c:pt idx="380">
                  <c:v>40057</c:v>
                </c:pt>
                <c:pt idx="381">
                  <c:v>40087</c:v>
                </c:pt>
                <c:pt idx="382">
                  <c:v>40118</c:v>
                </c:pt>
                <c:pt idx="383">
                  <c:v>40148</c:v>
                </c:pt>
                <c:pt idx="384">
                  <c:v>40179</c:v>
                </c:pt>
                <c:pt idx="385">
                  <c:v>40210</c:v>
                </c:pt>
                <c:pt idx="386">
                  <c:v>40238</c:v>
                </c:pt>
                <c:pt idx="387">
                  <c:v>40269</c:v>
                </c:pt>
                <c:pt idx="388">
                  <c:v>40299</c:v>
                </c:pt>
                <c:pt idx="389">
                  <c:v>40330</c:v>
                </c:pt>
                <c:pt idx="390">
                  <c:v>40360</c:v>
                </c:pt>
                <c:pt idx="391">
                  <c:v>40391</c:v>
                </c:pt>
                <c:pt idx="392">
                  <c:v>40422</c:v>
                </c:pt>
                <c:pt idx="393">
                  <c:v>40452</c:v>
                </c:pt>
                <c:pt idx="394">
                  <c:v>40483</c:v>
                </c:pt>
                <c:pt idx="395">
                  <c:v>40513</c:v>
                </c:pt>
                <c:pt idx="396">
                  <c:v>40544</c:v>
                </c:pt>
                <c:pt idx="397">
                  <c:v>40575</c:v>
                </c:pt>
                <c:pt idx="398">
                  <c:v>40603</c:v>
                </c:pt>
                <c:pt idx="399">
                  <c:v>40634</c:v>
                </c:pt>
                <c:pt idx="400">
                  <c:v>40664</c:v>
                </c:pt>
                <c:pt idx="401">
                  <c:v>40695</c:v>
                </c:pt>
                <c:pt idx="402">
                  <c:v>40725</c:v>
                </c:pt>
                <c:pt idx="403">
                  <c:v>40756</c:v>
                </c:pt>
                <c:pt idx="404">
                  <c:v>40787</c:v>
                </c:pt>
                <c:pt idx="405">
                  <c:v>40817</c:v>
                </c:pt>
                <c:pt idx="406">
                  <c:v>40848</c:v>
                </c:pt>
                <c:pt idx="407">
                  <c:v>40878</c:v>
                </c:pt>
                <c:pt idx="408">
                  <c:v>40909</c:v>
                </c:pt>
                <c:pt idx="409">
                  <c:v>40940</c:v>
                </c:pt>
                <c:pt idx="410">
                  <c:v>40969</c:v>
                </c:pt>
                <c:pt idx="411">
                  <c:v>41000</c:v>
                </c:pt>
                <c:pt idx="412">
                  <c:v>41030</c:v>
                </c:pt>
                <c:pt idx="413">
                  <c:v>41061</c:v>
                </c:pt>
                <c:pt idx="414">
                  <c:v>41091</c:v>
                </c:pt>
                <c:pt idx="415">
                  <c:v>41122</c:v>
                </c:pt>
                <c:pt idx="416">
                  <c:v>41153</c:v>
                </c:pt>
                <c:pt idx="417">
                  <c:v>41183</c:v>
                </c:pt>
                <c:pt idx="418">
                  <c:v>41214</c:v>
                </c:pt>
                <c:pt idx="419">
                  <c:v>41244</c:v>
                </c:pt>
                <c:pt idx="420">
                  <c:v>41275</c:v>
                </c:pt>
                <c:pt idx="421">
                  <c:v>41306</c:v>
                </c:pt>
                <c:pt idx="422">
                  <c:v>41334</c:v>
                </c:pt>
                <c:pt idx="423">
                  <c:v>41365</c:v>
                </c:pt>
                <c:pt idx="424">
                  <c:v>41395</c:v>
                </c:pt>
                <c:pt idx="425">
                  <c:v>41426</c:v>
                </c:pt>
                <c:pt idx="426">
                  <c:v>41456</c:v>
                </c:pt>
                <c:pt idx="427">
                  <c:v>41487</c:v>
                </c:pt>
                <c:pt idx="428">
                  <c:v>41518</c:v>
                </c:pt>
                <c:pt idx="429">
                  <c:v>41548</c:v>
                </c:pt>
                <c:pt idx="430">
                  <c:v>41579</c:v>
                </c:pt>
                <c:pt idx="431">
                  <c:v>41609</c:v>
                </c:pt>
                <c:pt idx="432">
                  <c:v>41640</c:v>
                </c:pt>
                <c:pt idx="433">
                  <c:v>41671</c:v>
                </c:pt>
                <c:pt idx="434">
                  <c:v>41699</c:v>
                </c:pt>
                <c:pt idx="435">
                  <c:v>41730</c:v>
                </c:pt>
                <c:pt idx="436">
                  <c:v>41760</c:v>
                </c:pt>
                <c:pt idx="437">
                  <c:v>41791</c:v>
                </c:pt>
                <c:pt idx="438">
                  <c:v>41821</c:v>
                </c:pt>
                <c:pt idx="439">
                  <c:v>41852</c:v>
                </c:pt>
                <c:pt idx="440">
                  <c:v>41883</c:v>
                </c:pt>
                <c:pt idx="441">
                  <c:v>41913</c:v>
                </c:pt>
                <c:pt idx="442">
                  <c:v>41944</c:v>
                </c:pt>
                <c:pt idx="443">
                  <c:v>41974</c:v>
                </c:pt>
                <c:pt idx="444">
                  <c:v>42005</c:v>
                </c:pt>
                <c:pt idx="445">
                  <c:v>42036</c:v>
                </c:pt>
                <c:pt idx="446">
                  <c:v>42064</c:v>
                </c:pt>
                <c:pt idx="447">
                  <c:v>42095</c:v>
                </c:pt>
                <c:pt idx="448">
                  <c:v>42125</c:v>
                </c:pt>
                <c:pt idx="449">
                  <c:v>42156</c:v>
                </c:pt>
                <c:pt idx="450">
                  <c:v>42186</c:v>
                </c:pt>
                <c:pt idx="451">
                  <c:v>42217</c:v>
                </c:pt>
                <c:pt idx="452">
                  <c:v>42248</c:v>
                </c:pt>
                <c:pt idx="453">
                  <c:v>42278</c:v>
                </c:pt>
                <c:pt idx="454">
                  <c:v>42309</c:v>
                </c:pt>
                <c:pt idx="455">
                  <c:v>42339</c:v>
                </c:pt>
                <c:pt idx="456">
                  <c:v>42370</c:v>
                </c:pt>
                <c:pt idx="457">
                  <c:v>42401</c:v>
                </c:pt>
                <c:pt idx="458">
                  <c:v>42430</c:v>
                </c:pt>
                <c:pt idx="459">
                  <c:v>42461</c:v>
                </c:pt>
                <c:pt idx="460">
                  <c:v>42491</c:v>
                </c:pt>
                <c:pt idx="461">
                  <c:v>42522</c:v>
                </c:pt>
                <c:pt idx="462">
                  <c:v>42552</c:v>
                </c:pt>
                <c:pt idx="463">
                  <c:v>42583</c:v>
                </c:pt>
                <c:pt idx="464">
                  <c:v>42614</c:v>
                </c:pt>
                <c:pt idx="465">
                  <c:v>42644</c:v>
                </c:pt>
                <c:pt idx="466">
                  <c:v>42675</c:v>
                </c:pt>
                <c:pt idx="467">
                  <c:v>42705</c:v>
                </c:pt>
                <c:pt idx="468">
                  <c:v>42736</c:v>
                </c:pt>
                <c:pt idx="469">
                  <c:v>42767</c:v>
                </c:pt>
                <c:pt idx="470">
                  <c:v>42795</c:v>
                </c:pt>
                <c:pt idx="471">
                  <c:v>42826</c:v>
                </c:pt>
                <c:pt idx="472">
                  <c:v>42856</c:v>
                </c:pt>
                <c:pt idx="473">
                  <c:v>42887</c:v>
                </c:pt>
                <c:pt idx="474">
                  <c:v>42917</c:v>
                </c:pt>
                <c:pt idx="475">
                  <c:v>42948</c:v>
                </c:pt>
                <c:pt idx="476">
                  <c:v>42979</c:v>
                </c:pt>
                <c:pt idx="477">
                  <c:v>43009</c:v>
                </c:pt>
                <c:pt idx="478">
                  <c:v>43040</c:v>
                </c:pt>
                <c:pt idx="479">
                  <c:v>43070</c:v>
                </c:pt>
                <c:pt idx="480">
                  <c:v>43101</c:v>
                </c:pt>
                <c:pt idx="481">
                  <c:v>43132</c:v>
                </c:pt>
                <c:pt idx="482">
                  <c:v>43160</c:v>
                </c:pt>
                <c:pt idx="483">
                  <c:v>43191</c:v>
                </c:pt>
                <c:pt idx="484">
                  <c:v>43221</c:v>
                </c:pt>
                <c:pt idx="485">
                  <c:v>43252</c:v>
                </c:pt>
                <c:pt idx="486">
                  <c:v>43282</c:v>
                </c:pt>
                <c:pt idx="487">
                  <c:v>43313</c:v>
                </c:pt>
                <c:pt idx="488">
                  <c:v>43344</c:v>
                </c:pt>
                <c:pt idx="489">
                  <c:v>43374</c:v>
                </c:pt>
                <c:pt idx="490">
                  <c:v>43405</c:v>
                </c:pt>
                <c:pt idx="491">
                  <c:v>43435</c:v>
                </c:pt>
                <c:pt idx="492">
                  <c:v>43466</c:v>
                </c:pt>
                <c:pt idx="493">
                  <c:v>43497</c:v>
                </c:pt>
                <c:pt idx="494">
                  <c:v>43525</c:v>
                </c:pt>
                <c:pt idx="495">
                  <c:v>43556</c:v>
                </c:pt>
                <c:pt idx="496">
                  <c:v>43586</c:v>
                </c:pt>
                <c:pt idx="497">
                  <c:v>43617</c:v>
                </c:pt>
                <c:pt idx="498">
                  <c:v>43647</c:v>
                </c:pt>
                <c:pt idx="499">
                  <c:v>43678</c:v>
                </c:pt>
                <c:pt idx="500">
                  <c:v>43709</c:v>
                </c:pt>
                <c:pt idx="501">
                  <c:v>43739</c:v>
                </c:pt>
                <c:pt idx="502">
                  <c:v>43770</c:v>
                </c:pt>
                <c:pt idx="503">
                  <c:v>43800</c:v>
                </c:pt>
                <c:pt idx="504">
                  <c:v>43831</c:v>
                </c:pt>
                <c:pt idx="505">
                  <c:v>43862</c:v>
                </c:pt>
                <c:pt idx="506">
                  <c:v>43891</c:v>
                </c:pt>
                <c:pt idx="507">
                  <c:v>43922</c:v>
                </c:pt>
                <c:pt idx="508">
                  <c:v>43952</c:v>
                </c:pt>
                <c:pt idx="509">
                  <c:v>43983</c:v>
                </c:pt>
                <c:pt idx="510">
                  <c:v>44013</c:v>
                </c:pt>
                <c:pt idx="511">
                  <c:v>44044</c:v>
                </c:pt>
                <c:pt idx="512">
                  <c:v>44075</c:v>
                </c:pt>
                <c:pt idx="513">
                  <c:v>44105</c:v>
                </c:pt>
                <c:pt idx="514">
                  <c:v>44136</c:v>
                </c:pt>
                <c:pt idx="515">
                  <c:v>44166</c:v>
                </c:pt>
                <c:pt idx="516">
                  <c:v>44197</c:v>
                </c:pt>
                <c:pt idx="517">
                  <c:v>44228</c:v>
                </c:pt>
                <c:pt idx="518">
                  <c:v>44256</c:v>
                </c:pt>
                <c:pt idx="519">
                  <c:v>44287</c:v>
                </c:pt>
                <c:pt idx="520">
                  <c:v>44317</c:v>
                </c:pt>
                <c:pt idx="521">
                  <c:v>44348</c:v>
                </c:pt>
                <c:pt idx="522">
                  <c:v>44378</c:v>
                </c:pt>
                <c:pt idx="523">
                  <c:v>44409</c:v>
                </c:pt>
                <c:pt idx="524">
                  <c:v>44440</c:v>
                </c:pt>
                <c:pt idx="525">
                  <c:v>44470</c:v>
                </c:pt>
                <c:pt idx="526">
                  <c:v>44501</c:v>
                </c:pt>
                <c:pt idx="527">
                  <c:v>44531</c:v>
                </c:pt>
                <c:pt idx="528">
                  <c:v>44562</c:v>
                </c:pt>
                <c:pt idx="529">
                  <c:v>44593</c:v>
                </c:pt>
                <c:pt idx="530">
                  <c:v>44621</c:v>
                </c:pt>
                <c:pt idx="531">
                  <c:v>44652</c:v>
                </c:pt>
                <c:pt idx="532">
                  <c:v>44682</c:v>
                </c:pt>
                <c:pt idx="533">
                  <c:v>44713</c:v>
                </c:pt>
                <c:pt idx="534">
                  <c:v>44743</c:v>
                </c:pt>
                <c:pt idx="535">
                  <c:v>44774</c:v>
                </c:pt>
                <c:pt idx="536">
                  <c:v>44805</c:v>
                </c:pt>
                <c:pt idx="537">
                  <c:v>44835</c:v>
                </c:pt>
                <c:pt idx="538">
                  <c:v>44866</c:v>
                </c:pt>
                <c:pt idx="539">
                  <c:v>44896</c:v>
                </c:pt>
                <c:pt idx="540">
                  <c:v>44927</c:v>
                </c:pt>
                <c:pt idx="541">
                  <c:v>44958</c:v>
                </c:pt>
                <c:pt idx="542">
                  <c:v>44986</c:v>
                </c:pt>
                <c:pt idx="543">
                  <c:v>45017</c:v>
                </c:pt>
                <c:pt idx="544">
                  <c:v>45047</c:v>
                </c:pt>
                <c:pt idx="545">
                  <c:v>45078</c:v>
                </c:pt>
                <c:pt idx="546">
                  <c:v>45108</c:v>
                </c:pt>
                <c:pt idx="547">
                  <c:v>45139</c:v>
                </c:pt>
                <c:pt idx="548">
                  <c:v>45170</c:v>
                </c:pt>
                <c:pt idx="549">
                  <c:v>45200</c:v>
                </c:pt>
                <c:pt idx="550">
                  <c:v>45231</c:v>
                </c:pt>
                <c:pt idx="551">
                  <c:v>45261</c:v>
                </c:pt>
                <c:pt idx="552">
                  <c:v>45292</c:v>
                </c:pt>
                <c:pt idx="553">
                  <c:v>45323</c:v>
                </c:pt>
                <c:pt idx="554">
                  <c:v>45352</c:v>
                </c:pt>
                <c:pt idx="555">
                  <c:v>45383</c:v>
                </c:pt>
                <c:pt idx="556">
                  <c:v>45413</c:v>
                </c:pt>
                <c:pt idx="557">
                  <c:v>45444</c:v>
                </c:pt>
                <c:pt idx="558">
                  <c:v>45474</c:v>
                </c:pt>
                <c:pt idx="559">
                  <c:v>45505</c:v>
                </c:pt>
                <c:pt idx="560">
                  <c:v>45536</c:v>
                </c:pt>
                <c:pt idx="561">
                  <c:v>45566</c:v>
                </c:pt>
                <c:pt idx="562">
                  <c:v>45597</c:v>
                </c:pt>
                <c:pt idx="563">
                  <c:v>45627</c:v>
                </c:pt>
                <c:pt idx="564">
                  <c:v>45658</c:v>
                </c:pt>
                <c:pt idx="565">
                  <c:v>45689</c:v>
                </c:pt>
                <c:pt idx="566">
                  <c:v>45717</c:v>
                </c:pt>
                <c:pt idx="567">
                  <c:v>45748</c:v>
                </c:pt>
                <c:pt idx="568">
                  <c:v>45778</c:v>
                </c:pt>
                <c:pt idx="569">
                  <c:v>45809</c:v>
                </c:pt>
                <c:pt idx="570">
                  <c:v>45839</c:v>
                </c:pt>
                <c:pt idx="571">
                  <c:v>45870</c:v>
                </c:pt>
                <c:pt idx="572">
                  <c:v>45901</c:v>
                </c:pt>
                <c:pt idx="573">
                  <c:v>45931</c:v>
                </c:pt>
                <c:pt idx="574">
                  <c:v>45962</c:v>
                </c:pt>
                <c:pt idx="575">
                  <c:v>45992</c:v>
                </c:pt>
              </c:numCache>
            </c:numRef>
          </c:cat>
          <c:val>
            <c:numRef>
              <c:f>[UMCSENT.xlsx]Monthly!$C$2:$C$577</c:f>
              <c:numCache>
                <c:formatCode>General</c:formatCode>
                <c:ptCount val="576"/>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1.2</c:v>
                </c:pt>
                <c:pt idx="26">
                  <c:v>1.2</c:v>
                </c:pt>
                <c:pt idx="27">
                  <c:v>1.2</c:v>
                </c:pt>
                <c:pt idx="28">
                  <c:v>1.2</c:v>
                </c:pt>
                <c:pt idx="29">
                  <c:v>1.2</c:v>
                </c:pt>
                <c:pt idx="30">
                  <c:v>1.2</c:v>
                </c:pt>
                <c:pt idx="31">
                  <c:v>0</c:v>
                </c:pt>
                <c:pt idx="32">
                  <c:v>0</c:v>
                </c:pt>
                <c:pt idx="33">
                  <c:v>0</c:v>
                </c:pt>
                <c:pt idx="34">
                  <c:v>0</c:v>
                </c:pt>
                <c:pt idx="35">
                  <c:v>0</c:v>
                </c:pt>
                <c:pt idx="36">
                  <c:v>0</c:v>
                </c:pt>
                <c:pt idx="37">
                  <c:v>0</c:v>
                </c:pt>
                <c:pt idx="38">
                  <c:v>0</c:v>
                </c:pt>
                <c:pt idx="39">
                  <c:v>0</c:v>
                </c:pt>
                <c:pt idx="40">
                  <c:v>0</c:v>
                </c:pt>
                <c:pt idx="41">
                  <c:v>0</c:v>
                </c:pt>
                <c:pt idx="42">
                  <c:v>0</c:v>
                </c:pt>
                <c:pt idx="43">
                  <c:v>1.2</c:v>
                </c:pt>
                <c:pt idx="44">
                  <c:v>1.2</c:v>
                </c:pt>
                <c:pt idx="45">
                  <c:v>1.2</c:v>
                </c:pt>
                <c:pt idx="46">
                  <c:v>1.2</c:v>
                </c:pt>
                <c:pt idx="47">
                  <c:v>1.2</c:v>
                </c:pt>
                <c:pt idx="48">
                  <c:v>1.2</c:v>
                </c:pt>
                <c:pt idx="49">
                  <c:v>1.2</c:v>
                </c:pt>
                <c:pt idx="50">
                  <c:v>1.2</c:v>
                </c:pt>
                <c:pt idx="51">
                  <c:v>1.2</c:v>
                </c:pt>
                <c:pt idx="52">
                  <c:v>1.2</c:v>
                </c:pt>
                <c:pt idx="53">
                  <c:v>1.2</c:v>
                </c:pt>
                <c:pt idx="54">
                  <c:v>1.2</c:v>
                </c:pt>
                <c:pt idx="55">
                  <c:v>1.2</c:v>
                </c:pt>
                <c:pt idx="56">
                  <c:v>1.2</c:v>
                </c:pt>
                <c:pt idx="57">
                  <c:v>1.2</c:v>
                </c:pt>
                <c:pt idx="58">
                  <c:v>1.2</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1.2</c:v>
                </c:pt>
                <c:pt idx="152">
                  <c:v>1.2</c:v>
                </c:pt>
                <c:pt idx="153">
                  <c:v>1.2</c:v>
                </c:pt>
                <c:pt idx="154">
                  <c:v>1.2</c:v>
                </c:pt>
                <c:pt idx="155">
                  <c:v>1.2</c:v>
                </c:pt>
                <c:pt idx="156">
                  <c:v>1.2</c:v>
                </c:pt>
                <c:pt idx="157">
                  <c:v>1.2</c:v>
                </c:pt>
                <c:pt idx="158">
                  <c:v>1.2</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1.2</c:v>
                </c:pt>
                <c:pt idx="280">
                  <c:v>1.2</c:v>
                </c:pt>
                <c:pt idx="281">
                  <c:v>1.2</c:v>
                </c:pt>
                <c:pt idx="282">
                  <c:v>1.2</c:v>
                </c:pt>
                <c:pt idx="283">
                  <c:v>1.2</c:v>
                </c:pt>
                <c:pt idx="284">
                  <c:v>1.2</c:v>
                </c:pt>
                <c:pt idx="285">
                  <c:v>1.2</c:v>
                </c:pt>
                <c:pt idx="286">
                  <c:v>1.2</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1.2</c:v>
                </c:pt>
                <c:pt idx="361">
                  <c:v>1.2</c:v>
                </c:pt>
                <c:pt idx="362">
                  <c:v>1.2</c:v>
                </c:pt>
                <c:pt idx="363">
                  <c:v>1.2</c:v>
                </c:pt>
                <c:pt idx="364">
                  <c:v>1.2</c:v>
                </c:pt>
                <c:pt idx="365">
                  <c:v>1.2</c:v>
                </c:pt>
                <c:pt idx="366">
                  <c:v>1.2</c:v>
                </c:pt>
                <c:pt idx="367">
                  <c:v>1.2</c:v>
                </c:pt>
                <c:pt idx="368">
                  <c:v>1.2</c:v>
                </c:pt>
                <c:pt idx="369">
                  <c:v>1.2</c:v>
                </c:pt>
                <c:pt idx="370">
                  <c:v>1.2</c:v>
                </c:pt>
                <c:pt idx="371">
                  <c:v>1.2</c:v>
                </c:pt>
                <c:pt idx="372">
                  <c:v>1.2</c:v>
                </c:pt>
                <c:pt idx="373">
                  <c:v>1.2</c:v>
                </c:pt>
                <c:pt idx="374">
                  <c:v>1.2</c:v>
                </c:pt>
                <c:pt idx="375">
                  <c:v>1.2</c:v>
                </c:pt>
                <c:pt idx="376">
                  <c:v>1.2</c:v>
                </c:pt>
                <c:pt idx="377">
                  <c:v>1.2</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0</c:v>
                </c:pt>
                <c:pt idx="415">
                  <c:v>0</c:v>
                </c:pt>
                <c:pt idx="416">
                  <c:v>0</c:v>
                </c:pt>
                <c:pt idx="417">
                  <c:v>0</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0</c:v>
                </c:pt>
                <c:pt idx="446">
                  <c:v>0</c:v>
                </c:pt>
                <c:pt idx="447">
                  <c:v>0</c:v>
                </c:pt>
                <c:pt idx="448">
                  <c:v>0</c:v>
                </c:pt>
                <c:pt idx="449">
                  <c:v>0</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pt idx="464">
                  <c:v>0</c:v>
                </c:pt>
                <c:pt idx="465">
                  <c:v>0</c:v>
                </c:pt>
                <c:pt idx="466">
                  <c:v>0</c:v>
                </c:pt>
                <c:pt idx="467">
                  <c:v>0</c:v>
                </c:pt>
                <c:pt idx="468">
                  <c:v>0</c:v>
                </c:pt>
                <c:pt idx="469">
                  <c:v>0</c:v>
                </c:pt>
                <c:pt idx="470">
                  <c:v>0</c:v>
                </c:pt>
                <c:pt idx="471">
                  <c:v>0</c:v>
                </c:pt>
                <c:pt idx="472">
                  <c:v>0</c:v>
                </c:pt>
                <c:pt idx="473">
                  <c:v>0</c:v>
                </c:pt>
                <c:pt idx="474">
                  <c:v>0</c:v>
                </c:pt>
                <c:pt idx="475">
                  <c:v>0</c:v>
                </c:pt>
                <c:pt idx="476">
                  <c:v>0</c:v>
                </c:pt>
                <c:pt idx="477">
                  <c:v>0</c:v>
                </c:pt>
                <c:pt idx="478">
                  <c:v>0</c:v>
                </c:pt>
                <c:pt idx="479">
                  <c:v>0</c:v>
                </c:pt>
                <c:pt idx="480">
                  <c:v>0</c:v>
                </c:pt>
                <c:pt idx="481">
                  <c:v>0</c:v>
                </c:pt>
                <c:pt idx="482">
                  <c:v>0</c:v>
                </c:pt>
                <c:pt idx="483">
                  <c:v>0</c:v>
                </c:pt>
                <c:pt idx="484">
                  <c:v>0</c:v>
                </c:pt>
                <c:pt idx="485">
                  <c:v>0</c:v>
                </c:pt>
                <c:pt idx="486">
                  <c:v>0</c:v>
                </c:pt>
                <c:pt idx="487">
                  <c:v>0</c:v>
                </c:pt>
                <c:pt idx="488">
                  <c:v>0</c:v>
                </c:pt>
                <c:pt idx="489">
                  <c:v>0</c:v>
                </c:pt>
                <c:pt idx="490">
                  <c:v>0</c:v>
                </c:pt>
                <c:pt idx="491">
                  <c:v>0</c:v>
                </c:pt>
                <c:pt idx="492">
                  <c:v>0</c:v>
                </c:pt>
                <c:pt idx="493">
                  <c:v>0</c:v>
                </c:pt>
                <c:pt idx="494">
                  <c:v>0</c:v>
                </c:pt>
                <c:pt idx="495">
                  <c:v>0</c:v>
                </c:pt>
                <c:pt idx="496">
                  <c:v>0</c:v>
                </c:pt>
                <c:pt idx="497">
                  <c:v>0</c:v>
                </c:pt>
                <c:pt idx="498">
                  <c:v>0</c:v>
                </c:pt>
                <c:pt idx="499">
                  <c:v>0</c:v>
                </c:pt>
                <c:pt idx="500">
                  <c:v>0</c:v>
                </c:pt>
                <c:pt idx="501">
                  <c:v>0</c:v>
                </c:pt>
                <c:pt idx="502">
                  <c:v>0</c:v>
                </c:pt>
                <c:pt idx="503">
                  <c:v>0</c:v>
                </c:pt>
                <c:pt idx="504">
                  <c:v>0</c:v>
                </c:pt>
                <c:pt idx="505">
                  <c:v>0</c:v>
                </c:pt>
                <c:pt idx="506">
                  <c:v>1.2</c:v>
                </c:pt>
                <c:pt idx="507">
                  <c:v>1.2</c:v>
                </c:pt>
                <c:pt idx="508">
                  <c:v>0</c:v>
                </c:pt>
                <c:pt idx="509">
                  <c:v>0</c:v>
                </c:pt>
                <c:pt idx="510">
                  <c:v>0</c:v>
                </c:pt>
                <c:pt idx="511">
                  <c:v>0</c:v>
                </c:pt>
                <c:pt idx="512">
                  <c:v>0</c:v>
                </c:pt>
                <c:pt idx="513">
                  <c:v>0</c:v>
                </c:pt>
                <c:pt idx="514">
                  <c:v>0</c:v>
                </c:pt>
                <c:pt idx="515">
                  <c:v>0</c:v>
                </c:pt>
                <c:pt idx="516">
                  <c:v>0</c:v>
                </c:pt>
                <c:pt idx="517">
                  <c:v>0</c:v>
                </c:pt>
                <c:pt idx="518">
                  <c:v>0</c:v>
                </c:pt>
                <c:pt idx="519">
                  <c:v>0</c:v>
                </c:pt>
                <c:pt idx="520">
                  <c:v>0</c:v>
                </c:pt>
                <c:pt idx="521">
                  <c:v>0</c:v>
                </c:pt>
                <c:pt idx="522">
                  <c:v>0</c:v>
                </c:pt>
                <c:pt idx="523">
                  <c:v>0</c:v>
                </c:pt>
                <c:pt idx="524">
                  <c:v>0</c:v>
                </c:pt>
                <c:pt idx="525">
                  <c:v>0</c:v>
                </c:pt>
                <c:pt idx="526">
                  <c:v>0</c:v>
                </c:pt>
                <c:pt idx="527">
                  <c:v>0</c:v>
                </c:pt>
                <c:pt idx="528">
                  <c:v>0</c:v>
                </c:pt>
                <c:pt idx="529">
                  <c:v>0</c:v>
                </c:pt>
                <c:pt idx="530">
                  <c:v>0</c:v>
                </c:pt>
                <c:pt idx="531">
                  <c:v>0</c:v>
                </c:pt>
                <c:pt idx="532">
                  <c:v>0</c:v>
                </c:pt>
                <c:pt idx="533">
                  <c:v>0</c:v>
                </c:pt>
                <c:pt idx="534">
                  <c:v>0</c:v>
                </c:pt>
                <c:pt idx="535">
                  <c:v>0</c:v>
                </c:pt>
                <c:pt idx="536">
                  <c:v>0</c:v>
                </c:pt>
                <c:pt idx="537">
                  <c:v>0</c:v>
                </c:pt>
                <c:pt idx="538">
                  <c:v>0</c:v>
                </c:pt>
                <c:pt idx="539">
                  <c:v>0</c:v>
                </c:pt>
                <c:pt idx="540">
                  <c:v>0</c:v>
                </c:pt>
                <c:pt idx="541">
                  <c:v>0</c:v>
                </c:pt>
                <c:pt idx="542">
                  <c:v>0</c:v>
                </c:pt>
                <c:pt idx="543">
                  <c:v>0</c:v>
                </c:pt>
                <c:pt idx="544">
                  <c:v>0</c:v>
                </c:pt>
                <c:pt idx="545">
                  <c:v>0</c:v>
                </c:pt>
                <c:pt idx="546">
                  <c:v>0</c:v>
                </c:pt>
                <c:pt idx="547">
                  <c:v>0</c:v>
                </c:pt>
                <c:pt idx="548">
                  <c:v>0</c:v>
                </c:pt>
                <c:pt idx="549">
                  <c:v>0</c:v>
                </c:pt>
                <c:pt idx="550">
                  <c:v>0</c:v>
                </c:pt>
                <c:pt idx="551">
                  <c:v>0</c:v>
                </c:pt>
                <c:pt idx="552">
                  <c:v>0</c:v>
                </c:pt>
                <c:pt idx="553">
                  <c:v>0</c:v>
                </c:pt>
                <c:pt idx="554">
                  <c:v>0</c:v>
                </c:pt>
                <c:pt idx="555">
                  <c:v>0</c:v>
                </c:pt>
                <c:pt idx="556">
                  <c:v>0</c:v>
                </c:pt>
                <c:pt idx="557">
                  <c:v>0</c:v>
                </c:pt>
                <c:pt idx="558">
                  <c:v>0</c:v>
                </c:pt>
                <c:pt idx="559">
                  <c:v>0</c:v>
                </c:pt>
                <c:pt idx="560">
                  <c:v>0</c:v>
                </c:pt>
                <c:pt idx="561">
                  <c:v>0</c:v>
                </c:pt>
                <c:pt idx="562">
                  <c:v>0</c:v>
                </c:pt>
                <c:pt idx="563">
                  <c:v>0</c:v>
                </c:pt>
                <c:pt idx="564">
                  <c:v>0</c:v>
                </c:pt>
                <c:pt idx="565">
                  <c:v>0</c:v>
                </c:pt>
                <c:pt idx="566">
                  <c:v>0</c:v>
                </c:pt>
                <c:pt idx="567">
                  <c:v>0</c:v>
                </c:pt>
                <c:pt idx="568">
                  <c:v>0</c:v>
                </c:pt>
                <c:pt idx="569">
                  <c:v>0</c:v>
                </c:pt>
                <c:pt idx="570">
                  <c:v>0</c:v>
                </c:pt>
                <c:pt idx="571">
                  <c:v>0</c:v>
                </c:pt>
                <c:pt idx="572">
                  <c:v>0</c:v>
                </c:pt>
                <c:pt idx="573">
                  <c:v>0</c:v>
                </c:pt>
                <c:pt idx="574">
                  <c:v>0</c:v>
                </c:pt>
                <c:pt idx="575">
                  <c:v>0</c:v>
                </c:pt>
              </c:numCache>
            </c:numRef>
          </c:val>
          <c:extLst>
            <c:ext xmlns:c16="http://schemas.microsoft.com/office/drawing/2014/chart" uri="{C3380CC4-5D6E-409C-BE32-E72D297353CC}">
              <c16:uniqueId val="{00000000-136D-45D1-8118-ACDB4BD696DE}"/>
            </c:ext>
          </c:extLst>
        </c:ser>
        <c:dLbls>
          <c:showLegendKey val="0"/>
          <c:showVal val="0"/>
          <c:showCatName val="0"/>
          <c:showSerName val="0"/>
          <c:showPercent val="0"/>
          <c:showBubbleSize val="0"/>
        </c:dLbls>
        <c:gapWidth val="150"/>
        <c:axId val="1483049151"/>
        <c:axId val="1483060191"/>
      </c:barChart>
      <c:lineChart>
        <c:grouping val="standard"/>
        <c:varyColors val="0"/>
        <c:ser>
          <c:idx val="0"/>
          <c:order val="0"/>
          <c:spPr>
            <a:ln w="28575" cap="rnd">
              <a:solidFill>
                <a:schemeClr val="accent1"/>
              </a:solidFill>
              <a:round/>
            </a:ln>
            <a:effectLst/>
          </c:spPr>
          <c:marker>
            <c:symbol val="none"/>
          </c:marker>
          <c:dPt>
            <c:idx val="574"/>
            <c:marker>
              <c:symbol val="none"/>
            </c:marker>
            <c:bubble3D val="0"/>
            <c:spPr>
              <a:ln w="57150" cap="rnd">
                <a:solidFill>
                  <a:schemeClr val="accent1"/>
                </a:solidFill>
                <a:round/>
              </a:ln>
              <a:effectLst/>
            </c:spPr>
            <c:extLst>
              <c:ext xmlns:c16="http://schemas.microsoft.com/office/drawing/2014/chart" uri="{C3380CC4-5D6E-409C-BE32-E72D297353CC}">
                <c16:uniqueId val="{00000002-155D-45B0-970F-F63531304C67}"/>
              </c:ext>
            </c:extLst>
          </c:dPt>
          <c:cat>
            <c:numRef>
              <c:f>[UMCSENT.xlsx]Monthly!$A$2:$A$577</c:f>
              <c:numCache>
                <c:formatCode>yyyy\-mm\-dd</c:formatCode>
                <c:ptCount val="576"/>
                <c:pt idx="0">
                  <c:v>28491</c:v>
                </c:pt>
                <c:pt idx="1">
                  <c:v>28522</c:v>
                </c:pt>
                <c:pt idx="2">
                  <c:v>28550</c:v>
                </c:pt>
                <c:pt idx="3">
                  <c:v>28581</c:v>
                </c:pt>
                <c:pt idx="4">
                  <c:v>28611</c:v>
                </c:pt>
                <c:pt idx="5">
                  <c:v>28642</c:v>
                </c:pt>
                <c:pt idx="6">
                  <c:v>28672</c:v>
                </c:pt>
                <c:pt idx="7">
                  <c:v>28703</c:v>
                </c:pt>
                <c:pt idx="8">
                  <c:v>28734</c:v>
                </c:pt>
                <c:pt idx="9">
                  <c:v>28764</c:v>
                </c:pt>
                <c:pt idx="10">
                  <c:v>28795</c:v>
                </c:pt>
                <c:pt idx="11">
                  <c:v>28825</c:v>
                </c:pt>
                <c:pt idx="12">
                  <c:v>28856</c:v>
                </c:pt>
                <c:pt idx="13">
                  <c:v>28887</c:v>
                </c:pt>
                <c:pt idx="14">
                  <c:v>28915</c:v>
                </c:pt>
                <c:pt idx="15">
                  <c:v>28946</c:v>
                </c:pt>
                <c:pt idx="16">
                  <c:v>28976</c:v>
                </c:pt>
                <c:pt idx="17">
                  <c:v>29007</c:v>
                </c:pt>
                <c:pt idx="18">
                  <c:v>29037</c:v>
                </c:pt>
                <c:pt idx="19">
                  <c:v>29068</c:v>
                </c:pt>
                <c:pt idx="20">
                  <c:v>29099</c:v>
                </c:pt>
                <c:pt idx="21">
                  <c:v>29129</c:v>
                </c:pt>
                <c:pt idx="22">
                  <c:v>29160</c:v>
                </c:pt>
                <c:pt idx="23">
                  <c:v>29190</c:v>
                </c:pt>
                <c:pt idx="24">
                  <c:v>29221</c:v>
                </c:pt>
                <c:pt idx="25">
                  <c:v>29252</c:v>
                </c:pt>
                <c:pt idx="26">
                  <c:v>29281</c:v>
                </c:pt>
                <c:pt idx="27">
                  <c:v>29312</c:v>
                </c:pt>
                <c:pt idx="28">
                  <c:v>29342</c:v>
                </c:pt>
                <c:pt idx="29">
                  <c:v>29373</c:v>
                </c:pt>
                <c:pt idx="30">
                  <c:v>29403</c:v>
                </c:pt>
                <c:pt idx="31">
                  <c:v>29434</c:v>
                </c:pt>
                <c:pt idx="32">
                  <c:v>29465</c:v>
                </c:pt>
                <c:pt idx="33">
                  <c:v>29495</c:v>
                </c:pt>
                <c:pt idx="34">
                  <c:v>29526</c:v>
                </c:pt>
                <c:pt idx="35">
                  <c:v>29556</c:v>
                </c:pt>
                <c:pt idx="36">
                  <c:v>29587</c:v>
                </c:pt>
                <c:pt idx="37">
                  <c:v>29618</c:v>
                </c:pt>
                <c:pt idx="38">
                  <c:v>29646</c:v>
                </c:pt>
                <c:pt idx="39">
                  <c:v>29677</c:v>
                </c:pt>
                <c:pt idx="40">
                  <c:v>29707</c:v>
                </c:pt>
                <c:pt idx="41">
                  <c:v>29738</c:v>
                </c:pt>
                <c:pt idx="42">
                  <c:v>29768</c:v>
                </c:pt>
                <c:pt idx="43">
                  <c:v>29799</c:v>
                </c:pt>
                <c:pt idx="44">
                  <c:v>29830</c:v>
                </c:pt>
                <c:pt idx="45">
                  <c:v>29860</c:v>
                </c:pt>
                <c:pt idx="46">
                  <c:v>29891</c:v>
                </c:pt>
                <c:pt idx="47">
                  <c:v>29921</c:v>
                </c:pt>
                <c:pt idx="48">
                  <c:v>29952</c:v>
                </c:pt>
                <c:pt idx="49">
                  <c:v>29983</c:v>
                </c:pt>
                <c:pt idx="50">
                  <c:v>30011</c:v>
                </c:pt>
                <c:pt idx="51">
                  <c:v>30042</c:v>
                </c:pt>
                <c:pt idx="52">
                  <c:v>30072</c:v>
                </c:pt>
                <c:pt idx="53">
                  <c:v>30103</c:v>
                </c:pt>
                <c:pt idx="54">
                  <c:v>30133</c:v>
                </c:pt>
                <c:pt idx="55">
                  <c:v>30164</c:v>
                </c:pt>
                <c:pt idx="56">
                  <c:v>30195</c:v>
                </c:pt>
                <c:pt idx="57">
                  <c:v>30225</c:v>
                </c:pt>
                <c:pt idx="58">
                  <c:v>30256</c:v>
                </c:pt>
                <c:pt idx="59">
                  <c:v>30286</c:v>
                </c:pt>
                <c:pt idx="60">
                  <c:v>30317</c:v>
                </c:pt>
                <c:pt idx="61">
                  <c:v>30348</c:v>
                </c:pt>
                <c:pt idx="62">
                  <c:v>30376</c:v>
                </c:pt>
                <c:pt idx="63">
                  <c:v>30407</c:v>
                </c:pt>
                <c:pt idx="64">
                  <c:v>30437</c:v>
                </c:pt>
                <c:pt idx="65">
                  <c:v>30468</c:v>
                </c:pt>
                <c:pt idx="66">
                  <c:v>30498</c:v>
                </c:pt>
                <c:pt idx="67">
                  <c:v>30529</c:v>
                </c:pt>
                <c:pt idx="68">
                  <c:v>30560</c:v>
                </c:pt>
                <c:pt idx="69">
                  <c:v>30590</c:v>
                </c:pt>
                <c:pt idx="70">
                  <c:v>30621</c:v>
                </c:pt>
                <c:pt idx="71">
                  <c:v>30651</c:v>
                </c:pt>
                <c:pt idx="72">
                  <c:v>30682</c:v>
                </c:pt>
                <c:pt idx="73">
                  <c:v>30713</c:v>
                </c:pt>
                <c:pt idx="74">
                  <c:v>30742</c:v>
                </c:pt>
                <c:pt idx="75">
                  <c:v>30773</c:v>
                </c:pt>
                <c:pt idx="76">
                  <c:v>30803</c:v>
                </c:pt>
                <c:pt idx="77">
                  <c:v>30834</c:v>
                </c:pt>
                <c:pt idx="78">
                  <c:v>30864</c:v>
                </c:pt>
                <c:pt idx="79">
                  <c:v>30895</c:v>
                </c:pt>
                <c:pt idx="80">
                  <c:v>30926</c:v>
                </c:pt>
                <c:pt idx="81">
                  <c:v>30956</c:v>
                </c:pt>
                <c:pt idx="82">
                  <c:v>30987</c:v>
                </c:pt>
                <c:pt idx="83">
                  <c:v>31017</c:v>
                </c:pt>
                <c:pt idx="84">
                  <c:v>31048</c:v>
                </c:pt>
                <c:pt idx="85">
                  <c:v>31079</c:v>
                </c:pt>
                <c:pt idx="86">
                  <c:v>31107</c:v>
                </c:pt>
                <c:pt idx="87">
                  <c:v>31138</c:v>
                </c:pt>
                <c:pt idx="88">
                  <c:v>31168</c:v>
                </c:pt>
                <c:pt idx="89">
                  <c:v>31199</c:v>
                </c:pt>
                <c:pt idx="90">
                  <c:v>31229</c:v>
                </c:pt>
                <c:pt idx="91">
                  <c:v>31260</c:v>
                </c:pt>
                <c:pt idx="92">
                  <c:v>31291</c:v>
                </c:pt>
                <c:pt idx="93">
                  <c:v>31321</c:v>
                </c:pt>
                <c:pt idx="94">
                  <c:v>31352</c:v>
                </c:pt>
                <c:pt idx="95">
                  <c:v>31382</c:v>
                </c:pt>
                <c:pt idx="96">
                  <c:v>31413</c:v>
                </c:pt>
                <c:pt idx="97">
                  <c:v>31444</c:v>
                </c:pt>
                <c:pt idx="98">
                  <c:v>31472</c:v>
                </c:pt>
                <c:pt idx="99">
                  <c:v>31503</c:v>
                </c:pt>
                <c:pt idx="100">
                  <c:v>31533</c:v>
                </c:pt>
                <c:pt idx="101">
                  <c:v>31564</c:v>
                </c:pt>
                <c:pt idx="102">
                  <c:v>31594</c:v>
                </c:pt>
                <c:pt idx="103">
                  <c:v>31625</c:v>
                </c:pt>
                <c:pt idx="104">
                  <c:v>31656</c:v>
                </c:pt>
                <c:pt idx="105">
                  <c:v>31686</c:v>
                </c:pt>
                <c:pt idx="106">
                  <c:v>31717</c:v>
                </c:pt>
                <c:pt idx="107">
                  <c:v>31747</c:v>
                </c:pt>
                <c:pt idx="108">
                  <c:v>31778</c:v>
                </c:pt>
                <c:pt idx="109">
                  <c:v>31809</c:v>
                </c:pt>
                <c:pt idx="110">
                  <c:v>31837</c:v>
                </c:pt>
                <c:pt idx="111">
                  <c:v>31868</c:v>
                </c:pt>
                <c:pt idx="112">
                  <c:v>31898</c:v>
                </c:pt>
                <c:pt idx="113">
                  <c:v>31929</c:v>
                </c:pt>
                <c:pt idx="114">
                  <c:v>31959</c:v>
                </c:pt>
                <c:pt idx="115">
                  <c:v>31990</c:v>
                </c:pt>
                <c:pt idx="116">
                  <c:v>32021</c:v>
                </c:pt>
                <c:pt idx="117">
                  <c:v>32051</c:v>
                </c:pt>
                <c:pt idx="118">
                  <c:v>32082</c:v>
                </c:pt>
                <c:pt idx="119">
                  <c:v>32112</c:v>
                </c:pt>
                <c:pt idx="120">
                  <c:v>32143</c:v>
                </c:pt>
                <c:pt idx="121">
                  <c:v>32174</c:v>
                </c:pt>
                <c:pt idx="122">
                  <c:v>32203</c:v>
                </c:pt>
                <c:pt idx="123">
                  <c:v>32234</c:v>
                </c:pt>
                <c:pt idx="124">
                  <c:v>32264</c:v>
                </c:pt>
                <c:pt idx="125">
                  <c:v>32295</c:v>
                </c:pt>
                <c:pt idx="126">
                  <c:v>32325</c:v>
                </c:pt>
                <c:pt idx="127">
                  <c:v>32356</c:v>
                </c:pt>
                <c:pt idx="128">
                  <c:v>32387</c:v>
                </c:pt>
                <c:pt idx="129">
                  <c:v>32417</c:v>
                </c:pt>
                <c:pt idx="130">
                  <c:v>32448</c:v>
                </c:pt>
                <c:pt idx="131">
                  <c:v>32478</c:v>
                </c:pt>
                <c:pt idx="132">
                  <c:v>32509</c:v>
                </c:pt>
                <c:pt idx="133">
                  <c:v>32540</c:v>
                </c:pt>
                <c:pt idx="134">
                  <c:v>32568</c:v>
                </c:pt>
                <c:pt idx="135">
                  <c:v>32599</c:v>
                </c:pt>
                <c:pt idx="136">
                  <c:v>32629</c:v>
                </c:pt>
                <c:pt idx="137">
                  <c:v>32660</c:v>
                </c:pt>
                <c:pt idx="138">
                  <c:v>32690</c:v>
                </c:pt>
                <c:pt idx="139">
                  <c:v>32721</c:v>
                </c:pt>
                <c:pt idx="140">
                  <c:v>32752</c:v>
                </c:pt>
                <c:pt idx="141">
                  <c:v>32782</c:v>
                </c:pt>
                <c:pt idx="142">
                  <c:v>32813</c:v>
                </c:pt>
                <c:pt idx="143">
                  <c:v>32843</c:v>
                </c:pt>
                <c:pt idx="144">
                  <c:v>32874</c:v>
                </c:pt>
                <c:pt idx="145">
                  <c:v>32905</c:v>
                </c:pt>
                <c:pt idx="146">
                  <c:v>32933</c:v>
                </c:pt>
                <c:pt idx="147">
                  <c:v>32964</c:v>
                </c:pt>
                <c:pt idx="148">
                  <c:v>32994</c:v>
                </c:pt>
                <c:pt idx="149">
                  <c:v>33025</c:v>
                </c:pt>
                <c:pt idx="150">
                  <c:v>33055</c:v>
                </c:pt>
                <c:pt idx="151">
                  <c:v>33086</c:v>
                </c:pt>
                <c:pt idx="152">
                  <c:v>33117</c:v>
                </c:pt>
                <c:pt idx="153">
                  <c:v>33147</c:v>
                </c:pt>
                <c:pt idx="154">
                  <c:v>33178</c:v>
                </c:pt>
                <c:pt idx="155">
                  <c:v>33208</c:v>
                </c:pt>
                <c:pt idx="156">
                  <c:v>33239</c:v>
                </c:pt>
                <c:pt idx="157">
                  <c:v>33270</c:v>
                </c:pt>
                <c:pt idx="158">
                  <c:v>33298</c:v>
                </c:pt>
                <c:pt idx="159">
                  <c:v>33329</c:v>
                </c:pt>
                <c:pt idx="160">
                  <c:v>33359</c:v>
                </c:pt>
                <c:pt idx="161">
                  <c:v>33390</c:v>
                </c:pt>
                <c:pt idx="162">
                  <c:v>33420</c:v>
                </c:pt>
                <c:pt idx="163">
                  <c:v>33451</c:v>
                </c:pt>
                <c:pt idx="164">
                  <c:v>33482</c:v>
                </c:pt>
                <c:pt idx="165">
                  <c:v>33512</c:v>
                </c:pt>
                <c:pt idx="166">
                  <c:v>33543</c:v>
                </c:pt>
                <c:pt idx="167">
                  <c:v>33573</c:v>
                </c:pt>
                <c:pt idx="168">
                  <c:v>33604</c:v>
                </c:pt>
                <c:pt idx="169">
                  <c:v>33635</c:v>
                </c:pt>
                <c:pt idx="170">
                  <c:v>33664</c:v>
                </c:pt>
                <c:pt idx="171">
                  <c:v>33695</c:v>
                </c:pt>
                <c:pt idx="172">
                  <c:v>33725</c:v>
                </c:pt>
                <c:pt idx="173">
                  <c:v>33756</c:v>
                </c:pt>
                <c:pt idx="174">
                  <c:v>33786</c:v>
                </c:pt>
                <c:pt idx="175">
                  <c:v>33817</c:v>
                </c:pt>
                <c:pt idx="176">
                  <c:v>33848</c:v>
                </c:pt>
                <c:pt idx="177">
                  <c:v>33878</c:v>
                </c:pt>
                <c:pt idx="178">
                  <c:v>33909</c:v>
                </c:pt>
                <c:pt idx="179">
                  <c:v>33939</c:v>
                </c:pt>
                <c:pt idx="180">
                  <c:v>33970</c:v>
                </c:pt>
                <c:pt idx="181">
                  <c:v>34001</c:v>
                </c:pt>
                <c:pt idx="182">
                  <c:v>34029</c:v>
                </c:pt>
                <c:pt idx="183">
                  <c:v>34060</c:v>
                </c:pt>
                <c:pt idx="184">
                  <c:v>34090</c:v>
                </c:pt>
                <c:pt idx="185">
                  <c:v>34121</c:v>
                </c:pt>
                <c:pt idx="186">
                  <c:v>34151</c:v>
                </c:pt>
                <c:pt idx="187">
                  <c:v>34182</c:v>
                </c:pt>
                <c:pt idx="188">
                  <c:v>34213</c:v>
                </c:pt>
                <c:pt idx="189">
                  <c:v>34243</c:v>
                </c:pt>
                <c:pt idx="190">
                  <c:v>34274</c:v>
                </c:pt>
                <c:pt idx="191">
                  <c:v>34304</c:v>
                </c:pt>
                <c:pt idx="192">
                  <c:v>34335</c:v>
                </c:pt>
                <c:pt idx="193">
                  <c:v>34366</c:v>
                </c:pt>
                <c:pt idx="194">
                  <c:v>34394</c:v>
                </c:pt>
                <c:pt idx="195">
                  <c:v>34425</c:v>
                </c:pt>
                <c:pt idx="196">
                  <c:v>34455</c:v>
                </c:pt>
                <c:pt idx="197">
                  <c:v>34486</c:v>
                </c:pt>
                <c:pt idx="198">
                  <c:v>34516</c:v>
                </c:pt>
                <c:pt idx="199">
                  <c:v>34547</c:v>
                </c:pt>
                <c:pt idx="200">
                  <c:v>34578</c:v>
                </c:pt>
                <c:pt idx="201">
                  <c:v>34608</c:v>
                </c:pt>
                <c:pt idx="202">
                  <c:v>34639</c:v>
                </c:pt>
                <c:pt idx="203">
                  <c:v>34669</c:v>
                </c:pt>
                <c:pt idx="204">
                  <c:v>34700</c:v>
                </c:pt>
                <c:pt idx="205">
                  <c:v>34731</c:v>
                </c:pt>
                <c:pt idx="206">
                  <c:v>34759</c:v>
                </c:pt>
                <c:pt idx="207">
                  <c:v>34790</c:v>
                </c:pt>
                <c:pt idx="208">
                  <c:v>34820</c:v>
                </c:pt>
                <c:pt idx="209">
                  <c:v>34851</c:v>
                </c:pt>
                <c:pt idx="210">
                  <c:v>34881</c:v>
                </c:pt>
                <c:pt idx="211">
                  <c:v>34912</c:v>
                </c:pt>
                <c:pt idx="212">
                  <c:v>34943</c:v>
                </c:pt>
                <c:pt idx="213">
                  <c:v>34973</c:v>
                </c:pt>
                <c:pt idx="214">
                  <c:v>35004</c:v>
                </c:pt>
                <c:pt idx="215">
                  <c:v>35034</c:v>
                </c:pt>
                <c:pt idx="216">
                  <c:v>35065</c:v>
                </c:pt>
                <c:pt idx="217">
                  <c:v>35096</c:v>
                </c:pt>
                <c:pt idx="218">
                  <c:v>35125</c:v>
                </c:pt>
                <c:pt idx="219">
                  <c:v>35156</c:v>
                </c:pt>
                <c:pt idx="220">
                  <c:v>35186</c:v>
                </c:pt>
                <c:pt idx="221">
                  <c:v>35217</c:v>
                </c:pt>
                <c:pt idx="222">
                  <c:v>35247</c:v>
                </c:pt>
                <c:pt idx="223">
                  <c:v>35278</c:v>
                </c:pt>
                <c:pt idx="224">
                  <c:v>35309</c:v>
                </c:pt>
                <c:pt idx="225">
                  <c:v>35339</c:v>
                </c:pt>
                <c:pt idx="226">
                  <c:v>35370</c:v>
                </c:pt>
                <c:pt idx="227">
                  <c:v>35400</c:v>
                </c:pt>
                <c:pt idx="228">
                  <c:v>35431</c:v>
                </c:pt>
                <c:pt idx="229">
                  <c:v>35462</c:v>
                </c:pt>
                <c:pt idx="230">
                  <c:v>35490</c:v>
                </c:pt>
                <c:pt idx="231">
                  <c:v>35521</c:v>
                </c:pt>
                <c:pt idx="232">
                  <c:v>35551</c:v>
                </c:pt>
                <c:pt idx="233">
                  <c:v>35582</c:v>
                </c:pt>
                <c:pt idx="234">
                  <c:v>35612</c:v>
                </c:pt>
                <c:pt idx="235">
                  <c:v>35643</c:v>
                </c:pt>
                <c:pt idx="236">
                  <c:v>35674</c:v>
                </c:pt>
                <c:pt idx="237">
                  <c:v>35704</c:v>
                </c:pt>
                <c:pt idx="238">
                  <c:v>35735</c:v>
                </c:pt>
                <c:pt idx="239">
                  <c:v>35765</c:v>
                </c:pt>
                <c:pt idx="240">
                  <c:v>35796</c:v>
                </c:pt>
                <c:pt idx="241">
                  <c:v>35827</c:v>
                </c:pt>
                <c:pt idx="242">
                  <c:v>35855</c:v>
                </c:pt>
                <c:pt idx="243">
                  <c:v>35886</c:v>
                </c:pt>
                <c:pt idx="244">
                  <c:v>35916</c:v>
                </c:pt>
                <c:pt idx="245">
                  <c:v>35947</c:v>
                </c:pt>
                <c:pt idx="246">
                  <c:v>35977</c:v>
                </c:pt>
                <c:pt idx="247">
                  <c:v>36008</c:v>
                </c:pt>
                <c:pt idx="248">
                  <c:v>36039</c:v>
                </c:pt>
                <c:pt idx="249">
                  <c:v>36069</c:v>
                </c:pt>
                <c:pt idx="250">
                  <c:v>36100</c:v>
                </c:pt>
                <c:pt idx="251">
                  <c:v>36130</c:v>
                </c:pt>
                <c:pt idx="252">
                  <c:v>36161</c:v>
                </c:pt>
                <c:pt idx="253">
                  <c:v>36192</c:v>
                </c:pt>
                <c:pt idx="254">
                  <c:v>36220</c:v>
                </c:pt>
                <c:pt idx="255">
                  <c:v>36251</c:v>
                </c:pt>
                <c:pt idx="256">
                  <c:v>36281</c:v>
                </c:pt>
                <c:pt idx="257">
                  <c:v>36312</c:v>
                </c:pt>
                <c:pt idx="258">
                  <c:v>36342</c:v>
                </c:pt>
                <c:pt idx="259">
                  <c:v>36373</c:v>
                </c:pt>
                <c:pt idx="260">
                  <c:v>36404</c:v>
                </c:pt>
                <c:pt idx="261">
                  <c:v>36434</c:v>
                </c:pt>
                <c:pt idx="262">
                  <c:v>36465</c:v>
                </c:pt>
                <c:pt idx="263">
                  <c:v>36495</c:v>
                </c:pt>
                <c:pt idx="264">
                  <c:v>36526</c:v>
                </c:pt>
                <c:pt idx="265">
                  <c:v>36557</c:v>
                </c:pt>
                <c:pt idx="266">
                  <c:v>36586</c:v>
                </c:pt>
                <c:pt idx="267">
                  <c:v>36617</c:v>
                </c:pt>
                <c:pt idx="268">
                  <c:v>36647</c:v>
                </c:pt>
                <c:pt idx="269">
                  <c:v>36678</c:v>
                </c:pt>
                <c:pt idx="270">
                  <c:v>36708</c:v>
                </c:pt>
                <c:pt idx="271">
                  <c:v>36739</c:v>
                </c:pt>
                <c:pt idx="272">
                  <c:v>36770</c:v>
                </c:pt>
                <c:pt idx="273">
                  <c:v>36800</c:v>
                </c:pt>
                <c:pt idx="274">
                  <c:v>36831</c:v>
                </c:pt>
                <c:pt idx="275">
                  <c:v>36861</c:v>
                </c:pt>
                <c:pt idx="276">
                  <c:v>36892</c:v>
                </c:pt>
                <c:pt idx="277">
                  <c:v>36923</c:v>
                </c:pt>
                <c:pt idx="278">
                  <c:v>36951</c:v>
                </c:pt>
                <c:pt idx="279">
                  <c:v>36982</c:v>
                </c:pt>
                <c:pt idx="280">
                  <c:v>37012</c:v>
                </c:pt>
                <c:pt idx="281">
                  <c:v>37043</c:v>
                </c:pt>
                <c:pt idx="282">
                  <c:v>37073</c:v>
                </c:pt>
                <c:pt idx="283">
                  <c:v>37104</c:v>
                </c:pt>
                <c:pt idx="284">
                  <c:v>37135</c:v>
                </c:pt>
                <c:pt idx="285">
                  <c:v>37165</c:v>
                </c:pt>
                <c:pt idx="286">
                  <c:v>37196</c:v>
                </c:pt>
                <c:pt idx="287">
                  <c:v>37226</c:v>
                </c:pt>
                <c:pt idx="288">
                  <c:v>37257</c:v>
                </c:pt>
                <c:pt idx="289">
                  <c:v>37288</c:v>
                </c:pt>
                <c:pt idx="290">
                  <c:v>37316</c:v>
                </c:pt>
                <c:pt idx="291">
                  <c:v>37347</c:v>
                </c:pt>
                <c:pt idx="292">
                  <c:v>37377</c:v>
                </c:pt>
                <c:pt idx="293">
                  <c:v>37408</c:v>
                </c:pt>
                <c:pt idx="294">
                  <c:v>37438</c:v>
                </c:pt>
                <c:pt idx="295">
                  <c:v>37469</c:v>
                </c:pt>
                <c:pt idx="296">
                  <c:v>37500</c:v>
                </c:pt>
                <c:pt idx="297">
                  <c:v>37530</c:v>
                </c:pt>
                <c:pt idx="298">
                  <c:v>37561</c:v>
                </c:pt>
                <c:pt idx="299">
                  <c:v>37591</c:v>
                </c:pt>
                <c:pt idx="300">
                  <c:v>37622</c:v>
                </c:pt>
                <c:pt idx="301">
                  <c:v>37653</c:v>
                </c:pt>
                <c:pt idx="302">
                  <c:v>37681</c:v>
                </c:pt>
                <c:pt idx="303">
                  <c:v>37712</c:v>
                </c:pt>
                <c:pt idx="304">
                  <c:v>37742</c:v>
                </c:pt>
                <c:pt idx="305">
                  <c:v>37773</c:v>
                </c:pt>
                <c:pt idx="306">
                  <c:v>37803</c:v>
                </c:pt>
                <c:pt idx="307">
                  <c:v>37834</c:v>
                </c:pt>
                <c:pt idx="308">
                  <c:v>37865</c:v>
                </c:pt>
                <c:pt idx="309">
                  <c:v>37895</c:v>
                </c:pt>
                <c:pt idx="310">
                  <c:v>37926</c:v>
                </c:pt>
                <c:pt idx="311">
                  <c:v>37956</c:v>
                </c:pt>
                <c:pt idx="312">
                  <c:v>37987</c:v>
                </c:pt>
                <c:pt idx="313">
                  <c:v>38018</c:v>
                </c:pt>
                <c:pt idx="314">
                  <c:v>38047</c:v>
                </c:pt>
                <c:pt idx="315">
                  <c:v>38078</c:v>
                </c:pt>
                <c:pt idx="316">
                  <c:v>38108</c:v>
                </c:pt>
                <c:pt idx="317">
                  <c:v>38139</c:v>
                </c:pt>
                <c:pt idx="318">
                  <c:v>38169</c:v>
                </c:pt>
                <c:pt idx="319">
                  <c:v>38200</c:v>
                </c:pt>
                <c:pt idx="320">
                  <c:v>38231</c:v>
                </c:pt>
                <c:pt idx="321">
                  <c:v>38261</c:v>
                </c:pt>
                <c:pt idx="322">
                  <c:v>38292</c:v>
                </c:pt>
                <c:pt idx="323">
                  <c:v>38322</c:v>
                </c:pt>
                <c:pt idx="324">
                  <c:v>38353</c:v>
                </c:pt>
                <c:pt idx="325">
                  <c:v>38384</c:v>
                </c:pt>
                <c:pt idx="326">
                  <c:v>38412</c:v>
                </c:pt>
                <c:pt idx="327">
                  <c:v>38443</c:v>
                </c:pt>
                <c:pt idx="328">
                  <c:v>38473</c:v>
                </c:pt>
                <c:pt idx="329">
                  <c:v>38504</c:v>
                </c:pt>
                <c:pt idx="330">
                  <c:v>38534</c:v>
                </c:pt>
                <c:pt idx="331">
                  <c:v>38565</c:v>
                </c:pt>
                <c:pt idx="332">
                  <c:v>38596</c:v>
                </c:pt>
                <c:pt idx="333">
                  <c:v>38626</c:v>
                </c:pt>
                <c:pt idx="334">
                  <c:v>38657</c:v>
                </c:pt>
                <c:pt idx="335">
                  <c:v>38687</c:v>
                </c:pt>
                <c:pt idx="336">
                  <c:v>38718</c:v>
                </c:pt>
                <c:pt idx="337">
                  <c:v>38749</c:v>
                </c:pt>
                <c:pt idx="338">
                  <c:v>38777</c:v>
                </c:pt>
                <c:pt idx="339">
                  <c:v>38808</c:v>
                </c:pt>
                <c:pt idx="340">
                  <c:v>38838</c:v>
                </c:pt>
                <c:pt idx="341">
                  <c:v>38869</c:v>
                </c:pt>
                <c:pt idx="342">
                  <c:v>38899</c:v>
                </c:pt>
                <c:pt idx="343">
                  <c:v>38930</c:v>
                </c:pt>
                <c:pt idx="344">
                  <c:v>38961</c:v>
                </c:pt>
                <c:pt idx="345">
                  <c:v>38991</c:v>
                </c:pt>
                <c:pt idx="346">
                  <c:v>39022</c:v>
                </c:pt>
                <c:pt idx="347">
                  <c:v>39052</c:v>
                </c:pt>
                <c:pt idx="348">
                  <c:v>39083</c:v>
                </c:pt>
                <c:pt idx="349">
                  <c:v>39114</c:v>
                </c:pt>
                <c:pt idx="350">
                  <c:v>39142</c:v>
                </c:pt>
                <c:pt idx="351">
                  <c:v>39173</c:v>
                </c:pt>
                <c:pt idx="352">
                  <c:v>39203</c:v>
                </c:pt>
                <c:pt idx="353">
                  <c:v>39234</c:v>
                </c:pt>
                <c:pt idx="354">
                  <c:v>39264</c:v>
                </c:pt>
                <c:pt idx="355">
                  <c:v>39295</c:v>
                </c:pt>
                <c:pt idx="356">
                  <c:v>39326</c:v>
                </c:pt>
                <c:pt idx="357">
                  <c:v>39356</c:v>
                </c:pt>
                <c:pt idx="358">
                  <c:v>39387</c:v>
                </c:pt>
                <c:pt idx="359">
                  <c:v>39417</c:v>
                </c:pt>
                <c:pt idx="360">
                  <c:v>39448</c:v>
                </c:pt>
                <c:pt idx="361">
                  <c:v>39479</c:v>
                </c:pt>
                <c:pt idx="362">
                  <c:v>39508</c:v>
                </c:pt>
                <c:pt idx="363">
                  <c:v>39539</c:v>
                </c:pt>
                <c:pt idx="364">
                  <c:v>39569</c:v>
                </c:pt>
                <c:pt idx="365">
                  <c:v>39600</c:v>
                </c:pt>
                <c:pt idx="366">
                  <c:v>39630</c:v>
                </c:pt>
                <c:pt idx="367">
                  <c:v>39661</c:v>
                </c:pt>
                <c:pt idx="368">
                  <c:v>39692</c:v>
                </c:pt>
                <c:pt idx="369">
                  <c:v>39722</c:v>
                </c:pt>
                <c:pt idx="370">
                  <c:v>39753</c:v>
                </c:pt>
                <c:pt idx="371">
                  <c:v>39783</c:v>
                </c:pt>
                <c:pt idx="372">
                  <c:v>39814</c:v>
                </c:pt>
                <c:pt idx="373">
                  <c:v>39845</c:v>
                </c:pt>
                <c:pt idx="374">
                  <c:v>39873</c:v>
                </c:pt>
                <c:pt idx="375">
                  <c:v>39904</c:v>
                </c:pt>
                <c:pt idx="376">
                  <c:v>39934</c:v>
                </c:pt>
                <c:pt idx="377">
                  <c:v>39965</c:v>
                </c:pt>
                <c:pt idx="378">
                  <c:v>39995</c:v>
                </c:pt>
                <c:pt idx="379">
                  <c:v>40026</c:v>
                </c:pt>
                <c:pt idx="380">
                  <c:v>40057</c:v>
                </c:pt>
                <c:pt idx="381">
                  <c:v>40087</c:v>
                </c:pt>
                <c:pt idx="382">
                  <c:v>40118</c:v>
                </c:pt>
                <c:pt idx="383">
                  <c:v>40148</c:v>
                </c:pt>
                <c:pt idx="384">
                  <c:v>40179</c:v>
                </c:pt>
                <c:pt idx="385">
                  <c:v>40210</c:v>
                </c:pt>
                <c:pt idx="386">
                  <c:v>40238</c:v>
                </c:pt>
                <c:pt idx="387">
                  <c:v>40269</c:v>
                </c:pt>
                <c:pt idx="388">
                  <c:v>40299</c:v>
                </c:pt>
                <c:pt idx="389">
                  <c:v>40330</c:v>
                </c:pt>
                <c:pt idx="390">
                  <c:v>40360</c:v>
                </c:pt>
                <c:pt idx="391">
                  <c:v>40391</c:v>
                </c:pt>
                <c:pt idx="392">
                  <c:v>40422</c:v>
                </c:pt>
                <c:pt idx="393">
                  <c:v>40452</c:v>
                </c:pt>
                <c:pt idx="394">
                  <c:v>40483</c:v>
                </c:pt>
                <c:pt idx="395">
                  <c:v>40513</c:v>
                </c:pt>
                <c:pt idx="396">
                  <c:v>40544</c:v>
                </c:pt>
                <c:pt idx="397">
                  <c:v>40575</c:v>
                </c:pt>
                <c:pt idx="398">
                  <c:v>40603</c:v>
                </c:pt>
                <c:pt idx="399">
                  <c:v>40634</c:v>
                </c:pt>
                <c:pt idx="400">
                  <c:v>40664</c:v>
                </c:pt>
                <c:pt idx="401">
                  <c:v>40695</c:v>
                </c:pt>
                <c:pt idx="402">
                  <c:v>40725</c:v>
                </c:pt>
                <c:pt idx="403">
                  <c:v>40756</c:v>
                </c:pt>
                <c:pt idx="404">
                  <c:v>40787</c:v>
                </c:pt>
                <c:pt idx="405">
                  <c:v>40817</c:v>
                </c:pt>
                <c:pt idx="406">
                  <c:v>40848</c:v>
                </c:pt>
                <c:pt idx="407">
                  <c:v>40878</c:v>
                </c:pt>
                <c:pt idx="408">
                  <c:v>40909</c:v>
                </c:pt>
                <c:pt idx="409">
                  <c:v>40940</c:v>
                </c:pt>
                <c:pt idx="410">
                  <c:v>40969</c:v>
                </c:pt>
                <c:pt idx="411">
                  <c:v>41000</c:v>
                </c:pt>
                <c:pt idx="412">
                  <c:v>41030</c:v>
                </c:pt>
                <c:pt idx="413">
                  <c:v>41061</c:v>
                </c:pt>
                <c:pt idx="414">
                  <c:v>41091</c:v>
                </c:pt>
                <c:pt idx="415">
                  <c:v>41122</c:v>
                </c:pt>
                <c:pt idx="416">
                  <c:v>41153</c:v>
                </c:pt>
                <c:pt idx="417">
                  <c:v>41183</c:v>
                </c:pt>
                <c:pt idx="418">
                  <c:v>41214</c:v>
                </c:pt>
                <c:pt idx="419">
                  <c:v>41244</c:v>
                </c:pt>
                <c:pt idx="420">
                  <c:v>41275</c:v>
                </c:pt>
                <c:pt idx="421">
                  <c:v>41306</c:v>
                </c:pt>
                <c:pt idx="422">
                  <c:v>41334</c:v>
                </c:pt>
                <c:pt idx="423">
                  <c:v>41365</c:v>
                </c:pt>
                <c:pt idx="424">
                  <c:v>41395</c:v>
                </c:pt>
                <c:pt idx="425">
                  <c:v>41426</c:v>
                </c:pt>
                <c:pt idx="426">
                  <c:v>41456</c:v>
                </c:pt>
                <c:pt idx="427">
                  <c:v>41487</c:v>
                </c:pt>
                <c:pt idx="428">
                  <c:v>41518</c:v>
                </c:pt>
                <c:pt idx="429">
                  <c:v>41548</c:v>
                </c:pt>
                <c:pt idx="430">
                  <c:v>41579</c:v>
                </c:pt>
                <c:pt idx="431">
                  <c:v>41609</c:v>
                </c:pt>
                <c:pt idx="432">
                  <c:v>41640</c:v>
                </c:pt>
                <c:pt idx="433">
                  <c:v>41671</c:v>
                </c:pt>
                <c:pt idx="434">
                  <c:v>41699</c:v>
                </c:pt>
                <c:pt idx="435">
                  <c:v>41730</c:v>
                </c:pt>
                <c:pt idx="436">
                  <c:v>41760</c:v>
                </c:pt>
                <c:pt idx="437">
                  <c:v>41791</c:v>
                </c:pt>
                <c:pt idx="438">
                  <c:v>41821</c:v>
                </c:pt>
                <c:pt idx="439">
                  <c:v>41852</c:v>
                </c:pt>
                <c:pt idx="440">
                  <c:v>41883</c:v>
                </c:pt>
                <c:pt idx="441">
                  <c:v>41913</c:v>
                </c:pt>
                <c:pt idx="442">
                  <c:v>41944</c:v>
                </c:pt>
                <c:pt idx="443">
                  <c:v>41974</c:v>
                </c:pt>
                <c:pt idx="444">
                  <c:v>42005</c:v>
                </c:pt>
                <c:pt idx="445">
                  <c:v>42036</c:v>
                </c:pt>
                <c:pt idx="446">
                  <c:v>42064</c:v>
                </c:pt>
                <c:pt idx="447">
                  <c:v>42095</c:v>
                </c:pt>
                <c:pt idx="448">
                  <c:v>42125</c:v>
                </c:pt>
                <c:pt idx="449">
                  <c:v>42156</c:v>
                </c:pt>
                <c:pt idx="450">
                  <c:v>42186</c:v>
                </c:pt>
                <c:pt idx="451">
                  <c:v>42217</c:v>
                </c:pt>
                <c:pt idx="452">
                  <c:v>42248</c:v>
                </c:pt>
                <c:pt idx="453">
                  <c:v>42278</c:v>
                </c:pt>
                <c:pt idx="454">
                  <c:v>42309</c:v>
                </c:pt>
                <c:pt idx="455">
                  <c:v>42339</c:v>
                </c:pt>
                <c:pt idx="456">
                  <c:v>42370</c:v>
                </c:pt>
                <c:pt idx="457">
                  <c:v>42401</c:v>
                </c:pt>
                <c:pt idx="458">
                  <c:v>42430</c:v>
                </c:pt>
                <c:pt idx="459">
                  <c:v>42461</c:v>
                </c:pt>
                <c:pt idx="460">
                  <c:v>42491</c:v>
                </c:pt>
                <c:pt idx="461">
                  <c:v>42522</c:v>
                </c:pt>
                <c:pt idx="462">
                  <c:v>42552</c:v>
                </c:pt>
                <c:pt idx="463">
                  <c:v>42583</c:v>
                </c:pt>
                <c:pt idx="464">
                  <c:v>42614</c:v>
                </c:pt>
                <c:pt idx="465">
                  <c:v>42644</c:v>
                </c:pt>
                <c:pt idx="466">
                  <c:v>42675</c:v>
                </c:pt>
                <c:pt idx="467">
                  <c:v>42705</c:v>
                </c:pt>
                <c:pt idx="468">
                  <c:v>42736</c:v>
                </c:pt>
                <c:pt idx="469">
                  <c:v>42767</c:v>
                </c:pt>
                <c:pt idx="470">
                  <c:v>42795</c:v>
                </c:pt>
                <c:pt idx="471">
                  <c:v>42826</c:v>
                </c:pt>
                <c:pt idx="472">
                  <c:v>42856</c:v>
                </c:pt>
                <c:pt idx="473">
                  <c:v>42887</c:v>
                </c:pt>
                <c:pt idx="474">
                  <c:v>42917</c:v>
                </c:pt>
                <c:pt idx="475">
                  <c:v>42948</c:v>
                </c:pt>
                <c:pt idx="476">
                  <c:v>42979</c:v>
                </c:pt>
                <c:pt idx="477">
                  <c:v>43009</c:v>
                </c:pt>
                <c:pt idx="478">
                  <c:v>43040</c:v>
                </c:pt>
                <c:pt idx="479">
                  <c:v>43070</c:v>
                </c:pt>
                <c:pt idx="480">
                  <c:v>43101</c:v>
                </c:pt>
                <c:pt idx="481">
                  <c:v>43132</c:v>
                </c:pt>
                <c:pt idx="482">
                  <c:v>43160</c:v>
                </c:pt>
                <c:pt idx="483">
                  <c:v>43191</c:v>
                </c:pt>
                <c:pt idx="484">
                  <c:v>43221</c:v>
                </c:pt>
                <c:pt idx="485">
                  <c:v>43252</c:v>
                </c:pt>
                <c:pt idx="486">
                  <c:v>43282</c:v>
                </c:pt>
                <c:pt idx="487">
                  <c:v>43313</c:v>
                </c:pt>
                <c:pt idx="488">
                  <c:v>43344</c:v>
                </c:pt>
                <c:pt idx="489">
                  <c:v>43374</c:v>
                </c:pt>
                <c:pt idx="490">
                  <c:v>43405</c:v>
                </c:pt>
                <c:pt idx="491">
                  <c:v>43435</c:v>
                </c:pt>
                <c:pt idx="492">
                  <c:v>43466</c:v>
                </c:pt>
                <c:pt idx="493">
                  <c:v>43497</c:v>
                </c:pt>
                <c:pt idx="494">
                  <c:v>43525</c:v>
                </c:pt>
                <c:pt idx="495">
                  <c:v>43556</c:v>
                </c:pt>
                <c:pt idx="496">
                  <c:v>43586</c:v>
                </c:pt>
                <c:pt idx="497">
                  <c:v>43617</c:v>
                </c:pt>
                <c:pt idx="498">
                  <c:v>43647</c:v>
                </c:pt>
                <c:pt idx="499">
                  <c:v>43678</c:v>
                </c:pt>
                <c:pt idx="500">
                  <c:v>43709</c:v>
                </c:pt>
                <c:pt idx="501">
                  <c:v>43739</c:v>
                </c:pt>
                <c:pt idx="502">
                  <c:v>43770</c:v>
                </c:pt>
                <c:pt idx="503">
                  <c:v>43800</c:v>
                </c:pt>
                <c:pt idx="504">
                  <c:v>43831</c:v>
                </c:pt>
                <c:pt idx="505">
                  <c:v>43862</c:v>
                </c:pt>
                <c:pt idx="506">
                  <c:v>43891</c:v>
                </c:pt>
                <c:pt idx="507">
                  <c:v>43922</c:v>
                </c:pt>
                <c:pt idx="508">
                  <c:v>43952</c:v>
                </c:pt>
                <c:pt idx="509">
                  <c:v>43983</c:v>
                </c:pt>
                <c:pt idx="510">
                  <c:v>44013</c:v>
                </c:pt>
                <c:pt idx="511">
                  <c:v>44044</c:v>
                </c:pt>
                <c:pt idx="512">
                  <c:v>44075</c:v>
                </c:pt>
                <c:pt idx="513">
                  <c:v>44105</c:v>
                </c:pt>
                <c:pt idx="514">
                  <c:v>44136</c:v>
                </c:pt>
                <c:pt idx="515">
                  <c:v>44166</c:v>
                </c:pt>
                <c:pt idx="516">
                  <c:v>44197</c:v>
                </c:pt>
                <c:pt idx="517">
                  <c:v>44228</c:v>
                </c:pt>
                <c:pt idx="518">
                  <c:v>44256</c:v>
                </c:pt>
                <c:pt idx="519">
                  <c:v>44287</c:v>
                </c:pt>
                <c:pt idx="520">
                  <c:v>44317</c:v>
                </c:pt>
                <c:pt idx="521">
                  <c:v>44348</c:v>
                </c:pt>
                <c:pt idx="522">
                  <c:v>44378</c:v>
                </c:pt>
                <c:pt idx="523">
                  <c:v>44409</c:v>
                </c:pt>
                <c:pt idx="524">
                  <c:v>44440</c:v>
                </c:pt>
                <c:pt idx="525">
                  <c:v>44470</c:v>
                </c:pt>
                <c:pt idx="526">
                  <c:v>44501</c:v>
                </c:pt>
                <c:pt idx="527">
                  <c:v>44531</c:v>
                </c:pt>
                <c:pt idx="528">
                  <c:v>44562</c:v>
                </c:pt>
                <c:pt idx="529">
                  <c:v>44593</c:v>
                </c:pt>
                <c:pt idx="530">
                  <c:v>44621</c:v>
                </c:pt>
                <c:pt idx="531">
                  <c:v>44652</c:v>
                </c:pt>
                <c:pt idx="532">
                  <c:v>44682</c:v>
                </c:pt>
                <c:pt idx="533">
                  <c:v>44713</c:v>
                </c:pt>
                <c:pt idx="534">
                  <c:v>44743</c:v>
                </c:pt>
                <c:pt idx="535">
                  <c:v>44774</c:v>
                </c:pt>
                <c:pt idx="536">
                  <c:v>44805</c:v>
                </c:pt>
                <c:pt idx="537">
                  <c:v>44835</c:v>
                </c:pt>
                <c:pt idx="538">
                  <c:v>44866</c:v>
                </c:pt>
                <c:pt idx="539">
                  <c:v>44896</c:v>
                </c:pt>
                <c:pt idx="540">
                  <c:v>44927</c:v>
                </c:pt>
                <c:pt idx="541">
                  <c:v>44958</c:v>
                </c:pt>
                <c:pt idx="542">
                  <c:v>44986</c:v>
                </c:pt>
                <c:pt idx="543">
                  <c:v>45017</c:v>
                </c:pt>
                <c:pt idx="544">
                  <c:v>45047</c:v>
                </c:pt>
                <c:pt idx="545">
                  <c:v>45078</c:v>
                </c:pt>
                <c:pt idx="546">
                  <c:v>45108</c:v>
                </c:pt>
                <c:pt idx="547">
                  <c:v>45139</c:v>
                </c:pt>
                <c:pt idx="548">
                  <c:v>45170</c:v>
                </c:pt>
                <c:pt idx="549">
                  <c:v>45200</c:v>
                </c:pt>
                <c:pt idx="550">
                  <c:v>45231</c:v>
                </c:pt>
                <c:pt idx="551">
                  <c:v>45261</c:v>
                </c:pt>
                <c:pt idx="552">
                  <c:v>45292</c:v>
                </c:pt>
                <c:pt idx="553">
                  <c:v>45323</c:v>
                </c:pt>
                <c:pt idx="554">
                  <c:v>45352</c:v>
                </c:pt>
                <c:pt idx="555">
                  <c:v>45383</c:v>
                </c:pt>
                <c:pt idx="556">
                  <c:v>45413</c:v>
                </c:pt>
                <c:pt idx="557">
                  <c:v>45444</c:v>
                </c:pt>
                <c:pt idx="558">
                  <c:v>45474</c:v>
                </c:pt>
                <c:pt idx="559">
                  <c:v>45505</c:v>
                </c:pt>
                <c:pt idx="560">
                  <c:v>45536</c:v>
                </c:pt>
                <c:pt idx="561">
                  <c:v>45566</c:v>
                </c:pt>
                <c:pt idx="562">
                  <c:v>45597</c:v>
                </c:pt>
                <c:pt idx="563">
                  <c:v>45627</c:v>
                </c:pt>
                <c:pt idx="564">
                  <c:v>45658</c:v>
                </c:pt>
                <c:pt idx="565">
                  <c:v>45689</c:v>
                </c:pt>
                <c:pt idx="566">
                  <c:v>45717</c:v>
                </c:pt>
                <c:pt idx="567">
                  <c:v>45748</c:v>
                </c:pt>
                <c:pt idx="568">
                  <c:v>45778</c:v>
                </c:pt>
                <c:pt idx="569">
                  <c:v>45809</c:v>
                </c:pt>
                <c:pt idx="570">
                  <c:v>45839</c:v>
                </c:pt>
                <c:pt idx="571">
                  <c:v>45870</c:v>
                </c:pt>
                <c:pt idx="572">
                  <c:v>45901</c:v>
                </c:pt>
                <c:pt idx="573">
                  <c:v>45931</c:v>
                </c:pt>
                <c:pt idx="574">
                  <c:v>45962</c:v>
                </c:pt>
                <c:pt idx="575">
                  <c:v>45992</c:v>
                </c:pt>
              </c:numCache>
            </c:numRef>
          </c:cat>
          <c:val>
            <c:numRef>
              <c:f>[UMCSENT.xlsx]Monthly!$B$2:$B$577</c:f>
              <c:numCache>
                <c:formatCode>0.0</c:formatCode>
                <c:ptCount val="576"/>
                <c:pt idx="0">
                  <c:v>83.7</c:v>
                </c:pt>
                <c:pt idx="1">
                  <c:v>84.3</c:v>
                </c:pt>
                <c:pt idx="2">
                  <c:v>78.8</c:v>
                </c:pt>
                <c:pt idx="3">
                  <c:v>81.599999999999994</c:v>
                </c:pt>
                <c:pt idx="4">
                  <c:v>82.9</c:v>
                </c:pt>
                <c:pt idx="5">
                  <c:v>80</c:v>
                </c:pt>
                <c:pt idx="6">
                  <c:v>82.4</c:v>
                </c:pt>
                <c:pt idx="7">
                  <c:v>78.400000000000006</c:v>
                </c:pt>
                <c:pt idx="8">
                  <c:v>80.400000000000006</c:v>
                </c:pt>
                <c:pt idx="9">
                  <c:v>79.3</c:v>
                </c:pt>
                <c:pt idx="10">
                  <c:v>75</c:v>
                </c:pt>
                <c:pt idx="11">
                  <c:v>66.099999999999994</c:v>
                </c:pt>
                <c:pt idx="12">
                  <c:v>72.099999999999994</c:v>
                </c:pt>
                <c:pt idx="13">
                  <c:v>73.900000000000006</c:v>
                </c:pt>
                <c:pt idx="14">
                  <c:v>68.400000000000006</c:v>
                </c:pt>
                <c:pt idx="15">
                  <c:v>66</c:v>
                </c:pt>
                <c:pt idx="16">
                  <c:v>68.099999999999994</c:v>
                </c:pt>
                <c:pt idx="17">
                  <c:v>65.8</c:v>
                </c:pt>
                <c:pt idx="18">
                  <c:v>60.4</c:v>
                </c:pt>
                <c:pt idx="19">
                  <c:v>64.5</c:v>
                </c:pt>
                <c:pt idx="20">
                  <c:v>66.7</c:v>
                </c:pt>
                <c:pt idx="21">
                  <c:v>62.1</c:v>
                </c:pt>
                <c:pt idx="22">
                  <c:v>63.3</c:v>
                </c:pt>
                <c:pt idx="23">
                  <c:v>61</c:v>
                </c:pt>
                <c:pt idx="24">
                  <c:v>67</c:v>
                </c:pt>
                <c:pt idx="25">
                  <c:v>66.900000000000006</c:v>
                </c:pt>
                <c:pt idx="26">
                  <c:v>56.5</c:v>
                </c:pt>
                <c:pt idx="27">
                  <c:v>52.7</c:v>
                </c:pt>
                <c:pt idx="28">
                  <c:v>51.7</c:v>
                </c:pt>
                <c:pt idx="29">
                  <c:v>58.7</c:v>
                </c:pt>
                <c:pt idx="30">
                  <c:v>62.3</c:v>
                </c:pt>
                <c:pt idx="31">
                  <c:v>67.3</c:v>
                </c:pt>
                <c:pt idx="32">
                  <c:v>73.7</c:v>
                </c:pt>
                <c:pt idx="33">
                  <c:v>75</c:v>
                </c:pt>
                <c:pt idx="34">
                  <c:v>76.7</c:v>
                </c:pt>
                <c:pt idx="35">
                  <c:v>64.5</c:v>
                </c:pt>
                <c:pt idx="36">
                  <c:v>71.400000000000006</c:v>
                </c:pt>
                <c:pt idx="37">
                  <c:v>66.900000000000006</c:v>
                </c:pt>
                <c:pt idx="38">
                  <c:v>66.5</c:v>
                </c:pt>
                <c:pt idx="39">
                  <c:v>72.400000000000006</c:v>
                </c:pt>
                <c:pt idx="40">
                  <c:v>76.3</c:v>
                </c:pt>
                <c:pt idx="41">
                  <c:v>73.099999999999994</c:v>
                </c:pt>
                <c:pt idx="42">
                  <c:v>74.099999999999994</c:v>
                </c:pt>
                <c:pt idx="43">
                  <c:v>77.2</c:v>
                </c:pt>
                <c:pt idx="44">
                  <c:v>73.099999999999994</c:v>
                </c:pt>
                <c:pt idx="45">
                  <c:v>70.3</c:v>
                </c:pt>
                <c:pt idx="46">
                  <c:v>62.5</c:v>
                </c:pt>
                <c:pt idx="47">
                  <c:v>64.3</c:v>
                </c:pt>
                <c:pt idx="48">
                  <c:v>71</c:v>
                </c:pt>
                <c:pt idx="49">
                  <c:v>66.5</c:v>
                </c:pt>
                <c:pt idx="50">
                  <c:v>62</c:v>
                </c:pt>
                <c:pt idx="51">
                  <c:v>65.5</c:v>
                </c:pt>
                <c:pt idx="52">
                  <c:v>67.5</c:v>
                </c:pt>
                <c:pt idx="53">
                  <c:v>65.7</c:v>
                </c:pt>
                <c:pt idx="54">
                  <c:v>65.400000000000006</c:v>
                </c:pt>
                <c:pt idx="55">
                  <c:v>65.400000000000006</c:v>
                </c:pt>
                <c:pt idx="56">
                  <c:v>69.3</c:v>
                </c:pt>
                <c:pt idx="57">
                  <c:v>73.400000000000006</c:v>
                </c:pt>
                <c:pt idx="58">
                  <c:v>72.099999999999994</c:v>
                </c:pt>
                <c:pt idx="59">
                  <c:v>71.900000000000006</c:v>
                </c:pt>
                <c:pt idx="60">
                  <c:v>70.400000000000006</c:v>
                </c:pt>
                <c:pt idx="61">
                  <c:v>74.599999999999994</c:v>
                </c:pt>
                <c:pt idx="62">
                  <c:v>80.8</c:v>
                </c:pt>
                <c:pt idx="63">
                  <c:v>89.1</c:v>
                </c:pt>
                <c:pt idx="64">
                  <c:v>93.3</c:v>
                </c:pt>
                <c:pt idx="65">
                  <c:v>92.2</c:v>
                </c:pt>
                <c:pt idx="66">
                  <c:v>92.8</c:v>
                </c:pt>
                <c:pt idx="67">
                  <c:v>90.9</c:v>
                </c:pt>
                <c:pt idx="68">
                  <c:v>89.9</c:v>
                </c:pt>
                <c:pt idx="69">
                  <c:v>89.3</c:v>
                </c:pt>
                <c:pt idx="70">
                  <c:v>91.1</c:v>
                </c:pt>
                <c:pt idx="71">
                  <c:v>94.2</c:v>
                </c:pt>
                <c:pt idx="72">
                  <c:v>100.1</c:v>
                </c:pt>
                <c:pt idx="73">
                  <c:v>97.4</c:v>
                </c:pt>
                <c:pt idx="74">
                  <c:v>101</c:v>
                </c:pt>
                <c:pt idx="75">
                  <c:v>96.1</c:v>
                </c:pt>
                <c:pt idx="76">
                  <c:v>98.1</c:v>
                </c:pt>
                <c:pt idx="77">
                  <c:v>95.5</c:v>
                </c:pt>
                <c:pt idx="78">
                  <c:v>96.6</c:v>
                </c:pt>
                <c:pt idx="79">
                  <c:v>99.1</c:v>
                </c:pt>
                <c:pt idx="80">
                  <c:v>100.9</c:v>
                </c:pt>
                <c:pt idx="81">
                  <c:v>96.3</c:v>
                </c:pt>
                <c:pt idx="82">
                  <c:v>95.7</c:v>
                </c:pt>
                <c:pt idx="83">
                  <c:v>92.9</c:v>
                </c:pt>
                <c:pt idx="84">
                  <c:v>96</c:v>
                </c:pt>
                <c:pt idx="85">
                  <c:v>93.7</c:v>
                </c:pt>
                <c:pt idx="86">
                  <c:v>93.7</c:v>
                </c:pt>
                <c:pt idx="87">
                  <c:v>94.6</c:v>
                </c:pt>
                <c:pt idx="88">
                  <c:v>91.8</c:v>
                </c:pt>
                <c:pt idx="89">
                  <c:v>96.5</c:v>
                </c:pt>
                <c:pt idx="90">
                  <c:v>94</c:v>
                </c:pt>
                <c:pt idx="91">
                  <c:v>92.4</c:v>
                </c:pt>
                <c:pt idx="92">
                  <c:v>92.1</c:v>
                </c:pt>
                <c:pt idx="93">
                  <c:v>88.4</c:v>
                </c:pt>
                <c:pt idx="94">
                  <c:v>90.9</c:v>
                </c:pt>
                <c:pt idx="95">
                  <c:v>93.9</c:v>
                </c:pt>
                <c:pt idx="96">
                  <c:v>95.6</c:v>
                </c:pt>
                <c:pt idx="97">
                  <c:v>95.9</c:v>
                </c:pt>
                <c:pt idx="98">
                  <c:v>95.1</c:v>
                </c:pt>
                <c:pt idx="99">
                  <c:v>96.2</c:v>
                </c:pt>
                <c:pt idx="100">
                  <c:v>94.8</c:v>
                </c:pt>
                <c:pt idx="101">
                  <c:v>99.3</c:v>
                </c:pt>
                <c:pt idx="102">
                  <c:v>97.7</c:v>
                </c:pt>
                <c:pt idx="103">
                  <c:v>94.9</c:v>
                </c:pt>
                <c:pt idx="104">
                  <c:v>91.9</c:v>
                </c:pt>
                <c:pt idx="105">
                  <c:v>95.6</c:v>
                </c:pt>
                <c:pt idx="106">
                  <c:v>91.4</c:v>
                </c:pt>
                <c:pt idx="107">
                  <c:v>89.1</c:v>
                </c:pt>
                <c:pt idx="108">
                  <c:v>90.4</c:v>
                </c:pt>
                <c:pt idx="109">
                  <c:v>90.2</c:v>
                </c:pt>
                <c:pt idx="110">
                  <c:v>90.8</c:v>
                </c:pt>
                <c:pt idx="111">
                  <c:v>92.8</c:v>
                </c:pt>
                <c:pt idx="112">
                  <c:v>91.1</c:v>
                </c:pt>
                <c:pt idx="113">
                  <c:v>91.5</c:v>
                </c:pt>
                <c:pt idx="114">
                  <c:v>93.7</c:v>
                </c:pt>
                <c:pt idx="115">
                  <c:v>94.4</c:v>
                </c:pt>
                <c:pt idx="116">
                  <c:v>93.6</c:v>
                </c:pt>
                <c:pt idx="117">
                  <c:v>89.3</c:v>
                </c:pt>
                <c:pt idx="118">
                  <c:v>83.1</c:v>
                </c:pt>
                <c:pt idx="119">
                  <c:v>86.8</c:v>
                </c:pt>
                <c:pt idx="120">
                  <c:v>90.8</c:v>
                </c:pt>
                <c:pt idx="121">
                  <c:v>91.6</c:v>
                </c:pt>
                <c:pt idx="122">
                  <c:v>94.6</c:v>
                </c:pt>
                <c:pt idx="123">
                  <c:v>91.2</c:v>
                </c:pt>
                <c:pt idx="124">
                  <c:v>94.8</c:v>
                </c:pt>
                <c:pt idx="125">
                  <c:v>94.7</c:v>
                </c:pt>
                <c:pt idx="126">
                  <c:v>93.4</c:v>
                </c:pt>
                <c:pt idx="127">
                  <c:v>97.4</c:v>
                </c:pt>
                <c:pt idx="128">
                  <c:v>97.3</c:v>
                </c:pt>
                <c:pt idx="129">
                  <c:v>94.1</c:v>
                </c:pt>
                <c:pt idx="130">
                  <c:v>93</c:v>
                </c:pt>
                <c:pt idx="131">
                  <c:v>91.9</c:v>
                </c:pt>
                <c:pt idx="132">
                  <c:v>97.9</c:v>
                </c:pt>
                <c:pt idx="133">
                  <c:v>95.4</c:v>
                </c:pt>
                <c:pt idx="134">
                  <c:v>94.3</c:v>
                </c:pt>
                <c:pt idx="135">
                  <c:v>91.5</c:v>
                </c:pt>
                <c:pt idx="136">
                  <c:v>90.7</c:v>
                </c:pt>
                <c:pt idx="137">
                  <c:v>90.6</c:v>
                </c:pt>
                <c:pt idx="138">
                  <c:v>92</c:v>
                </c:pt>
                <c:pt idx="139">
                  <c:v>89.6</c:v>
                </c:pt>
                <c:pt idx="140">
                  <c:v>95.8</c:v>
                </c:pt>
                <c:pt idx="141">
                  <c:v>93.9</c:v>
                </c:pt>
                <c:pt idx="142">
                  <c:v>90.9</c:v>
                </c:pt>
                <c:pt idx="143">
                  <c:v>90.5</c:v>
                </c:pt>
                <c:pt idx="144">
                  <c:v>93</c:v>
                </c:pt>
                <c:pt idx="145">
                  <c:v>89.5</c:v>
                </c:pt>
                <c:pt idx="146">
                  <c:v>91.3</c:v>
                </c:pt>
                <c:pt idx="147">
                  <c:v>93.9</c:v>
                </c:pt>
                <c:pt idx="148">
                  <c:v>90.6</c:v>
                </c:pt>
                <c:pt idx="149">
                  <c:v>88.3</c:v>
                </c:pt>
                <c:pt idx="150">
                  <c:v>88.2</c:v>
                </c:pt>
                <c:pt idx="151">
                  <c:v>76.400000000000006</c:v>
                </c:pt>
                <c:pt idx="152">
                  <c:v>72.8</c:v>
                </c:pt>
                <c:pt idx="153">
                  <c:v>63.9</c:v>
                </c:pt>
                <c:pt idx="154">
                  <c:v>66</c:v>
                </c:pt>
                <c:pt idx="155">
                  <c:v>65.5</c:v>
                </c:pt>
                <c:pt idx="156">
                  <c:v>66.8</c:v>
                </c:pt>
                <c:pt idx="157">
                  <c:v>70.400000000000006</c:v>
                </c:pt>
                <c:pt idx="158">
                  <c:v>87.7</c:v>
                </c:pt>
                <c:pt idx="159">
                  <c:v>81.8</c:v>
                </c:pt>
                <c:pt idx="160">
                  <c:v>78.3</c:v>
                </c:pt>
                <c:pt idx="161">
                  <c:v>82.1</c:v>
                </c:pt>
                <c:pt idx="162">
                  <c:v>82.9</c:v>
                </c:pt>
                <c:pt idx="163">
                  <c:v>82</c:v>
                </c:pt>
                <c:pt idx="164">
                  <c:v>83</c:v>
                </c:pt>
                <c:pt idx="165">
                  <c:v>78.3</c:v>
                </c:pt>
                <c:pt idx="166">
                  <c:v>69.099999999999994</c:v>
                </c:pt>
                <c:pt idx="167">
                  <c:v>68.2</c:v>
                </c:pt>
                <c:pt idx="168">
                  <c:v>67.5</c:v>
                </c:pt>
                <c:pt idx="169">
                  <c:v>68.8</c:v>
                </c:pt>
                <c:pt idx="170">
                  <c:v>76</c:v>
                </c:pt>
                <c:pt idx="171">
                  <c:v>77.2</c:v>
                </c:pt>
                <c:pt idx="172">
                  <c:v>79.2</c:v>
                </c:pt>
                <c:pt idx="173">
                  <c:v>80.400000000000006</c:v>
                </c:pt>
                <c:pt idx="174">
                  <c:v>76.599999999999994</c:v>
                </c:pt>
                <c:pt idx="175">
                  <c:v>76.099999999999994</c:v>
                </c:pt>
                <c:pt idx="176">
                  <c:v>75.599999999999994</c:v>
                </c:pt>
                <c:pt idx="177">
                  <c:v>73.3</c:v>
                </c:pt>
                <c:pt idx="178">
                  <c:v>85.3</c:v>
                </c:pt>
                <c:pt idx="179">
                  <c:v>91</c:v>
                </c:pt>
                <c:pt idx="180">
                  <c:v>89.3</c:v>
                </c:pt>
                <c:pt idx="181">
                  <c:v>86.6</c:v>
                </c:pt>
                <c:pt idx="182">
                  <c:v>85.9</c:v>
                </c:pt>
                <c:pt idx="183">
                  <c:v>85.6</c:v>
                </c:pt>
                <c:pt idx="184">
                  <c:v>80.3</c:v>
                </c:pt>
                <c:pt idx="185">
                  <c:v>81.5</c:v>
                </c:pt>
                <c:pt idx="186">
                  <c:v>77</c:v>
                </c:pt>
                <c:pt idx="187">
                  <c:v>77.3</c:v>
                </c:pt>
                <c:pt idx="188">
                  <c:v>77.900000000000006</c:v>
                </c:pt>
                <c:pt idx="189">
                  <c:v>82.7</c:v>
                </c:pt>
                <c:pt idx="190">
                  <c:v>81.2</c:v>
                </c:pt>
                <c:pt idx="191">
                  <c:v>88.2</c:v>
                </c:pt>
                <c:pt idx="192">
                  <c:v>94.3</c:v>
                </c:pt>
                <c:pt idx="193">
                  <c:v>93.2</c:v>
                </c:pt>
                <c:pt idx="194">
                  <c:v>91.5</c:v>
                </c:pt>
                <c:pt idx="195">
                  <c:v>92.6</c:v>
                </c:pt>
                <c:pt idx="196">
                  <c:v>92.8</c:v>
                </c:pt>
                <c:pt idx="197">
                  <c:v>91.2</c:v>
                </c:pt>
                <c:pt idx="198">
                  <c:v>89</c:v>
                </c:pt>
                <c:pt idx="199">
                  <c:v>91.7</c:v>
                </c:pt>
                <c:pt idx="200">
                  <c:v>91.5</c:v>
                </c:pt>
                <c:pt idx="201">
                  <c:v>92.7</c:v>
                </c:pt>
                <c:pt idx="202">
                  <c:v>91.6</c:v>
                </c:pt>
                <c:pt idx="203">
                  <c:v>95.1</c:v>
                </c:pt>
                <c:pt idx="204">
                  <c:v>97.6</c:v>
                </c:pt>
                <c:pt idx="205">
                  <c:v>95.1</c:v>
                </c:pt>
                <c:pt idx="206">
                  <c:v>90.3</c:v>
                </c:pt>
                <c:pt idx="207">
                  <c:v>92.5</c:v>
                </c:pt>
                <c:pt idx="208">
                  <c:v>89.8</c:v>
                </c:pt>
                <c:pt idx="209">
                  <c:v>92.7</c:v>
                </c:pt>
                <c:pt idx="210">
                  <c:v>94.4</c:v>
                </c:pt>
                <c:pt idx="211">
                  <c:v>96.2</c:v>
                </c:pt>
                <c:pt idx="212">
                  <c:v>88.9</c:v>
                </c:pt>
                <c:pt idx="213">
                  <c:v>90.2</c:v>
                </c:pt>
                <c:pt idx="214">
                  <c:v>88.2</c:v>
                </c:pt>
                <c:pt idx="215">
                  <c:v>91</c:v>
                </c:pt>
                <c:pt idx="216">
                  <c:v>89.3</c:v>
                </c:pt>
                <c:pt idx="217">
                  <c:v>88.5</c:v>
                </c:pt>
                <c:pt idx="218">
                  <c:v>93.7</c:v>
                </c:pt>
                <c:pt idx="219">
                  <c:v>92.7</c:v>
                </c:pt>
                <c:pt idx="220">
                  <c:v>89.4</c:v>
                </c:pt>
                <c:pt idx="221">
                  <c:v>92.4</c:v>
                </c:pt>
                <c:pt idx="222">
                  <c:v>94.7</c:v>
                </c:pt>
                <c:pt idx="223">
                  <c:v>95.3</c:v>
                </c:pt>
                <c:pt idx="224">
                  <c:v>94.7</c:v>
                </c:pt>
                <c:pt idx="225">
                  <c:v>96.5</c:v>
                </c:pt>
                <c:pt idx="226">
                  <c:v>99.2</c:v>
                </c:pt>
                <c:pt idx="227">
                  <c:v>96.9</c:v>
                </c:pt>
                <c:pt idx="228">
                  <c:v>97.4</c:v>
                </c:pt>
                <c:pt idx="229">
                  <c:v>99.7</c:v>
                </c:pt>
                <c:pt idx="230">
                  <c:v>100</c:v>
                </c:pt>
                <c:pt idx="231">
                  <c:v>101.4</c:v>
                </c:pt>
                <c:pt idx="232">
                  <c:v>103.2</c:v>
                </c:pt>
                <c:pt idx="233">
                  <c:v>104.5</c:v>
                </c:pt>
                <c:pt idx="234">
                  <c:v>107.1</c:v>
                </c:pt>
                <c:pt idx="235">
                  <c:v>104.4</c:v>
                </c:pt>
                <c:pt idx="236">
                  <c:v>106</c:v>
                </c:pt>
                <c:pt idx="237">
                  <c:v>105.6</c:v>
                </c:pt>
                <c:pt idx="238">
                  <c:v>107.2</c:v>
                </c:pt>
                <c:pt idx="239">
                  <c:v>102.1</c:v>
                </c:pt>
                <c:pt idx="240">
                  <c:v>106.6</c:v>
                </c:pt>
                <c:pt idx="241">
                  <c:v>110.4</c:v>
                </c:pt>
                <c:pt idx="242">
                  <c:v>106.5</c:v>
                </c:pt>
                <c:pt idx="243">
                  <c:v>108.7</c:v>
                </c:pt>
                <c:pt idx="244">
                  <c:v>106.5</c:v>
                </c:pt>
                <c:pt idx="245">
                  <c:v>105.6</c:v>
                </c:pt>
                <c:pt idx="246">
                  <c:v>105.2</c:v>
                </c:pt>
                <c:pt idx="247">
                  <c:v>104.4</c:v>
                </c:pt>
                <c:pt idx="248">
                  <c:v>100.9</c:v>
                </c:pt>
                <c:pt idx="249">
                  <c:v>97.4</c:v>
                </c:pt>
                <c:pt idx="250">
                  <c:v>102.7</c:v>
                </c:pt>
                <c:pt idx="251">
                  <c:v>100.5</c:v>
                </c:pt>
                <c:pt idx="252">
                  <c:v>103.9</c:v>
                </c:pt>
                <c:pt idx="253">
                  <c:v>108.1</c:v>
                </c:pt>
                <c:pt idx="254">
                  <c:v>105.7</c:v>
                </c:pt>
                <c:pt idx="255">
                  <c:v>104.6</c:v>
                </c:pt>
                <c:pt idx="256">
                  <c:v>106.8</c:v>
                </c:pt>
                <c:pt idx="257">
                  <c:v>107.3</c:v>
                </c:pt>
                <c:pt idx="258">
                  <c:v>106</c:v>
                </c:pt>
                <c:pt idx="259">
                  <c:v>104.5</c:v>
                </c:pt>
                <c:pt idx="260">
                  <c:v>107.2</c:v>
                </c:pt>
                <c:pt idx="261">
                  <c:v>103.2</c:v>
                </c:pt>
                <c:pt idx="262">
                  <c:v>107.2</c:v>
                </c:pt>
                <c:pt idx="263">
                  <c:v>105.4</c:v>
                </c:pt>
                <c:pt idx="264">
                  <c:v>112</c:v>
                </c:pt>
                <c:pt idx="265">
                  <c:v>111.3</c:v>
                </c:pt>
                <c:pt idx="266">
                  <c:v>107.1</c:v>
                </c:pt>
                <c:pt idx="267">
                  <c:v>109.2</c:v>
                </c:pt>
                <c:pt idx="268">
                  <c:v>110.7</c:v>
                </c:pt>
                <c:pt idx="269">
                  <c:v>106.4</c:v>
                </c:pt>
                <c:pt idx="270">
                  <c:v>108.3</c:v>
                </c:pt>
                <c:pt idx="271">
                  <c:v>107.3</c:v>
                </c:pt>
                <c:pt idx="272">
                  <c:v>106.8</c:v>
                </c:pt>
                <c:pt idx="273">
                  <c:v>105.8</c:v>
                </c:pt>
                <c:pt idx="274">
                  <c:v>107.6</c:v>
                </c:pt>
                <c:pt idx="275">
                  <c:v>98.4</c:v>
                </c:pt>
                <c:pt idx="276">
                  <c:v>94.7</c:v>
                </c:pt>
                <c:pt idx="277">
                  <c:v>90.6</c:v>
                </c:pt>
                <c:pt idx="278">
                  <c:v>91.5</c:v>
                </c:pt>
                <c:pt idx="279">
                  <c:v>88.4</c:v>
                </c:pt>
                <c:pt idx="280">
                  <c:v>92</c:v>
                </c:pt>
                <c:pt idx="281">
                  <c:v>92.6</c:v>
                </c:pt>
                <c:pt idx="282">
                  <c:v>92.4</c:v>
                </c:pt>
                <c:pt idx="283">
                  <c:v>91.5</c:v>
                </c:pt>
                <c:pt idx="284">
                  <c:v>81.8</c:v>
                </c:pt>
                <c:pt idx="285">
                  <c:v>82.7</c:v>
                </c:pt>
                <c:pt idx="286">
                  <c:v>83.9</c:v>
                </c:pt>
                <c:pt idx="287">
                  <c:v>88.8</c:v>
                </c:pt>
                <c:pt idx="288">
                  <c:v>93</c:v>
                </c:pt>
                <c:pt idx="289">
                  <c:v>90.7</c:v>
                </c:pt>
                <c:pt idx="290">
                  <c:v>95.7</c:v>
                </c:pt>
                <c:pt idx="291">
                  <c:v>93</c:v>
                </c:pt>
                <c:pt idx="292">
                  <c:v>96.9</c:v>
                </c:pt>
                <c:pt idx="293">
                  <c:v>92.4</c:v>
                </c:pt>
                <c:pt idx="294">
                  <c:v>88.1</c:v>
                </c:pt>
                <c:pt idx="295">
                  <c:v>87.6</c:v>
                </c:pt>
                <c:pt idx="296">
                  <c:v>86.1</c:v>
                </c:pt>
                <c:pt idx="297">
                  <c:v>80.599999999999994</c:v>
                </c:pt>
                <c:pt idx="298">
                  <c:v>84.2</c:v>
                </c:pt>
                <c:pt idx="299">
                  <c:v>86.7</c:v>
                </c:pt>
                <c:pt idx="300">
                  <c:v>82.4</c:v>
                </c:pt>
                <c:pt idx="301">
                  <c:v>79.900000000000006</c:v>
                </c:pt>
                <c:pt idx="302">
                  <c:v>77.599999999999994</c:v>
                </c:pt>
                <c:pt idx="303">
                  <c:v>86</c:v>
                </c:pt>
                <c:pt idx="304">
                  <c:v>92.1</c:v>
                </c:pt>
                <c:pt idx="305">
                  <c:v>89.7</c:v>
                </c:pt>
                <c:pt idx="306">
                  <c:v>90.9</c:v>
                </c:pt>
                <c:pt idx="307">
                  <c:v>89.3</c:v>
                </c:pt>
                <c:pt idx="308">
                  <c:v>87.7</c:v>
                </c:pt>
                <c:pt idx="309">
                  <c:v>89.6</c:v>
                </c:pt>
                <c:pt idx="310">
                  <c:v>93.7</c:v>
                </c:pt>
                <c:pt idx="311">
                  <c:v>92.6</c:v>
                </c:pt>
                <c:pt idx="312">
                  <c:v>103.8</c:v>
                </c:pt>
                <c:pt idx="313">
                  <c:v>94.4</c:v>
                </c:pt>
                <c:pt idx="314">
                  <c:v>95.8</c:v>
                </c:pt>
                <c:pt idx="315">
                  <c:v>94.2</c:v>
                </c:pt>
                <c:pt idx="316">
                  <c:v>90.2</c:v>
                </c:pt>
                <c:pt idx="317">
                  <c:v>95.6</c:v>
                </c:pt>
                <c:pt idx="318">
                  <c:v>96.7</c:v>
                </c:pt>
                <c:pt idx="319">
                  <c:v>95.9</c:v>
                </c:pt>
                <c:pt idx="320">
                  <c:v>94.2</c:v>
                </c:pt>
                <c:pt idx="321">
                  <c:v>91.7</c:v>
                </c:pt>
                <c:pt idx="322">
                  <c:v>92.8</c:v>
                </c:pt>
                <c:pt idx="323">
                  <c:v>97.1</c:v>
                </c:pt>
                <c:pt idx="324">
                  <c:v>95.5</c:v>
                </c:pt>
                <c:pt idx="325">
                  <c:v>94.1</c:v>
                </c:pt>
                <c:pt idx="326">
                  <c:v>92.6</c:v>
                </c:pt>
                <c:pt idx="327">
                  <c:v>87.7</c:v>
                </c:pt>
                <c:pt idx="328">
                  <c:v>86.9</c:v>
                </c:pt>
                <c:pt idx="329">
                  <c:v>96</c:v>
                </c:pt>
                <c:pt idx="330">
                  <c:v>96.5</c:v>
                </c:pt>
                <c:pt idx="331">
                  <c:v>89.1</c:v>
                </c:pt>
                <c:pt idx="332">
                  <c:v>76.900000000000006</c:v>
                </c:pt>
                <c:pt idx="333">
                  <c:v>74.2</c:v>
                </c:pt>
                <c:pt idx="334">
                  <c:v>81.599999999999994</c:v>
                </c:pt>
                <c:pt idx="335">
                  <c:v>91.5</c:v>
                </c:pt>
                <c:pt idx="336">
                  <c:v>91.2</c:v>
                </c:pt>
                <c:pt idx="337">
                  <c:v>86.7</c:v>
                </c:pt>
                <c:pt idx="338">
                  <c:v>88.9</c:v>
                </c:pt>
                <c:pt idx="339">
                  <c:v>87.4</c:v>
                </c:pt>
                <c:pt idx="340">
                  <c:v>79.099999999999994</c:v>
                </c:pt>
                <c:pt idx="341">
                  <c:v>84.9</c:v>
                </c:pt>
                <c:pt idx="342">
                  <c:v>84.7</c:v>
                </c:pt>
                <c:pt idx="343">
                  <c:v>82</c:v>
                </c:pt>
                <c:pt idx="344">
                  <c:v>85.4</c:v>
                </c:pt>
                <c:pt idx="345">
                  <c:v>93.6</c:v>
                </c:pt>
                <c:pt idx="346">
                  <c:v>92.1</c:v>
                </c:pt>
                <c:pt idx="347">
                  <c:v>91.7</c:v>
                </c:pt>
                <c:pt idx="348">
                  <c:v>96.9</c:v>
                </c:pt>
                <c:pt idx="349">
                  <c:v>91.3</c:v>
                </c:pt>
                <c:pt idx="350">
                  <c:v>88.4</c:v>
                </c:pt>
                <c:pt idx="351">
                  <c:v>87.1</c:v>
                </c:pt>
                <c:pt idx="352">
                  <c:v>88.3</c:v>
                </c:pt>
                <c:pt idx="353">
                  <c:v>85.3</c:v>
                </c:pt>
                <c:pt idx="354">
                  <c:v>90.4</c:v>
                </c:pt>
                <c:pt idx="355">
                  <c:v>83.4</c:v>
                </c:pt>
                <c:pt idx="356">
                  <c:v>83.4</c:v>
                </c:pt>
                <c:pt idx="357">
                  <c:v>80.900000000000006</c:v>
                </c:pt>
                <c:pt idx="358">
                  <c:v>76.099999999999994</c:v>
                </c:pt>
                <c:pt idx="359">
                  <c:v>75.5</c:v>
                </c:pt>
                <c:pt idx="360">
                  <c:v>78.400000000000006</c:v>
                </c:pt>
                <c:pt idx="361">
                  <c:v>70.8</c:v>
                </c:pt>
                <c:pt idx="362">
                  <c:v>69.5</c:v>
                </c:pt>
                <c:pt idx="363">
                  <c:v>62.6</c:v>
                </c:pt>
                <c:pt idx="364">
                  <c:v>59.8</c:v>
                </c:pt>
                <c:pt idx="365">
                  <c:v>56.4</c:v>
                </c:pt>
                <c:pt idx="366">
                  <c:v>61.2</c:v>
                </c:pt>
                <c:pt idx="367">
                  <c:v>63</c:v>
                </c:pt>
                <c:pt idx="368">
                  <c:v>70.3</c:v>
                </c:pt>
                <c:pt idx="369">
                  <c:v>57.6</c:v>
                </c:pt>
                <c:pt idx="370">
                  <c:v>55.3</c:v>
                </c:pt>
                <c:pt idx="371">
                  <c:v>60.1</c:v>
                </c:pt>
                <c:pt idx="372">
                  <c:v>61.2</c:v>
                </c:pt>
                <c:pt idx="373">
                  <c:v>56.3</c:v>
                </c:pt>
                <c:pt idx="374">
                  <c:v>57.3</c:v>
                </c:pt>
                <c:pt idx="375">
                  <c:v>65.099999999999994</c:v>
                </c:pt>
                <c:pt idx="376">
                  <c:v>68.7</c:v>
                </c:pt>
                <c:pt idx="377">
                  <c:v>70.8</c:v>
                </c:pt>
                <c:pt idx="378">
                  <c:v>66</c:v>
                </c:pt>
                <c:pt idx="379">
                  <c:v>65.7</c:v>
                </c:pt>
                <c:pt idx="380">
                  <c:v>73.5</c:v>
                </c:pt>
                <c:pt idx="381">
                  <c:v>70.599999999999994</c:v>
                </c:pt>
                <c:pt idx="382">
                  <c:v>67.400000000000006</c:v>
                </c:pt>
                <c:pt idx="383">
                  <c:v>72.5</c:v>
                </c:pt>
                <c:pt idx="384">
                  <c:v>74.400000000000006</c:v>
                </c:pt>
                <c:pt idx="385">
                  <c:v>73.599999999999994</c:v>
                </c:pt>
                <c:pt idx="386">
                  <c:v>73.599999999999994</c:v>
                </c:pt>
                <c:pt idx="387">
                  <c:v>72.2</c:v>
                </c:pt>
                <c:pt idx="388">
                  <c:v>73.599999999999994</c:v>
                </c:pt>
                <c:pt idx="389">
                  <c:v>76</c:v>
                </c:pt>
                <c:pt idx="390">
                  <c:v>67.8</c:v>
                </c:pt>
                <c:pt idx="391">
                  <c:v>68.900000000000006</c:v>
                </c:pt>
                <c:pt idx="392">
                  <c:v>68.2</c:v>
                </c:pt>
                <c:pt idx="393">
                  <c:v>67.7</c:v>
                </c:pt>
                <c:pt idx="394">
                  <c:v>71.599999999999994</c:v>
                </c:pt>
                <c:pt idx="395">
                  <c:v>74.5</c:v>
                </c:pt>
                <c:pt idx="396">
                  <c:v>74.2</c:v>
                </c:pt>
                <c:pt idx="397">
                  <c:v>77.5</c:v>
                </c:pt>
                <c:pt idx="398">
                  <c:v>67.5</c:v>
                </c:pt>
                <c:pt idx="399">
                  <c:v>69.8</c:v>
                </c:pt>
                <c:pt idx="400">
                  <c:v>74.3</c:v>
                </c:pt>
                <c:pt idx="401">
                  <c:v>71.5</c:v>
                </c:pt>
                <c:pt idx="402">
                  <c:v>63.7</c:v>
                </c:pt>
                <c:pt idx="403">
                  <c:v>55.8</c:v>
                </c:pt>
                <c:pt idx="404">
                  <c:v>59.5</c:v>
                </c:pt>
                <c:pt idx="405">
                  <c:v>60.8</c:v>
                </c:pt>
                <c:pt idx="406">
                  <c:v>63.7</c:v>
                </c:pt>
                <c:pt idx="407">
                  <c:v>69.900000000000006</c:v>
                </c:pt>
                <c:pt idx="408">
                  <c:v>75</c:v>
                </c:pt>
                <c:pt idx="409">
                  <c:v>75.3</c:v>
                </c:pt>
                <c:pt idx="410">
                  <c:v>76.2</c:v>
                </c:pt>
                <c:pt idx="411">
                  <c:v>76.400000000000006</c:v>
                </c:pt>
                <c:pt idx="412">
                  <c:v>79.3</c:v>
                </c:pt>
                <c:pt idx="413">
                  <c:v>73.2</c:v>
                </c:pt>
                <c:pt idx="414">
                  <c:v>72.3</c:v>
                </c:pt>
                <c:pt idx="415">
                  <c:v>74.3</c:v>
                </c:pt>
                <c:pt idx="416">
                  <c:v>78.3</c:v>
                </c:pt>
                <c:pt idx="417">
                  <c:v>82.6</c:v>
                </c:pt>
                <c:pt idx="418">
                  <c:v>82.7</c:v>
                </c:pt>
                <c:pt idx="419">
                  <c:v>72.900000000000006</c:v>
                </c:pt>
                <c:pt idx="420">
                  <c:v>73.8</c:v>
                </c:pt>
                <c:pt idx="421">
                  <c:v>77.599999999999994</c:v>
                </c:pt>
                <c:pt idx="422">
                  <c:v>78.599999999999994</c:v>
                </c:pt>
                <c:pt idx="423">
                  <c:v>76.400000000000006</c:v>
                </c:pt>
                <c:pt idx="424">
                  <c:v>84.5</c:v>
                </c:pt>
                <c:pt idx="425">
                  <c:v>84.1</c:v>
                </c:pt>
                <c:pt idx="426">
                  <c:v>85.1</c:v>
                </c:pt>
                <c:pt idx="427">
                  <c:v>82.1</c:v>
                </c:pt>
                <c:pt idx="428">
                  <c:v>77.5</c:v>
                </c:pt>
                <c:pt idx="429">
                  <c:v>73.2</c:v>
                </c:pt>
                <c:pt idx="430">
                  <c:v>75.099999999999994</c:v>
                </c:pt>
                <c:pt idx="431">
                  <c:v>82.5</c:v>
                </c:pt>
                <c:pt idx="432">
                  <c:v>81.2</c:v>
                </c:pt>
                <c:pt idx="433">
                  <c:v>81.599999999999994</c:v>
                </c:pt>
                <c:pt idx="434">
                  <c:v>80</c:v>
                </c:pt>
                <c:pt idx="435">
                  <c:v>84.1</c:v>
                </c:pt>
                <c:pt idx="436">
                  <c:v>81.900000000000006</c:v>
                </c:pt>
                <c:pt idx="437">
                  <c:v>82.5</c:v>
                </c:pt>
                <c:pt idx="438">
                  <c:v>81.8</c:v>
                </c:pt>
                <c:pt idx="439">
                  <c:v>82.5</c:v>
                </c:pt>
                <c:pt idx="440">
                  <c:v>84.6</c:v>
                </c:pt>
                <c:pt idx="441">
                  <c:v>86.9</c:v>
                </c:pt>
                <c:pt idx="442">
                  <c:v>88.8</c:v>
                </c:pt>
                <c:pt idx="443">
                  <c:v>93.6</c:v>
                </c:pt>
                <c:pt idx="444">
                  <c:v>98.1</c:v>
                </c:pt>
                <c:pt idx="445">
                  <c:v>95.4</c:v>
                </c:pt>
                <c:pt idx="446">
                  <c:v>93</c:v>
                </c:pt>
                <c:pt idx="447">
                  <c:v>95.9</c:v>
                </c:pt>
                <c:pt idx="448">
                  <c:v>90.7</c:v>
                </c:pt>
                <c:pt idx="449">
                  <c:v>96.1</c:v>
                </c:pt>
                <c:pt idx="450">
                  <c:v>93.1</c:v>
                </c:pt>
                <c:pt idx="451">
                  <c:v>91.9</c:v>
                </c:pt>
                <c:pt idx="452">
                  <c:v>87.2</c:v>
                </c:pt>
                <c:pt idx="453">
                  <c:v>90</c:v>
                </c:pt>
                <c:pt idx="454">
                  <c:v>91.3</c:v>
                </c:pt>
                <c:pt idx="455">
                  <c:v>92.6</c:v>
                </c:pt>
                <c:pt idx="456">
                  <c:v>92</c:v>
                </c:pt>
                <c:pt idx="457">
                  <c:v>91.7</c:v>
                </c:pt>
                <c:pt idx="458">
                  <c:v>91</c:v>
                </c:pt>
                <c:pt idx="459">
                  <c:v>89</c:v>
                </c:pt>
                <c:pt idx="460">
                  <c:v>94.7</c:v>
                </c:pt>
                <c:pt idx="461">
                  <c:v>93.5</c:v>
                </c:pt>
                <c:pt idx="462">
                  <c:v>90</c:v>
                </c:pt>
                <c:pt idx="463">
                  <c:v>89.8</c:v>
                </c:pt>
                <c:pt idx="464">
                  <c:v>91.2</c:v>
                </c:pt>
                <c:pt idx="465">
                  <c:v>87.2</c:v>
                </c:pt>
                <c:pt idx="466">
                  <c:v>93.8</c:v>
                </c:pt>
                <c:pt idx="467">
                  <c:v>98.2</c:v>
                </c:pt>
                <c:pt idx="468">
                  <c:v>98.5</c:v>
                </c:pt>
                <c:pt idx="469">
                  <c:v>96.3</c:v>
                </c:pt>
                <c:pt idx="470">
                  <c:v>96.9</c:v>
                </c:pt>
                <c:pt idx="471">
                  <c:v>97</c:v>
                </c:pt>
                <c:pt idx="472">
                  <c:v>97.1</c:v>
                </c:pt>
                <c:pt idx="473">
                  <c:v>95</c:v>
                </c:pt>
                <c:pt idx="474">
                  <c:v>93.4</c:v>
                </c:pt>
                <c:pt idx="475">
                  <c:v>96.8</c:v>
                </c:pt>
                <c:pt idx="476">
                  <c:v>95.1</c:v>
                </c:pt>
                <c:pt idx="477">
                  <c:v>100.7</c:v>
                </c:pt>
                <c:pt idx="478">
                  <c:v>98.5</c:v>
                </c:pt>
                <c:pt idx="479">
                  <c:v>95.9</c:v>
                </c:pt>
                <c:pt idx="480">
                  <c:v>95.7</c:v>
                </c:pt>
                <c:pt idx="481">
                  <c:v>99.7</c:v>
                </c:pt>
                <c:pt idx="482">
                  <c:v>101.4</c:v>
                </c:pt>
                <c:pt idx="483">
                  <c:v>98.8</c:v>
                </c:pt>
                <c:pt idx="484">
                  <c:v>98</c:v>
                </c:pt>
                <c:pt idx="485">
                  <c:v>98.2</c:v>
                </c:pt>
                <c:pt idx="486">
                  <c:v>97.9</c:v>
                </c:pt>
                <c:pt idx="487">
                  <c:v>96.2</c:v>
                </c:pt>
                <c:pt idx="488">
                  <c:v>100.1</c:v>
                </c:pt>
                <c:pt idx="489">
                  <c:v>98.6</c:v>
                </c:pt>
                <c:pt idx="490">
                  <c:v>97.5</c:v>
                </c:pt>
                <c:pt idx="491">
                  <c:v>98.3</c:v>
                </c:pt>
                <c:pt idx="492">
                  <c:v>91.2</c:v>
                </c:pt>
                <c:pt idx="493">
                  <c:v>93.8</c:v>
                </c:pt>
                <c:pt idx="494">
                  <c:v>98.4</c:v>
                </c:pt>
                <c:pt idx="495">
                  <c:v>97.2</c:v>
                </c:pt>
                <c:pt idx="496">
                  <c:v>100</c:v>
                </c:pt>
                <c:pt idx="497">
                  <c:v>98.2</c:v>
                </c:pt>
                <c:pt idx="498">
                  <c:v>98.4</c:v>
                </c:pt>
                <c:pt idx="499">
                  <c:v>89.8</c:v>
                </c:pt>
                <c:pt idx="500">
                  <c:v>93.2</c:v>
                </c:pt>
                <c:pt idx="501">
                  <c:v>95.5</c:v>
                </c:pt>
                <c:pt idx="502">
                  <c:v>96.8</c:v>
                </c:pt>
                <c:pt idx="503">
                  <c:v>99.3</c:v>
                </c:pt>
                <c:pt idx="504">
                  <c:v>99.8</c:v>
                </c:pt>
                <c:pt idx="505">
                  <c:v>101</c:v>
                </c:pt>
                <c:pt idx="506">
                  <c:v>89.1</c:v>
                </c:pt>
                <c:pt idx="507">
                  <c:v>71.8</c:v>
                </c:pt>
                <c:pt idx="508">
                  <c:v>72.3</c:v>
                </c:pt>
                <c:pt idx="509">
                  <c:v>78.099999999999994</c:v>
                </c:pt>
                <c:pt idx="510">
                  <c:v>72.5</c:v>
                </c:pt>
                <c:pt idx="511">
                  <c:v>74.099999999999994</c:v>
                </c:pt>
                <c:pt idx="512">
                  <c:v>80.400000000000006</c:v>
                </c:pt>
                <c:pt idx="513">
                  <c:v>81.8</c:v>
                </c:pt>
                <c:pt idx="514">
                  <c:v>76.900000000000006</c:v>
                </c:pt>
                <c:pt idx="515">
                  <c:v>80.7</c:v>
                </c:pt>
                <c:pt idx="516">
                  <c:v>79</c:v>
                </c:pt>
                <c:pt idx="517">
                  <c:v>76.8</c:v>
                </c:pt>
                <c:pt idx="518">
                  <c:v>84.9</c:v>
                </c:pt>
                <c:pt idx="519">
                  <c:v>88.3</c:v>
                </c:pt>
                <c:pt idx="520">
                  <c:v>82.9</c:v>
                </c:pt>
                <c:pt idx="521">
                  <c:v>85.5</c:v>
                </c:pt>
                <c:pt idx="522">
                  <c:v>81.2</c:v>
                </c:pt>
                <c:pt idx="523">
                  <c:v>70.3</c:v>
                </c:pt>
                <c:pt idx="524">
                  <c:v>72.8</c:v>
                </c:pt>
                <c:pt idx="525">
                  <c:v>71.7</c:v>
                </c:pt>
                <c:pt idx="526">
                  <c:v>67.400000000000006</c:v>
                </c:pt>
                <c:pt idx="527">
                  <c:v>70.599999999999994</c:v>
                </c:pt>
                <c:pt idx="528">
                  <c:v>67.2</c:v>
                </c:pt>
                <c:pt idx="529">
                  <c:v>62.8</c:v>
                </c:pt>
                <c:pt idx="530">
                  <c:v>59.4</c:v>
                </c:pt>
                <c:pt idx="531">
                  <c:v>65.2</c:v>
                </c:pt>
                <c:pt idx="532">
                  <c:v>58.4</c:v>
                </c:pt>
                <c:pt idx="533">
                  <c:v>50</c:v>
                </c:pt>
                <c:pt idx="534">
                  <c:v>51.5</c:v>
                </c:pt>
                <c:pt idx="535">
                  <c:v>58.2</c:v>
                </c:pt>
                <c:pt idx="536">
                  <c:v>58.6</c:v>
                </c:pt>
                <c:pt idx="537">
                  <c:v>59.9</c:v>
                </c:pt>
                <c:pt idx="538">
                  <c:v>56.7</c:v>
                </c:pt>
                <c:pt idx="539">
                  <c:v>59.8</c:v>
                </c:pt>
                <c:pt idx="540">
                  <c:v>64.900000000000006</c:v>
                </c:pt>
                <c:pt idx="541">
                  <c:v>66.900000000000006</c:v>
                </c:pt>
                <c:pt idx="542">
                  <c:v>62</c:v>
                </c:pt>
                <c:pt idx="543">
                  <c:v>63.7</c:v>
                </c:pt>
                <c:pt idx="544">
                  <c:v>59</c:v>
                </c:pt>
                <c:pt idx="545">
                  <c:v>64.2</c:v>
                </c:pt>
                <c:pt idx="546">
                  <c:v>71.5</c:v>
                </c:pt>
                <c:pt idx="547">
                  <c:v>69.400000000000006</c:v>
                </c:pt>
                <c:pt idx="548">
                  <c:v>67.8</c:v>
                </c:pt>
                <c:pt idx="549">
                  <c:v>63.8</c:v>
                </c:pt>
                <c:pt idx="550">
                  <c:v>61.3</c:v>
                </c:pt>
                <c:pt idx="551">
                  <c:v>69.7</c:v>
                </c:pt>
                <c:pt idx="552">
                  <c:v>79</c:v>
                </c:pt>
                <c:pt idx="553">
                  <c:v>76.900000000000006</c:v>
                </c:pt>
                <c:pt idx="554">
                  <c:v>79.400000000000006</c:v>
                </c:pt>
                <c:pt idx="555">
                  <c:v>77.2</c:v>
                </c:pt>
                <c:pt idx="556">
                  <c:v>69.099999999999994</c:v>
                </c:pt>
                <c:pt idx="557">
                  <c:v>68.2</c:v>
                </c:pt>
                <c:pt idx="558">
                  <c:v>66.400000000000006</c:v>
                </c:pt>
                <c:pt idx="559">
                  <c:v>67.900000000000006</c:v>
                </c:pt>
                <c:pt idx="560">
                  <c:v>70.099999999999994</c:v>
                </c:pt>
                <c:pt idx="561">
                  <c:v>70.5</c:v>
                </c:pt>
                <c:pt idx="562">
                  <c:v>71.8</c:v>
                </c:pt>
                <c:pt idx="563">
                  <c:v>74</c:v>
                </c:pt>
                <c:pt idx="564">
                  <c:v>71.7</c:v>
                </c:pt>
                <c:pt idx="565">
                  <c:v>64.7</c:v>
                </c:pt>
                <c:pt idx="566">
                  <c:v>57</c:v>
                </c:pt>
                <c:pt idx="567">
                  <c:v>52.2</c:v>
                </c:pt>
                <c:pt idx="568">
                  <c:v>52.2</c:v>
                </c:pt>
                <c:pt idx="569">
                  <c:v>60.7</c:v>
                </c:pt>
                <c:pt idx="570">
                  <c:v>61.7</c:v>
                </c:pt>
                <c:pt idx="571">
                  <c:v>58.2</c:v>
                </c:pt>
                <c:pt idx="572">
                  <c:v>55.1</c:v>
                </c:pt>
                <c:pt idx="573">
                  <c:v>53.6</c:v>
                </c:pt>
                <c:pt idx="574">
                  <c:v>51</c:v>
                </c:pt>
                <c:pt idx="575">
                  <c:v>52.9</c:v>
                </c:pt>
              </c:numCache>
            </c:numRef>
          </c:val>
          <c:smooth val="0"/>
          <c:extLst>
            <c:ext xmlns:c16="http://schemas.microsoft.com/office/drawing/2014/chart" uri="{C3380CC4-5D6E-409C-BE32-E72D297353CC}">
              <c16:uniqueId val="{00000001-136D-45D1-8118-ACDB4BD696DE}"/>
            </c:ext>
          </c:extLst>
        </c:ser>
        <c:dLbls>
          <c:showLegendKey val="0"/>
          <c:showVal val="0"/>
          <c:showCatName val="0"/>
          <c:showSerName val="0"/>
          <c:showPercent val="0"/>
          <c:showBubbleSize val="0"/>
        </c:dLbls>
        <c:marker val="1"/>
        <c:smooth val="0"/>
        <c:axId val="1483051551"/>
        <c:axId val="1483057311"/>
      </c:lineChart>
      <c:dateAx>
        <c:axId val="1483051551"/>
        <c:scaling>
          <c:orientation val="minMax"/>
        </c:scaling>
        <c:delete val="0"/>
        <c:axPos val="b"/>
        <c:numFmt formatCode="yy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j-lt"/>
                <a:ea typeface="+mn-ea"/>
                <a:cs typeface="+mn-cs"/>
              </a:defRPr>
            </a:pPr>
            <a:endParaRPr lang="en-US"/>
          </a:p>
        </c:txPr>
        <c:crossAx val="1483057311"/>
        <c:crosses val="autoZero"/>
        <c:auto val="1"/>
        <c:lblOffset val="100"/>
        <c:baseTimeUnit val="months"/>
      </c:dateAx>
      <c:valAx>
        <c:axId val="148305731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j-lt"/>
                    <a:ea typeface="+mn-ea"/>
                    <a:cs typeface="+mn-cs"/>
                  </a:defRPr>
                </a:pPr>
                <a:r>
                  <a:rPr lang="en-US" sz="2400">
                    <a:latin typeface="+mj-lt"/>
                  </a:rPr>
                  <a:t>Consumer</a:t>
                </a:r>
                <a:r>
                  <a:rPr lang="en-US" sz="2400" baseline="0">
                    <a:latin typeface="+mj-lt"/>
                  </a:rPr>
                  <a:t> Sentiment Index</a:t>
                </a:r>
                <a:endParaRPr lang="en-US" sz="2400">
                  <a:latin typeface="+mj-lt"/>
                </a:endParaRPr>
              </a:p>
            </c:rich>
          </c:tx>
          <c:overlay val="0"/>
          <c:spPr>
            <a:noFill/>
            <a:ln>
              <a:noFill/>
            </a:ln>
            <a:effectLst/>
          </c:spPr>
          <c:txPr>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j-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j-lt"/>
                <a:ea typeface="+mn-ea"/>
                <a:cs typeface="+mn-cs"/>
              </a:defRPr>
            </a:pPr>
            <a:endParaRPr lang="en-US"/>
          </a:p>
        </c:txPr>
        <c:crossAx val="1483051551"/>
        <c:crosses val="autoZero"/>
        <c:crossBetween val="between"/>
      </c:valAx>
      <c:valAx>
        <c:axId val="1483060191"/>
        <c:scaling>
          <c:orientation val="minMax"/>
          <c:max val="1"/>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83049151"/>
        <c:crosses val="max"/>
        <c:crossBetween val="between"/>
      </c:valAx>
      <c:dateAx>
        <c:axId val="1483049151"/>
        <c:scaling>
          <c:orientation val="minMax"/>
        </c:scaling>
        <c:delete val="1"/>
        <c:axPos val="b"/>
        <c:numFmt formatCode="yyyy\-mm\-dd" sourceLinked="1"/>
        <c:majorTickMark val="out"/>
        <c:minorTickMark val="none"/>
        <c:tickLblPos val="nextTo"/>
        <c:crossAx val="1483060191"/>
        <c:crosses val="autoZero"/>
        <c:auto val="1"/>
        <c:lblOffset val="100"/>
        <c:baseTimeUnit val="months"/>
        <c:majorUnit val="1"/>
        <c:minorUnit val="1"/>
      </c:date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2024</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EE9-4C25-A3B7-087D3A0E89F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BEE9-4C25-A3B7-087D3A0E89F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EE9-4C25-A3B7-087D3A0E89FC}"/>
              </c:ext>
            </c:extLst>
          </c:dPt>
          <c:dLbls>
            <c:dLbl>
              <c:idx val="2"/>
              <c:layout>
                <c:manualLayout>
                  <c:x val="3.9896806841786273E-2"/>
                  <c:y val="-1.9411900921861493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BEE9-4C25-A3B7-087D3A0E89FC}"/>
                </c:ext>
              </c:extLst>
            </c:dLbl>
            <c:numFmt formatCode="0.00%" sourceLinked="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20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'PCE - Major Cateogries'!$A$17:$A$19</c:f>
              <c:strCache>
                <c:ptCount val="3"/>
                <c:pt idx="0">
                  <c:v>Food </c:v>
                </c:pt>
                <c:pt idx="1">
                  <c:v>Housing </c:v>
                </c:pt>
                <c:pt idx="2">
                  <c:v>All Else </c:v>
                </c:pt>
              </c:strCache>
            </c:strRef>
          </c:cat>
          <c:val>
            <c:numRef>
              <c:f>'PCE - Major Cateogries'!$B$17:$B$19</c:f>
              <c:numCache>
                <c:formatCode>General</c:formatCode>
                <c:ptCount val="3"/>
                <c:pt idx="0">
                  <c:v>1479.5719999999999</c:v>
                </c:pt>
                <c:pt idx="1">
                  <c:v>3146.9810000000002</c:v>
                </c:pt>
                <c:pt idx="2">
                  <c:v>14656.344000000001</c:v>
                </c:pt>
              </c:numCache>
            </c:numRef>
          </c:val>
          <c:extLst>
            <c:ext xmlns:c16="http://schemas.microsoft.com/office/drawing/2014/chart" uri="{C3380CC4-5D6E-409C-BE32-E72D297353CC}">
              <c16:uniqueId val="{00000006-BEE9-4C25-A3B7-087D3A0E89FC}"/>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2019</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B60-4A6D-98A2-89F360012FB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B60-4A6D-98A2-89F360012FB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B60-4A6D-98A2-89F360012FB8}"/>
              </c:ext>
            </c:extLst>
          </c:dPt>
          <c:dLbls>
            <c:numFmt formatCode="0.00%" sourceLinked="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20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'PCE - Major Cateogries'!$A$17:$A$19</c:f>
              <c:strCache>
                <c:ptCount val="3"/>
                <c:pt idx="0">
                  <c:v>Food </c:v>
                </c:pt>
                <c:pt idx="1">
                  <c:v>Housing </c:v>
                </c:pt>
                <c:pt idx="2">
                  <c:v>All Else </c:v>
                </c:pt>
              </c:strCache>
            </c:strRef>
          </c:cat>
          <c:val>
            <c:numRef>
              <c:f>'PCE - Major Cateogries'!$G$17:$G$19</c:f>
              <c:numCache>
                <c:formatCode>General</c:formatCode>
                <c:ptCount val="3"/>
                <c:pt idx="0">
                  <c:v>1083.239</c:v>
                </c:pt>
                <c:pt idx="1">
                  <c:v>2210.7950000000001</c:v>
                </c:pt>
                <c:pt idx="2">
                  <c:v>10725.820100000001</c:v>
                </c:pt>
              </c:numCache>
            </c:numRef>
          </c:val>
          <c:extLst>
            <c:ext xmlns:c16="http://schemas.microsoft.com/office/drawing/2014/chart" uri="{C3380CC4-5D6E-409C-BE32-E72D297353CC}">
              <c16:uniqueId val="{00000006-3B60-4A6D-98A2-89F360012FB8}"/>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j-lt"/>
                <a:ea typeface="+mn-ea"/>
                <a:cs typeface="+mn-cs"/>
              </a:defRPr>
            </a:pPr>
            <a:r>
              <a:rPr lang="en-US" sz="2400" dirty="0"/>
              <a:t>Credit</a:t>
            </a:r>
            <a:r>
              <a:rPr lang="en-US" sz="2400" baseline="0" dirty="0"/>
              <a:t> Card Account Payment Status</a:t>
            </a:r>
            <a:endParaRPr lang="en-US" sz="2400" dirty="0"/>
          </a:p>
        </c:rich>
      </c:tx>
      <c:layout>
        <c:manualLayout>
          <c:xMode val="edge"/>
          <c:yMode val="edge"/>
          <c:x val="0.14445674840142528"/>
          <c:y val="4.3699116861111172E-2"/>
        </c:manualLayout>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j-lt"/>
              <a:ea typeface="+mn-ea"/>
              <a:cs typeface="+mn-cs"/>
            </a:defRPr>
          </a:pPr>
          <a:endParaRPr lang="en-US"/>
        </a:p>
      </c:txPr>
    </c:title>
    <c:autoTitleDeleted val="0"/>
    <c:plotArea>
      <c:layout>
        <c:manualLayout>
          <c:layoutTarget val="inner"/>
          <c:xMode val="edge"/>
          <c:yMode val="edge"/>
          <c:x val="0.14878787543875274"/>
          <c:y val="0.15789240268105362"/>
          <c:w val="0.82017368681688296"/>
          <c:h val="0.56752287751993935"/>
        </c:manualLayout>
      </c:layout>
      <c:lineChart>
        <c:grouping val="standard"/>
        <c:varyColors val="0"/>
        <c:ser>
          <c:idx val="0"/>
          <c:order val="0"/>
          <c:tx>
            <c:v>Delinquent</c:v>
          </c:tx>
          <c:spPr>
            <a:ln w="41275" cap="rnd">
              <a:solidFill>
                <a:srgbClr val="C00000"/>
              </a:solidFill>
              <a:round/>
            </a:ln>
            <a:effectLst/>
          </c:spPr>
          <c:marker>
            <c:symbol val="none"/>
          </c:marker>
          <c:trendline>
            <c:spPr>
              <a:ln w="19050" cap="rnd">
                <a:solidFill>
                  <a:schemeClr val="accent1"/>
                </a:solidFill>
                <a:prstDash val="sysDot"/>
              </a:ln>
              <a:effectLst/>
            </c:spPr>
            <c:trendlineType val="linear"/>
            <c:dispRSqr val="0"/>
            <c:dispEq val="0"/>
          </c:trendline>
          <c:cat>
            <c:numRef>
              <c:f>'Credit Card Payments'!$A$2:$A$54</c:f>
              <c:numCache>
                <c:formatCode>yyyy\-mm\-dd</c:formatCode>
                <c:ptCount val="53"/>
                <c:pt idx="0">
                  <c:v>41091</c:v>
                </c:pt>
                <c:pt idx="1">
                  <c:v>41183</c:v>
                </c:pt>
                <c:pt idx="2">
                  <c:v>41275</c:v>
                </c:pt>
                <c:pt idx="3">
                  <c:v>41365</c:v>
                </c:pt>
                <c:pt idx="4">
                  <c:v>41456</c:v>
                </c:pt>
                <c:pt idx="5">
                  <c:v>41548</c:v>
                </c:pt>
                <c:pt idx="6">
                  <c:v>41640</c:v>
                </c:pt>
                <c:pt idx="7">
                  <c:v>41730</c:v>
                </c:pt>
                <c:pt idx="8">
                  <c:v>41821</c:v>
                </c:pt>
                <c:pt idx="9">
                  <c:v>41913</c:v>
                </c:pt>
                <c:pt idx="10">
                  <c:v>42005</c:v>
                </c:pt>
                <c:pt idx="11">
                  <c:v>42095</c:v>
                </c:pt>
                <c:pt idx="12">
                  <c:v>42186</c:v>
                </c:pt>
                <c:pt idx="13">
                  <c:v>42278</c:v>
                </c:pt>
                <c:pt idx="14">
                  <c:v>42370</c:v>
                </c:pt>
                <c:pt idx="15">
                  <c:v>42461</c:v>
                </c:pt>
                <c:pt idx="16">
                  <c:v>42552</c:v>
                </c:pt>
                <c:pt idx="17">
                  <c:v>42644</c:v>
                </c:pt>
                <c:pt idx="18">
                  <c:v>42736</c:v>
                </c:pt>
                <c:pt idx="19">
                  <c:v>42826</c:v>
                </c:pt>
                <c:pt idx="20">
                  <c:v>42917</c:v>
                </c:pt>
                <c:pt idx="21">
                  <c:v>43009</c:v>
                </c:pt>
                <c:pt idx="22">
                  <c:v>43101</c:v>
                </c:pt>
                <c:pt idx="23">
                  <c:v>43191</c:v>
                </c:pt>
                <c:pt idx="24">
                  <c:v>43282</c:v>
                </c:pt>
                <c:pt idx="25">
                  <c:v>43374</c:v>
                </c:pt>
                <c:pt idx="26">
                  <c:v>43466</c:v>
                </c:pt>
                <c:pt idx="27">
                  <c:v>43556</c:v>
                </c:pt>
                <c:pt idx="28">
                  <c:v>43647</c:v>
                </c:pt>
                <c:pt idx="29">
                  <c:v>43739</c:v>
                </c:pt>
                <c:pt idx="30">
                  <c:v>43831</c:v>
                </c:pt>
                <c:pt idx="31">
                  <c:v>43922</c:v>
                </c:pt>
                <c:pt idx="32">
                  <c:v>44013</c:v>
                </c:pt>
                <c:pt idx="33">
                  <c:v>44105</c:v>
                </c:pt>
                <c:pt idx="34">
                  <c:v>44197</c:v>
                </c:pt>
                <c:pt idx="35">
                  <c:v>44287</c:v>
                </c:pt>
                <c:pt idx="36">
                  <c:v>44378</c:v>
                </c:pt>
                <c:pt idx="37">
                  <c:v>44470</c:v>
                </c:pt>
                <c:pt idx="38">
                  <c:v>44562</c:v>
                </c:pt>
                <c:pt idx="39">
                  <c:v>44652</c:v>
                </c:pt>
                <c:pt idx="40">
                  <c:v>44743</c:v>
                </c:pt>
                <c:pt idx="41">
                  <c:v>44835</c:v>
                </c:pt>
                <c:pt idx="42">
                  <c:v>44927</c:v>
                </c:pt>
                <c:pt idx="43">
                  <c:v>45017</c:v>
                </c:pt>
                <c:pt idx="44">
                  <c:v>45108</c:v>
                </c:pt>
                <c:pt idx="45">
                  <c:v>45200</c:v>
                </c:pt>
                <c:pt idx="46">
                  <c:v>45292</c:v>
                </c:pt>
                <c:pt idx="47">
                  <c:v>45383</c:v>
                </c:pt>
                <c:pt idx="48">
                  <c:v>45474</c:v>
                </c:pt>
                <c:pt idx="49">
                  <c:v>45566</c:v>
                </c:pt>
                <c:pt idx="50">
                  <c:v>45658</c:v>
                </c:pt>
                <c:pt idx="51">
                  <c:v>45748</c:v>
                </c:pt>
                <c:pt idx="52">
                  <c:v>45839</c:v>
                </c:pt>
              </c:numCache>
            </c:numRef>
          </c:cat>
          <c:val>
            <c:numRef>
              <c:f>'Credit Card Payments'!$E:$E</c:f>
              <c:numCache>
                <c:formatCode>General</c:formatCode>
                <c:ptCount val="1048576"/>
                <c:pt idx="0">
                  <c:v>0</c:v>
                </c:pt>
                <c:pt idx="13" formatCode="0.00">
                  <c:v>2.15</c:v>
                </c:pt>
                <c:pt idx="14" formatCode="0.00">
                  <c:v>2.16</c:v>
                </c:pt>
                <c:pt idx="15" formatCode="0.00">
                  <c:v>2.15</c:v>
                </c:pt>
                <c:pt idx="16" formatCode="0.00">
                  <c:v>2.21</c:v>
                </c:pt>
                <c:pt idx="17" formatCode="0.00">
                  <c:v>2.29</c:v>
                </c:pt>
                <c:pt idx="18" formatCode="0.00">
                  <c:v>2.37</c:v>
                </c:pt>
                <c:pt idx="19" formatCode="0.00">
                  <c:v>2.4</c:v>
                </c:pt>
                <c:pt idx="20" formatCode="0.00">
                  <c:v>2.4900000000000002</c:v>
                </c:pt>
                <c:pt idx="21" formatCode="0.00">
                  <c:v>2.54</c:v>
                </c:pt>
                <c:pt idx="22" formatCode="0.00">
                  <c:v>2.48</c:v>
                </c:pt>
                <c:pt idx="23" formatCode="0.00">
                  <c:v>2.5</c:v>
                </c:pt>
                <c:pt idx="24" formatCode="0.00">
                  <c:v>2.5</c:v>
                </c:pt>
                <c:pt idx="25" formatCode="0.00">
                  <c:v>2.52</c:v>
                </c:pt>
                <c:pt idx="26" formatCode="0.00">
                  <c:v>2.54</c:v>
                </c:pt>
                <c:pt idx="27" formatCode="0.00">
                  <c:v>2.54</c:v>
                </c:pt>
                <c:pt idx="28" formatCode="0.00">
                  <c:v>2.59</c:v>
                </c:pt>
                <c:pt idx="29" formatCode="0.00">
                  <c:v>2.6</c:v>
                </c:pt>
                <c:pt idx="30" formatCode="0.00">
                  <c:v>2.61</c:v>
                </c:pt>
                <c:pt idx="31" formatCode="0.00">
                  <c:v>2.69</c:v>
                </c:pt>
                <c:pt idx="32" formatCode="0.00">
                  <c:v>2.4500000000000002</c:v>
                </c:pt>
                <c:pt idx="33" formatCode="0.00">
                  <c:v>1.99</c:v>
                </c:pt>
                <c:pt idx="34" formatCode="0.00">
                  <c:v>2.1</c:v>
                </c:pt>
                <c:pt idx="35" formatCode="0.00">
                  <c:v>1.88</c:v>
                </c:pt>
                <c:pt idx="36" formatCode="0.00">
                  <c:v>1.59</c:v>
                </c:pt>
                <c:pt idx="37" formatCode="0.00">
                  <c:v>1.53</c:v>
                </c:pt>
                <c:pt idx="38" formatCode="0.00">
                  <c:v>1.57</c:v>
                </c:pt>
                <c:pt idx="39" formatCode="0.00">
                  <c:v>1.69</c:v>
                </c:pt>
                <c:pt idx="40" formatCode="0.00">
                  <c:v>1.83</c:v>
                </c:pt>
                <c:pt idx="41" formatCode="0.00">
                  <c:v>2.0499999999999998</c:v>
                </c:pt>
                <c:pt idx="42" formatCode="0.00">
                  <c:v>2.2599999999999998</c:v>
                </c:pt>
                <c:pt idx="43" formatCode="0.00">
                  <c:v>2.4700000000000002</c:v>
                </c:pt>
                <c:pt idx="44" formatCode="0.00">
                  <c:v>2.75</c:v>
                </c:pt>
                <c:pt idx="45" formatCode="0.00">
                  <c:v>2.94</c:v>
                </c:pt>
                <c:pt idx="46" formatCode="0.00">
                  <c:v>3.1</c:v>
                </c:pt>
                <c:pt idx="47" formatCode="0.00">
                  <c:v>3.17</c:v>
                </c:pt>
                <c:pt idx="48" formatCode="0.00">
                  <c:v>3.22</c:v>
                </c:pt>
                <c:pt idx="49" formatCode="0.00">
                  <c:v>3.19</c:v>
                </c:pt>
                <c:pt idx="50" formatCode="0.00">
                  <c:v>3.09</c:v>
                </c:pt>
                <c:pt idx="51" formatCode="0.00">
                  <c:v>3.06</c:v>
                </c:pt>
                <c:pt idx="52" formatCode="0.00">
                  <c:v>3.04</c:v>
                </c:pt>
                <c:pt idx="53" formatCode="0.00">
                  <c:v>2.98</c:v>
                </c:pt>
              </c:numCache>
            </c:numRef>
          </c:val>
          <c:smooth val="0"/>
          <c:extLst>
            <c:ext xmlns:c16="http://schemas.microsoft.com/office/drawing/2014/chart" uri="{C3380CC4-5D6E-409C-BE32-E72D297353CC}">
              <c16:uniqueId val="{00000001-1654-4B0F-85A1-BE606432A89F}"/>
            </c:ext>
          </c:extLst>
        </c:ser>
        <c:ser>
          <c:idx val="1"/>
          <c:order val="1"/>
          <c:tx>
            <c:v>Full Balance</c:v>
          </c:tx>
          <c:spPr>
            <a:ln w="41275" cap="rnd">
              <a:solidFill>
                <a:srgbClr val="00B050"/>
              </a:solidFill>
              <a:round/>
            </a:ln>
            <a:effectLst/>
          </c:spPr>
          <c:marker>
            <c:symbol val="none"/>
          </c:marker>
          <c:cat>
            <c:numRef>
              <c:f>'Credit Card Payments'!$A$2:$A$54</c:f>
              <c:numCache>
                <c:formatCode>yyyy\-mm\-dd</c:formatCode>
                <c:ptCount val="53"/>
                <c:pt idx="0">
                  <c:v>41091</c:v>
                </c:pt>
                <c:pt idx="1">
                  <c:v>41183</c:v>
                </c:pt>
                <c:pt idx="2">
                  <c:v>41275</c:v>
                </c:pt>
                <c:pt idx="3">
                  <c:v>41365</c:v>
                </c:pt>
                <c:pt idx="4">
                  <c:v>41456</c:v>
                </c:pt>
                <c:pt idx="5">
                  <c:v>41548</c:v>
                </c:pt>
                <c:pt idx="6">
                  <c:v>41640</c:v>
                </c:pt>
                <c:pt idx="7">
                  <c:v>41730</c:v>
                </c:pt>
                <c:pt idx="8">
                  <c:v>41821</c:v>
                </c:pt>
                <c:pt idx="9">
                  <c:v>41913</c:v>
                </c:pt>
                <c:pt idx="10">
                  <c:v>42005</c:v>
                </c:pt>
                <c:pt idx="11">
                  <c:v>42095</c:v>
                </c:pt>
                <c:pt idx="12">
                  <c:v>42186</c:v>
                </c:pt>
                <c:pt idx="13">
                  <c:v>42278</c:v>
                </c:pt>
                <c:pt idx="14">
                  <c:v>42370</c:v>
                </c:pt>
                <c:pt idx="15">
                  <c:v>42461</c:v>
                </c:pt>
                <c:pt idx="16">
                  <c:v>42552</c:v>
                </c:pt>
                <c:pt idx="17">
                  <c:v>42644</c:v>
                </c:pt>
                <c:pt idx="18">
                  <c:v>42736</c:v>
                </c:pt>
                <c:pt idx="19">
                  <c:v>42826</c:v>
                </c:pt>
                <c:pt idx="20">
                  <c:v>42917</c:v>
                </c:pt>
                <c:pt idx="21">
                  <c:v>43009</c:v>
                </c:pt>
                <c:pt idx="22">
                  <c:v>43101</c:v>
                </c:pt>
                <c:pt idx="23">
                  <c:v>43191</c:v>
                </c:pt>
                <c:pt idx="24">
                  <c:v>43282</c:v>
                </c:pt>
                <c:pt idx="25">
                  <c:v>43374</c:v>
                </c:pt>
                <c:pt idx="26">
                  <c:v>43466</c:v>
                </c:pt>
                <c:pt idx="27">
                  <c:v>43556</c:v>
                </c:pt>
                <c:pt idx="28">
                  <c:v>43647</c:v>
                </c:pt>
                <c:pt idx="29">
                  <c:v>43739</c:v>
                </c:pt>
                <c:pt idx="30">
                  <c:v>43831</c:v>
                </c:pt>
                <c:pt idx="31">
                  <c:v>43922</c:v>
                </c:pt>
                <c:pt idx="32">
                  <c:v>44013</c:v>
                </c:pt>
                <c:pt idx="33">
                  <c:v>44105</c:v>
                </c:pt>
                <c:pt idx="34">
                  <c:v>44197</c:v>
                </c:pt>
                <c:pt idx="35">
                  <c:v>44287</c:v>
                </c:pt>
                <c:pt idx="36">
                  <c:v>44378</c:v>
                </c:pt>
                <c:pt idx="37">
                  <c:v>44470</c:v>
                </c:pt>
                <c:pt idx="38">
                  <c:v>44562</c:v>
                </c:pt>
                <c:pt idx="39">
                  <c:v>44652</c:v>
                </c:pt>
                <c:pt idx="40">
                  <c:v>44743</c:v>
                </c:pt>
                <c:pt idx="41">
                  <c:v>44835</c:v>
                </c:pt>
                <c:pt idx="42">
                  <c:v>44927</c:v>
                </c:pt>
                <c:pt idx="43">
                  <c:v>45017</c:v>
                </c:pt>
                <c:pt idx="44">
                  <c:v>45108</c:v>
                </c:pt>
                <c:pt idx="45">
                  <c:v>45200</c:v>
                </c:pt>
                <c:pt idx="46">
                  <c:v>45292</c:v>
                </c:pt>
                <c:pt idx="47">
                  <c:v>45383</c:v>
                </c:pt>
                <c:pt idx="48">
                  <c:v>45474</c:v>
                </c:pt>
                <c:pt idx="49">
                  <c:v>45566</c:v>
                </c:pt>
                <c:pt idx="50">
                  <c:v>45658</c:v>
                </c:pt>
                <c:pt idx="51">
                  <c:v>45748</c:v>
                </c:pt>
                <c:pt idx="52">
                  <c:v>45839</c:v>
                </c:pt>
              </c:numCache>
            </c:numRef>
          </c:cat>
          <c:val>
            <c:numRef>
              <c:f>'Credit Card Payments'!$C$2:$C$54</c:f>
              <c:numCache>
                <c:formatCode>0.00</c:formatCode>
                <c:ptCount val="53"/>
                <c:pt idx="0">
                  <c:v>26.37</c:v>
                </c:pt>
                <c:pt idx="1">
                  <c:v>27.75</c:v>
                </c:pt>
                <c:pt idx="2">
                  <c:v>29.02</c:v>
                </c:pt>
                <c:pt idx="3">
                  <c:v>29.68</c:v>
                </c:pt>
                <c:pt idx="4">
                  <c:v>29.81</c:v>
                </c:pt>
                <c:pt idx="5">
                  <c:v>28.91</c:v>
                </c:pt>
                <c:pt idx="6">
                  <c:v>30.34</c:v>
                </c:pt>
                <c:pt idx="7">
                  <c:v>29.51</c:v>
                </c:pt>
                <c:pt idx="8">
                  <c:v>29.16</c:v>
                </c:pt>
                <c:pt idx="9">
                  <c:v>29.28</c:v>
                </c:pt>
                <c:pt idx="10">
                  <c:v>30.33</c:v>
                </c:pt>
                <c:pt idx="11">
                  <c:v>29.7</c:v>
                </c:pt>
                <c:pt idx="12">
                  <c:v>29.11</c:v>
                </c:pt>
                <c:pt idx="13">
                  <c:v>29.6</c:v>
                </c:pt>
                <c:pt idx="14">
                  <c:v>30.43</c:v>
                </c:pt>
                <c:pt idx="15">
                  <c:v>29.13</c:v>
                </c:pt>
                <c:pt idx="16">
                  <c:v>29.42</c:v>
                </c:pt>
                <c:pt idx="17">
                  <c:v>29.3</c:v>
                </c:pt>
                <c:pt idx="18">
                  <c:v>30.47</c:v>
                </c:pt>
                <c:pt idx="19">
                  <c:v>29.92</c:v>
                </c:pt>
                <c:pt idx="20">
                  <c:v>29.56</c:v>
                </c:pt>
                <c:pt idx="21">
                  <c:v>29.68</c:v>
                </c:pt>
                <c:pt idx="22">
                  <c:v>31.06</c:v>
                </c:pt>
                <c:pt idx="23">
                  <c:v>31.46</c:v>
                </c:pt>
                <c:pt idx="24">
                  <c:v>30.72</c:v>
                </c:pt>
                <c:pt idx="25">
                  <c:v>31.2</c:v>
                </c:pt>
                <c:pt idx="26">
                  <c:v>32.119999999999997</c:v>
                </c:pt>
                <c:pt idx="27">
                  <c:v>32.07</c:v>
                </c:pt>
                <c:pt idx="28">
                  <c:v>31.71</c:v>
                </c:pt>
                <c:pt idx="29">
                  <c:v>31.92</c:v>
                </c:pt>
                <c:pt idx="30">
                  <c:v>32.57</c:v>
                </c:pt>
                <c:pt idx="31">
                  <c:v>32.07</c:v>
                </c:pt>
                <c:pt idx="32">
                  <c:v>33.44</c:v>
                </c:pt>
                <c:pt idx="33">
                  <c:v>34.49</c:v>
                </c:pt>
                <c:pt idx="34">
                  <c:v>36.35</c:v>
                </c:pt>
                <c:pt idx="35">
                  <c:v>36.92</c:v>
                </c:pt>
                <c:pt idx="36">
                  <c:v>36.22</c:v>
                </c:pt>
                <c:pt idx="37">
                  <c:v>36.28</c:v>
                </c:pt>
                <c:pt idx="38">
                  <c:v>36.15</c:v>
                </c:pt>
                <c:pt idx="39">
                  <c:v>35.67</c:v>
                </c:pt>
                <c:pt idx="40">
                  <c:v>34.869999999999997</c:v>
                </c:pt>
                <c:pt idx="41">
                  <c:v>34.880000000000003</c:v>
                </c:pt>
                <c:pt idx="42">
                  <c:v>35.22</c:v>
                </c:pt>
                <c:pt idx="43">
                  <c:v>35.01</c:v>
                </c:pt>
                <c:pt idx="44">
                  <c:v>34.479999999999997</c:v>
                </c:pt>
                <c:pt idx="45">
                  <c:v>34.64</c:v>
                </c:pt>
                <c:pt idx="46">
                  <c:v>35.14</c:v>
                </c:pt>
                <c:pt idx="47">
                  <c:v>35.19</c:v>
                </c:pt>
                <c:pt idx="48">
                  <c:v>34.97</c:v>
                </c:pt>
                <c:pt idx="49">
                  <c:v>35.54</c:v>
                </c:pt>
                <c:pt idx="50">
                  <c:v>35.799999999999997</c:v>
                </c:pt>
                <c:pt idx="51">
                  <c:v>35.92</c:v>
                </c:pt>
                <c:pt idx="52">
                  <c:v>36.1</c:v>
                </c:pt>
              </c:numCache>
            </c:numRef>
          </c:val>
          <c:smooth val="0"/>
          <c:extLst>
            <c:ext xmlns:c16="http://schemas.microsoft.com/office/drawing/2014/chart" uri="{C3380CC4-5D6E-409C-BE32-E72D297353CC}">
              <c16:uniqueId val="{00000002-1654-4B0F-85A1-BE606432A89F}"/>
            </c:ext>
          </c:extLst>
        </c:ser>
        <c:ser>
          <c:idx val="2"/>
          <c:order val="2"/>
          <c:tx>
            <c:v>Portion of Balance </c:v>
          </c:tx>
          <c:spPr>
            <a:ln w="41275" cap="rnd">
              <a:solidFill>
                <a:schemeClr val="accent5"/>
              </a:solidFill>
              <a:round/>
            </a:ln>
            <a:effectLst/>
          </c:spPr>
          <c:marker>
            <c:symbol val="none"/>
          </c:marker>
          <c:cat>
            <c:numRef>
              <c:f>'Credit Card Payments'!$A$2:$A$54</c:f>
              <c:numCache>
                <c:formatCode>yyyy\-mm\-dd</c:formatCode>
                <c:ptCount val="53"/>
                <c:pt idx="0">
                  <c:v>41091</c:v>
                </c:pt>
                <c:pt idx="1">
                  <c:v>41183</c:v>
                </c:pt>
                <c:pt idx="2">
                  <c:v>41275</c:v>
                </c:pt>
                <c:pt idx="3">
                  <c:v>41365</c:v>
                </c:pt>
                <c:pt idx="4">
                  <c:v>41456</c:v>
                </c:pt>
                <c:pt idx="5">
                  <c:v>41548</c:v>
                </c:pt>
                <c:pt idx="6">
                  <c:v>41640</c:v>
                </c:pt>
                <c:pt idx="7">
                  <c:v>41730</c:v>
                </c:pt>
                <c:pt idx="8">
                  <c:v>41821</c:v>
                </c:pt>
                <c:pt idx="9">
                  <c:v>41913</c:v>
                </c:pt>
                <c:pt idx="10">
                  <c:v>42005</c:v>
                </c:pt>
                <c:pt idx="11">
                  <c:v>42095</c:v>
                </c:pt>
                <c:pt idx="12">
                  <c:v>42186</c:v>
                </c:pt>
                <c:pt idx="13">
                  <c:v>42278</c:v>
                </c:pt>
                <c:pt idx="14">
                  <c:v>42370</c:v>
                </c:pt>
                <c:pt idx="15">
                  <c:v>42461</c:v>
                </c:pt>
                <c:pt idx="16">
                  <c:v>42552</c:v>
                </c:pt>
                <c:pt idx="17">
                  <c:v>42644</c:v>
                </c:pt>
                <c:pt idx="18">
                  <c:v>42736</c:v>
                </c:pt>
                <c:pt idx="19">
                  <c:v>42826</c:v>
                </c:pt>
                <c:pt idx="20">
                  <c:v>42917</c:v>
                </c:pt>
                <c:pt idx="21">
                  <c:v>43009</c:v>
                </c:pt>
                <c:pt idx="22">
                  <c:v>43101</c:v>
                </c:pt>
                <c:pt idx="23">
                  <c:v>43191</c:v>
                </c:pt>
                <c:pt idx="24">
                  <c:v>43282</c:v>
                </c:pt>
                <c:pt idx="25">
                  <c:v>43374</c:v>
                </c:pt>
                <c:pt idx="26">
                  <c:v>43466</c:v>
                </c:pt>
                <c:pt idx="27">
                  <c:v>43556</c:v>
                </c:pt>
                <c:pt idx="28">
                  <c:v>43647</c:v>
                </c:pt>
                <c:pt idx="29">
                  <c:v>43739</c:v>
                </c:pt>
                <c:pt idx="30">
                  <c:v>43831</c:v>
                </c:pt>
                <c:pt idx="31">
                  <c:v>43922</c:v>
                </c:pt>
                <c:pt idx="32">
                  <c:v>44013</c:v>
                </c:pt>
                <c:pt idx="33">
                  <c:v>44105</c:v>
                </c:pt>
                <c:pt idx="34">
                  <c:v>44197</c:v>
                </c:pt>
                <c:pt idx="35">
                  <c:v>44287</c:v>
                </c:pt>
                <c:pt idx="36">
                  <c:v>44378</c:v>
                </c:pt>
                <c:pt idx="37">
                  <c:v>44470</c:v>
                </c:pt>
                <c:pt idx="38">
                  <c:v>44562</c:v>
                </c:pt>
                <c:pt idx="39">
                  <c:v>44652</c:v>
                </c:pt>
                <c:pt idx="40">
                  <c:v>44743</c:v>
                </c:pt>
                <c:pt idx="41">
                  <c:v>44835</c:v>
                </c:pt>
                <c:pt idx="42">
                  <c:v>44927</c:v>
                </c:pt>
                <c:pt idx="43">
                  <c:v>45017</c:v>
                </c:pt>
                <c:pt idx="44">
                  <c:v>45108</c:v>
                </c:pt>
                <c:pt idx="45">
                  <c:v>45200</c:v>
                </c:pt>
                <c:pt idx="46">
                  <c:v>45292</c:v>
                </c:pt>
                <c:pt idx="47">
                  <c:v>45383</c:v>
                </c:pt>
                <c:pt idx="48">
                  <c:v>45474</c:v>
                </c:pt>
                <c:pt idx="49">
                  <c:v>45566</c:v>
                </c:pt>
                <c:pt idx="50">
                  <c:v>45658</c:v>
                </c:pt>
                <c:pt idx="51">
                  <c:v>45748</c:v>
                </c:pt>
                <c:pt idx="52">
                  <c:v>45839</c:v>
                </c:pt>
              </c:numCache>
            </c:numRef>
          </c:cat>
          <c:val>
            <c:numRef>
              <c:f>'Credit Card Payments'!$D$2:$D$54</c:f>
              <c:numCache>
                <c:formatCode>0.00</c:formatCode>
                <c:ptCount val="53"/>
                <c:pt idx="0">
                  <c:v>32.32</c:v>
                </c:pt>
                <c:pt idx="1">
                  <c:v>32.229999999999997</c:v>
                </c:pt>
                <c:pt idx="2">
                  <c:v>32.770000000000003</c:v>
                </c:pt>
                <c:pt idx="3">
                  <c:v>31.65</c:v>
                </c:pt>
                <c:pt idx="4">
                  <c:v>31.48</c:v>
                </c:pt>
                <c:pt idx="5">
                  <c:v>30.95</c:v>
                </c:pt>
                <c:pt idx="6">
                  <c:v>31.76</c:v>
                </c:pt>
                <c:pt idx="7">
                  <c:v>31.34</c:v>
                </c:pt>
                <c:pt idx="8">
                  <c:v>31.75</c:v>
                </c:pt>
                <c:pt idx="9">
                  <c:v>31.46</c:v>
                </c:pt>
                <c:pt idx="10">
                  <c:v>31.91</c:v>
                </c:pt>
                <c:pt idx="11">
                  <c:v>31.44</c:v>
                </c:pt>
                <c:pt idx="12">
                  <c:v>31.91</c:v>
                </c:pt>
                <c:pt idx="13">
                  <c:v>31.43</c:v>
                </c:pt>
                <c:pt idx="14">
                  <c:v>32.17</c:v>
                </c:pt>
                <c:pt idx="15">
                  <c:v>31.34</c:v>
                </c:pt>
                <c:pt idx="16">
                  <c:v>31.57</c:v>
                </c:pt>
                <c:pt idx="17">
                  <c:v>31.43</c:v>
                </c:pt>
                <c:pt idx="18">
                  <c:v>32.130000000000003</c:v>
                </c:pt>
                <c:pt idx="19">
                  <c:v>31.4</c:v>
                </c:pt>
                <c:pt idx="20">
                  <c:v>31.3</c:v>
                </c:pt>
                <c:pt idx="21">
                  <c:v>31.14</c:v>
                </c:pt>
                <c:pt idx="22">
                  <c:v>31.94</c:v>
                </c:pt>
                <c:pt idx="23">
                  <c:v>30.23</c:v>
                </c:pt>
                <c:pt idx="24">
                  <c:v>30.2</c:v>
                </c:pt>
                <c:pt idx="25">
                  <c:v>30.21</c:v>
                </c:pt>
                <c:pt idx="26">
                  <c:v>30.97</c:v>
                </c:pt>
                <c:pt idx="27">
                  <c:v>29.96</c:v>
                </c:pt>
                <c:pt idx="28">
                  <c:v>30.18</c:v>
                </c:pt>
                <c:pt idx="29">
                  <c:v>30.07</c:v>
                </c:pt>
                <c:pt idx="30">
                  <c:v>30.73</c:v>
                </c:pt>
                <c:pt idx="31">
                  <c:v>28.33</c:v>
                </c:pt>
                <c:pt idx="32">
                  <c:v>28.29</c:v>
                </c:pt>
                <c:pt idx="33">
                  <c:v>28.39</c:v>
                </c:pt>
                <c:pt idx="34">
                  <c:v>28.73</c:v>
                </c:pt>
                <c:pt idx="35">
                  <c:v>27.57</c:v>
                </c:pt>
                <c:pt idx="36">
                  <c:v>28.09</c:v>
                </c:pt>
                <c:pt idx="37">
                  <c:v>28.27</c:v>
                </c:pt>
                <c:pt idx="38">
                  <c:v>28.8</c:v>
                </c:pt>
                <c:pt idx="39">
                  <c:v>28.45</c:v>
                </c:pt>
                <c:pt idx="40">
                  <c:v>28.9</c:v>
                </c:pt>
                <c:pt idx="41">
                  <c:v>29.02</c:v>
                </c:pt>
                <c:pt idx="42">
                  <c:v>29.66</c:v>
                </c:pt>
                <c:pt idx="43">
                  <c:v>28.87</c:v>
                </c:pt>
                <c:pt idx="44">
                  <c:v>29.05</c:v>
                </c:pt>
                <c:pt idx="45">
                  <c:v>28.83</c:v>
                </c:pt>
                <c:pt idx="46">
                  <c:v>29.2</c:v>
                </c:pt>
                <c:pt idx="47">
                  <c:v>28.32</c:v>
                </c:pt>
                <c:pt idx="48">
                  <c:v>28.37</c:v>
                </c:pt>
                <c:pt idx="49">
                  <c:v>27.99</c:v>
                </c:pt>
                <c:pt idx="50">
                  <c:v>28.58</c:v>
                </c:pt>
                <c:pt idx="51">
                  <c:v>27.95</c:v>
                </c:pt>
                <c:pt idx="52">
                  <c:v>28.24</c:v>
                </c:pt>
              </c:numCache>
            </c:numRef>
          </c:val>
          <c:smooth val="0"/>
          <c:extLst>
            <c:ext xmlns:c16="http://schemas.microsoft.com/office/drawing/2014/chart" uri="{C3380CC4-5D6E-409C-BE32-E72D297353CC}">
              <c16:uniqueId val="{00000003-1654-4B0F-85A1-BE606432A89F}"/>
            </c:ext>
          </c:extLst>
        </c:ser>
        <c:ser>
          <c:idx val="3"/>
          <c:order val="3"/>
          <c:tx>
            <c:v>Minimum Payment</c:v>
          </c:tx>
          <c:spPr>
            <a:ln w="41275" cap="rnd">
              <a:solidFill>
                <a:schemeClr val="accent6"/>
              </a:solidFill>
              <a:round/>
            </a:ln>
            <a:effectLst/>
          </c:spPr>
          <c:marker>
            <c:symbol val="none"/>
          </c:marker>
          <c:trendline>
            <c:spPr>
              <a:ln w="19050" cap="rnd">
                <a:solidFill>
                  <a:schemeClr val="accent4"/>
                </a:solidFill>
                <a:prstDash val="sysDot"/>
              </a:ln>
              <a:effectLst/>
            </c:spPr>
            <c:trendlineType val="linear"/>
            <c:dispRSqr val="0"/>
            <c:dispEq val="0"/>
          </c:trendline>
          <c:val>
            <c:numRef>
              <c:f>'Credit Card Payments'!$B:$B</c:f>
              <c:numCache>
                <c:formatCode>0.00</c:formatCode>
                <c:ptCount val="1048576"/>
                <c:pt idx="0" formatCode="General">
                  <c:v>0</c:v>
                </c:pt>
                <c:pt idx="1">
                  <c:v>8.7799999999999994</c:v>
                </c:pt>
                <c:pt idx="2">
                  <c:v>9.41</c:v>
                </c:pt>
                <c:pt idx="3">
                  <c:v>8.6199999999999992</c:v>
                </c:pt>
                <c:pt idx="4">
                  <c:v>8.3800000000000008</c:v>
                </c:pt>
                <c:pt idx="5">
                  <c:v>8.65</c:v>
                </c:pt>
                <c:pt idx="6">
                  <c:v>8.99</c:v>
                </c:pt>
                <c:pt idx="7">
                  <c:v>8.24</c:v>
                </c:pt>
                <c:pt idx="8">
                  <c:v>8.6199999999999992</c:v>
                </c:pt>
                <c:pt idx="9">
                  <c:v>9.07</c:v>
                </c:pt>
                <c:pt idx="10">
                  <c:v>9.39</c:v>
                </c:pt>
                <c:pt idx="11">
                  <c:v>8.44</c:v>
                </c:pt>
                <c:pt idx="12">
                  <c:v>8.94</c:v>
                </c:pt>
                <c:pt idx="13">
                  <c:v>9.49</c:v>
                </c:pt>
                <c:pt idx="14">
                  <c:v>9.6999999999999993</c:v>
                </c:pt>
                <c:pt idx="15">
                  <c:v>8.86</c:v>
                </c:pt>
                <c:pt idx="16">
                  <c:v>9.34</c:v>
                </c:pt>
                <c:pt idx="17">
                  <c:v>9.58</c:v>
                </c:pt>
                <c:pt idx="18">
                  <c:v>9.93</c:v>
                </c:pt>
                <c:pt idx="19">
                  <c:v>9.08</c:v>
                </c:pt>
                <c:pt idx="20">
                  <c:v>9.5</c:v>
                </c:pt>
                <c:pt idx="21">
                  <c:v>9.94</c:v>
                </c:pt>
                <c:pt idx="22">
                  <c:v>10.32</c:v>
                </c:pt>
                <c:pt idx="23">
                  <c:v>9.3800000000000008</c:v>
                </c:pt>
                <c:pt idx="24">
                  <c:v>9.5</c:v>
                </c:pt>
                <c:pt idx="25">
                  <c:v>9.84</c:v>
                </c:pt>
                <c:pt idx="26">
                  <c:v>10.199999999999999</c:v>
                </c:pt>
                <c:pt idx="27">
                  <c:v>9.4499999999999993</c:v>
                </c:pt>
                <c:pt idx="28">
                  <c:v>9.82</c:v>
                </c:pt>
                <c:pt idx="29">
                  <c:v>9.9700000000000006</c:v>
                </c:pt>
                <c:pt idx="30">
                  <c:v>10.38</c:v>
                </c:pt>
                <c:pt idx="31">
                  <c:v>9.85</c:v>
                </c:pt>
                <c:pt idx="32">
                  <c:v>8.31</c:v>
                </c:pt>
                <c:pt idx="33">
                  <c:v>8.68</c:v>
                </c:pt>
                <c:pt idx="34">
                  <c:v>9.11</c:v>
                </c:pt>
                <c:pt idx="35">
                  <c:v>8.01</c:v>
                </c:pt>
                <c:pt idx="36">
                  <c:v>8.18</c:v>
                </c:pt>
                <c:pt idx="37">
                  <c:v>8.5500000000000007</c:v>
                </c:pt>
                <c:pt idx="38">
                  <c:v>8.8000000000000007</c:v>
                </c:pt>
                <c:pt idx="39">
                  <c:v>8.5500000000000007</c:v>
                </c:pt>
                <c:pt idx="40">
                  <c:v>9.0500000000000007</c:v>
                </c:pt>
                <c:pt idx="41">
                  <c:v>9.52</c:v>
                </c:pt>
                <c:pt idx="42">
                  <c:v>10</c:v>
                </c:pt>
                <c:pt idx="43">
                  <c:v>9.6300000000000008</c:v>
                </c:pt>
                <c:pt idx="44">
                  <c:v>10.09</c:v>
                </c:pt>
                <c:pt idx="45">
                  <c:v>10.4</c:v>
                </c:pt>
                <c:pt idx="46">
                  <c:v>10.74</c:v>
                </c:pt>
                <c:pt idx="47">
                  <c:v>10.33</c:v>
                </c:pt>
                <c:pt idx="48">
                  <c:v>10.69</c:v>
                </c:pt>
                <c:pt idx="49">
                  <c:v>10.97</c:v>
                </c:pt>
                <c:pt idx="50">
                  <c:v>11.13</c:v>
                </c:pt>
                <c:pt idx="51">
                  <c:v>10.54</c:v>
                </c:pt>
                <c:pt idx="52">
                  <c:v>10.83</c:v>
                </c:pt>
                <c:pt idx="53">
                  <c:v>10.71</c:v>
                </c:pt>
              </c:numCache>
            </c:numRef>
          </c:val>
          <c:smooth val="0"/>
          <c:extLst>
            <c:ext xmlns:c16="http://schemas.microsoft.com/office/drawing/2014/chart" uri="{C3380CC4-5D6E-409C-BE32-E72D297353CC}">
              <c16:uniqueId val="{00000005-1654-4B0F-85A1-BE606432A89F}"/>
            </c:ext>
          </c:extLst>
        </c:ser>
        <c:dLbls>
          <c:showLegendKey val="0"/>
          <c:showVal val="0"/>
          <c:showCatName val="0"/>
          <c:showSerName val="0"/>
          <c:showPercent val="0"/>
          <c:showBubbleSize val="0"/>
        </c:dLbls>
        <c:smooth val="0"/>
        <c:axId val="245920319"/>
        <c:axId val="245930879"/>
      </c:lineChart>
      <c:dateAx>
        <c:axId val="245920319"/>
        <c:scaling>
          <c:orientation val="minMax"/>
          <c:min val="42186"/>
        </c:scaling>
        <c:delete val="0"/>
        <c:axPos val="b"/>
        <c:numFmt formatCode="yy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j-lt"/>
                <a:ea typeface="+mn-ea"/>
                <a:cs typeface="+mn-cs"/>
              </a:defRPr>
            </a:pPr>
            <a:endParaRPr lang="en-US"/>
          </a:p>
        </c:txPr>
        <c:crossAx val="245930879"/>
        <c:crosses val="autoZero"/>
        <c:auto val="1"/>
        <c:lblOffset val="100"/>
        <c:baseTimeUnit val="months"/>
        <c:majorUnit val="12"/>
        <c:majorTimeUnit val="months"/>
      </c:dateAx>
      <c:valAx>
        <c:axId val="24593087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j-lt"/>
                    <a:ea typeface="+mn-ea"/>
                    <a:cs typeface="+mn-cs"/>
                  </a:defRPr>
                </a:pPr>
                <a:r>
                  <a:rPr lang="en-US"/>
                  <a:t>Percent of Credit Card Accounts</a:t>
                </a:r>
              </a:p>
            </c:rich>
          </c:tx>
          <c:layout>
            <c:manualLayout>
              <c:xMode val="edge"/>
              <c:yMode val="edge"/>
              <c:x val="2.8008253639961539E-2"/>
              <c:y val="0.15304535628065843"/>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j-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j-lt"/>
                <a:ea typeface="+mn-ea"/>
                <a:cs typeface="+mn-cs"/>
              </a:defRPr>
            </a:pPr>
            <a:endParaRPr lang="en-US"/>
          </a:p>
        </c:txPr>
        <c:crossAx val="245920319"/>
        <c:crosses val="autoZero"/>
        <c:crossBetween val="between"/>
      </c:valAx>
      <c:spPr>
        <a:noFill/>
        <a:ln>
          <a:noFill/>
        </a:ln>
        <a:effectLst/>
      </c:spPr>
    </c:plotArea>
    <c:legend>
      <c:legendPos val="b"/>
      <c:legendEntry>
        <c:idx val="4"/>
        <c:delete val="1"/>
      </c:legendEntry>
      <c:legendEntry>
        <c:idx val="5"/>
        <c:delete val="1"/>
      </c:legendEntry>
      <c:layout>
        <c:manualLayout>
          <c:xMode val="edge"/>
          <c:yMode val="edge"/>
          <c:x val="0.11324965694471494"/>
          <c:y val="0.84962055747150711"/>
          <c:w val="0.88563878672469942"/>
          <c:h val="0.11461479304950825"/>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j-lt"/>
              <a:ea typeface="+mn-ea"/>
              <a:cs typeface="+mn-cs"/>
            </a:defRPr>
          </a:pPr>
          <a:endParaRPr lang="en-US"/>
        </a:p>
      </c:txPr>
    </c:legend>
    <c:plotVisOnly val="1"/>
    <c:dispBlanksAs val="gap"/>
    <c:showDLblsOverMax val="0"/>
  </c:chart>
  <c:spPr>
    <a:noFill/>
    <a:ln>
      <a:noFill/>
    </a:ln>
    <a:effectLst/>
  </c:spPr>
  <c:txPr>
    <a:bodyPr/>
    <a:lstStyle/>
    <a:p>
      <a:pPr>
        <a:defRPr sz="1600">
          <a:latin typeface="+mj-lt"/>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Monthly!$D$1</c:f>
              <c:strCache>
                <c:ptCount val="1"/>
                <c:pt idx="0">
                  <c:v>Adj. 2016 Dollars</c:v>
                </c:pt>
              </c:strCache>
            </c:strRef>
          </c:tx>
          <c:spPr>
            <a:ln w="28575" cap="rnd">
              <a:solidFill>
                <a:schemeClr val="accent1"/>
              </a:solidFill>
              <a:round/>
            </a:ln>
            <a:effectLst/>
          </c:spPr>
          <c:marker>
            <c:symbol val="none"/>
          </c:marker>
          <c:cat>
            <c:numRef>
              <c:f>Monthly!$A$2:$A$120</c:f>
              <c:numCache>
                <c:formatCode>yyyy\-mm\-dd</c:formatCode>
                <c:ptCount val="119"/>
                <c:pt idx="0">
                  <c:v>42370</c:v>
                </c:pt>
                <c:pt idx="1">
                  <c:v>42401</c:v>
                </c:pt>
                <c:pt idx="2">
                  <c:v>42430</c:v>
                </c:pt>
                <c:pt idx="3">
                  <c:v>42461</c:v>
                </c:pt>
                <c:pt idx="4">
                  <c:v>42491</c:v>
                </c:pt>
                <c:pt idx="5">
                  <c:v>42522</c:v>
                </c:pt>
                <c:pt idx="6">
                  <c:v>42552</c:v>
                </c:pt>
                <c:pt idx="7">
                  <c:v>42583</c:v>
                </c:pt>
                <c:pt idx="8">
                  <c:v>42614</c:v>
                </c:pt>
                <c:pt idx="9">
                  <c:v>42644</c:v>
                </c:pt>
                <c:pt idx="10">
                  <c:v>42675</c:v>
                </c:pt>
                <c:pt idx="11">
                  <c:v>42705</c:v>
                </c:pt>
                <c:pt idx="12">
                  <c:v>42736</c:v>
                </c:pt>
                <c:pt idx="13">
                  <c:v>42767</c:v>
                </c:pt>
                <c:pt idx="14">
                  <c:v>42795</c:v>
                </c:pt>
                <c:pt idx="15">
                  <c:v>42826</c:v>
                </c:pt>
                <c:pt idx="16">
                  <c:v>42856</c:v>
                </c:pt>
                <c:pt idx="17">
                  <c:v>42887</c:v>
                </c:pt>
                <c:pt idx="18">
                  <c:v>42917</c:v>
                </c:pt>
                <c:pt idx="19">
                  <c:v>42948</c:v>
                </c:pt>
                <c:pt idx="20">
                  <c:v>42979</c:v>
                </c:pt>
                <c:pt idx="21">
                  <c:v>43009</c:v>
                </c:pt>
                <c:pt idx="22">
                  <c:v>43040</c:v>
                </c:pt>
                <c:pt idx="23">
                  <c:v>43070</c:v>
                </c:pt>
                <c:pt idx="24">
                  <c:v>43101</c:v>
                </c:pt>
                <c:pt idx="25">
                  <c:v>43132</c:v>
                </c:pt>
                <c:pt idx="26">
                  <c:v>43160</c:v>
                </c:pt>
                <c:pt idx="27">
                  <c:v>43191</c:v>
                </c:pt>
                <c:pt idx="28">
                  <c:v>43221</c:v>
                </c:pt>
                <c:pt idx="29">
                  <c:v>43252</c:v>
                </c:pt>
                <c:pt idx="30">
                  <c:v>43282</c:v>
                </c:pt>
                <c:pt idx="31">
                  <c:v>43313</c:v>
                </c:pt>
                <c:pt idx="32">
                  <c:v>43344</c:v>
                </c:pt>
                <c:pt idx="33">
                  <c:v>43374</c:v>
                </c:pt>
                <c:pt idx="34">
                  <c:v>43405</c:v>
                </c:pt>
                <c:pt idx="35">
                  <c:v>43435</c:v>
                </c:pt>
                <c:pt idx="36">
                  <c:v>43466</c:v>
                </c:pt>
                <c:pt idx="37">
                  <c:v>43497</c:v>
                </c:pt>
                <c:pt idx="38">
                  <c:v>43525</c:v>
                </c:pt>
                <c:pt idx="39">
                  <c:v>43556</c:v>
                </c:pt>
                <c:pt idx="40">
                  <c:v>43586</c:v>
                </c:pt>
                <c:pt idx="41">
                  <c:v>43617</c:v>
                </c:pt>
                <c:pt idx="42">
                  <c:v>43647</c:v>
                </c:pt>
                <c:pt idx="43">
                  <c:v>43678</c:v>
                </c:pt>
                <c:pt idx="44">
                  <c:v>43709</c:v>
                </c:pt>
                <c:pt idx="45">
                  <c:v>43739</c:v>
                </c:pt>
                <c:pt idx="46">
                  <c:v>43770</c:v>
                </c:pt>
                <c:pt idx="47">
                  <c:v>43800</c:v>
                </c:pt>
                <c:pt idx="48">
                  <c:v>43831</c:v>
                </c:pt>
                <c:pt idx="49">
                  <c:v>43862</c:v>
                </c:pt>
                <c:pt idx="50">
                  <c:v>43891</c:v>
                </c:pt>
                <c:pt idx="51">
                  <c:v>43922</c:v>
                </c:pt>
                <c:pt idx="52">
                  <c:v>43952</c:v>
                </c:pt>
                <c:pt idx="53">
                  <c:v>43983</c:v>
                </c:pt>
                <c:pt idx="54">
                  <c:v>44013</c:v>
                </c:pt>
                <c:pt idx="55">
                  <c:v>44044</c:v>
                </c:pt>
                <c:pt idx="56">
                  <c:v>44075</c:v>
                </c:pt>
                <c:pt idx="57">
                  <c:v>44105</c:v>
                </c:pt>
                <c:pt idx="58">
                  <c:v>44136</c:v>
                </c:pt>
                <c:pt idx="59">
                  <c:v>44166</c:v>
                </c:pt>
                <c:pt idx="60">
                  <c:v>44197</c:v>
                </c:pt>
                <c:pt idx="61">
                  <c:v>44228</c:v>
                </c:pt>
                <c:pt idx="62">
                  <c:v>44256</c:v>
                </c:pt>
                <c:pt idx="63">
                  <c:v>44287</c:v>
                </c:pt>
                <c:pt idx="64">
                  <c:v>44317</c:v>
                </c:pt>
                <c:pt idx="65">
                  <c:v>44348</c:v>
                </c:pt>
                <c:pt idx="66">
                  <c:v>44378</c:v>
                </c:pt>
                <c:pt idx="67">
                  <c:v>44409</c:v>
                </c:pt>
                <c:pt idx="68">
                  <c:v>44440</c:v>
                </c:pt>
                <c:pt idx="69">
                  <c:v>44470</c:v>
                </c:pt>
                <c:pt idx="70">
                  <c:v>44501</c:v>
                </c:pt>
                <c:pt idx="71">
                  <c:v>44531</c:v>
                </c:pt>
                <c:pt idx="72">
                  <c:v>44562</c:v>
                </c:pt>
                <c:pt idx="73">
                  <c:v>44593</c:v>
                </c:pt>
                <c:pt idx="74">
                  <c:v>44621</c:v>
                </c:pt>
                <c:pt idx="75">
                  <c:v>44652</c:v>
                </c:pt>
                <c:pt idx="76">
                  <c:v>44682</c:v>
                </c:pt>
                <c:pt idx="77">
                  <c:v>44713</c:v>
                </c:pt>
                <c:pt idx="78">
                  <c:v>44743</c:v>
                </c:pt>
                <c:pt idx="79">
                  <c:v>44774</c:v>
                </c:pt>
                <c:pt idx="80">
                  <c:v>44805</c:v>
                </c:pt>
                <c:pt idx="81">
                  <c:v>44835</c:v>
                </c:pt>
                <c:pt idx="82">
                  <c:v>44866</c:v>
                </c:pt>
                <c:pt idx="83">
                  <c:v>44896</c:v>
                </c:pt>
                <c:pt idx="84">
                  <c:v>44927</c:v>
                </c:pt>
                <c:pt idx="85">
                  <c:v>44958</c:v>
                </c:pt>
                <c:pt idx="86">
                  <c:v>44986</c:v>
                </c:pt>
                <c:pt idx="87">
                  <c:v>45017</c:v>
                </c:pt>
                <c:pt idx="88">
                  <c:v>45047</c:v>
                </c:pt>
                <c:pt idx="89">
                  <c:v>45078</c:v>
                </c:pt>
                <c:pt idx="90">
                  <c:v>45108</c:v>
                </c:pt>
                <c:pt idx="91">
                  <c:v>45139</c:v>
                </c:pt>
                <c:pt idx="92">
                  <c:v>45170</c:v>
                </c:pt>
                <c:pt idx="93">
                  <c:v>45200</c:v>
                </c:pt>
                <c:pt idx="94">
                  <c:v>45231</c:v>
                </c:pt>
                <c:pt idx="95">
                  <c:v>45261</c:v>
                </c:pt>
                <c:pt idx="96">
                  <c:v>45292</c:v>
                </c:pt>
                <c:pt idx="97">
                  <c:v>45323</c:v>
                </c:pt>
                <c:pt idx="98">
                  <c:v>45352</c:v>
                </c:pt>
                <c:pt idx="99">
                  <c:v>45383</c:v>
                </c:pt>
                <c:pt idx="100">
                  <c:v>45413</c:v>
                </c:pt>
                <c:pt idx="101">
                  <c:v>45444</c:v>
                </c:pt>
                <c:pt idx="102">
                  <c:v>45474</c:v>
                </c:pt>
                <c:pt idx="103">
                  <c:v>45505</c:v>
                </c:pt>
                <c:pt idx="104">
                  <c:v>45536</c:v>
                </c:pt>
                <c:pt idx="105">
                  <c:v>45566</c:v>
                </c:pt>
                <c:pt idx="106">
                  <c:v>45597</c:v>
                </c:pt>
                <c:pt idx="107">
                  <c:v>45627</c:v>
                </c:pt>
                <c:pt idx="108">
                  <c:v>45658</c:v>
                </c:pt>
                <c:pt idx="109">
                  <c:v>45689</c:v>
                </c:pt>
                <c:pt idx="110">
                  <c:v>45717</c:v>
                </c:pt>
                <c:pt idx="111">
                  <c:v>45748</c:v>
                </c:pt>
                <c:pt idx="112">
                  <c:v>45778</c:v>
                </c:pt>
                <c:pt idx="113">
                  <c:v>45809</c:v>
                </c:pt>
                <c:pt idx="114">
                  <c:v>45839</c:v>
                </c:pt>
                <c:pt idx="115">
                  <c:v>45870</c:v>
                </c:pt>
                <c:pt idx="116">
                  <c:v>45901</c:v>
                </c:pt>
                <c:pt idx="117">
                  <c:v>45931</c:v>
                </c:pt>
                <c:pt idx="118">
                  <c:v>45962</c:v>
                </c:pt>
              </c:numCache>
            </c:numRef>
          </c:cat>
          <c:val>
            <c:numRef>
              <c:f>Monthly!$D$2:$D$120</c:f>
              <c:numCache>
                <c:formatCode>General</c:formatCode>
                <c:ptCount val="119"/>
                <c:pt idx="0">
                  <c:v>834.8</c:v>
                </c:pt>
                <c:pt idx="1">
                  <c:v>767.27839148999988</c:v>
                </c:pt>
                <c:pt idx="2">
                  <c:v>822.77916129999994</c:v>
                </c:pt>
                <c:pt idx="3">
                  <c:v>769.51458020000007</c:v>
                </c:pt>
                <c:pt idx="4">
                  <c:v>737.86763880000001</c:v>
                </c:pt>
                <c:pt idx="5">
                  <c:v>689.67846042999997</c:v>
                </c:pt>
                <c:pt idx="6">
                  <c:v>716.8113975</c:v>
                </c:pt>
                <c:pt idx="7">
                  <c:v>723.09660552000003</c:v>
                </c:pt>
                <c:pt idx="8">
                  <c:v>726.61713439999994</c:v>
                </c:pt>
                <c:pt idx="9">
                  <c:v>757.92004157999997</c:v>
                </c:pt>
                <c:pt idx="10">
                  <c:v>772.96947090000003</c:v>
                </c:pt>
                <c:pt idx="11">
                  <c:v>721.31954400000006</c:v>
                </c:pt>
                <c:pt idx="12">
                  <c:v>781.74423414</c:v>
                </c:pt>
                <c:pt idx="13">
                  <c:v>822.00532195999995</c:v>
                </c:pt>
                <c:pt idx="14">
                  <c:v>824.80267053</c:v>
                </c:pt>
                <c:pt idx="15">
                  <c:v>850.07010881999997</c:v>
                </c:pt>
                <c:pt idx="16">
                  <c:v>939.14828454000008</c:v>
                </c:pt>
                <c:pt idx="17">
                  <c:v>898.15063224000016</c:v>
                </c:pt>
                <c:pt idx="18">
                  <c:v>906.5639849800001</c:v>
                </c:pt>
                <c:pt idx="19">
                  <c:v>930.99633408</c:v>
                </c:pt>
                <c:pt idx="20">
                  <c:v>896.55336804000001</c:v>
                </c:pt>
                <c:pt idx="21">
                  <c:v>921.22052847000009</c:v>
                </c:pt>
                <c:pt idx="22">
                  <c:v>865.61682380999991</c:v>
                </c:pt>
                <c:pt idx="23">
                  <c:v>779.95613079999998</c:v>
                </c:pt>
                <c:pt idx="24">
                  <c:v>895.00525884000001</c:v>
                </c:pt>
                <c:pt idx="25">
                  <c:v>929.43910928000014</c:v>
                </c:pt>
                <c:pt idx="26">
                  <c:v>946.00070271999994</c:v>
                </c:pt>
                <c:pt idx="27">
                  <c:v>968.57512865000001</c:v>
                </c:pt>
                <c:pt idx="28">
                  <c:v>978.57125156999984</c:v>
                </c:pt>
                <c:pt idx="29">
                  <c:v>1027.30087194</c:v>
                </c:pt>
                <c:pt idx="30">
                  <c:v>1061.61198638</c:v>
                </c:pt>
                <c:pt idx="31">
                  <c:v>1088.0772900000002</c:v>
                </c:pt>
                <c:pt idx="32">
                  <c:v>1118.1230072600001</c:v>
                </c:pt>
                <c:pt idx="33">
                  <c:v>1120.73892288</c:v>
                </c:pt>
                <c:pt idx="34">
                  <c:v>1085.51260342</c:v>
                </c:pt>
                <c:pt idx="35">
                  <c:v>1424.0559144600002</c:v>
                </c:pt>
                <c:pt idx="36">
                  <c:v>1416.0938544999999</c:v>
                </c:pt>
                <c:pt idx="37">
                  <c:v>1442.9414541699998</c:v>
                </c:pt>
                <c:pt idx="38">
                  <c:v>1352.10238624</c:v>
                </c:pt>
                <c:pt idx="39">
                  <c:v>1316.05251866</c:v>
                </c:pt>
                <c:pt idx="40">
                  <c:v>1253.3193080999999</c:v>
                </c:pt>
                <c:pt idx="41">
                  <c:v>1226.7088877399999</c:v>
                </c:pt>
                <c:pt idx="42">
                  <c:v>1177.0130007</c:v>
                </c:pt>
                <c:pt idx="43">
                  <c:v>1209.44074368</c:v>
                </c:pt>
                <c:pt idx="44">
                  <c:v>1225.43699479</c:v>
                </c:pt>
                <c:pt idx="45">
                  <c:v>1248.91988468</c:v>
                </c:pt>
                <c:pt idx="46">
                  <c:v>1223.5720656799997</c:v>
                </c:pt>
                <c:pt idx="47">
                  <c:v>1110.1461651899999</c:v>
                </c:pt>
                <c:pt idx="48">
                  <c:v>1235.1634329599999</c:v>
                </c:pt>
                <c:pt idx="49">
                  <c:v>1360.6556218400001</c:v>
                </c:pt>
                <c:pt idx="50">
                  <c:v>2204.7856062400001</c:v>
                </c:pt>
                <c:pt idx="51">
                  <c:v>6415.7751680000001</c:v>
                </c:pt>
                <c:pt idx="52">
                  <c:v>4324.21767628</c:v>
                </c:pt>
                <c:pt idx="53">
                  <c:v>3527.0646639000001</c:v>
                </c:pt>
                <c:pt idx="54">
                  <c:v>3492.8590472999999</c:v>
                </c:pt>
                <c:pt idx="55">
                  <c:v>2634.056619</c:v>
                </c:pt>
                <c:pt idx="56">
                  <c:v>2539.5579112</c:v>
                </c:pt>
                <c:pt idx="57">
                  <c:v>2435.027517</c:v>
                </c:pt>
                <c:pt idx="58">
                  <c:v>2277.2019540000001</c:v>
                </c:pt>
                <c:pt idx="59">
                  <c:v>2262.4002400599998</c:v>
                </c:pt>
                <c:pt idx="60">
                  <c:v>4160.1931568400005</c:v>
                </c:pt>
                <c:pt idx="61">
                  <c:v>2565.6144069600005</c:v>
                </c:pt>
                <c:pt idx="62">
                  <c:v>6418.682547200001</c:v>
                </c:pt>
                <c:pt idx="63">
                  <c:v>2607.6637804800002</c:v>
                </c:pt>
                <c:pt idx="64">
                  <c:v>2056.6361253</c:v>
                </c:pt>
                <c:pt idx="65">
                  <c:v>1829.3987755999999</c:v>
                </c:pt>
                <c:pt idx="66">
                  <c:v>2012.5126472399998</c:v>
                </c:pt>
                <c:pt idx="67">
                  <c:v>1860.0691244300001</c:v>
                </c:pt>
                <c:pt idx="68">
                  <c:v>1610.4403833299998</c:v>
                </c:pt>
                <c:pt idx="69">
                  <c:v>1518.12765339</c:v>
                </c:pt>
                <c:pt idx="70">
                  <c:v>1445.4377168000001</c:v>
                </c:pt>
                <c:pt idx="71">
                  <c:v>1447.0869045600002</c:v>
                </c:pt>
                <c:pt idx="72">
                  <c:v>906.17165311999997</c:v>
                </c:pt>
                <c:pt idx="73">
                  <c:v>906.90460350000012</c:v>
                </c:pt>
                <c:pt idx="74">
                  <c:v>704.72065032</c:v>
                </c:pt>
                <c:pt idx="75">
                  <c:v>582.74496949999991</c:v>
                </c:pt>
                <c:pt idx="76">
                  <c:v>583.94139263999989</c:v>
                </c:pt>
                <c:pt idx="77">
                  <c:v>519.98785943999997</c:v>
                </c:pt>
                <c:pt idx="78">
                  <c:v>770.20084304</c:v>
                </c:pt>
                <c:pt idx="79">
                  <c:v>767.55136500000003</c:v>
                </c:pt>
                <c:pt idx="80">
                  <c:v>814.97941667999999</c:v>
                </c:pt>
                <c:pt idx="81">
                  <c:v>835.18682060000003</c:v>
                </c:pt>
                <c:pt idx="82">
                  <c:v>921.56897820000017</c:v>
                </c:pt>
                <c:pt idx="83">
                  <c:v>1038.93533209</c:v>
                </c:pt>
                <c:pt idx="84">
                  <c:v>1247.3275980799999</c:v>
                </c:pt>
                <c:pt idx="85">
                  <c:v>1407.2144954400001</c:v>
                </c:pt>
                <c:pt idx="86">
                  <c:v>1557.1324617999999</c:v>
                </c:pt>
                <c:pt idx="87">
                  <c:v>1524.0262584000002</c:v>
                </c:pt>
                <c:pt idx="88">
                  <c:v>1605.4617952800002</c:v>
                </c:pt>
                <c:pt idx="89">
                  <c:v>1541.6595499199998</c:v>
                </c:pt>
                <c:pt idx="90">
                  <c:v>1470.3173346099998</c:v>
                </c:pt>
                <c:pt idx="91">
                  <c:v>1495.4454919300001</c:v>
                </c:pt>
                <c:pt idx="92">
                  <c:v>1429.9593801599999</c:v>
                </c:pt>
                <c:pt idx="93">
                  <c:v>1470.2232742500003</c:v>
                </c:pt>
                <c:pt idx="94">
                  <c:v>1537.37550033</c:v>
                </c:pt>
                <c:pt idx="95">
                  <c:v>1551.65148976</c:v>
                </c:pt>
                <c:pt idx="96">
                  <c:v>1803.7380475500001</c:v>
                </c:pt>
                <c:pt idx="97">
                  <c:v>1733.5420360199998</c:v>
                </c:pt>
                <c:pt idx="98">
                  <c:v>1686.00709396</c:v>
                </c:pt>
                <c:pt idx="99">
                  <c:v>1674.1900880099995</c:v>
                </c:pt>
                <c:pt idx="100">
                  <c:v>1666.5522103200001</c:v>
                </c:pt>
                <c:pt idx="101">
                  <c:v>1649.3754353999998</c:v>
                </c:pt>
                <c:pt idx="102">
                  <c:v>1537.6678009000002</c:v>
                </c:pt>
                <c:pt idx="103">
                  <c:v>1517.8354564700003</c:v>
                </c:pt>
                <c:pt idx="104">
                  <c:v>1415.0621380499997</c:v>
                </c:pt>
                <c:pt idx="105">
                  <c:v>1458.6330089500002</c:v>
                </c:pt>
                <c:pt idx="106">
                  <c:v>1449.0085977200004</c:v>
                </c:pt>
                <c:pt idx="107">
                  <c:v>1296.9960952500001</c:v>
                </c:pt>
                <c:pt idx="108">
                  <c:v>1542.9856764400001</c:v>
                </c:pt>
                <c:pt idx="109">
                  <c:v>1584.2622262600003</c:v>
                </c:pt>
                <c:pt idx="110">
                  <c:v>1564.3720931200003</c:v>
                </c:pt>
                <c:pt idx="111">
                  <c:v>1710.2962548600001</c:v>
                </c:pt>
                <c:pt idx="112">
                  <c:v>1498.9501286400002</c:v>
                </c:pt>
                <c:pt idx="113">
                  <c:v>1408.14867256</c:v>
                </c:pt>
                <c:pt idx="114">
                  <c:v>1342.3296653399998</c:v>
                </c:pt>
                <c:pt idx="115">
                  <c:v>1284.87293774</c:v>
                </c:pt>
                <c:pt idx="116">
                  <c:v>1268.93497905</c:v>
                </c:pt>
                <c:pt idx="118">
                  <c:v>1093.7307371100001</c:v>
                </c:pt>
              </c:numCache>
            </c:numRef>
          </c:val>
          <c:smooth val="0"/>
          <c:extLst>
            <c:ext xmlns:c16="http://schemas.microsoft.com/office/drawing/2014/chart" uri="{C3380CC4-5D6E-409C-BE32-E72D297353CC}">
              <c16:uniqueId val="{00000000-42CF-4156-9720-302D0E9E0175}"/>
            </c:ext>
          </c:extLst>
        </c:ser>
        <c:ser>
          <c:idx val="1"/>
          <c:order val="1"/>
          <c:tx>
            <c:v>Personal Savings (Nominal)</c:v>
          </c:tx>
          <c:spPr>
            <a:ln w="28575" cap="rnd">
              <a:solidFill>
                <a:schemeClr val="accent2"/>
              </a:solidFill>
              <a:round/>
            </a:ln>
            <a:effectLst/>
          </c:spPr>
          <c:marker>
            <c:symbol val="none"/>
          </c:marker>
          <c:cat>
            <c:numRef>
              <c:f>Monthly!$A$2:$A$120</c:f>
              <c:numCache>
                <c:formatCode>yyyy\-mm\-dd</c:formatCode>
                <c:ptCount val="119"/>
                <c:pt idx="0">
                  <c:v>42370</c:v>
                </c:pt>
                <c:pt idx="1">
                  <c:v>42401</c:v>
                </c:pt>
                <c:pt idx="2">
                  <c:v>42430</c:v>
                </c:pt>
                <c:pt idx="3">
                  <c:v>42461</c:v>
                </c:pt>
                <c:pt idx="4">
                  <c:v>42491</c:v>
                </c:pt>
                <c:pt idx="5">
                  <c:v>42522</c:v>
                </c:pt>
                <c:pt idx="6">
                  <c:v>42552</c:v>
                </c:pt>
                <c:pt idx="7">
                  <c:v>42583</c:v>
                </c:pt>
                <c:pt idx="8">
                  <c:v>42614</c:v>
                </c:pt>
                <c:pt idx="9">
                  <c:v>42644</c:v>
                </c:pt>
                <c:pt idx="10">
                  <c:v>42675</c:v>
                </c:pt>
                <c:pt idx="11">
                  <c:v>42705</c:v>
                </c:pt>
                <c:pt idx="12">
                  <c:v>42736</c:v>
                </c:pt>
                <c:pt idx="13">
                  <c:v>42767</c:v>
                </c:pt>
                <c:pt idx="14">
                  <c:v>42795</c:v>
                </c:pt>
                <c:pt idx="15">
                  <c:v>42826</c:v>
                </c:pt>
                <c:pt idx="16">
                  <c:v>42856</c:v>
                </c:pt>
                <c:pt idx="17">
                  <c:v>42887</c:v>
                </c:pt>
                <c:pt idx="18">
                  <c:v>42917</c:v>
                </c:pt>
                <c:pt idx="19">
                  <c:v>42948</c:v>
                </c:pt>
                <c:pt idx="20">
                  <c:v>42979</c:v>
                </c:pt>
                <c:pt idx="21">
                  <c:v>43009</c:v>
                </c:pt>
                <c:pt idx="22">
                  <c:v>43040</c:v>
                </c:pt>
                <c:pt idx="23">
                  <c:v>43070</c:v>
                </c:pt>
                <c:pt idx="24">
                  <c:v>43101</c:v>
                </c:pt>
                <c:pt idx="25">
                  <c:v>43132</c:v>
                </c:pt>
                <c:pt idx="26">
                  <c:v>43160</c:v>
                </c:pt>
                <c:pt idx="27">
                  <c:v>43191</c:v>
                </c:pt>
                <c:pt idx="28">
                  <c:v>43221</c:v>
                </c:pt>
                <c:pt idx="29">
                  <c:v>43252</c:v>
                </c:pt>
                <c:pt idx="30">
                  <c:v>43282</c:v>
                </c:pt>
                <c:pt idx="31">
                  <c:v>43313</c:v>
                </c:pt>
                <c:pt idx="32">
                  <c:v>43344</c:v>
                </c:pt>
                <c:pt idx="33">
                  <c:v>43374</c:v>
                </c:pt>
                <c:pt idx="34">
                  <c:v>43405</c:v>
                </c:pt>
                <c:pt idx="35">
                  <c:v>43435</c:v>
                </c:pt>
                <c:pt idx="36">
                  <c:v>43466</c:v>
                </c:pt>
                <c:pt idx="37">
                  <c:v>43497</c:v>
                </c:pt>
                <c:pt idx="38">
                  <c:v>43525</c:v>
                </c:pt>
                <c:pt idx="39">
                  <c:v>43556</c:v>
                </c:pt>
                <c:pt idx="40">
                  <c:v>43586</c:v>
                </c:pt>
                <c:pt idx="41">
                  <c:v>43617</c:v>
                </c:pt>
                <c:pt idx="42">
                  <c:v>43647</c:v>
                </c:pt>
                <c:pt idx="43">
                  <c:v>43678</c:v>
                </c:pt>
                <c:pt idx="44">
                  <c:v>43709</c:v>
                </c:pt>
                <c:pt idx="45">
                  <c:v>43739</c:v>
                </c:pt>
                <c:pt idx="46">
                  <c:v>43770</c:v>
                </c:pt>
                <c:pt idx="47">
                  <c:v>43800</c:v>
                </c:pt>
                <c:pt idx="48">
                  <c:v>43831</c:v>
                </c:pt>
                <c:pt idx="49">
                  <c:v>43862</c:v>
                </c:pt>
                <c:pt idx="50">
                  <c:v>43891</c:v>
                </c:pt>
                <c:pt idx="51">
                  <c:v>43922</c:v>
                </c:pt>
                <c:pt idx="52">
                  <c:v>43952</c:v>
                </c:pt>
                <c:pt idx="53">
                  <c:v>43983</c:v>
                </c:pt>
                <c:pt idx="54">
                  <c:v>44013</c:v>
                </c:pt>
                <c:pt idx="55">
                  <c:v>44044</c:v>
                </c:pt>
                <c:pt idx="56">
                  <c:v>44075</c:v>
                </c:pt>
                <c:pt idx="57">
                  <c:v>44105</c:v>
                </c:pt>
                <c:pt idx="58">
                  <c:v>44136</c:v>
                </c:pt>
                <c:pt idx="59">
                  <c:v>44166</c:v>
                </c:pt>
                <c:pt idx="60">
                  <c:v>44197</c:v>
                </c:pt>
                <c:pt idx="61">
                  <c:v>44228</c:v>
                </c:pt>
                <c:pt idx="62">
                  <c:v>44256</c:v>
                </c:pt>
                <c:pt idx="63">
                  <c:v>44287</c:v>
                </c:pt>
                <c:pt idx="64">
                  <c:v>44317</c:v>
                </c:pt>
                <c:pt idx="65">
                  <c:v>44348</c:v>
                </c:pt>
                <c:pt idx="66">
                  <c:v>44378</c:v>
                </c:pt>
                <c:pt idx="67">
                  <c:v>44409</c:v>
                </c:pt>
                <c:pt idx="68">
                  <c:v>44440</c:v>
                </c:pt>
                <c:pt idx="69">
                  <c:v>44470</c:v>
                </c:pt>
                <c:pt idx="70">
                  <c:v>44501</c:v>
                </c:pt>
                <c:pt idx="71">
                  <c:v>44531</c:v>
                </c:pt>
                <c:pt idx="72">
                  <c:v>44562</c:v>
                </c:pt>
                <c:pt idx="73">
                  <c:v>44593</c:v>
                </c:pt>
                <c:pt idx="74">
                  <c:v>44621</c:v>
                </c:pt>
                <c:pt idx="75">
                  <c:v>44652</c:v>
                </c:pt>
                <c:pt idx="76">
                  <c:v>44682</c:v>
                </c:pt>
                <c:pt idx="77">
                  <c:v>44713</c:v>
                </c:pt>
                <c:pt idx="78">
                  <c:v>44743</c:v>
                </c:pt>
                <c:pt idx="79">
                  <c:v>44774</c:v>
                </c:pt>
                <c:pt idx="80">
                  <c:v>44805</c:v>
                </c:pt>
                <c:pt idx="81">
                  <c:v>44835</c:v>
                </c:pt>
                <c:pt idx="82">
                  <c:v>44866</c:v>
                </c:pt>
                <c:pt idx="83">
                  <c:v>44896</c:v>
                </c:pt>
                <c:pt idx="84">
                  <c:v>44927</c:v>
                </c:pt>
                <c:pt idx="85">
                  <c:v>44958</c:v>
                </c:pt>
                <c:pt idx="86">
                  <c:v>44986</c:v>
                </c:pt>
                <c:pt idx="87">
                  <c:v>45017</c:v>
                </c:pt>
                <c:pt idx="88">
                  <c:v>45047</c:v>
                </c:pt>
                <c:pt idx="89">
                  <c:v>45078</c:v>
                </c:pt>
                <c:pt idx="90">
                  <c:v>45108</c:v>
                </c:pt>
                <c:pt idx="91">
                  <c:v>45139</c:v>
                </c:pt>
                <c:pt idx="92">
                  <c:v>45170</c:v>
                </c:pt>
                <c:pt idx="93">
                  <c:v>45200</c:v>
                </c:pt>
                <c:pt idx="94">
                  <c:v>45231</c:v>
                </c:pt>
                <c:pt idx="95">
                  <c:v>45261</c:v>
                </c:pt>
                <c:pt idx="96">
                  <c:v>45292</c:v>
                </c:pt>
                <c:pt idx="97">
                  <c:v>45323</c:v>
                </c:pt>
                <c:pt idx="98">
                  <c:v>45352</c:v>
                </c:pt>
                <c:pt idx="99">
                  <c:v>45383</c:v>
                </c:pt>
                <c:pt idx="100">
                  <c:v>45413</c:v>
                </c:pt>
                <c:pt idx="101">
                  <c:v>45444</c:v>
                </c:pt>
                <c:pt idx="102">
                  <c:v>45474</c:v>
                </c:pt>
                <c:pt idx="103">
                  <c:v>45505</c:v>
                </c:pt>
                <c:pt idx="104">
                  <c:v>45536</c:v>
                </c:pt>
                <c:pt idx="105">
                  <c:v>45566</c:v>
                </c:pt>
                <c:pt idx="106">
                  <c:v>45597</c:v>
                </c:pt>
                <c:pt idx="107">
                  <c:v>45627</c:v>
                </c:pt>
                <c:pt idx="108">
                  <c:v>45658</c:v>
                </c:pt>
                <c:pt idx="109">
                  <c:v>45689</c:v>
                </c:pt>
                <c:pt idx="110">
                  <c:v>45717</c:v>
                </c:pt>
                <c:pt idx="111">
                  <c:v>45748</c:v>
                </c:pt>
                <c:pt idx="112">
                  <c:v>45778</c:v>
                </c:pt>
                <c:pt idx="113">
                  <c:v>45809</c:v>
                </c:pt>
                <c:pt idx="114">
                  <c:v>45839</c:v>
                </c:pt>
                <c:pt idx="115">
                  <c:v>45870</c:v>
                </c:pt>
                <c:pt idx="116">
                  <c:v>45901</c:v>
                </c:pt>
                <c:pt idx="117">
                  <c:v>45931</c:v>
                </c:pt>
                <c:pt idx="118">
                  <c:v>45962</c:v>
                </c:pt>
              </c:numCache>
            </c:numRef>
          </c:cat>
          <c:val>
            <c:numRef>
              <c:f>Monthly!$B$2:$B$120</c:f>
              <c:numCache>
                <c:formatCode>0.0</c:formatCode>
                <c:ptCount val="119"/>
                <c:pt idx="0">
                  <c:v>834.8</c:v>
                </c:pt>
                <c:pt idx="1">
                  <c:v>768.3</c:v>
                </c:pt>
                <c:pt idx="2">
                  <c:v>821.3</c:v>
                </c:pt>
                <c:pt idx="3">
                  <c:v>765.2</c:v>
                </c:pt>
                <c:pt idx="4">
                  <c:v>732</c:v>
                </c:pt>
                <c:pt idx="5">
                  <c:v>682.3</c:v>
                </c:pt>
                <c:pt idx="6">
                  <c:v>709.5</c:v>
                </c:pt>
                <c:pt idx="7">
                  <c:v>714.4</c:v>
                </c:pt>
                <c:pt idx="8">
                  <c:v>716</c:v>
                </c:pt>
                <c:pt idx="9">
                  <c:v>745.1</c:v>
                </c:pt>
                <c:pt idx="10">
                  <c:v>759</c:v>
                </c:pt>
                <c:pt idx="11">
                  <c:v>706.5</c:v>
                </c:pt>
                <c:pt idx="12">
                  <c:v>762.6</c:v>
                </c:pt>
                <c:pt idx="13">
                  <c:v>800.6</c:v>
                </c:pt>
                <c:pt idx="14">
                  <c:v>803.7</c:v>
                </c:pt>
                <c:pt idx="15">
                  <c:v>827.3</c:v>
                </c:pt>
                <c:pt idx="16">
                  <c:v>914.7</c:v>
                </c:pt>
                <c:pt idx="17">
                  <c:v>874.2</c:v>
                </c:pt>
                <c:pt idx="18">
                  <c:v>882.1</c:v>
                </c:pt>
                <c:pt idx="19">
                  <c:v>902.4</c:v>
                </c:pt>
                <c:pt idx="20">
                  <c:v>864.6</c:v>
                </c:pt>
                <c:pt idx="21">
                  <c:v>887.7</c:v>
                </c:pt>
                <c:pt idx="22">
                  <c:v>831.9</c:v>
                </c:pt>
                <c:pt idx="23">
                  <c:v>748</c:v>
                </c:pt>
                <c:pt idx="24">
                  <c:v>854.7</c:v>
                </c:pt>
                <c:pt idx="25">
                  <c:v>885.2</c:v>
                </c:pt>
                <c:pt idx="26">
                  <c:v>900.8</c:v>
                </c:pt>
                <c:pt idx="27">
                  <c:v>919.9</c:v>
                </c:pt>
                <c:pt idx="28">
                  <c:v>927.3</c:v>
                </c:pt>
                <c:pt idx="29">
                  <c:v>972.6</c:v>
                </c:pt>
                <c:pt idx="30">
                  <c:v>1004.3</c:v>
                </c:pt>
                <c:pt idx="31">
                  <c:v>1027.5</c:v>
                </c:pt>
                <c:pt idx="32">
                  <c:v>1053.7</c:v>
                </c:pt>
                <c:pt idx="33">
                  <c:v>1053.7</c:v>
                </c:pt>
                <c:pt idx="34">
                  <c:v>1021.3</c:v>
                </c:pt>
                <c:pt idx="35">
                  <c:v>1338.9</c:v>
                </c:pt>
                <c:pt idx="36">
                  <c:v>1332.5</c:v>
                </c:pt>
                <c:pt idx="37">
                  <c:v>1353.7</c:v>
                </c:pt>
                <c:pt idx="38">
                  <c:v>1263.7</c:v>
                </c:pt>
                <c:pt idx="39">
                  <c:v>1225.4000000000001</c:v>
                </c:pt>
                <c:pt idx="40">
                  <c:v>1166.7</c:v>
                </c:pt>
                <c:pt idx="41">
                  <c:v>1142.3</c:v>
                </c:pt>
                <c:pt idx="42">
                  <c:v>1093.5</c:v>
                </c:pt>
                <c:pt idx="43">
                  <c:v>1122.5999999999999</c:v>
                </c:pt>
                <c:pt idx="44">
                  <c:v>1135.7</c:v>
                </c:pt>
                <c:pt idx="45">
                  <c:v>1154.2</c:v>
                </c:pt>
                <c:pt idx="46">
                  <c:v>1127.5999999999999</c:v>
                </c:pt>
                <c:pt idx="47">
                  <c:v>1020.1</c:v>
                </c:pt>
                <c:pt idx="48">
                  <c:v>1132.8</c:v>
                </c:pt>
                <c:pt idx="49">
                  <c:v>1247.3</c:v>
                </c:pt>
                <c:pt idx="50">
                  <c:v>2030.3</c:v>
                </c:pt>
                <c:pt idx="51">
                  <c:v>5955.2</c:v>
                </c:pt>
                <c:pt idx="52">
                  <c:v>4017.4</c:v>
                </c:pt>
                <c:pt idx="53">
                  <c:v>3261</c:v>
                </c:pt>
                <c:pt idx="54">
                  <c:v>3213</c:v>
                </c:pt>
                <c:pt idx="55">
                  <c:v>2414</c:v>
                </c:pt>
                <c:pt idx="56">
                  <c:v>2321.3000000000002</c:v>
                </c:pt>
                <c:pt idx="57">
                  <c:v>2223</c:v>
                </c:pt>
                <c:pt idx="58">
                  <c:v>2074.1999999999998</c:v>
                </c:pt>
                <c:pt idx="59">
                  <c:v>2051.8000000000002</c:v>
                </c:pt>
                <c:pt idx="60">
                  <c:v>3764.4</c:v>
                </c:pt>
                <c:pt idx="61">
                  <c:v>2313.3000000000002</c:v>
                </c:pt>
                <c:pt idx="62">
                  <c:v>5759.6</c:v>
                </c:pt>
                <c:pt idx="63">
                  <c:v>2324.3000000000002</c:v>
                </c:pt>
                <c:pt idx="64">
                  <c:v>1821</c:v>
                </c:pt>
                <c:pt idx="65">
                  <c:v>1606</c:v>
                </c:pt>
                <c:pt idx="66">
                  <c:v>1758.6</c:v>
                </c:pt>
                <c:pt idx="67">
                  <c:v>1620.7</c:v>
                </c:pt>
                <c:pt idx="68">
                  <c:v>1397.1</c:v>
                </c:pt>
                <c:pt idx="69">
                  <c:v>1304.7</c:v>
                </c:pt>
                <c:pt idx="70">
                  <c:v>1232</c:v>
                </c:pt>
                <c:pt idx="71">
                  <c:v>1224.7</c:v>
                </c:pt>
                <c:pt idx="72">
                  <c:v>762.2</c:v>
                </c:pt>
                <c:pt idx="73">
                  <c:v>757.5</c:v>
                </c:pt>
                <c:pt idx="74">
                  <c:v>582.6</c:v>
                </c:pt>
                <c:pt idx="75">
                  <c:v>479.9</c:v>
                </c:pt>
                <c:pt idx="76">
                  <c:v>476.4</c:v>
                </c:pt>
                <c:pt idx="77">
                  <c:v>418.8</c:v>
                </c:pt>
                <c:pt idx="78">
                  <c:v>620.6</c:v>
                </c:pt>
                <c:pt idx="79">
                  <c:v>618</c:v>
                </c:pt>
                <c:pt idx="80">
                  <c:v>653.4</c:v>
                </c:pt>
                <c:pt idx="81">
                  <c:v>666.1</c:v>
                </c:pt>
                <c:pt idx="82">
                  <c:v>733.2</c:v>
                </c:pt>
                <c:pt idx="83">
                  <c:v>826.3</c:v>
                </c:pt>
                <c:pt idx="84">
                  <c:v>986.6</c:v>
                </c:pt>
                <c:pt idx="85">
                  <c:v>1109.3</c:v>
                </c:pt>
                <c:pt idx="86">
                  <c:v>1226.8</c:v>
                </c:pt>
                <c:pt idx="87">
                  <c:v>1195.9000000000001</c:v>
                </c:pt>
                <c:pt idx="88">
                  <c:v>1257.9000000000001</c:v>
                </c:pt>
                <c:pt idx="89">
                  <c:v>1204.8</c:v>
                </c:pt>
                <c:pt idx="90">
                  <c:v>1147.0999999999999</c:v>
                </c:pt>
                <c:pt idx="91">
                  <c:v>1160.9000000000001</c:v>
                </c:pt>
                <c:pt idx="92">
                  <c:v>1105.5999999999999</c:v>
                </c:pt>
                <c:pt idx="93">
                  <c:v>1135.7</c:v>
                </c:pt>
                <c:pt idx="94">
                  <c:v>1185.9000000000001</c:v>
                </c:pt>
                <c:pt idx="95">
                  <c:v>1194.4000000000001</c:v>
                </c:pt>
                <c:pt idx="96">
                  <c:v>1383.7</c:v>
                </c:pt>
                <c:pt idx="97">
                  <c:v>1324.6</c:v>
                </c:pt>
                <c:pt idx="98">
                  <c:v>1283.8</c:v>
                </c:pt>
                <c:pt idx="99">
                  <c:v>1271.0999999999999</c:v>
                </c:pt>
                <c:pt idx="100">
                  <c:v>1264.8</c:v>
                </c:pt>
                <c:pt idx="101">
                  <c:v>1251.8</c:v>
                </c:pt>
                <c:pt idx="102">
                  <c:v>1165.4000000000001</c:v>
                </c:pt>
                <c:pt idx="103">
                  <c:v>1148.3</c:v>
                </c:pt>
                <c:pt idx="104">
                  <c:v>1068.0999999999999</c:v>
                </c:pt>
                <c:pt idx="105">
                  <c:v>1098.5</c:v>
                </c:pt>
                <c:pt idx="106">
                  <c:v>1088.2</c:v>
                </c:pt>
                <c:pt idx="107">
                  <c:v>970.5</c:v>
                </c:pt>
                <c:pt idx="108">
                  <c:v>1149.2</c:v>
                </c:pt>
                <c:pt idx="109">
                  <c:v>1177.4000000000001</c:v>
                </c:pt>
                <c:pt idx="110">
                  <c:v>1163.2</c:v>
                </c:pt>
                <c:pt idx="111">
                  <c:v>1268.9000000000001</c:v>
                </c:pt>
                <c:pt idx="112">
                  <c:v>1111.2</c:v>
                </c:pt>
                <c:pt idx="113">
                  <c:v>1040.9000000000001</c:v>
                </c:pt>
                <c:pt idx="114">
                  <c:v>990.3</c:v>
                </c:pt>
                <c:pt idx="115">
                  <c:v>944.3</c:v>
                </c:pt>
                <c:pt idx="116">
                  <c:v>929.7</c:v>
                </c:pt>
                <c:pt idx="117">
                  <c:v>843.9</c:v>
                </c:pt>
                <c:pt idx="118">
                  <c:v>799.7</c:v>
                </c:pt>
              </c:numCache>
            </c:numRef>
          </c:val>
          <c:smooth val="0"/>
          <c:extLst>
            <c:ext xmlns:c16="http://schemas.microsoft.com/office/drawing/2014/chart" uri="{C3380CC4-5D6E-409C-BE32-E72D297353CC}">
              <c16:uniqueId val="{00000001-42CF-4156-9720-302D0E9E0175}"/>
            </c:ext>
          </c:extLst>
        </c:ser>
        <c:dLbls>
          <c:showLegendKey val="0"/>
          <c:showVal val="0"/>
          <c:showCatName val="0"/>
          <c:showSerName val="0"/>
          <c:showPercent val="0"/>
          <c:showBubbleSize val="0"/>
        </c:dLbls>
        <c:smooth val="0"/>
        <c:axId val="1051901839"/>
        <c:axId val="1051902319"/>
      </c:lineChart>
      <c:dateAx>
        <c:axId val="1051901839"/>
        <c:scaling>
          <c:orientation val="minMax"/>
        </c:scaling>
        <c:delete val="0"/>
        <c:axPos val="b"/>
        <c:numFmt formatCode="yyyy\-mm\-dd"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51902319"/>
        <c:crosses val="autoZero"/>
        <c:auto val="1"/>
        <c:lblOffset val="100"/>
        <c:baseTimeUnit val="months"/>
      </c:dateAx>
      <c:valAx>
        <c:axId val="105190231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5190183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chemeClr val="tx1">
                    <a:lumMod val="65000"/>
                    <a:lumOff val="35000"/>
                  </a:schemeClr>
                </a:solidFill>
                <a:latin typeface="+mj-lt"/>
                <a:ea typeface="+mn-ea"/>
                <a:cs typeface="+mn-cs"/>
              </a:defRPr>
            </a:pPr>
            <a:r>
              <a:rPr lang="en-US" sz="2400" dirty="0"/>
              <a:t>Real</a:t>
            </a:r>
            <a:r>
              <a:rPr lang="en-US" sz="2400" baseline="0" dirty="0"/>
              <a:t> GDP vs. Consumer Sentiment</a:t>
            </a:r>
            <a:endParaRPr lang="en-US" sz="2400" dirty="0"/>
          </a:p>
        </c:rich>
      </c:tx>
      <c:overlay val="0"/>
      <c:spPr>
        <a:noFill/>
        <a:ln>
          <a:noFill/>
        </a:ln>
        <a:effectLst/>
      </c:spPr>
      <c:txPr>
        <a:bodyPr rot="0" spcFirstLastPara="1" vertOverflow="ellipsis" vert="horz" wrap="square" anchor="ctr" anchorCtr="1"/>
        <a:lstStyle/>
        <a:p>
          <a:pPr>
            <a:defRPr sz="2160" b="0" i="0" u="none" strike="noStrike" kern="1200" spc="0" baseline="0">
              <a:solidFill>
                <a:schemeClr val="tx1">
                  <a:lumMod val="65000"/>
                  <a:lumOff val="35000"/>
                </a:schemeClr>
              </a:solidFill>
              <a:latin typeface="+mj-lt"/>
              <a:ea typeface="+mn-ea"/>
              <a:cs typeface="+mn-cs"/>
            </a:defRPr>
          </a:pPr>
          <a:endParaRPr lang="en-US"/>
        </a:p>
      </c:txPr>
    </c:title>
    <c:autoTitleDeleted val="0"/>
    <c:plotArea>
      <c:layout/>
      <c:lineChart>
        <c:grouping val="standard"/>
        <c:varyColors val="0"/>
        <c:ser>
          <c:idx val="0"/>
          <c:order val="0"/>
          <c:tx>
            <c:v>GDP</c:v>
          </c:tx>
          <c:spPr>
            <a:ln w="28575" cap="rnd">
              <a:solidFill>
                <a:schemeClr val="accent1"/>
              </a:solidFill>
              <a:round/>
            </a:ln>
            <a:effectLst/>
          </c:spPr>
          <c:marker>
            <c:symbol val="none"/>
          </c:marker>
          <c:cat>
            <c:numRef>
              <c:f>'GDP and Consumer Sent'!$A$278:$A$316</c:f>
              <c:numCache>
                <c:formatCode>yyyy\-mm\-dd</c:formatCode>
                <c:ptCount val="39"/>
                <c:pt idx="0">
                  <c:v>42370</c:v>
                </c:pt>
                <c:pt idx="1">
                  <c:v>42461</c:v>
                </c:pt>
                <c:pt idx="2">
                  <c:v>42552</c:v>
                </c:pt>
                <c:pt idx="3">
                  <c:v>42644</c:v>
                </c:pt>
                <c:pt idx="4">
                  <c:v>42736</c:v>
                </c:pt>
                <c:pt idx="5">
                  <c:v>42826</c:v>
                </c:pt>
                <c:pt idx="6">
                  <c:v>42917</c:v>
                </c:pt>
                <c:pt idx="7">
                  <c:v>43009</c:v>
                </c:pt>
                <c:pt idx="8">
                  <c:v>43101</c:v>
                </c:pt>
                <c:pt idx="9">
                  <c:v>43191</c:v>
                </c:pt>
                <c:pt idx="10">
                  <c:v>43282</c:v>
                </c:pt>
                <c:pt idx="11">
                  <c:v>43374</c:v>
                </c:pt>
                <c:pt idx="12">
                  <c:v>43466</c:v>
                </c:pt>
                <c:pt idx="13">
                  <c:v>43556</c:v>
                </c:pt>
                <c:pt idx="14">
                  <c:v>43647</c:v>
                </c:pt>
                <c:pt idx="15">
                  <c:v>43739</c:v>
                </c:pt>
                <c:pt idx="16">
                  <c:v>43831</c:v>
                </c:pt>
                <c:pt idx="17">
                  <c:v>43922</c:v>
                </c:pt>
                <c:pt idx="18">
                  <c:v>44013</c:v>
                </c:pt>
                <c:pt idx="19">
                  <c:v>44105</c:v>
                </c:pt>
                <c:pt idx="20">
                  <c:v>44197</c:v>
                </c:pt>
                <c:pt idx="21">
                  <c:v>44287</c:v>
                </c:pt>
                <c:pt idx="22">
                  <c:v>44378</c:v>
                </c:pt>
                <c:pt idx="23">
                  <c:v>44470</c:v>
                </c:pt>
                <c:pt idx="24">
                  <c:v>44562</c:v>
                </c:pt>
                <c:pt idx="25">
                  <c:v>44652</c:v>
                </c:pt>
                <c:pt idx="26">
                  <c:v>44743</c:v>
                </c:pt>
                <c:pt idx="27">
                  <c:v>44835</c:v>
                </c:pt>
                <c:pt idx="28">
                  <c:v>44927</c:v>
                </c:pt>
                <c:pt idx="29">
                  <c:v>45017</c:v>
                </c:pt>
                <c:pt idx="30">
                  <c:v>45108</c:v>
                </c:pt>
                <c:pt idx="31">
                  <c:v>45200</c:v>
                </c:pt>
                <c:pt idx="32">
                  <c:v>45292</c:v>
                </c:pt>
                <c:pt idx="33">
                  <c:v>45383</c:v>
                </c:pt>
                <c:pt idx="34">
                  <c:v>45474</c:v>
                </c:pt>
                <c:pt idx="35">
                  <c:v>45566</c:v>
                </c:pt>
                <c:pt idx="36">
                  <c:v>45658</c:v>
                </c:pt>
                <c:pt idx="37">
                  <c:v>45748</c:v>
                </c:pt>
                <c:pt idx="38">
                  <c:v>45839</c:v>
                </c:pt>
              </c:numCache>
            </c:numRef>
          </c:cat>
          <c:val>
            <c:numRef>
              <c:f>'GDP and Consumer Sent'!$C$278:$C$316</c:f>
              <c:numCache>
                <c:formatCode>0.000</c:formatCode>
                <c:ptCount val="39"/>
                <c:pt idx="0">
                  <c:v>19001.689999999999</c:v>
                </c:pt>
                <c:pt idx="1">
                  <c:v>19062.708999999999</c:v>
                </c:pt>
                <c:pt idx="2">
                  <c:v>19197.937999999998</c:v>
                </c:pt>
                <c:pt idx="3">
                  <c:v>19304.351999999999</c:v>
                </c:pt>
                <c:pt idx="4">
                  <c:v>19398.343000000001</c:v>
                </c:pt>
                <c:pt idx="5">
                  <c:v>19506.949000000001</c:v>
                </c:pt>
                <c:pt idx="6">
                  <c:v>19660.766</c:v>
                </c:pt>
                <c:pt idx="7">
                  <c:v>19882.351999999999</c:v>
                </c:pt>
                <c:pt idx="8">
                  <c:v>20044.077000000001</c:v>
                </c:pt>
                <c:pt idx="9">
                  <c:v>20150.475999999999</c:v>
                </c:pt>
                <c:pt idx="10">
                  <c:v>20276.153999999999</c:v>
                </c:pt>
                <c:pt idx="11">
                  <c:v>20304.874</c:v>
                </c:pt>
                <c:pt idx="12">
                  <c:v>20431.641</c:v>
                </c:pt>
                <c:pt idx="13">
                  <c:v>20602.275000000001</c:v>
                </c:pt>
                <c:pt idx="14">
                  <c:v>20843.322</c:v>
                </c:pt>
                <c:pt idx="15">
                  <c:v>20985.448</c:v>
                </c:pt>
                <c:pt idx="16">
                  <c:v>20709.212</c:v>
                </c:pt>
                <c:pt idx="17">
                  <c:v>19077.991999999998</c:v>
                </c:pt>
                <c:pt idx="18">
                  <c:v>20558.879000000001</c:v>
                </c:pt>
                <c:pt idx="19">
                  <c:v>20791.917000000001</c:v>
                </c:pt>
                <c:pt idx="20">
                  <c:v>21082.133999999998</c:v>
                </c:pt>
                <c:pt idx="21">
                  <c:v>21440.929</c:v>
                </c:pt>
                <c:pt idx="22">
                  <c:v>21617.828000000001</c:v>
                </c:pt>
                <c:pt idx="23">
                  <c:v>21988.737000000001</c:v>
                </c:pt>
                <c:pt idx="24">
                  <c:v>21932.71</c:v>
                </c:pt>
                <c:pt idx="25">
                  <c:v>21967.044999999998</c:v>
                </c:pt>
                <c:pt idx="26">
                  <c:v>22125.625</c:v>
                </c:pt>
                <c:pt idx="27">
                  <c:v>22278.345000000001</c:v>
                </c:pt>
                <c:pt idx="28">
                  <c:v>22439.607</c:v>
                </c:pt>
                <c:pt idx="29">
                  <c:v>22580.499</c:v>
                </c:pt>
                <c:pt idx="30">
                  <c:v>22840.989000000001</c:v>
                </c:pt>
                <c:pt idx="31">
                  <c:v>23033.78</c:v>
                </c:pt>
                <c:pt idx="32">
                  <c:v>23082.118999999999</c:v>
                </c:pt>
                <c:pt idx="33">
                  <c:v>23286.508000000002</c:v>
                </c:pt>
                <c:pt idx="34">
                  <c:v>23478.57</c:v>
                </c:pt>
                <c:pt idx="35">
                  <c:v>23586.542000000001</c:v>
                </c:pt>
                <c:pt idx="36">
                  <c:v>23548.21</c:v>
                </c:pt>
                <c:pt idx="37">
                  <c:v>23770.975999999999</c:v>
                </c:pt>
                <c:pt idx="38">
                  <c:v>24026.833999999999</c:v>
                </c:pt>
              </c:numCache>
            </c:numRef>
          </c:val>
          <c:smooth val="0"/>
          <c:extLst>
            <c:ext xmlns:c16="http://schemas.microsoft.com/office/drawing/2014/chart" uri="{C3380CC4-5D6E-409C-BE32-E72D297353CC}">
              <c16:uniqueId val="{00000000-F79E-4FD8-B229-2D7DBC84977D}"/>
            </c:ext>
          </c:extLst>
        </c:ser>
        <c:dLbls>
          <c:showLegendKey val="0"/>
          <c:showVal val="0"/>
          <c:showCatName val="0"/>
          <c:showSerName val="0"/>
          <c:showPercent val="0"/>
          <c:showBubbleSize val="0"/>
        </c:dLbls>
        <c:marker val="1"/>
        <c:smooth val="0"/>
        <c:axId val="716361104"/>
        <c:axId val="716372144"/>
      </c:lineChart>
      <c:lineChart>
        <c:grouping val="standard"/>
        <c:varyColors val="0"/>
        <c:ser>
          <c:idx val="1"/>
          <c:order val="1"/>
          <c:tx>
            <c:v>Consumer Sentiment</c:v>
          </c:tx>
          <c:spPr>
            <a:ln w="44450" cap="rnd">
              <a:solidFill>
                <a:schemeClr val="accent4"/>
              </a:solidFill>
              <a:round/>
            </a:ln>
            <a:effectLst/>
          </c:spPr>
          <c:marker>
            <c:symbol val="none"/>
          </c:marker>
          <c:cat>
            <c:numRef>
              <c:f>'GDP and Consumer Sent'!$A$278:$A$316</c:f>
              <c:numCache>
                <c:formatCode>yyyy\-mm\-dd</c:formatCode>
                <c:ptCount val="39"/>
                <c:pt idx="0">
                  <c:v>42370</c:v>
                </c:pt>
                <c:pt idx="1">
                  <c:v>42461</c:v>
                </c:pt>
                <c:pt idx="2">
                  <c:v>42552</c:v>
                </c:pt>
                <c:pt idx="3">
                  <c:v>42644</c:v>
                </c:pt>
                <c:pt idx="4">
                  <c:v>42736</c:v>
                </c:pt>
                <c:pt idx="5">
                  <c:v>42826</c:v>
                </c:pt>
                <c:pt idx="6">
                  <c:v>42917</c:v>
                </c:pt>
                <c:pt idx="7">
                  <c:v>43009</c:v>
                </c:pt>
                <c:pt idx="8">
                  <c:v>43101</c:v>
                </c:pt>
                <c:pt idx="9">
                  <c:v>43191</c:v>
                </c:pt>
                <c:pt idx="10">
                  <c:v>43282</c:v>
                </c:pt>
                <c:pt idx="11">
                  <c:v>43374</c:v>
                </c:pt>
                <c:pt idx="12">
                  <c:v>43466</c:v>
                </c:pt>
                <c:pt idx="13">
                  <c:v>43556</c:v>
                </c:pt>
                <c:pt idx="14">
                  <c:v>43647</c:v>
                </c:pt>
                <c:pt idx="15">
                  <c:v>43739</c:v>
                </c:pt>
                <c:pt idx="16">
                  <c:v>43831</c:v>
                </c:pt>
                <c:pt idx="17">
                  <c:v>43922</c:v>
                </c:pt>
                <c:pt idx="18">
                  <c:v>44013</c:v>
                </c:pt>
                <c:pt idx="19">
                  <c:v>44105</c:v>
                </c:pt>
                <c:pt idx="20">
                  <c:v>44197</c:v>
                </c:pt>
                <c:pt idx="21">
                  <c:v>44287</c:v>
                </c:pt>
                <c:pt idx="22">
                  <c:v>44378</c:v>
                </c:pt>
                <c:pt idx="23">
                  <c:v>44470</c:v>
                </c:pt>
                <c:pt idx="24">
                  <c:v>44562</c:v>
                </c:pt>
                <c:pt idx="25">
                  <c:v>44652</c:v>
                </c:pt>
                <c:pt idx="26">
                  <c:v>44743</c:v>
                </c:pt>
                <c:pt idx="27">
                  <c:v>44835</c:v>
                </c:pt>
                <c:pt idx="28">
                  <c:v>44927</c:v>
                </c:pt>
                <c:pt idx="29">
                  <c:v>45017</c:v>
                </c:pt>
                <c:pt idx="30">
                  <c:v>45108</c:v>
                </c:pt>
                <c:pt idx="31">
                  <c:v>45200</c:v>
                </c:pt>
                <c:pt idx="32">
                  <c:v>45292</c:v>
                </c:pt>
                <c:pt idx="33">
                  <c:v>45383</c:v>
                </c:pt>
                <c:pt idx="34">
                  <c:v>45474</c:v>
                </c:pt>
                <c:pt idx="35">
                  <c:v>45566</c:v>
                </c:pt>
                <c:pt idx="36">
                  <c:v>45658</c:v>
                </c:pt>
                <c:pt idx="37">
                  <c:v>45748</c:v>
                </c:pt>
                <c:pt idx="38">
                  <c:v>45839</c:v>
                </c:pt>
              </c:numCache>
            </c:numRef>
          </c:cat>
          <c:val>
            <c:numRef>
              <c:f>'GDP and Consumer Sent'!$D$278:$D$316</c:f>
              <c:numCache>
                <c:formatCode>0.0</c:formatCode>
                <c:ptCount val="39"/>
                <c:pt idx="0">
                  <c:v>91.6</c:v>
                </c:pt>
                <c:pt idx="1">
                  <c:v>92.4</c:v>
                </c:pt>
                <c:pt idx="2">
                  <c:v>90.3</c:v>
                </c:pt>
                <c:pt idx="3">
                  <c:v>93.1</c:v>
                </c:pt>
                <c:pt idx="4">
                  <c:v>97.2</c:v>
                </c:pt>
                <c:pt idx="5">
                  <c:v>96.4</c:v>
                </c:pt>
                <c:pt idx="6">
                  <c:v>95.1</c:v>
                </c:pt>
                <c:pt idx="7">
                  <c:v>98.4</c:v>
                </c:pt>
                <c:pt idx="8">
                  <c:v>98.9</c:v>
                </c:pt>
                <c:pt idx="9">
                  <c:v>98.3</c:v>
                </c:pt>
                <c:pt idx="10">
                  <c:v>98.1</c:v>
                </c:pt>
                <c:pt idx="11">
                  <c:v>98.1</c:v>
                </c:pt>
                <c:pt idx="12">
                  <c:v>94.5</c:v>
                </c:pt>
                <c:pt idx="13">
                  <c:v>98.5</c:v>
                </c:pt>
                <c:pt idx="14">
                  <c:v>93.8</c:v>
                </c:pt>
                <c:pt idx="15">
                  <c:v>97.2</c:v>
                </c:pt>
                <c:pt idx="16">
                  <c:v>96.6</c:v>
                </c:pt>
                <c:pt idx="17">
                  <c:v>74.099999999999994</c:v>
                </c:pt>
                <c:pt idx="18">
                  <c:v>75.7</c:v>
                </c:pt>
                <c:pt idx="19">
                  <c:v>79.8</c:v>
                </c:pt>
                <c:pt idx="20">
                  <c:v>80.2</c:v>
                </c:pt>
                <c:pt idx="21">
                  <c:v>85.6</c:v>
                </c:pt>
                <c:pt idx="22">
                  <c:v>74.8</c:v>
                </c:pt>
                <c:pt idx="23">
                  <c:v>69.900000000000006</c:v>
                </c:pt>
                <c:pt idx="24">
                  <c:v>63.1</c:v>
                </c:pt>
                <c:pt idx="25">
                  <c:v>57.9</c:v>
                </c:pt>
                <c:pt idx="26">
                  <c:v>56.1</c:v>
                </c:pt>
                <c:pt idx="27">
                  <c:v>58.8</c:v>
                </c:pt>
                <c:pt idx="28">
                  <c:v>64.599999999999994</c:v>
                </c:pt>
                <c:pt idx="29">
                  <c:v>62.3</c:v>
                </c:pt>
                <c:pt idx="30">
                  <c:v>69.599999999999994</c:v>
                </c:pt>
                <c:pt idx="31">
                  <c:v>64.900000000000006</c:v>
                </c:pt>
                <c:pt idx="32">
                  <c:v>78.400000000000006</c:v>
                </c:pt>
                <c:pt idx="33">
                  <c:v>71.5</c:v>
                </c:pt>
                <c:pt idx="34">
                  <c:v>68.099999999999994</c:v>
                </c:pt>
                <c:pt idx="35">
                  <c:v>72.099999999999994</c:v>
                </c:pt>
                <c:pt idx="36">
                  <c:v>64.5</c:v>
                </c:pt>
                <c:pt idx="37">
                  <c:v>55</c:v>
                </c:pt>
                <c:pt idx="38">
                  <c:v>58.3</c:v>
                </c:pt>
              </c:numCache>
            </c:numRef>
          </c:val>
          <c:smooth val="0"/>
          <c:extLst>
            <c:ext xmlns:c16="http://schemas.microsoft.com/office/drawing/2014/chart" uri="{C3380CC4-5D6E-409C-BE32-E72D297353CC}">
              <c16:uniqueId val="{00000001-F79E-4FD8-B229-2D7DBC84977D}"/>
            </c:ext>
          </c:extLst>
        </c:ser>
        <c:dLbls>
          <c:showLegendKey val="0"/>
          <c:showVal val="0"/>
          <c:showCatName val="0"/>
          <c:showSerName val="0"/>
          <c:showPercent val="0"/>
          <c:showBubbleSize val="0"/>
        </c:dLbls>
        <c:marker val="1"/>
        <c:smooth val="0"/>
        <c:axId val="594600304"/>
        <c:axId val="594588784"/>
        <c:extLst>
          <c:ext xmlns:c15="http://schemas.microsoft.com/office/drawing/2012/chart" uri="{02D57815-91ED-43cb-92C2-25804820EDAC}">
            <c15:filteredLineSeries>
              <c15:ser>
                <c:idx val="2"/>
                <c:order val="2"/>
                <c:spPr>
                  <a:ln w="28575" cap="rnd">
                    <a:solidFill>
                      <a:schemeClr val="accent3"/>
                    </a:solidFill>
                    <a:round/>
                  </a:ln>
                  <a:effectLst/>
                </c:spPr>
                <c:marker>
                  <c:symbol val="none"/>
                </c:marker>
                <c:cat>
                  <c:numRef>
                    <c:extLst>
                      <c:ext uri="{02D57815-91ED-43cb-92C2-25804820EDAC}">
                        <c15:formulaRef>
                          <c15:sqref>'GDP and Consumer Sent'!$A$278:$A$316</c15:sqref>
                        </c15:formulaRef>
                      </c:ext>
                    </c:extLst>
                    <c:numCache>
                      <c:formatCode>yyyy\-mm\-dd</c:formatCode>
                      <c:ptCount val="39"/>
                      <c:pt idx="0">
                        <c:v>42370</c:v>
                      </c:pt>
                      <c:pt idx="1">
                        <c:v>42461</c:v>
                      </c:pt>
                      <c:pt idx="2">
                        <c:v>42552</c:v>
                      </c:pt>
                      <c:pt idx="3">
                        <c:v>42644</c:v>
                      </c:pt>
                      <c:pt idx="4">
                        <c:v>42736</c:v>
                      </c:pt>
                      <c:pt idx="5">
                        <c:v>42826</c:v>
                      </c:pt>
                      <c:pt idx="6">
                        <c:v>42917</c:v>
                      </c:pt>
                      <c:pt idx="7">
                        <c:v>43009</c:v>
                      </c:pt>
                      <c:pt idx="8">
                        <c:v>43101</c:v>
                      </c:pt>
                      <c:pt idx="9">
                        <c:v>43191</c:v>
                      </c:pt>
                      <c:pt idx="10">
                        <c:v>43282</c:v>
                      </c:pt>
                      <c:pt idx="11">
                        <c:v>43374</c:v>
                      </c:pt>
                      <c:pt idx="12">
                        <c:v>43466</c:v>
                      </c:pt>
                      <c:pt idx="13">
                        <c:v>43556</c:v>
                      </c:pt>
                      <c:pt idx="14">
                        <c:v>43647</c:v>
                      </c:pt>
                      <c:pt idx="15">
                        <c:v>43739</c:v>
                      </c:pt>
                      <c:pt idx="16">
                        <c:v>43831</c:v>
                      </c:pt>
                      <c:pt idx="17">
                        <c:v>43922</c:v>
                      </c:pt>
                      <c:pt idx="18">
                        <c:v>44013</c:v>
                      </c:pt>
                      <c:pt idx="19">
                        <c:v>44105</c:v>
                      </c:pt>
                      <c:pt idx="20">
                        <c:v>44197</c:v>
                      </c:pt>
                      <c:pt idx="21">
                        <c:v>44287</c:v>
                      </c:pt>
                      <c:pt idx="22">
                        <c:v>44378</c:v>
                      </c:pt>
                      <c:pt idx="23">
                        <c:v>44470</c:v>
                      </c:pt>
                      <c:pt idx="24">
                        <c:v>44562</c:v>
                      </c:pt>
                      <c:pt idx="25">
                        <c:v>44652</c:v>
                      </c:pt>
                      <c:pt idx="26">
                        <c:v>44743</c:v>
                      </c:pt>
                      <c:pt idx="27">
                        <c:v>44835</c:v>
                      </c:pt>
                      <c:pt idx="28">
                        <c:v>44927</c:v>
                      </c:pt>
                      <c:pt idx="29">
                        <c:v>45017</c:v>
                      </c:pt>
                      <c:pt idx="30">
                        <c:v>45108</c:v>
                      </c:pt>
                      <c:pt idx="31">
                        <c:v>45200</c:v>
                      </c:pt>
                      <c:pt idx="32">
                        <c:v>45292</c:v>
                      </c:pt>
                      <c:pt idx="33">
                        <c:v>45383</c:v>
                      </c:pt>
                      <c:pt idx="34">
                        <c:v>45474</c:v>
                      </c:pt>
                      <c:pt idx="35">
                        <c:v>45566</c:v>
                      </c:pt>
                      <c:pt idx="36">
                        <c:v>45658</c:v>
                      </c:pt>
                      <c:pt idx="37">
                        <c:v>45748</c:v>
                      </c:pt>
                      <c:pt idx="38">
                        <c:v>45839</c:v>
                      </c:pt>
                    </c:numCache>
                  </c:numRef>
                </c:cat>
                <c:val>
                  <c:numRef>
                    <c:extLst>
                      <c:ext uri="{02D57815-91ED-43cb-92C2-25804820EDAC}">
                        <c15:formulaRef>
                          <c15:sqref>'GDP and Consumer Sent'!$E$278:$E$316</c15:sqref>
                        </c15:formulaRef>
                      </c:ext>
                    </c:extLst>
                    <c:numCache>
                      <c:formatCode>General</c:formatCode>
                      <c:ptCount val="39"/>
                    </c:numCache>
                  </c:numRef>
                </c:val>
                <c:smooth val="0"/>
                <c:extLst>
                  <c:ext xmlns:c16="http://schemas.microsoft.com/office/drawing/2014/chart" uri="{C3380CC4-5D6E-409C-BE32-E72D297353CC}">
                    <c16:uniqueId val="{00000002-F79E-4FD8-B229-2D7DBC84977D}"/>
                  </c:ext>
                </c:extLst>
              </c15:ser>
            </c15:filteredLineSeries>
          </c:ext>
        </c:extLst>
      </c:lineChart>
      <c:dateAx>
        <c:axId val="716361104"/>
        <c:scaling>
          <c:orientation val="minMax"/>
        </c:scaling>
        <c:delete val="0"/>
        <c:axPos val="b"/>
        <c:numFmt formatCode="yy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j-lt"/>
                <a:ea typeface="+mn-ea"/>
                <a:cs typeface="+mn-cs"/>
              </a:defRPr>
            </a:pPr>
            <a:endParaRPr lang="en-US"/>
          </a:p>
        </c:txPr>
        <c:crossAx val="716372144"/>
        <c:crosses val="autoZero"/>
        <c:auto val="1"/>
        <c:lblOffset val="100"/>
        <c:baseTimeUnit val="months"/>
        <c:majorUnit val="12"/>
        <c:majorTimeUnit val="months"/>
      </c:dateAx>
      <c:valAx>
        <c:axId val="716372144"/>
        <c:scaling>
          <c:orientation val="minMax"/>
          <c:max val="30000"/>
          <c:min val="1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j-lt"/>
                    <a:ea typeface="+mn-ea"/>
                    <a:cs typeface="+mn-cs"/>
                  </a:defRPr>
                </a:pPr>
                <a:r>
                  <a:rPr lang="en-US"/>
                  <a:t>Billions of Dollars</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j-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j-lt"/>
                <a:ea typeface="+mn-ea"/>
                <a:cs typeface="+mn-cs"/>
              </a:defRPr>
            </a:pPr>
            <a:endParaRPr lang="en-US"/>
          </a:p>
        </c:txPr>
        <c:crossAx val="716361104"/>
        <c:crosses val="autoZero"/>
        <c:crossBetween val="between"/>
        <c:majorUnit val="5000"/>
        <c:minorUnit val="500"/>
      </c:valAx>
      <c:valAx>
        <c:axId val="594588784"/>
        <c:scaling>
          <c:orientation val="minMax"/>
        </c:scaling>
        <c:delete val="0"/>
        <c:axPos val="r"/>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j-lt"/>
                    <a:ea typeface="+mn-ea"/>
                    <a:cs typeface="+mn-cs"/>
                  </a:defRPr>
                </a:pPr>
                <a:r>
                  <a:rPr lang="en-US"/>
                  <a:t>Consumer Sentimet</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j-lt"/>
                  <a:ea typeface="+mn-ea"/>
                  <a:cs typeface="+mn-cs"/>
                </a:defRPr>
              </a:pPr>
              <a:endParaRPr lang="en-US"/>
            </a:p>
          </c:txPr>
        </c:title>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j-lt"/>
                <a:ea typeface="+mn-ea"/>
                <a:cs typeface="+mn-cs"/>
              </a:defRPr>
            </a:pPr>
            <a:endParaRPr lang="en-US"/>
          </a:p>
        </c:txPr>
        <c:crossAx val="594600304"/>
        <c:crosses val="max"/>
        <c:crossBetween val="between"/>
      </c:valAx>
      <c:dateAx>
        <c:axId val="594600304"/>
        <c:scaling>
          <c:orientation val="minMax"/>
        </c:scaling>
        <c:delete val="1"/>
        <c:axPos val="b"/>
        <c:numFmt formatCode="yyyy\-mm\-dd" sourceLinked="1"/>
        <c:majorTickMark val="out"/>
        <c:minorTickMark val="none"/>
        <c:tickLblPos val="nextTo"/>
        <c:crossAx val="594588784"/>
        <c:crosses val="autoZero"/>
        <c:auto val="1"/>
        <c:lblOffset val="100"/>
        <c:baseTimeUnit val="months"/>
      </c:date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j-lt"/>
              <a:ea typeface="+mn-ea"/>
              <a:cs typeface="+mn-cs"/>
            </a:defRPr>
          </a:pPr>
          <a:endParaRPr lang="en-US"/>
        </a:p>
      </c:txPr>
    </c:legend>
    <c:plotVisOnly val="1"/>
    <c:dispBlanksAs val="gap"/>
    <c:showDLblsOverMax val="0"/>
  </c:chart>
  <c:spPr>
    <a:noFill/>
    <a:ln>
      <a:noFill/>
    </a:ln>
    <a:effectLst/>
  </c:spPr>
  <c:txPr>
    <a:bodyPr/>
    <a:lstStyle/>
    <a:p>
      <a:pPr>
        <a:defRPr sz="1800">
          <a:latin typeface="+mj-lt"/>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chemeClr val="tx1">
                    <a:lumMod val="65000"/>
                    <a:lumOff val="35000"/>
                  </a:schemeClr>
                </a:solidFill>
                <a:latin typeface="+mj-lt"/>
                <a:ea typeface="+mn-ea"/>
                <a:cs typeface="+mn-cs"/>
              </a:defRPr>
            </a:pPr>
            <a:r>
              <a:rPr lang="en-US" dirty="0"/>
              <a:t>Real</a:t>
            </a:r>
            <a:r>
              <a:rPr lang="en-US" baseline="0" dirty="0"/>
              <a:t> Wages vs. Consumer Sentiment</a:t>
            </a:r>
            <a:endParaRPr lang="en-US" dirty="0"/>
          </a:p>
        </c:rich>
      </c:tx>
      <c:overlay val="0"/>
      <c:spPr>
        <a:noFill/>
        <a:ln>
          <a:noFill/>
        </a:ln>
        <a:effectLst/>
      </c:spPr>
      <c:txPr>
        <a:bodyPr rot="0" spcFirstLastPara="1" vertOverflow="ellipsis" vert="horz" wrap="square" anchor="ctr" anchorCtr="1"/>
        <a:lstStyle/>
        <a:p>
          <a:pPr>
            <a:defRPr sz="2160" b="0" i="0" u="none" strike="noStrike" kern="1200" spc="0" baseline="0">
              <a:solidFill>
                <a:schemeClr val="tx1">
                  <a:lumMod val="65000"/>
                  <a:lumOff val="35000"/>
                </a:schemeClr>
              </a:solidFill>
              <a:latin typeface="+mj-lt"/>
              <a:ea typeface="+mn-ea"/>
              <a:cs typeface="+mn-cs"/>
            </a:defRPr>
          </a:pPr>
          <a:endParaRPr lang="en-US"/>
        </a:p>
      </c:txPr>
    </c:title>
    <c:autoTitleDeleted val="0"/>
    <c:plotArea>
      <c:layout>
        <c:manualLayout>
          <c:layoutTarget val="inner"/>
          <c:xMode val="edge"/>
          <c:yMode val="edge"/>
          <c:x val="0.12756351311488964"/>
          <c:y val="0.10453232150996068"/>
          <c:w val="0.69161640118972878"/>
          <c:h val="0.63197753682888747"/>
        </c:manualLayout>
      </c:layout>
      <c:lineChart>
        <c:grouping val="standard"/>
        <c:varyColors val="0"/>
        <c:ser>
          <c:idx val="0"/>
          <c:order val="0"/>
          <c:tx>
            <c:v>Consumer Sentiment</c:v>
          </c:tx>
          <c:spPr>
            <a:ln w="44450" cap="rnd">
              <a:solidFill>
                <a:schemeClr val="accent4"/>
              </a:solidFill>
              <a:round/>
            </a:ln>
            <a:effectLst/>
          </c:spPr>
          <c:marker>
            <c:symbol val="none"/>
          </c:marker>
          <c:cat>
            <c:numRef>
              <c:f>'Wages and Consumer Sentiment'!$A$150:$A$189</c:f>
              <c:numCache>
                <c:formatCode>yyyy\-mm\-dd</c:formatCode>
                <c:ptCount val="40"/>
                <c:pt idx="0">
                  <c:v>42370</c:v>
                </c:pt>
                <c:pt idx="1">
                  <c:v>42461</c:v>
                </c:pt>
                <c:pt idx="2">
                  <c:v>42552</c:v>
                </c:pt>
                <c:pt idx="3">
                  <c:v>42644</c:v>
                </c:pt>
                <c:pt idx="4">
                  <c:v>42736</c:v>
                </c:pt>
                <c:pt idx="5">
                  <c:v>42826</c:v>
                </c:pt>
                <c:pt idx="6">
                  <c:v>42917</c:v>
                </c:pt>
                <c:pt idx="7">
                  <c:v>43009</c:v>
                </c:pt>
                <c:pt idx="8">
                  <c:v>43101</c:v>
                </c:pt>
                <c:pt idx="9">
                  <c:v>43191</c:v>
                </c:pt>
                <c:pt idx="10">
                  <c:v>43282</c:v>
                </c:pt>
                <c:pt idx="11">
                  <c:v>43374</c:v>
                </c:pt>
                <c:pt idx="12">
                  <c:v>43466</c:v>
                </c:pt>
                <c:pt idx="13">
                  <c:v>43556</c:v>
                </c:pt>
                <c:pt idx="14">
                  <c:v>43647</c:v>
                </c:pt>
                <c:pt idx="15">
                  <c:v>43739</c:v>
                </c:pt>
                <c:pt idx="16">
                  <c:v>43831</c:v>
                </c:pt>
                <c:pt idx="17">
                  <c:v>43922</c:v>
                </c:pt>
                <c:pt idx="18">
                  <c:v>44013</c:v>
                </c:pt>
                <c:pt idx="19">
                  <c:v>44105</c:v>
                </c:pt>
                <c:pt idx="20">
                  <c:v>44197</c:v>
                </c:pt>
                <c:pt idx="21">
                  <c:v>44287</c:v>
                </c:pt>
                <c:pt idx="22">
                  <c:v>44378</c:v>
                </c:pt>
                <c:pt idx="23">
                  <c:v>44470</c:v>
                </c:pt>
                <c:pt idx="24">
                  <c:v>44562</c:v>
                </c:pt>
                <c:pt idx="25">
                  <c:v>44652</c:v>
                </c:pt>
                <c:pt idx="26">
                  <c:v>44743</c:v>
                </c:pt>
                <c:pt idx="27">
                  <c:v>44835</c:v>
                </c:pt>
                <c:pt idx="28">
                  <c:v>44927</c:v>
                </c:pt>
                <c:pt idx="29">
                  <c:v>45017</c:v>
                </c:pt>
                <c:pt idx="30">
                  <c:v>45108</c:v>
                </c:pt>
                <c:pt idx="31">
                  <c:v>45200</c:v>
                </c:pt>
                <c:pt idx="32">
                  <c:v>45292</c:v>
                </c:pt>
                <c:pt idx="33">
                  <c:v>45383</c:v>
                </c:pt>
                <c:pt idx="34">
                  <c:v>45474</c:v>
                </c:pt>
                <c:pt idx="35">
                  <c:v>45566</c:v>
                </c:pt>
                <c:pt idx="36">
                  <c:v>45658</c:v>
                </c:pt>
                <c:pt idx="37">
                  <c:v>45748</c:v>
                </c:pt>
                <c:pt idx="38">
                  <c:v>45839</c:v>
                </c:pt>
                <c:pt idx="39">
                  <c:v>45931</c:v>
                </c:pt>
              </c:numCache>
            </c:numRef>
          </c:cat>
          <c:val>
            <c:numRef>
              <c:f>'Wages and Consumer Sentiment'!$B$150:$B$188</c:f>
              <c:numCache>
                <c:formatCode>0.0</c:formatCode>
                <c:ptCount val="39"/>
                <c:pt idx="0">
                  <c:v>91.6</c:v>
                </c:pt>
                <c:pt idx="1">
                  <c:v>92.4</c:v>
                </c:pt>
                <c:pt idx="2">
                  <c:v>90.3</c:v>
                </c:pt>
                <c:pt idx="3">
                  <c:v>93.1</c:v>
                </c:pt>
                <c:pt idx="4">
                  <c:v>97.2</c:v>
                </c:pt>
                <c:pt idx="5">
                  <c:v>96.4</c:v>
                </c:pt>
                <c:pt idx="6">
                  <c:v>95.1</c:v>
                </c:pt>
                <c:pt idx="7">
                  <c:v>98.4</c:v>
                </c:pt>
                <c:pt idx="8">
                  <c:v>98.9</c:v>
                </c:pt>
                <c:pt idx="9">
                  <c:v>98.3</c:v>
                </c:pt>
                <c:pt idx="10">
                  <c:v>98.1</c:v>
                </c:pt>
                <c:pt idx="11">
                  <c:v>98.1</c:v>
                </c:pt>
                <c:pt idx="12">
                  <c:v>94.5</c:v>
                </c:pt>
                <c:pt idx="13">
                  <c:v>98.5</c:v>
                </c:pt>
                <c:pt idx="14">
                  <c:v>93.8</c:v>
                </c:pt>
                <c:pt idx="15">
                  <c:v>97.2</c:v>
                </c:pt>
                <c:pt idx="16">
                  <c:v>96.6</c:v>
                </c:pt>
                <c:pt idx="17">
                  <c:v>74.099999999999994</c:v>
                </c:pt>
                <c:pt idx="18">
                  <c:v>75.7</c:v>
                </c:pt>
                <c:pt idx="19">
                  <c:v>79.8</c:v>
                </c:pt>
                <c:pt idx="20">
                  <c:v>80.2</c:v>
                </c:pt>
                <c:pt idx="21">
                  <c:v>85.6</c:v>
                </c:pt>
                <c:pt idx="22">
                  <c:v>74.8</c:v>
                </c:pt>
                <c:pt idx="23">
                  <c:v>69.900000000000006</c:v>
                </c:pt>
                <c:pt idx="24">
                  <c:v>63.1</c:v>
                </c:pt>
                <c:pt idx="25">
                  <c:v>57.9</c:v>
                </c:pt>
                <c:pt idx="26">
                  <c:v>56.1</c:v>
                </c:pt>
                <c:pt idx="27">
                  <c:v>58.8</c:v>
                </c:pt>
                <c:pt idx="28">
                  <c:v>64.599999999999994</c:v>
                </c:pt>
                <c:pt idx="29">
                  <c:v>62.3</c:v>
                </c:pt>
                <c:pt idx="30">
                  <c:v>69.599999999999994</c:v>
                </c:pt>
                <c:pt idx="31">
                  <c:v>64.900000000000006</c:v>
                </c:pt>
                <c:pt idx="32">
                  <c:v>78.400000000000006</c:v>
                </c:pt>
                <c:pt idx="33">
                  <c:v>71.5</c:v>
                </c:pt>
                <c:pt idx="34">
                  <c:v>68.099999999999994</c:v>
                </c:pt>
                <c:pt idx="35">
                  <c:v>72.099999999999994</c:v>
                </c:pt>
                <c:pt idx="36">
                  <c:v>64.5</c:v>
                </c:pt>
                <c:pt idx="37">
                  <c:v>55</c:v>
                </c:pt>
                <c:pt idx="38">
                  <c:v>58.3</c:v>
                </c:pt>
              </c:numCache>
            </c:numRef>
          </c:val>
          <c:smooth val="0"/>
          <c:extLst>
            <c:ext xmlns:c16="http://schemas.microsoft.com/office/drawing/2014/chart" uri="{C3380CC4-5D6E-409C-BE32-E72D297353CC}">
              <c16:uniqueId val="{00000000-7E76-4C04-8A64-B54C35499730}"/>
            </c:ext>
          </c:extLst>
        </c:ser>
        <c:dLbls>
          <c:showLegendKey val="0"/>
          <c:showVal val="0"/>
          <c:showCatName val="0"/>
          <c:showSerName val="0"/>
          <c:showPercent val="0"/>
          <c:showBubbleSize val="0"/>
        </c:dLbls>
        <c:marker val="1"/>
        <c:smooth val="0"/>
        <c:axId val="403749391"/>
        <c:axId val="403747951"/>
      </c:lineChart>
      <c:lineChart>
        <c:grouping val="standard"/>
        <c:varyColors val="0"/>
        <c:ser>
          <c:idx val="1"/>
          <c:order val="1"/>
          <c:tx>
            <c:v>Real Median Wages</c:v>
          </c:tx>
          <c:spPr>
            <a:ln w="28575" cap="rnd">
              <a:solidFill>
                <a:schemeClr val="accent3"/>
              </a:solidFill>
              <a:round/>
            </a:ln>
            <a:effectLst/>
          </c:spPr>
          <c:marker>
            <c:symbol val="none"/>
          </c:marker>
          <c:cat>
            <c:numRef>
              <c:f>'Wages and Consumer Sentiment'!$A$150:$A$189</c:f>
              <c:numCache>
                <c:formatCode>yyyy\-mm\-dd</c:formatCode>
                <c:ptCount val="40"/>
                <c:pt idx="0">
                  <c:v>42370</c:v>
                </c:pt>
                <c:pt idx="1">
                  <c:v>42461</c:v>
                </c:pt>
                <c:pt idx="2">
                  <c:v>42552</c:v>
                </c:pt>
                <c:pt idx="3">
                  <c:v>42644</c:v>
                </c:pt>
                <c:pt idx="4">
                  <c:v>42736</c:v>
                </c:pt>
                <c:pt idx="5">
                  <c:v>42826</c:v>
                </c:pt>
                <c:pt idx="6">
                  <c:v>42917</c:v>
                </c:pt>
                <c:pt idx="7">
                  <c:v>43009</c:v>
                </c:pt>
                <c:pt idx="8">
                  <c:v>43101</c:v>
                </c:pt>
                <c:pt idx="9">
                  <c:v>43191</c:v>
                </c:pt>
                <c:pt idx="10">
                  <c:v>43282</c:v>
                </c:pt>
                <c:pt idx="11">
                  <c:v>43374</c:v>
                </c:pt>
                <c:pt idx="12">
                  <c:v>43466</c:v>
                </c:pt>
                <c:pt idx="13">
                  <c:v>43556</c:v>
                </c:pt>
                <c:pt idx="14">
                  <c:v>43647</c:v>
                </c:pt>
                <c:pt idx="15">
                  <c:v>43739</c:v>
                </c:pt>
                <c:pt idx="16">
                  <c:v>43831</c:v>
                </c:pt>
                <c:pt idx="17">
                  <c:v>43922</c:v>
                </c:pt>
                <c:pt idx="18">
                  <c:v>44013</c:v>
                </c:pt>
                <c:pt idx="19">
                  <c:v>44105</c:v>
                </c:pt>
                <c:pt idx="20">
                  <c:v>44197</c:v>
                </c:pt>
                <c:pt idx="21">
                  <c:v>44287</c:v>
                </c:pt>
                <c:pt idx="22">
                  <c:v>44378</c:v>
                </c:pt>
                <c:pt idx="23">
                  <c:v>44470</c:v>
                </c:pt>
                <c:pt idx="24">
                  <c:v>44562</c:v>
                </c:pt>
                <c:pt idx="25">
                  <c:v>44652</c:v>
                </c:pt>
                <c:pt idx="26">
                  <c:v>44743</c:v>
                </c:pt>
                <c:pt idx="27">
                  <c:v>44835</c:v>
                </c:pt>
                <c:pt idx="28">
                  <c:v>44927</c:v>
                </c:pt>
                <c:pt idx="29">
                  <c:v>45017</c:v>
                </c:pt>
                <c:pt idx="30">
                  <c:v>45108</c:v>
                </c:pt>
                <c:pt idx="31">
                  <c:v>45200</c:v>
                </c:pt>
                <c:pt idx="32">
                  <c:v>45292</c:v>
                </c:pt>
                <c:pt idx="33">
                  <c:v>45383</c:v>
                </c:pt>
                <c:pt idx="34">
                  <c:v>45474</c:v>
                </c:pt>
                <c:pt idx="35">
                  <c:v>45566</c:v>
                </c:pt>
                <c:pt idx="36">
                  <c:v>45658</c:v>
                </c:pt>
                <c:pt idx="37">
                  <c:v>45748</c:v>
                </c:pt>
                <c:pt idx="38">
                  <c:v>45839</c:v>
                </c:pt>
                <c:pt idx="39">
                  <c:v>45931</c:v>
                </c:pt>
              </c:numCache>
            </c:numRef>
          </c:cat>
          <c:val>
            <c:numRef>
              <c:f>'Wages and Consumer Sentiment'!$C$150:$C$190</c:f>
              <c:numCache>
                <c:formatCode>General</c:formatCode>
                <c:ptCount val="41"/>
                <c:pt idx="0">
                  <c:v>346</c:v>
                </c:pt>
                <c:pt idx="1">
                  <c:v>345</c:v>
                </c:pt>
                <c:pt idx="2">
                  <c:v>347</c:v>
                </c:pt>
                <c:pt idx="3">
                  <c:v>349</c:v>
                </c:pt>
                <c:pt idx="4">
                  <c:v>352</c:v>
                </c:pt>
                <c:pt idx="5">
                  <c:v>354</c:v>
                </c:pt>
                <c:pt idx="6">
                  <c:v>352</c:v>
                </c:pt>
                <c:pt idx="7">
                  <c:v>345</c:v>
                </c:pt>
                <c:pt idx="8">
                  <c:v>351</c:v>
                </c:pt>
                <c:pt idx="9">
                  <c:v>351</c:v>
                </c:pt>
                <c:pt idx="10">
                  <c:v>354</c:v>
                </c:pt>
                <c:pt idx="11">
                  <c:v>355</c:v>
                </c:pt>
                <c:pt idx="12">
                  <c:v>355</c:v>
                </c:pt>
                <c:pt idx="13">
                  <c:v>358</c:v>
                </c:pt>
                <c:pt idx="14">
                  <c:v>360</c:v>
                </c:pt>
                <c:pt idx="15">
                  <c:v>362</c:v>
                </c:pt>
                <c:pt idx="16">
                  <c:v>367</c:v>
                </c:pt>
                <c:pt idx="17">
                  <c:v>393</c:v>
                </c:pt>
                <c:pt idx="18">
                  <c:v>384</c:v>
                </c:pt>
                <c:pt idx="19">
                  <c:v>376</c:v>
                </c:pt>
                <c:pt idx="20">
                  <c:v>373</c:v>
                </c:pt>
                <c:pt idx="21">
                  <c:v>371</c:v>
                </c:pt>
                <c:pt idx="22">
                  <c:v>367</c:v>
                </c:pt>
                <c:pt idx="23">
                  <c:v>362</c:v>
                </c:pt>
                <c:pt idx="24">
                  <c:v>363</c:v>
                </c:pt>
                <c:pt idx="25">
                  <c:v>359</c:v>
                </c:pt>
                <c:pt idx="26">
                  <c:v>362</c:v>
                </c:pt>
                <c:pt idx="27">
                  <c:v>362</c:v>
                </c:pt>
                <c:pt idx="28">
                  <c:v>364</c:v>
                </c:pt>
                <c:pt idx="29">
                  <c:v>365</c:v>
                </c:pt>
                <c:pt idx="30">
                  <c:v>366</c:v>
                </c:pt>
                <c:pt idx="31">
                  <c:v>369</c:v>
                </c:pt>
                <c:pt idx="32">
                  <c:v>365</c:v>
                </c:pt>
                <c:pt idx="33">
                  <c:v>368</c:v>
                </c:pt>
                <c:pt idx="34">
                  <c:v>371</c:v>
                </c:pt>
                <c:pt idx="35">
                  <c:v>374</c:v>
                </c:pt>
                <c:pt idx="36">
                  <c:v>373</c:v>
                </c:pt>
                <c:pt idx="37">
                  <c:v>376</c:v>
                </c:pt>
                <c:pt idx="38">
                  <c:v>376</c:v>
                </c:pt>
              </c:numCache>
            </c:numRef>
          </c:val>
          <c:smooth val="0"/>
          <c:extLst>
            <c:ext xmlns:c16="http://schemas.microsoft.com/office/drawing/2014/chart" uri="{C3380CC4-5D6E-409C-BE32-E72D297353CC}">
              <c16:uniqueId val="{00000001-7E76-4C04-8A64-B54C35499730}"/>
            </c:ext>
          </c:extLst>
        </c:ser>
        <c:dLbls>
          <c:showLegendKey val="0"/>
          <c:showVal val="0"/>
          <c:showCatName val="0"/>
          <c:showSerName val="0"/>
          <c:showPercent val="0"/>
          <c:showBubbleSize val="0"/>
        </c:dLbls>
        <c:marker val="1"/>
        <c:smooth val="0"/>
        <c:axId val="518359663"/>
        <c:axId val="518359183"/>
      </c:lineChart>
      <c:dateAx>
        <c:axId val="403749391"/>
        <c:scaling>
          <c:orientation val="minMax"/>
        </c:scaling>
        <c:delete val="0"/>
        <c:axPos val="b"/>
        <c:numFmt formatCode="yy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j-lt"/>
                <a:ea typeface="+mn-ea"/>
                <a:cs typeface="+mn-cs"/>
              </a:defRPr>
            </a:pPr>
            <a:endParaRPr lang="en-US"/>
          </a:p>
        </c:txPr>
        <c:crossAx val="403747951"/>
        <c:crosses val="autoZero"/>
        <c:auto val="1"/>
        <c:lblOffset val="100"/>
        <c:baseTimeUnit val="months"/>
        <c:majorUnit val="12"/>
        <c:majorTimeUnit val="months"/>
      </c:dateAx>
      <c:valAx>
        <c:axId val="403747951"/>
        <c:scaling>
          <c:orientation val="minMax"/>
          <c:max val="12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j-lt"/>
                    <a:ea typeface="+mn-ea"/>
                    <a:cs typeface="+mn-cs"/>
                  </a:defRPr>
                </a:pPr>
                <a:r>
                  <a:rPr lang="en-US" sz="2400" dirty="0"/>
                  <a:t>Consumer Sentiment</a:t>
                </a:r>
              </a:p>
            </c:rich>
          </c:tx>
          <c:overlay val="0"/>
          <c:spPr>
            <a:noFill/>
            <a:ln>
              <a:noFill/>
            </a:ln>
            <a:effectLst/>
          </c:spPr>
          <c:txPr>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j-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j-lt"/>
                <a:ea typeface="+mn-ea"/>
                <a:cs typeface="+mn-cs"/>
              </a:defRPr>
            </a:pPr>
            <a:endParaRPr lang="en-US"/>
          </a:p>
        </c:txPr>
        <c:crossAx val="403749391"/>
        <c:crosses val="autoZero"/>
        <c:crossBetween val="between"/>
        <c:majorUnit val="25"/>
      </c:valAx>
      <c:valAx>
        <c:axId val="518359183"/>
        <c:scaling>
          <c:orientation val="minMax"/>
          <c:min val="300"/>
        </c:scaling>
        <c:delete val="0"/>
        <c:axPos val="r"/>
        <c:title>
          <c:tx>
            <c:rich>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j-lt"/>
                    <a:ea typeface="+mn-ea"/>
                    <a:cs typeface="+mn-cs"/>
                  </a:defRPr>
                </a:pPr>
                <a:r>
                  <a:rPr lang="en-US" sz="2400"/>
                  <a:t>Real Median Weekly Wage</a:t>
                </a:r>
              </a:p>
            </c:rich>
          </c:tx>
          <c:overlay val="0"/>
          <c:spPr>
            <a:noFill/>
            <a:ln>
              <a:noFill/>
            </a:ln>
            <a:effectLst/>
          </c:spPr>
          <c:txPr>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j-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j-lt"/>
                <a:ea typeface="+mn-ea"/>
                <a:cs typeface="+mn-cs"/>
              </a:defRPr>
            </a:pPr>
            <a:endParaRPr lang="en-US"/>
          </a:p>
        </c:txPr>
        <c:crossAx val="518359663"/>
        <c:crosses val="max"/>
        <c:crossBetween val="between"/>
        <c:majorUnit val="25"/>
      </c:valAx>
      <c:dateAx>
        <c:axId val="518359663"/>
        <c:scaling>
          <c:orientation val="minMax"/>
        </c:scaling>
        <c:delete val="1"/>
        <c:axPos val="b"/>
        <c:numFmt formatCode="yyyy\-mm\-dd" sourceLinked="1"/>
        <c:majorTickMark val="out"/>
        <c:minorTickMark val="none"/>
        <c:tickLblPos val="nextTo"/>
        <c:crossAx val="518359183"/>
        <c:crosses val="autoZero"/>
        <c:auto val="1"/>
        <c:lblOffset val="100"/>
        <c:baseTimeUnit val="months"/>
        <c:majorUnit val="1"/>
        <c:minorUnit val="1"/>
      </c:dateAx>
      <c:spPr>
        <a:noFill/>
        <a:ln>
          <a:noFill/>
        </a:ln>
        <a:effectLst/>
      </c:spPr>
    </c:plotArea>
    <c:legend>
      <c:legendPos val="b"/>
      <c:layout>
        <c:manualLayout>
          <c:xMode val="edge"/>
          <c:yMode val="edge"/>
          <c:x val="0.15007411233913115"/>
          <c:y val="0.84205923939188754"/>
          <c:w val="0.68986603691817949"/>
          <c:h val="6.2841034026066472E-2"/>
        </c:manualLayout>
      </c:layout>
      <c:overlay val="0"/>
      <c:spPr>
        <a:noFill/>
        <a:ln>
          <a:noFill/>
        </a:ln>
        <a:effectLst/>
      </c:spPr>
      <c:txPr>
        <a:bodyPr rot="0" spcFirstLastPara="1" vertOverflow="ellipsis" vert="horz" wrap="square" anchor="ctr" anchorCtr="1"/>
        <a:lstStyle/>
        <a:p>
          <a:pPr>
            <a:defRPr sz="2200" b="0" i="0" u="none" strike="noStrike" kern="1200" baseline="0">
              <a:solidFill>
                <a:schemeClr val="tx1">
                  <a:lumMod val="65000"/>
                  <a:lumOff val="35000"/>
                </a:schemeClr>
              </a:solidFill>
              <a:latin typeface="+mj-lt"/>
              <a:ea typeface="+mn-ea"/>
              <a:cs typeface="+mn-cs"/>
            </a:defRPr>
          </a:pPr>
          <a:endParaRPr lang="en-US"/>
        </a:p>
      </c:txPr>
    </c:legend>
    <c:plotVisOnly val="1"/>
    <c:dispBlanksAs val="gap"/>
    <c:showDLblsOverMax val="0"/>
  </c:chart>
  <c:spPr>
    <a:noFill/>
    <a:ln>
      <a:solidFill>
        <a:schemeClr val="bg1"/>
      </a:solidFill>
    </a:ln>
    <a:effectLst/>
  </c:spPr>
  <c:txPr>
    <a:bodyPr/>
    <a:lstStyle/>
    <a:p>
      <a:pPr>
        <a:defRPr sz="1800">
          <a:latin typeface="+mj-lt"/>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j-lt"/>
                <a:ea typeface="+mn-ea"/>
                <a:cs typeface="+mn-cs"/>
              </a:defRPr>
            </a:pPr>
            <a:r>
              <a:rPr lang="en-US" dirty="0"/>
              <a:t>Unemployment</a:t>
            </a:r>
            <a:r>
              <a:rPr lang="en-US" baseline="0" dirty="0"/>
              <a:t> Rate vs. Consumer Sentiment</a:t>
            </a:r>
            <a:endParaRPr lang="en-US" dirty="0"/>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j-lt"/>
              <a:ea typeface="+mn-ea"/>
              <a:cs typeface="+mn-cs"/>
            </a:defRPr>
          </a:pPr>
          <a:endParaRPr lang="en-US"/>
        </a:p>
      </c:txPr>
    </c:title>
    <c:autoTitleDeleted val="0"/>
    <c:plotArea>
      <c:layout>
        <c:manualLayout>
          <c:layoutTarget val="inner"/>
          <c:xMode val="edge"/>
          <c:yMode val="edge"/>
          <c:x val="0.13812816576354556"/>
          <c:y val="0.10463736390944038"/>
          <c:w val="0.72979706287843971"/>
          <c:h val="0.68266019201449557"/>
        </c:manualLayout>
      </c:layout>
      <c:barChart>
        <c:barDir val="col"/>
        <c:grouping val="clustered"/>
        <c:varyColors val="0"/>
        <c:ser>
          <c:idx val="0"/>
          <c:order val="0"/>
          <c:spPr>
            <a:solidFill>
              <a:schemeClr val="accent1"/>
            </a:solidFill>
            <a:ln>
              <a:noFill/>
            </a:ln>
            <a:effectLst/>
          </c:spPr>
          <c:invertIfNegative val="0"/>
          <c:cat>
            <c:numRef>
              <c:f>Monthly!$A$374:$A$949</c:f>
              <c:numCache>
                <c:formatCode>yyyy\-mm\-dd</c:formatCode>
                <c:ptCount val="576"/>
                <c:pt idx="0">
                  <c:v>28491</c:v>
                </c:pt>
                <c:pt idx="1">
                  <c:v>28522</c:v>
                </c:pt>
                <c:pt idx="2">
                  <c:v>28550</c:v>
                </c:pt>
                <c:pt idx="3">
                  <c:v>28581</c:v>
                </c:pt>
                <c:pt idx="4">
                  <c:v>28611</c:v>
                </c:pt>
                <c:pt idx="5">
                  <c:v>28642</c:v>
                </c:pt>
                <c:pt idx="6">
                  <c:v>28672</c:v>
                </c:pt>
                <c:pt idx="7">
                  <c:v>28703</c:v>
                </c:pt>
                <c:pt idx="8">
                  <c:v>28734</c:v>
                </c:pt>
                <c:pt idx="9">
                  <c:v>28764</c:v>
                </c:pt>
                <c:pt idx="10">
                  <c:v>28795</c:v>
                </c:pt>
                <c:pt idx="11">
                  <c:v>28825</c:v>
                </c:pt>
                <c:pt idx="12">
                  <c:v>28856</c:v>
                </c:pt>
                <c:pt idx="13">
                  <c:v>28887</c:v>
                </c:pt>
                <c:pt idx="14">
                  <c:v>28915</c:v>
                </c:pt>
                <c:pt idx="15">
                  <c:v>28946</c:v>
                </c:pt>
                <c:pt idx="16">
                  <c:v>28976</c:v>
                </c:pt>
                <c:pt idx="17">
                  <c:v>29007</c:v>
                </c:pt>
                <c:pt idx="18">
                  <c:v>29037</c:v>
                </c:pt>
                <c:pt idx="19">
                  <c:v>29068</c:v>
                </c:pt>
                <c:pt idx="20">
                  <c:v>29099</c:v>
                </c:pt>
                <c:pt idx="21">
                  <c:v>29129</c:v>
                </c:pt>
                <c:pt idx="22">
                  <c:v>29160</c:v>
                </c:pt>
                <c:pt idx="23">
                  <c:v>29190</c:v>
                </c:pt>
                <c:pt idx="24">
                  <c:v>29221</c:v>
                </c:pt>
                <c:pt idx="25">
                  <c:v>29252</c:v>
                </c:pt>
                <c:pt idx="26">
                  <c:v>29281</c:v>
                </c:pt>
                <c:pt idx="27">
                  <c:v>29312</c:v>
                </c:pt>
                <c:pt idx="28">
                  <c:v>29342</c:v>
                </c:pt>
                <c:pt idx="29">
                  <c:v>29373</c:v>
                </c:pt>
                <c:pt idx="30">
                  <c:v>29403</c:v>
                </c:pt>
                <c:pt idx="31">
                  <c:v>29434</c:v>
                </c:pt>
                <c:pt idx="32">
                  <c:v>29465</c:v>
                </c:pt>
                <c:pt idx="33">
                  <c:v>29495</c:v>
                </c:pt>
                <c:pt idx="34">
                  <c:v>29526</c:v>
                </c:pt>
                <c:pt idx="35">
                  <c:v>29556</c:v>
                </c:pt>
                <c:pt idx="36">
                  <c:v>29587</c:v>
                </c:pt>
                <c:pt idx="37">
                  <c:v>29618</c:v>
                </c:pt>
                <c:pt idx="38">
                  <c:v>29646</c:v>
                </c:pt>
                <c:pt idx="39">
                  <c:v>29677</c:v>
                </c:pt>
                <c:pt idx="40">
                  <c:v>29707</c:v>
                </c:pt>
                <c:pt idx="41">
                  <c:v>29738</c:v>
                </c:pt>
                <c:pt idx="42">
                  <c:v>29768</c:v>
                </c:pt>
                <c:pt idx="43">
                  <c:v>29799</c:v>
                </c:pt>
                <c:pt idx="44">
                  <c:v>29830</c:v>
                </c:pt>
                <c:pt idx="45">
                  <c:v>29860</c:v>
                </c:pt>
                <c:pt idx="46">
                  <c:v>29891</c:v>
                </c:pt>
                <c:pt idx="47">
                  <c:v>29921</c:v>
                </c:pt>
                <c:pt idx="48">
                  <c:v>29952</c:v>
                </c:pt>
                <c:pt idx="49">
                  <c:v>29983</c:v>
                </c:pt>
                <c:pt idx="50">
                  <c:v>30011</c:v>
                </c:pt>
                <c:pt idx="51">
                  <c:v>30042</c:v>
                </c:pt>
                <c:pt idx="52">
                  <c:v>30072</c:v>
                </c:pt>
                <c:pt idx="53">
                  <c:v>30103</c:v>
                </c:pt>
                <c:pt idx="54">
                  <c:v>30133</c:v>
                </c:pt>
                <c:pt idx="55">
                  <c:v>30164</c:v>
                </c:pt>
                <c:pt idx="56">
                  <c:v>30195</c:v>
                </c:pt>
                <c:pt idx="57">
                  <c:v>30225</c:v>
                </c:pt>
                <c:pt idx="58">
                  <c:v>30256</c:v>
                </c:pt>
                <c:pt idx="59">
                  <c:v>30286</c:v>
                </c:pt>
                <c:pt idx="60">
                  <c:v>30317</c:v>
                </c:pt>
                <c:pt idx="61">
                  <c:v>30348</c:v>
                </c:pt>
                <c:pt idx="62">
                  <c:v>30376</c:v>
                </c:pt>
                <c:pt idx="63">
                  <c:v>30407</c:v>
                </c:pt>
                <c:pt idx="64">
                  <c:v>30437</c:v>
                </c:pt>
                <c:pt idx="65">
                  <c:v>30468</c:v>
                </c:pt>
                <c:pt idx="66">
                  <c:v>30498</c:v>
                </c:pt>
                <c:pt idx="67">
                  <c:v>30529</c:v>
                </c:pt>
                <c:pt idx="68">
                  <c:v>30560</c:v>
                </c:pt>
                <c:pt idx="69">
                  <c:v>30590</c:v>
                </c:pt>
                <c:pt idx="70">
                  <c:v>30621</c:v>
                </c:pt>
                <c:pt idx="71">
                  <c:v>30651</c:v>
                </c:pt>
                <c:pt idx="72">
                  <c:v>30682</c:v>
                </c:pt>
                <c:pt idx="73">
                  <c:v>30713</c:v>
                </c:pt>
                <c:pt idx="74">
                  <c:v>30742</c:v>
                </c:pt>
                <c:pt idx="75">
                  <c:v>30773</c:v>
                </c:pt>
                <c:pt idx="76">
                  <c:v>30803</c:v>
                </c:pt>
                <c:pt idx="77">
                  <c:v>30834</c:v>
                </c:pt>
                <c:pt idx="78">
                  <c:v>30864</c:v>
                </c:pt>
                <c:pt idx="79">
                  <c:v>30895</c:v>
                </c:pt>
                <c:pt idx="80">
                  <c:v>30926</c:v>
                </c:pt>
                <c:pt idx="81">
                  <c:v>30956</c:v>
                </c:pt>
                <c:pt idx="82">
                  <c:v>30987</c:v>
                </c:pt>
                <c:pt idx="83">
                  <c:v>31017</c:v>
                </c:pt>
                <c:pt idx="84">
                  <c:v>31048</c:v>
                </c:pt>
                <c:pt idx="85">
                  <c:v>31079</c:v>
                </c:pt>
                <c:pt idx="86">
                  <c:v>31107</c:v>
                </c:pt>
                <c:pt idx="87">
                  <c:v>31138</c:v>
                </c:pt>
                <c:pt idx="88">
                  <c:v>31168</c:v>
                </c:pt>
                <c:pt idx="89">
                  <c:v>31199</c:v>
                </c:pt>
                <c:pt idx="90">
                  <c:v>31229</c:v>
                </c:pt>
                <c:pt idx="91">
                  <c:v>31260</c:v>
                </c:pt>
                <c:pt idx="92">
                  <c:v>31291</c:v>
                </c:pt>
                <c:pt idx="93">
                  <c:v>31321</c:v>
                </c:pt>
                <c:pt idx="94">
                  <c:v>31352</c:v>
                </c:pt>
                <c:pt idx="95">
                  <c:v>31382</c:v>
                </c:pt>
                <c:pt idx="96">
                  <c:v>31413</c:v>
                </c:pt>
                <c:pt idx="97">
                  <c:v>31444</c:v>
                </c:pt>
                <c:pt idx="98">
                  <c:v>31472</c:v>
                </c:pt>
                <c:pt idx="99">
                  <c:v>31503</c:v>
                </c:pt>
                <c:pt idx="100">
                  <c:v>31533</c:v>
                </c:pt>
                <c:pt idx="101">
                  <c:v>31564</c:v>
                </c:pt>
                <c:pt idx="102">
                  <c:v>31594</c:v>
                </c:pt>
                <c:pt idx="103">
                  <c:v>31625</c:v>
                </c:pt>
                <c:pt idx="104">
                  <c:v>31656</c:v>
                </c:pt>
                <c:pt idx="105">
                  <c:v>31686</c:v>
                </c:pt>
                <c:pt idx="106">
                  <c:v>31717</c:v>
                </c:pt>
                <c:pt idx="107">
                  <c:v>31747</c:v>
                </c:pt>
                <c:pt idx="108">
                  <c:v>31778</c:v>
                </c:pt>
                <c:pt idx="109">
                  <c:v>31809</c:v>
                </c:pt>
                <c:pt idx="110">
                  <c:v>31837</c:v>
                </c:pt>
                <c:pt idx="111">
                  <c:v>31868</c:v>
                </c:pt>
                <c:pt idx="112">
                  <c:v>31898</c:v>
                </c:pt>
                <c:pt idx="113">
                  <c:v>31929</c:v>
                </c:pt>
                <c:pt idx="114">
                  <c:v>31959</c:v>
                </c:pt>
                <c:pt idx="115">
                  <c:v>31990</c:v>
                </c:pt>
                <c:pt idx="116">
                  <c:v>32021</c:v>
                </c:pt>
                <c:pt idx="117">
                  <c:v>32051</c:v>
                </c:pt>
                <c:pt idx="118">
                  <c:v>32082</c:v>
                </c:pt>
                <c:pt idx="119">
                  <c:v>32112</c:v>
                </c:pt>
                <c:pt idx="120">
                  <c:v>32143</c:v>
                </c:pt>
                <c:pt idx="121">
                  <c:v>32174</c:v>
                </c:pt>
                <c:pt idx="122">
                  <c:v>32203</c:v>
                </c:pt>
                <c:pt idx="123">
                  <c:v>32234</c:v>
                </c:pt>
                <c:pt idx="124">
                  <c:v>32264</c:v>
                </c:pt>
                <c:pt idx="125">
                  <c:v>32295</c:v>
                </c:pt>
                <c:pt idx="126">
                  <c:v>32325</c:v>
                </c:pt>
                <c:pt idx="127">
                  <c:v>32356</c:v>
                </c:pt>
                <c:pt idx="128">
                  <c:v>32387</c:v>
                </c:pt>
                <c:pt idx="129">
                  <c:v>32417</c:v>
                </c:pt>
                <c:pt idx="130">
                  <c:v>32448</c:v>
                </c:pt>
                <c:pt idx="131">
                  <c:v>32478</c:v>
                </c:pt>
                <c:pt idx="132">
                  <c:v>32509</c:v>
                </c:pt>
                <c:pt idx="133">
                  <c:v>32540</c:v>
                </c:pt>
                <c:pt idx="134">
                  <c:v>32568</c:v>
                </c:pt>
                <c:pt idx="135">
                  <c:v>32599</c:v>
                </c:pt>
                <c:pt idx="136">
                  <c:v>32629</c:v>
                </c:pt>
                <c:pt idx="137">
                  <c:v>32660</c:v>
                </c:pt>
                <c:pt idx="138">
                  <c:v>32690</c:v>
                </c:pt>
                <c:pt idx="139">
                  <c:v>32721</c:v>
                </c:pt>
                <c:pt idx="140">
                  <c:v>32752</c:v>
                </c:pt>
                <c:pt idx="141">
                  <c:v>32782</c:v>
                </c:pt>
                <c:pt idx="142">
                  <c:v>32813</c:v>
                </c:pt>
                <c:pt idx="143">
                  <c:v>32843</c:v>
                </c:pt>
                <c:pt idx="144">
                  <c:v>32874</c:v>
                </c:pt>
                <c:pt idx="145">
                  <c:v>32905</c:v>
                </c:pt>
                <c:pt idx="146">
                  <c:v>32933</c:v>
                </c:pt>
                <c:pt idx="147">
                  <c:v>32964</c:v>
                </c:pt>
                <c:pt idx="148">
                  <c:v>32994</c:v>
                </c:pt>
                <c:pt idx="149">
                  <c:v>33025</c:v>
                </c:pt>
                <c:pt idx="150">
                  <c:v>33055</c:v>
                </c:pt>
                <c:pt idx="151">
                  <c:v>33086</c:v>
                </c:pt>
                <c:pt idx="152">
                  <c:v>33117</c:v>
                </c:pt>
                <c:pt idx="153">
                  <c:v>33147</c:v>
                </c:pt>
                <c:pt idx="154">
                  <c:v>33178</c:v>
                </c:pt>
                <c:pt idx="155">
                  <c:v>33208</c:v>
                </c:pt>
                <c:pt idx="156">
                  <c:v>33239</c:v>
                </c:pt>
                <c:pt idx="157">
                  <c:v>33270</c:v>
                </c:pt>
                <c:pt idx="158">
                  <c:v>33298</c:v>
                </c:pt>
                <c:pt idx="159">
                  <c:v>33329</c:v>
                </c:pt>
                <c:pt idx="160">
                  <c:v>33359</c:v>
                </c:pt>
                <c:pt idx="161">
                  <c:v>33390</c:v>
                </c:pt>
                <c:pt idx="162">
                  <c:v>33420</c:v>
                </c:pt>
                <c:pt idx="163">
                  <c:v>33451</c:v>
                </c:pt>
                <c:pt idx="164">
                  <c:v>33482</c:v>
                </c:pt>
                <c:pt idx="165">
                  <c:v>33512</c:v>
                </c:pt>
                <c:pt idx="166">
                  <c:v>33543</c:v>
                </c:pt>
                <c:pt idx="167">
                  <c:v>33573</c:v>
                </c:pt>
                <c:pt idx="168">
                  <c:v>33604</c:v>
                </c:pt>
                <c:pt idx="169">
                  <c:v>33635</c:v>
                </c:pt>
                <c:pt idx="170">
                  <c:v>33664</c:v>
                </c:pt>
                <c:pt idx="171">
                  <c:v>33695</c:v>
                </c:pt>
                <c:pt idx="172">
                  <c:v>33725</c:v>
                </c:pt>
                <c:pt idx="173">
                  <c:v>33756</c:v>
                </c:pt>
                <c:pt idx="174">
                  <c:v>33786</c:v>
                </c:pt>
                <c:pt idx="175">
                  <c:v>33817</c:v>
                </c:pt>
                <c:pt idx="176">
                  <c:v>33848</c:v>
                </c:pt>
                <c:pt idx="177">
                  <c:v>33878</c:v>
                </c:pt>
                <c:pt idx="178">
                  <c:v>33909</c:v>
                </c:pt>
                <c:pt idx="179">
                  <c:v>33939</c:v>
                </c:pt>
                <c:pt idx="180">
                  <c:v>33970</c:v>
                </c:pt>
                <c:pt idx="181">
                  <c:v>34001</c:v>
                </c:pt>
                <c:pt idx="182">
                  <c:v>34029</c:v>
                </c:pt>
                <c:pt idx="183">
                  <c:v>34060</c:v>
                </c:pt>
                <c:pt idx="184">
                  <c:v>34090</c:v>
                </c:pt>
                <c:pt idx="185">
                  <c:v>34121</c:v>
                </c:pt>
                <c:pt idx="186">
                  <c:v>34151</c:v>
                </c:pt>
                <c:pt idx="187">
                  <c:v>34182</c:v>
                </c:pt>
                <c:pt idx="188">
                  <c:v>34213</c:v>
                </c:pt>
                <c:pt idx="189">
                  <c:v>34243</c:v>
                </c:pt>
                <c:pt idx="190">
                  <c:v>34274</c:v>
                </c:pt>
                <c:pt idx="191">
                  <c:v>34304</c:v>
                </c:pt>
                <c:pt idx="192">
                  <c:v>34335</c:v>
                </c:pt>
                <c:pt idx="193">
                  <c:v>34366</c:v>
                </c:pt>
                <c:pt idx="194">
                  <c:v>34394</c:v>
                </c:pt>
                <c:pt idx="195">
                  <c:v>34425</c:v>
                </c:pt>
                <c:pt idx="196">
                  <c:v>34455</c:v>
                </c:pt>
                <c:pt idx="197">
                  <c:v>34486</c:v>
                </c:pt>
                <c:pt idx="198">
                  <c:v>34516</c:v>
                </c:pt>
                <c:pt idx="199">
                  <c:v>34547</c:v>
                </c:pt>
                <c:pt idx="200">
                  <c:v>34578</c:v>
                </c:pt>
                <c:pt idx="201">
                  <c:v>34608</c:v>
                </c:pt>
                <c:pt idx="202">
                  <c:v>34639</c:v>
                </c:pt>
                <c:pt idx="203">
                  <c:v>34669</c:v>
                </c:pt>
                <c:pt idx="204">
                  <c:v>34700</c:v>
                </c:pt>
                <c:pt idx="205">
                  <c:v>34731</c:v>
                </c:pt>
                <c:pt idx="206">
                  <c:v>34759</c:v>
                </c:pt>
                <c:pt idx="207">
                  <c:v>34790</c:v>
                </c:pt>
                <c:pt idx="208">
                  <c:v>34820</c:v>
                </c:pt>
                <c:pt idx="209">
                  <c:v>34851</c:v>
                </c:pt>
                <c:pt idx="210">
                  <c:v>34881</c:v>
                </c:pt>
                <c:pt idx="211">
                  <c:v>34912</c:v>
                </c:pt>
                <c:pt idx="212">
                  <c:v>34943</c:v>
                </c:pt>
                <c:pt idx="213">
                  <c:v>34973</c:v>
                </c:pt>
                <c:pt idx="214">
                  <c:v>35004</c:v>
                </c:pt>
                <c:pt idx="215">
                  <c:v>35034</c:v>
                </c:pt>
                <c:pt idx="216">
                  <c:v>35065</c:v>
                </c:pt>
                <c:pt idx="217">
                  <c:v>35096</c:v>
                </c:pt>
                <c:pt idx="218">
                  <c:v>35125</c:v>
                </c:pt>
                <c:pt idx="219">
                  <c:v>35156</c:v>
                </c:pt>
                <c:pt idx="220">
                  <c:v>35186</c:v>
                </c:pt>
                <c:pt idx="221">
                  <c:v>35217</c:v>
                </c:pt>
                <c:pt idx="222">
                  <c:v>35247</c:v>
                </c:pt>
                <c:pt idx="223">
                  <c:v>35278</c:v>
                </c:pt>
                <c:pt idx="224">
                  <c:v>35309</c:v>
                </c:pt>
                <c:pt idx="225">
                  <c:v>35339</c:v>
                </c:pt>
                <c:pt idx="226">
                  <c:v>35370</c:v>
                </c:pt>
                <c:pt idx="227">
                  <c:v>35400</c:v>
                </c:pt>
                <c:pt idx="228">
                  <c:v>35431</c:v>
                </c:pt>
                <c:pt idx="229">
                  <c:v>35462</c:v>
                </c:pt>
                <c:pt idx="230">
                  <c:v>35490</c:v>
                </c:pt>
                <c:pt idx="231">
                  <c:v>35521</c:v>
                </c:pt>
                <c:pt idx="232">
                  <c:v>35551</c:v>
                </c:pt>
                <c:pt idx="233">
                  <c:v>35582</c:v>
                </c:pt>
                <c:pt idx="234">
                  <c:v>35612</c:v>
                </c:pt>
                <c:pt idx="235">
                  <c:v>35643</c:v>
                </c:pt>
                <c:pt idx="236">
                  <c:v>35674</c:v>
                </c:pt>
                <c:pt idx="237">
                  <c:v>35704</c:v>
                </c:pt>
                <c:pt idx="238">
                  <c:v>35735</c:v>
                </c:pt>
                <c:pt idx="239">
                  <c:v>35765</c:v>
                </c:pt>
                <c:pt idx="240">
                  <c:v>35796</c:v>
                </c:pt>
                <c:pt idx="241">
                  <c:v>35827</c:v>
                </c:pt>
                <c:pt idx="242">
                  <c:v>35855</c:v>
                </c:pt>
                <c:pt idx="243">
                  <c:v>35886</c:v>
                </c:pt>
                <c:pt idx="244">
                  <c:v>35916</c:v>
                </c:pt>
                <c:pt idx="245">
                  <c:v>35947</c:v>
                </c:pt>
                <c:pt idx="246">
                  <c:v>35977</c:v>
                </c:pt>
                <c:pt idx="247">
                  <c:v>36008</c:v>
                </c:pt>
                <c:pt idx="248">
                  <c:v>36039</c:v>
                </c:pt>
                <c:pt idx="249">
                  <c:v>36069</c:v>
                </c:pt>
                <c:pt idx="250">
                  <c:v>36100</c:v>
                </c:pt>
                <c:pt idx="251">
                  <c:v>36130</c:v>
                </c:pt>
                <c:pt idx="252">
                  <c:v>36161</c:v>
                </c:pt>
                <c:pt idx="253">
                  <c:v>36192</c:v>
                </c:pt>
                <c:pt idx="254">
                  <c:v>36220</c:v>
                </c:pt>
                <c:pt idx="255">
                  <c:v>36251</c:v>
                </c:pt>
                <c:pt idx="256">
                  <c:v>36281</c:v>
                </c:pt>
                <c:pt idx="257">
                  <c:v>36312</c:v>
                </c:pt>
                <c:pt idx="258">
                  <c:v>36342</c:v>
                </c:pt>
                <c:pt idx="259">
                  <c:v>36373</c:v>
                </c:pt>
                <c:pt idx="260">
                  <c:v>36404</c:v>
                </c:pt>
                <c:pt idx="261">
                  <c:v>36434</c:v>
                </c:pt>
                <c:pt idx="262">
                  <c:v>36465</c:v>
                </c:pt>
                <c:pt idx="263">
                  <c:v>36495</c:v>
                </c:pt>
                <c:pt idx="264">
                  <c:v>36526</c:v>
                </c:pt>
                <c:pt idx="265">
                  <c:v>36557</c:v>
                </c:pt>
                <c:pt idx="266">
                  <c:v>36586</c:v>
                </c:pt>
                <c:pt idx="267">
                  <c:v>36617</c:v>
                </c:pt>
                <c:pt idx="268">
                  <c:v>36647</c:v>
                </c:pt>
                <c:pt idx="269">
                  <c:v>36678</c:v>
                </c:pt>
                <c:pt idx="270">
                  <c:v>36708</c:v>
                </c:pt>
                <c:pt idx="271">
                  <c:v>36739</c:v>
                </c:pt>
                <c:pt idx="272">
                  <c:v>36770</c:v>
                </c:pt>
                <c:pt idx="273">
                  <c:v>36800</c:v>
                </c:pt>
                <c:pt idx="274">
                  <c:v>36831</c:v>
                </c:pt>
                <c:pt idx="275">
                  <c:v>36861</c:v>
                </c:pt>
                <c:pt idx="276">
                  <c:v>36892</c:v>
                </c:pt>
                <c:pt idx="277">
                  <c:v>36923</c:v>
                </c:pt>
                <c:pt idx="278">
                  <c:v>36951</c:v>
                </c:pt>
                <c:pt idx="279">
                  <c:v>36982</c:v>
                </c:pt>
                <c:pt idx="280">
                  <c:v>37012</c:v>
                </c:pt>
                <c:pt idx="281">
                  <c:v>37043</c:v>
                </c:pt>
                <c:pt idx="282">
                  <c:v>37073</c:v>
                </c:pt>
                <c:pt idx="283">
                  <c:v>37104</c:v>
                </c:pt>
                <c:pt idx="284">
                  <c:v>37135</c:v>
                </c:pt>
                <c:pt idx="285">
                  <c:v>37165</c:v>
                </c:pt>
                <c:pt idx="286">
                  <c:v>37196</c:v>
                </c:pt>
                <c:pt idx="287">
                  <c:v>37226</c:v>
                </c:pt>
                <c:pt idx="288">
                  <c:v>37257</c:v>
                </c:pt>
                <c:pt idx="289">
                  <c:v>37288</c:v>
                </c:pt>
                <c:pt idx="290">
                  <c:v>37316</c:v>
                </c:pt>
                <c:pt idx="291">
                  <c:v>37347</c:v>
                </c:pt>
                <c:pt idx="292">
                  <c:v>37377</c:v>
                </c:pt>
                <c:pt idx="293">
                  <c:v>37408</c:v>
                </c:pt>
                <c:pt idx="294">
                  <c:v>37438</c:v>
                </c:pt>
                <c:pt idx="295">
                  <c:v>37469</c:v>
                </c:pt>
                <c:pt idx="296">
                  <c:v>37500</c:v>
                </c:pt>
                <c:pt idx="297">
                  <c:v>37530</c:v>
                </c:pt>
                <c:pt idx="298">
                  <c:v>37561</c:v>
                </c:pt>
                <c:pt idx="299">
                  <c:v>37591</c:v>
                </c:pt>
                <c:pt idx="300">
                  <c:v>37622</c:v>
                </c:pt>
                <c:pt idx="301">
                  <c:v>37653</c:v>
                </c:pt>
                <c:pt idx="302">
                  <c:v>37681</c:v>
                </c:pt>
                <c:pt idx="303">
                  <c:v>37712</c:v>
                </c:pt>
                <c:pt idx="304">
                  <c:v>37742</c:v>
                </c:pt>
                <c:pt idx="305">
                  <c:v>37773</c:v>
                </c:pt>
                <c:pt idx="306">
                  <c:v>37803</c:v>
                </c:pt>
                <c:pt idx="307">
                  <c:v>37834</c:v>
                </c:pt>
                <c:pt idx="308">
                  <c:v>37865</c:v>
                </c:pt>
                <c:pt idx="309">
                  <c:v>37895</c:v>
                </c:pt>
                <c:pt idx="310">
                  <c:v>37926</c:v>
                </c:pt>
                <c:pt idx="311">
                  <c:v>37956</c:v>
                </c:pt>
                <c:pt idx="312">
                  <c:v>37987</c:v>
                </c:pt>
                <c:pt idx="313">
                  <c:v>38018</c:v>
                </c:pt>
                <c:pt idx="314">
                  <c:v>38047</c:v>
                </c:pt>
                <c:pt idx="315">
                  <c:v>38078</c:v>
                </c:pt>
                <c:pt idx="316">
                  <c:v>38108</c:v>
                </c:pt>
                <c:pt idx="317">
                  <c:v>38139</c:v>
                </c:pt>
                <c:pt idx="318">
                  <c:v>38169</c:v>
                </c:pt>
                <c:pt idx="319">
                  <c:v>38200</c:v>
                </c:pt>
                <c:pt idx="320">
                  <c:v>38231</c:v>
                </c:pt>
                <c:pt idx="321">
                  <c:v>38261</c:v>
                </c:pt>
                <c:pt idx="322">
                  <c:v>38292</c:v>
                </c:pt>
                <c:pt idx="323">
                  <c:v>38322</c:v>
                </c:pt>
                <c:pt idx="324">
                  <c:v>38353</c:v>
                </c:pt>
                <c:pt idx="325">
                  <c:v>38384</c:v>
                </c:pt>
                <c:pt idx="326">
                  <c:v>38412</c:v>
                </c:pt>
                <c:pt idx="327">
                  <c:v>38443</c:v>
                </c:pt>
                <c:pt idx="328">
                  <c:v>38473</c:v>
                </c:pt>
                <c:pt idx="329">
                  <c:v>38504</c:v>
                </c:pt>
                <c:pt idx="330">
                  <c:v>38534</c:v>
                </c:pt>
                <c:pt idx="331">
                  <c:v>38565</c:v>
                </c:pt>
                <c:pt idx="332">
                  <c:v>38596</c:v>
                </c:pt>
                <c:pt idx="333">
                  <c:v>38626</c:v>
                </c:pt>
                <c:pt idx="334">
                  <c:v>38657</c:v>
                </c:pt>
                <c:pt idx="335">
                  <c:v>38687</c:v>
                </c:pt>
                <c:pt idx="336">
                  <c:v>38718</c:v>
                </c:pt>
                <c:pt idx="337">
                  <c:v>38749</c:v>
                </c:pt>
                <c:pt idx="338">
                  <c:v>38777</c:v>
                </c:pt>
                <c:pt idx="339">
                  <c:v>38808</c:v>
                </c:pt>
                <c:pt idx="340">
                  <c:v>38838</c:v>
                </c:pt>
                <c:pt idx="341">
                  <c:v>38869</c:v>
                </c:pt>
                <c:pt idx="342">
                  <c:v>38899</c:v>
                </c:pt>
                <c:pt idx="343">
                  <c:v>38930</c:v>
                </c:pt>
                <c:pt idx="344">
                  <c:v>38961</c:v>
                </c:pt>
                <c:pt idx="345">
                  <c:v>38991</c:v>
                </c:pt>
                <c:pt idx="346">
                  <c:v>39022</c:v>
                </c:pt>
                <c:pt idx="347">
                  <c:v>39052</c:v>
                </c:pt>
                <c:pt idx="348">
                  <c:v>39083</c:v>
                </c:pt>
                <c:pt idx="349">
                  <c:v>39114</c:v>
                </c:pt>
                <c:pt idx="350">
                  <c:v>39142</c:v>
                </c:pt>
                <c:pt idx="351">
                  <c:v>39173</c:v>
                </c:pt>
                <c:pt idx="352">
                  <c:v>39203</c:v>
                </c:pt>
                <c:pt idx="353">
                  <c:v>39234</c:v>
                </c:pt>
                <c:pt idx="354">
                  <c:v>39264</c:v>
                </c:pt>
                <c:pt idx="355">
                  <c:v>39295</c:v>
                </c:pt>
                <c:pt idx="356">
                  <c:v>39326</c:v>
                </c:pt>
                <c:pt idx="357">
                  <c:v>39356</c:v>
                </c:pt>
                <c:pt idx="358">
                  <c:v>39387</c:v>
                </c:pt>
                <c:pt idx="359">
                  <c:v>39417</c:v>
                </c:pt>
                <c:pt idx="360">
                  <c:v>39448</c:v>
                </c:pt>
                <c:pt idx="361">
                  <c:v>39479</c:v>
                </c:pt>
                <c:pt idx="362">
                  <c:v>39508</c:v>
                </c:pt>
                <c:pt idx="363">
                  <c:v>39539</c:v>
                </c:pt>
                <c:pt idx="364">
                  <c:v>39569</c:v>
                </c:pt>
                <c:pt idx="365">
                  <c:v>39600</c:v>
                </c:pt>
                <c:pt idx="366">
                  <c:v>39630</c:v>
                </c:pt>
                <c:pt idx="367">
                  <c:v>39661</c:v>
                </c:pt>
                <c:pt idx="368">
                  <c:v>39692</c:v>
                </c:pt>
                <c:pt idx="369">
                  <c:v>39722</c:v>
                </c:pt>
                <c:pt idx="370">
                  <c:v>39753</c:v>
                </c:pt>
                <c:pt idx="371">
                  <c:v>39783</c:v>
                </c:pt>
                <c:pt idx="372">
                  <c:v>39814</c:v>
                </c:pt>
                <c:pt idx="373">
                  <c:v>39845</c:v>
                </c:pt>
                <c:pt idx="374">
                  <c:v>39873</c:v>
                </c:pt>
                <c:pt idx="375">
                  <c:v>39904</c:v>
                </c:pt>
                <c:pt idx="376">
                  <c:v>39934</c:v>
                </c:pt>
                <c:pt idx="377">
                  <c:v>39965</c:v>
                </c:pt>
                <c:pt idx="378">
                  <c:v>39995</c:v>
                </c:pt>
                <c:pt idx="379">
                  <c:v>40026</c:v>
                </c:pt>
                <c:pt idx="380">
                  <c:v>40057</c:v>
                </c:pt>
                <c:pt idx="381">
                  <c:v>40087</c:v>
                </c:pt>
                <c:pt idx="382">
                  <c:v>40118</c:v>
                </c:pt>
                <c:pt idx="383">
                  <c:v>40148</c:v>
                </c:pt>
                <c:pt idx="384">
                  <c:v>40179</c:v>
                </c:pt>
                <c:pt idx="385">
                  <c:v>40210</c:v>
                </c:pt>
                <c:pt idx="386">
                  <c:v>40238</c:v>
                </c:pt>
                <c:pt idx="387">
                  <c:v>40269</c:v>
                </c:pt>
                <c:pt idx="388">
                  <c:v>40299</c:v>
                </c:pt>
                <c:pt idx="389">
                  <c:v>40330</c:v>
                </c:pt>
                <c:pt idx="390">
                  <c:v>40360</c:v>
                </c:pt>
                <c:pt idx="391">
                  <c:v>40391</c:v>
                </c:pt>
                <c:pt idx="392">
                  <c:v>40422</c:v>
                </c:pt>
                <c:pt idx="393">
                  <c:v>40452</c:v>
                </c:pt>
                <c:pt idx="394">
                  <c:v>40483</c:v>
                </c:pt>
                <c:pt idx="395">
                  <c:v>40513</c:v>
                </c:pt>
                <c:pt idx="396">
                  <c:v>40544</c:v>
                </c:pt>
                <c:pt idx="397">
                  <c:v>40575</c:v>
                </c:pt>
                <c:pt idx="398">
                  <c:v>40603</c:v>
                </c:pt>
                <c:pt idx="399">
                  <c:v>40634</c:v>
                </c:pt>
                <c:pt idx="400">
                  <c:v>40664</c:v>
                </c:pt>
                <c:pt idx="401">
                  <c:v>40695</c:v>
                </c:pt>
                <c:pt idx="402">
                  <c:v>40725</c:v>
                </c:pt>
                <c:pt idx="403">
                  <c:v>40756</c:v>
                </c:pt>
                <c:pt idx="404">
                  <c:v>40787</c:v>
                </c:pt>
                <c:pt idx="405">
                  <c:v>40817</c:v>
                </c:pt>
                <c:pt idx="406">
                  <c:v>40848</c:v>
                </c:pt>
                <c:pt idx="407">
                  <c:v>40878</c:v>
                </c:pt>
                <c:pt idx="408">
                  <c:v>40909</c:v>
                </c:pt>
                <c:pt idx="409">
                  <c:v>40940</c:v>
                </c:pt>
                <c:pt idx="410">
                  <c:v>40969</c:v>
                </c:pt>
                <c:pt idx="411">
                  <c:v>41000</c:v>
                </c:pt>
                <c:pt idx="412">
                  <c:v>41030</c:v>
                </c:pt>
                <c:pt idx="413">
                  <c:v>41061</c:v>
                </c:pt>
                <c:pt idx="414">
                  <c:v>41091</c:v>
                </c:pt>
                <c:pt idx="415">
                  <c:v>41122</c:v>
                </c:pt>
                <c:pt idx="416">
                  <c:v>41153</c:v>
                </c:pt>
                <c:pt idx="417">
                  <c:v>41183</c:v>
                </c:pt>
                <c:pt idx="418">
                  <c:v>41214</c:v>
                </c:pt>
                <c:pt idx="419">
                  <c:v>41244</c:v>
                </c:pt>
                <c:pt idx="420">
                  <c:v>41275</c:v>
                </c:pt>
                <c:pt idx="421">
                  <c:v>41306</c:v>
                </c:pt>
                <c:pt idx="422">
                  <c:v>41334</c:v>
                </c:pt>
                <c:pt idx="423">
                  <c:v>41365</c:v>
                </c:pt>
                <c:pt idx="424">
                  <c:v>41395</c:v>
                </c:pt>
                <c:pt idx="425">
                  <c:v>41426</c:v>
                </c:pt>
                <c:pt idx="426">
                  <c:v>41456</c:v>
                </c:pt>
                <c:pt idx="427">
                  <c:v>41487</c:v>
                </c:pt>
                <c:pt idx="428">
                  <c:v>41518</c:v>
                </c:pt>
                <c:pt idx="429">
                  <c:v>41548</c:v>
                </c:pt>
                <c:pt idx="430">
                  <c:v>41579</c:v>
                </c:pt>
                <c:pt idx="431">
                  <c:v>41609</c:v>
                </c:pt>
                <c:pt idx="432">
                  <c:v>41640</c:v>
                </c:pt>
                <c:pt idx="433">
                  <c:v>41671</c:v>
                </c:pt>
                <c:pt idx="434">
                  <c:v>41699</c:v>
                </c:pt>
                <c:pt idx="435">
                  <c:v>41730</c:v>
                </c:pt>
                <c:pt idx="436">
                  <c:v>41760</c:v>
                </c:pt>
                <c:pt idx="437">
                  <c:v>41791</c:v>
                </c:pt>
                <c:pt idx="438">
                  <c:v>41821</c:v>
                </c:pt>
                <c:pt idx="439">
                  <c:v>41852</c:v>
                </c:pt>
                <c:pt idx="440">
                  <c:v>41883</c:v>
                </c:pt>
                <c:pt idx="441">
                  <c:v>41913</c:v>
                </c:pt>
                <c:pt idx="442">
                  <c:v>41944</c:v>
                </c:pt>
                <c:pt idx="443">
                  <c:v>41974</c:v>
                </c:pt>
                <c:pt idx="444">
                  <c:v>42005</c:v>
                </c:pt>
                <c:pt idx="445">
                  <c:v>42036</c:v>
                </c:pt>
                <c:pt idx="446">
                  <c:v>42064</c:v>
                </c:pt>
                <c:pt idx="447">
                  <c:v>42095</c:v>
                </c:pt>
                <c:pt idx="448">
                  <c:v>42125</c:v>
                </c:pt>
                <c:pt idx="449">
                  <c:v>42156</c:v>
                </c:pt>
                <c:pt idx="450">
                  <c:v>42186</c:v>
                </c:pt>
                <c:pt idx="451">
                  <c:v>42217</c:v>
                </c:pt>
                <c:pt idx="452">
                  <c:v>42248</c:v>
                </c:pt>
                <c:pt idx="453">
                  <c:v>42278</c:v>
                </c:pt>
                <c:pt idx="454">
                  <c:v>42309</c:v>
                </c:pt>
                <c:pt idx="455">
                  <c:v>42339</c:v>
                </c:pt>
                <c:pt idx="456">
                  <c:v>42370</c:v>
                </c:pt>
                <c:pt idx="457">
                  <c:v>42401</c:v>
                </c:pt>
                <c:pt idx="458">
                  <c:v>42430</c:v>
                </c:pt>
                <c:pt idx="459">
                  <c:v>42461</c:v>
                </c:pt>
                <c:pt idx="460">
                  <c:v>42491</c:v>
                </c:pt>
                <c:pt idx="461">
                  <c:v>42522</c:v>
                </c:pt>
                <c:pt idx="462">
                  <c:v>42552</c:v>
                </c:pt>
                <c:pt idx="463">
                  <c:v>42583</c:v>
                </c:pt>
                <c:pt idx="464">
                  <c:v>42614</c:v>
                </c:pt>
                <c:pt idx="465">
                  <c:v>42644</c:v>
                </c:pt>
                <c:pt idx="466">
                  <c:v>42675</c:v>
                </c:pt>
                <c:pt idx="467">
                  <c:v>42705</c:v>
                </c:pt>
                <c:pt idx="468">
                  <c:v>42736</c:v>
                </c:pt>
                <c:pt idx="469">
                  <c:v>42767</c:v>
                </c:pt>
                <c:pt idx="470">
                  <c:v>42795</c:v>
                </c:pt>
                <c:pt idx="471">
                  <c:v>42826</c:v>
                </c:pt>
                <c:pt idx="472">
                  <c:v>42856</c:v>
                </c:pt>
                <c:pt idx="473">
                  <c:v>42887</c:v>
                </c:pt>
                <c:pt idx="474">
                  <c:v>42917</c:v>
                </c:pt>
                <c:pt idx="475">
                  <c:v>42948</c:v>
                </c:pt>
                <c:pt idx="476">
                  <c:v>42979</c:v>
                </c:pt>
                <c:pt idx="477">
                  <c:v>43009</c:v>
                </c:pt>
                <c:pt idx="478">
                  <c:v>43040</c:v>
                </c:pt>
                <c:pt idx="479">
                  <c:v>43070</c:v>
                </c:pt>
                <c:pt idx="480">
                  <c:v>43101</c:v>
                </c:pt>
                <c:pt idx="481">
                  <c:v>43132</c:v>
                </c:pt>
                <c:pt idx="482">
                  <c:v>43160</c:v>
                </c:pt>
                <c:pt idx="483">
                  <c:v>43191</c:v>
                </c:pt>
                <c:pt idx="484">
                  <c:v>43221</c:v>
                </c:pt>
                <c:pt idx="485">
                  <c:v>43252</c:v>
                </c:pt>
                <c:pt idx="486">
                  <c:v>43282</c:v>
                </c:pt>
                <c:pt idx="487">
                  <c:v>43313</c:v>
                </c:pt>
                <c:pt idx="488">
                  <c:v>43344</c:v>
                </c:pt>
                <c:pt idx="489">
                  <c:v>43374</c:v>
                </c:pt>
                <c:pt idx="490">
                  <c:v>43405</c:v>
                </c:pt>
                <c:pt idx="491">
                  <c:v>43435</c:v>
                </c:pt>
                <c:pt idx="492">
                  <c:v>43466</c:v>
                </c:pt>
                <c:pt idx="493">
                  <c:v>43497</c:v>
                </c:pt>
                <c:pt idx="494">
                  <c:v>43525</c:v>
                </c:pt>
                <c:pt idx="495">
                  <c:v>43556</c:v>
                </c:pt>
                <c:pt idx="496">
                  <c:v>43586</c:v>
                </c:pt>
                <c:pt idx="497">
                  <c:v>43617</c:v>
                </c:pt>
                <c:pt idx="498">
                  <c:v>43647</c:v>
                </c:pt>
                <c:pt idx="499">
                  <c:v>43678</c:v>
                </c:pt>
                <c:pt idx="500">
                  <c:v>43709</c:v>
                </c:pt>
                <c:pt idx="501">
                  <c:v>43739</c:v>
                </c:pt>
                <c:pt idx="502">
                  <c:v>43770</c:v>
                </c:pt>
                <c:pt idx="503">
                  <c:v>43800</c:v>
                </c:pt>
                <c:pt idx="504">
                  <c:v>43831</c:v>
                </c:pt>
                <c:pt idx="505">
                  <c:v>43862</c:v>
                </c:pt>
                <c:pt idx="506">
                  <c:v>43891</c:v>
                </c:pt>
                <c:pt idx="507">
                  <c:v>43922</c:v>
                </c:pt>
                <c:pt idx="508">
                  <c:v>43952</c:v>
                </c:pt>
                <c:pt idx="509">
                  <c:v>43983</c:v>
                </c:pt>
                <c:pt idx="510">
                  <c:v>44013</c:v>
                </c:pt>
                <c:pt idx="511">
                  <c:v>44044</c:v>
                </c:pt>
                <c:pt idx="512">
                  <c:v>44075</c:v>
                </c:pt>
                <c:pt idx="513">
                  <c:v>44105</c:v>
                </c:pt>
                <c:pt idx="514">
                  <c:v>44136</c:v>
                </c:pt>
                <c:pt idx="515">
                  <c:v>44166</c:v>
                </c:pt>
                <c:pt idx="516">
                  <c:v>44197</c:v>
                </c:pt>
                <c:pt idx="517">
                  <c:v>44228</c:v>
                </c:pt>
                <c:pt idx="518">
                  <c:v>44256</c:v>
                </c:pt>
                <c:pt idx="519">
                  <c:v>44287</c:v>
                </c:pt>
                <c:pt idx="520">
                  <c:v>44317</c:v>
                </c:pt>
                <c:pt idx="521">
                  <c:v>44348</c:v>
                </c:pt>
                <c:pt idx="522">
                  <c:v>44378</c:v>
                </c:pt>
                <c:pt idx="523">
                  <c:v>44409</c:v>
                </c:pt>
                <c:pt idx="524">
                  <c:v>44440</c:v>
                </c:pt>
                <c:pt idx="525">
                  <c:v>44470</c:v>
                </c:pt>
                <c:pt idx="526">
                  <c:v>44501</c:v>
                </c:pt>
                <c:pt idx="527">
                  <c:v>44531</c:v>
                </c:pt>
                <c:pt idx="528">
                  <c:v>44562</c:v>
                </c:pt>
                <c:pt idx="529">
                  <c:v>44593</c:v>
                </c:pt>
                <c:pt idx="530">
                  <c:v>44621</c:v>
                </c:pt>
                <c:pt idx="531">
                  <c:v>44652</c:v>
                </c:pt>
                <c:pt idx="532">
                  <c:v>44682</c:v>
                </c:pt>
                <c:pt idx="533">
                  <c:v>44713</c:v>
                </c:pt>
                <c:pt idx="534">
                  <c:v>44743</c:v>
                </c:pt>
                <c:pt idx="535">
                  <c:v>44774</c:v>
                </c:pt>
                <c:pt idx="536">
                  <c:v>44805</c:v>
                </c:pt>
                <c:pt idx="537">
                  <c:v>44835</c:v>
                </c:pt>
                <c:pt idx="538">
                  <c:v>44866</c:v>
                </c:pt>
                <c:pt idx="539">
                  <c:v>44896</c:v>
                </c:pt>
                <c:pt idx="540">
                  <c:v>44927</c:v>
                </c:pt>
                <c:pt idx="541">
                  <c:v>44958</c:v>
                </c:pt>
                <c:pt idx="542">
                  <c:v>44986</c:v>
                </c:pt>
                <c:pt idx="543">
                  <c:v>45017</c:v>
                </c:pt>
                <c:pt idx="544">
                  <c:v>45047</c:v>
                </c:pt>
                <c:pt idx="545">
                  <c:v>45078</c:v>
                </c:pt>
                <c:pt idx="546">
                  <c:v>45108</c:v>
                </c:pt>
                <c:pt idx="547">
                  <c:v>45139</c:v>
                </c:pt>
                <c:pt idx="548">
                  <c:v>45170</c:v>
                </c:pt>
                <c:pt idx="549">
                  <c:v>45200</c:v>
                </c:pt>
                <c:pt idx="550">
                  <c:v>45231</c:v>
                </c:pt>
                <c:pt idx="551">
                  <c:v>45261</c:v>
                </c:pt>
                <c:pt idx="552">
                  <c:v>45292</c:v>
                </c:pt>
                <c:pt idx="553">
                  <c:v>45323</c:v>
                </c:pt>
                <c:pt idx="554">
                  <c:v>45352</c:v>
                </c:pt>
                <c:pt idx="555">
                  <c:v>45383</c:v>
                </c:pt>
                <c:pt idx="556">
                  <c:v>45413</c:v>
                </c:pt>
                <c:pt idx="557">
                  <c:v>45444</c:v>
                </c:pt>
                <c:pt idx="558">
                  <c:v>45474</c:v>
                </c:pt>
                <c:pt idx="559">
                  <c:v>45505</c:v>
                </c:pt>
                <c:pt idx="560">
                  <c:v>45536</c:v>
                </c:pt>
                <c:pt idx="561">
                  <c:v>45566</c:v>
                </c:pt>
                <c:pt idx="562">
                  <c:v>45597</c:v>
                </c:pt>
                <c:pt idx="563">
                  <c:v>45627</c:v>
                </c:pt>
                <c:pt idx="564">
                  <c:v>45658</c:v>
                </c:pt>
                <c:pt idx="565">
                  <c:v>45689</c:v>
                </c:pt>
                <c:pt idx="566">
                  <c:v>45717</c:v>
                </c:pt>
                <c:pt idx="567">
                  <c:v>45748</c:v>
                </c:pt>
                <c:pt idx="568">
                  <c:v>45778</c:v>
                </c:pt>
                <c:pt idx="569">
                  <c:v>45809</c:v>
                </c:pt>
                <c:pt idx="570">
                  <c:v>45839</c:v>
                </c:pt>
                <c:pt idx="571">
                  <c:v>45870</c:v>
                </c:pt>
                <c:pt idx="572">
                  <c:v>45901</c:v>
                </c:pt>
                <c:pt idx="573">
                  <c:v>45931</c:v>
                </c:pt>
                <c:pt idx="574">
                  <c:v>45962</c:v>
                </c:pt>
                <c:pt idx="575">
                  <c:v>45992</c:v>
                </c:pt>
              </c:numCache>
              <c:extLst/>
            </c:numRef>
          </c:cat>
          <c:val>
            <c:numRef>
              <c:f>Monthly!$B$374:$B$949</c:f>
              <c:extLst/>
            </c:numRef>
          </c:val>
          <c:extLst>
            <c:ext xmlns:c16="http://schemas.microsoft.com/office/drawing/2014/chart" uri="{C3380CC4-5D6E-409C-BE32-E72D297353CC}">
              <c16:uniqueId val="{00000000-467E-454C-B53D-C0BADCE9797B}"/>
            </c:ext>
          </c:extLst>
        </c:ser>
        <c:dLbls>
          <c:showLegendKey val="0"/>
          <c:showVal val="0"/>
          <c:showCatName val="0"/>
          <c:showSerName val="0"/>
          <c:showPercent val="0"/>
          <c:showBubbleSize val="0"/>
        </c:dLbls>
        <c:gapWidth val="219"/>
        <c:overlap val="-27"/>
        <c:axId val="409137247"/>
        <c:axId val="409135327"/>
        <c:extLst>
          <c:ext xmlns:c15="http://schemas.microsoft.com/office/drawing/2012/chart" uri="{02D57815-91ED-43cb-92C2-25804820EDAC}">
            <c15:filteredBarSeries>
              <c15:ser>
                <c:idx val="2"/>
                <c:order val="2"/>
                <c:tx>
                  <c:v>CPI</c:v>
                </c:tx>
                <c:spPr>
                  <a:solidFill>
                    <a:schemeClr val="accent3"/>
                  </a:solidFill>
                  <a:ln>
                    <a:noFill/>
                  </a:ln>
                  <a:effectLst/>
                </c:spPr>
                <c:invertIfNegative val="0"/>
                <c:cat>
                  <c:numRef>
                    <c:extLst>
                      <c:ext uri="{02D57815-91ED-43cb-92C2-25804820EDAC}">
                        <c15:formulaRef>
                          <c15:sqref>Monthly!$A$374:$A$949</c15:sqref>
                        </c15:formulaRef>
                      </c:ext>
                    </c:extLst>
                    <c:numCache>
                      <c:formatCode>yyyy\-mm\-dd</c:formatCode>
                      <c:ptCount val="576"/>
                      <c:pt idx="0">
                        <c:v>28491</c:v>
                      </c:pt>
                      <c:pt idx="1">
                        <c:v>28522</c:v>
                      </c:pt>
                      <c:pt idx="2">
                        <c:v>28550</c:v>
                      </c:pt>
                      <c:pt idx="3">
                        <c:v>28581</c:v>
                      </c:pt>
                      <c:pt idx="4">
                        <c:v>28611</c:v>
                      </c:pt>
                      <c:pt idx="5">
                        <c:v>28642</c:v>
                      </c:pt>
                      <c:pt idx="6">
                        <c:v>28672</c:v>
                      </c:pt>
                      <c:pt idx="7">
                        <c:v>28703</c:v>
                      </c:pt>
                      <c:pt idx="8">
                        <c:v>28734</c:v>
                      </c:pt>
                      <c:pt idx="9">
                        <c:v>28764</c:v>
                      </c:pt>
                      <c:pt idx="10">
                        <c:v>28795</c:v>
                      </c:pt>
                      <c:pt idx="11">
                        <c:v>28825</c:v>
                      </c:pt>
                      <c:pt idx="12">
                        <c:v>28856</c:v>
                      </c:pt>
                      <c:pt idx="13">
                        <c:v>28887</c:v>
                      </c:pt>
                      <c:pt idx="14">
                        <c:v>28915</c:v>
                      </c:pt>
                      <c:pt idx="15">
                        <c:v>28946</c:v>
                      </c:pt>
                      <c:pt idx="16">
                        <c:v>28976</c:v>
                      </c:pt>
                      <c:pt idx="17">
                        <c:v>29007</c:v>
                      </c:pt>
                      <c:pt idx="18">
                        <c:v>29037</c:v>
                      </c:pt>
                      <c:pt idx="19">
                        <c:v>29068</c:v>
                      </c:pt>
                      <c:pt idx="20">
                        <c:v>29099</c:v>
                      </c:pt>
                      <c:pt idx="21">
                        <c:v>29129</c:v>
                      </c:pt>
                      <c:pt idx="22">
                        <c:v>29160</c:v>
                      </c:pt>
                      <c:pt idx="23">
                        <c:v>29190</c:v>
                      </c:pt>
                      <c:pt idx="24">
                        <c:v>29221</c:v>
                      </c:pt>
                      <c:pt idx="25">
                        <c:v>29252</c:v>
                      </c:pt>
                      <c:pt idx="26">
                        <c:v>29281</c:v>
                      </c:pt>
                      <c:pt idx="27">
                        <c:v>29312</c:v>
                      </c:pt>
                      <c:pt idx="28">
                        <c:v>29342</c:v>
                      </c:pt>
                      <c:pt idx="29">
                        <c:v>29373</c:v>
                      </c:pt>
                      <c:pt idx="30">
                        <c:v>29403</c:v>
                      </c:pt>
                      <c:pt idx="31">
                        <c:v>29434</c:v>
                      </c:pt>
                      <c:pt idx="32">
                        <c:v>29465</c:v>
                      </c:pt>
                      <c:pt idx="33">
                        <c:v>29495</c:v>
                      </c:pt>
                      <c:pt idx="34">
                        <c:v>29526</c:v>
                      </c:pt>
                      <c:pt idx="35">
                        <c:v>29556</c:v>
                      </c:pt>
                      <c:pt idx="36">
                        <c:v>29587</c:v>
                      </c:pt>
                      <c:pt idx="37">
                        <c:v>29618</c:v>
                      </c:pt>
                      <c:pt idx="38">
                        <c:v>29646</c:v>
                      </c:pt>
                      <c:pt idx="39">
                        <c:v>29677</c:v>
                      </c:pt>
                      <c:pt idx="40">
                        <c:v>29707</c:v>
                      </c:pt>
                      <c:pt idx="41">
                        <c:v>29738</c:v>
                      </c:pt>
                      <c:pt idx="42">
                        <c:v>29768</c:v>
                      </c:pt>
                      <c:pt idx="43">
                        <c:v>29799</c:v>
                      </c:pt>
                      <c:pt idx="44">
                        <c:v>29830</c:v>
                      </c:pt>
                      <c:pt idx="45">
                        <c:v>29860</c:v>
                      </c:pt>
                      <c:pt idx="46">
                        <c:v>29891</c:v>
                      </c:pt>
                      <c:pt idx="47">
                        <c:v>29921</c:v>
                      </c:pt>
                      <c:pt idx="48">
                        <c:v>29952</c:v>
                      </c:pt>
                      <c:pt idx="49">
                        <c:v>29983</c:v>
                      </c:pt>
                      <c:pt idx="50">
                        <c:v>30011</c:v>
                      </c:pt>
                      <c:pt idx="51">
                        <c:v>30042</c:v>
                      </c:pt>
                      <c:pt idx="52">
                        <c:v>30072</c:v>
                      </c:pt>
                      <c:pt idx="53">
                        <c:v>30103</c:v>
                      </c:pt>
                      <c:pt idx="54">
                        <c:v>30133</c:v>
                      </c:pt>
                      <c:pt idx="55">
                        <c:v>30164</c:v>
                      </c:pt>
                      <c:pt idx="56">
                        <c:v>30195</c:v>
                      </c:pt>
                      <c:pt idx="57">
                        <c:v>30225</c:v>
                      </c:pt>
                      <c:pt idx="58">
                        <c:v>30256</c:v>
                      </c:pt>
                      <c:pt idx="59">
                        <c:v>30286</c:v>
                      </c:pt>
                      <c:pt idx="60">
                        <c:v>30317</c:v>
                      </c:pt>
                      <c:pt idx="61">
                        <c:v>30348</c:v>
                      </c:pt>
                      <c:pt idx="62">
                        <c:v>30376</c:v>
                      </c:pt>
                      <c:pt idx="63">
                        <c:v>30407</c:v>
                      </c:pt>
                      <c:pt idx="64">
                        <c:v>30437</c:v>
                      </c:pt>
                      <c:pt idx="65">
                        <c:v>30468</c:v>
                      </c:pt>
                      <c:pt idx="66">
                        <c:v>30498</c:v>
                      </c:pt>
                      <c:pt idx="67">
                        <c:v>30529</c:v>
                      </c:pt>
                      <c:pt idx="68">
                        <c:v>30560</c:v>
                      </c:pt>
                      <c:pt idx="69">
                        <c:v>30590</c:v>
                      </c:pt>
                      <c:pt idx="70">
                        <c:v>30621</c:v>
                      </c:pt>
                      <c:pt idx="71">
                        <c:v>30651</c:v>
                      </c:pt>
                      <c:pt idx="72">
                        <c:v>30682</c:v>
                      </c:pt>
                      <c:pt idx="73">
                        <c:v>30713</c:v>
                      </c:pt>
                      <c:pt idx="74">
                        <c:v>30742</c:v>
                      </c:pt>
                      <c:pt idx="75">
                        <c:v>30773</c:v>
                      </c:pt>
                      <c:pt idx="76">
                        <c:v>30803</c:v>
                      </c:pt>
                      <c:pt idx="77">
                        <c:v>30834</c:v>
                      </c:pt>
                      <c:pt idx="78">
                        <c:v>30864</c:v>
                      </c:pt>
                      <c:pt idx="79">
                        <c:v>30895</c:v>
                      </c:pt>
                      <c:pt idx="80">
                        <c:v>30926</c:v>
                      </c:pt>
                      <c:pt idx="81">
                        <c:v>30956</c:v>
                      </c:pt>
                      <c:pt idx="82">
                        <c:v>30987</c:v>
                      </c:pt>
                      <c:pt idx="83">
                        <c:v>31017</c:v>
                      </c:pt>
                      <c:pt idx="84">
                        <c:v>31048</c:v>
                      </c:pt>
                      <c:pt idx="85">
                        <c:v>31079</c:v>
                      </c:pt>
                      <c:pt idx="86">
                        <c:v>31107</c:v>
                      </c:pt>
                      <c:pt idx="87">
                        <c:v>31138</c:v>
                      </c:pt>
                      <c:pt idx="88">
                        <c:v>31168</c:v>
                      </c:pt>
                      <c:pt idx="89">
                        <c:v>31199</c:v>
                      </c:pt>
                      <c:pt idx="90">
                        <c:v>31229</c:v>
                      </c:pt>
                      <c:pt idx="91">
                        <c:v>31260</c:v>
                      </c:pt>
                      <c:pt idx="92">
                        <c:v>31291</c:v>
                      </c:pt>
                      <c:pt idx="93">
                        <c:v>31321</c:v>
                      </c:pt>
                      <c:pt idx="94">
                        <c:v>31352</c:v>
                      </c:pt>
                      <c:pt idx="95">
                        <c:v>31382</c:v>
                      </c:pt>
                      <c:pt idx="96">
                        <c:v>31413</c:v>
                      </c:pt>
                      <c:pt idx="97">
                        <c:v>31444</c:v>
                      </c:pt>
                      <c:pt idx="98">
                        <c:v>31472</c:v>
                      </c:pt>
                      <c:pt idx="99">
                        <c:v>31503</c:v>
                      </c:pt>
                      <c:pt idx="100">
                        <c:v>31533</c:v>
                      </c:pt>
                      <c:pt idx="101">
                        <c:v>31564</c:v>
                      </c:pt>
                      <c:pt idx="102">
                        <c:v>31594</c:v>
                      </c:pt>
                      <c:pt idx="103">
                        <c:v>31625</c:v>
                      </c:pt>
                      <c:pt idx="104">
                        <c:v>31656</c:v>
                      </c:pt>
                      <c:pt idx="105">
                        <c:v>31686</c:v>
                      </c:pt>
                      <c:pt idx="106">
                        <c:v>31717</c:v>
                      </c:pt>
                      <c:pt idx="107">
                        <c:v>31747</c:v>
                      </c:pt>
                      <c:pt idx="108">
                        <c:v>31778</c:v>
                      </c:pt>
                      <c:pt idx="109">
                        <c:v>31809</c:v>
                      </c:pt>
                      <c:pt idx="110">
                        <c:v>31837</c:v>
                      </c:pt>
                      <c:pt idx="111">
                        <c:v>31868</c:v>
                      </c:pt>
                      <c:pt idx="112">
                        <c:v>31898</c:v>
                      </c:pt>
                      <c:pt idx="113">
                        <c:v>31929</c:v>
                      </c:pt>
                      <c:pt idx="114">
                        <c:v>31959</c:v>
                      </c:pt>
                      <c:pt idx="115">
                        <c:v>31990</c:v>
                      </c:pt>
                      <c:pt idx="116">
                        <c:v>32021</c:v>
                      </c:pt>
                      <c:pt idx="117">
                        <c:v>32051</c:v>
                      </c:pt>
                      <c:pt idx="118">
                        <c:v>32082</c:v>
                      </c:pt>
                      <c:pt idx="119">
                        <c:v>32112</c:v>
                      </c:pt>
                      <c:pt idx="120">
                        <c:v>32143</c:v>
                      </c:pt>
                      <c:pt idx="121">
                        <c:v>32174</c:v>
                      </c:pt>
                      <c:pt idx="122">
                        <c:v>32203</c:v>
                      </c:pt>
                      <c:pt idx="123">
                        <c:v>32234</c:v>
                      </c:pt>
                      <c:pt idx="124">
                        <c:v>32264</c:v>
                      </c:pt>
                      <c:pt idx="125">
                        <c:v>32295</c:v>
                      </c:pt>
                      <c:pt idx="126">
                        <c:v>32325</c:v>
                      </c:pt>
                      <c:pt idx="127">
                        <c:v>32356</c:v>
                      </c:pt>
                      <c:pt idx="128">
                        <c:v>32387</c:v>
                      </c:pt>
                      <c:pt idx="129">
                        <c:v>32417</c:v>
                      </c:pt>
                      <c:pt idx="130">
                        <c:v>32448</c:v>
                      </c:pt>
                      <c:pt idx="131">
                        <c:v>32478</c:v>
                      </c:pt>
                      <c:pt idx="132">
                        <c:v>32509</c:v>
                      </c:pt>
                      <c:pt idx="133">
                        <c:v>32540</c:v>
                      </c:pt>
                      <c:pt idx="134">
                        <c:v>32568</c:v>
                      </c:pt>
                      <c:pt idx="135">
                        <c:v>32599</c:v>
                      </c:pt>
                      <c:pt idx="136">
                        <c:v>32629</c:v>
                      </c:pt>
                      <c:pt idx="137">
                        <c:v>32660</c:v>
                      </c:pt>
                      <c:pt idx="138">
                        <c:v>32690</c:v>
                      </c:pt>
                      <c:pt idx="139">
                        <c:v>32721</c:v>
                      </c:pt>
                      <c:pt idx="140">
                        <c:v>32752</c:v>
                      </c:pt>
                      <c:pt idx="141">
                        <c:v>32782</c:v>
                      </c:pt>
                      <c:pt idx="142">
                        <c:v>32813</c:v>
                      </c:pt>
                      <c:pt idx="143">
                        <c:v>32843</c:v>
                      </c:pt>
                      <c:pt idx="144">
                        <c:v>32874</c:v>
                      </c:pt>
                      <c:pt idx="145">
                        <c:v>32905</c:v>
                      </c:pt>
                      <c:pt idx="146">
                        <c:v>32933</c:v>
                      </c:pt>
                      <c:pt idx="147">
                        <c:v>32964</c:v>
                      </c:pt>
                      <c:pt idx="148">
                        <c:v>32994</c:v>
                      </c:pt>
                      <c:pt idx="149">
                        <c:v>33025</c:v>
                      </c:pt>
                      <c:pt idx="150">
                        <c:v>33055</c:v>
                      </c:pt>
                      <c:pt idx="151">
                        <c:v>33086</c:v>
                      </c:pt>
                      <c:pt idx="152">
                        <c:v>33117</c:v>
                      </c:pt>
                      <c:pt idx="153">
                        <c:v>33147</c:v>
                      </c:pt>
                      <c:pt idx="154">
                        <c:v>33178</c:v>
                      </c:pt>
                      <c:pt idx="155">
                        <c:v>33208</c:v>
                      </c:pt>
                      <c:pt idx="156">
                        <c:v>33239</c:v>
                      </c:pt>
                      <c:pt idx="157">
                        <c:v>33270</c:v>
                      </c:pt>
                      <c:pt idx="158">
                        <c:v>33298</c:v>
                      </c:pt>
                      <c:pt idx="159">
                        <c:v>33329</c:v>
                      </c:pt>
                      <c:pt idx="160">
                        <c:v>33359</c:v>
                      </c:pt>
                      <c:pt idx="161">
                        <c:v>33390</c:v>
                      </c:pt>
                      <c:pt idx="162">
                        <c:v>33420</c:v>
                      </c:pt>
                      <c:pt idx="163">
                        <c:v>33451</c:v>
                      </c:pt>
                      <c:pt idx="164">
                        <c:v>33482</c:v>
                      </c:pt>
                      <c:pt idx="165">
                        <c:v>33512</c:v>
                      </c:pt>
                      <c:pt idx="166">
                        <c:v>33543</c:v>
                      </c:pt>
                      <c:pt idx="167">
                        <c:v>33573</c:v>
                      </c:pt>
                      <c:pt idx="168">
                        <c:v>33604</c:v>
                      </c:pt>
                      <c:pt idx="169">
                        <c:v>33635</c:v>
                      </c:pt>
                      <c:pt idx="170">
                        <c:v>33664</c:v>
                      </c:pt>
                      <c:pt idx="171">
                        <c:v>33695</c:v>
                      </c:pt>
                      <c:pt idx="172">
                        <c:v>33725</c:v>
                      </c:pt>
                      <c:pt idx="173">
                        <c:v>33756</c:v>
                      </c:pt>
                      <c:pt idx="174">
                        <c:v>33786</c:v>
                      </c:pt>
                      <c:pt idx="175">
                        <c:v>33817</c:v>
                      </c:pt>
                      <c:pt idx="176">
                        <c:v>33848</c:v>
                      </c:pt>
                      <c:pt idx="177">
                        <c:v>33878</c:v>
                      </c:pt>
                      <c:pt idx="178">
                        <c:v>33909</c:v>
                      </c:pt>
                      <c:pt idx="179">
                        <c:v>33939</c:v>
                      </c:pt>
                      <c:pt idx="180">
                        <c:v>33970</c:v>
                      </c:pt>
                      <c:pt idx="181">
                        <c:v>34001</c:v>
                      </c:pt>
                      <c:pt idx="182">
                        <c:v>34029</c:v>
                      </c:pt>
                      <c:pt idx="183">
                        <c:v>34060</c:v>
                      </c:pt>
                      <c:pt idx="184">
                        <c:v>34090</c:v>
                      </c:pt>
                      <c:pt idx="185">
                        <c:v>34121</c:v>
                      </c:pt>
                      <c:pt idx="186">
                        <c:v>34151</c:v>
                      </c:pt>
                      <c:pt idx="187">
                        <c:v>34182</c:v>
                      </c:pt>
                      <c:pt idx="188">
                        <c:v>34213</c:v>
                      </c:pt>
                      <c:pt idx="189">
                        <c:v>34243</c:v>
                      </c:pt>
                      <c:pt idx="190">
                        <c:v>34274</c:v>
                      </c:pt>
                      <c:pt idx="191">
                        <c:v>34304</c:v>
                      </c:pt>
                      <c:pt idx="192">
                        <c:v>34335</c:v>
                      </c:pt>
                      <c:pt idx="193">
                        <c:v>34366</c:v>
                      </c:pt>
                      <c:pt idx="194">
                        <c:v>34394</c:v>
                      </c:pt>
                      <c:pt idx="195">
                        <c:v>34425</c:v>
                      </c:pt>
                      <c:pt idx="196">
                        <c:v>34455</c:v>
                      </c:pt>
                      <c:pt idx="197">
                        <c:v>34486</c:v>
                      </c:pt>
                      <c:pt idx="198">
                        <c:v>34516</c:v>
                      </c:pt>
                      <c:pt idx="199">
                        <c:v>34547</c:v>
                      </c:pt>
                      <c:pt idx="200">
                        <c:v>34578</c:v>
                      </c:pt>
                      <c:pt idx="201">
                        <c:v>34608</c:v>
                      </c:pt>
                      <c:pt idx="202">
                        <c:v>34639</c:v>
                      </c:pt>
                      <c:pt idx="203">
                        <c:v>34669</c:v>
                      </c:pt>
                      <c:pt idx="204">
                        <c:v>34700</c:v>
                      </c:pt>
                      <c:pt idx="205">
                        <c:v>34731</c:v>
                      </c:pt>
                      <c:pt idx="206">
                        <c:v>34759</c:v>
                      </c:pt>
                      <c:pt idx="207">
                        <c:v>34790</c:v>
                      </c:pt>
                      <c:pt idx="208">
                        <c:v>34820</c:v>
                      </c:pt>
                      <c:pt idx="209">
                        <c:v>34851</c:v>
                      </c:pt>
                      <c:pt idx="210">
                        <c:v>34881</c:v>
                      </c:pt>
                      <c:pt idx="211">
                        <c:v>34912</c:v>
                      </c:pt>
                      <c:pt idx="212">
                        <c:v>34943</c:v>
                      </c:pt>
                      <c:pt idx="213">
                        <c:v>34973</c:v>
                      </c:pt>
                      <c:pt idx="214">
                        <c:v>35004</c:v>
                      </c:pt>
                      <c:pt idx="215">
                        <c:v>35034</c:v>
                      </c:pt>
                      <c:pt idx="216">
                        <c:v>35065</c:v>
                      </c:pt>
                      <c:pt idx="217">
                        <c:v>35096</c:v>
                      </c:pt>
                      <c:pt idx="218">
                        <c:v>35125</c:v>
                      </c:pt>
                      <c:pt idx="219">
                        <c:v>35156</c:v>
                      </c:pt>
                      <c:pt idx="220">
                        <c:v>35186</c:v>
                      </c:pt>
                      <c:pt idx="221">
                        <c:v>35217</c:v>
                      </c:pt>
                      <c:pt idx="222">
                        <c:v>35247</c:v>
                      </c:pt>
                      <c:pt idx="223">
                        <c:v>35278</c:v>
                      </c:pt>
                      <c:pt idx="224">
                        <c:v>35309</c:v>
                      </c:pt>
                      <c:pt idx="225">
                        <c:v>35339</c:v>
                      </c:pt>
                      <c:pt idx="226">
                        <c:v>35370</c:v>
                      </c:pt>
                      <c:pt idx="227">
                        <c:v>35400</c:v>
                      </c:pt>
                      <c:pt idx="228">
                        <c:v>35431</c:v>
                      </c:pt>
                      <c:pt idx="229">
                        <c:v>35462</c:v>
                      </c:pt>
                      <c:pt idx="230">
                        <c:v>35490</c:v>
                      </c:pt>
                      <c:pt idx="231">
                        <c:v>35521</c:v>
                      </c:pt>
                      <c:pt idx="232">
                        <c:v>35551</c:v>
                      </c:pt>
                      <c:pt idx="233">
                        <c:v>35582</c:v>
                      </c:pt>
                      <c:pt idx="234">
                        <c:v>35612</c:v>
                      </c:pt>
                      <c:pt idx="235">
                        <c:v>35643</c:v>
                      </c:pt>
                      <c:pt idx="236">
                        <c:v>35674</c:v>
                      </c:pt>
                      <c:pt idx="237">
                        <c:v>35704</c:v>
                      </c:pt>
                      <c:pt idx="238">
                        <c:v>35735</c:v>
                      </c:pt>
                      <c:pt idx="239">
                        <c:v>35765</c:v>
                      </c:pt>
                      <c:pt idx="240">
                        <c:v>35796</c:v>
                      </c:pt>
                      <c:pt idx="241">
                        <c:v>35827</c:v>
                      </c:pt>
                      <c:pt idx="242">
                        <c:v>35855</c:v>
                      </c:pt>
                      <c:pt idx="243">
                        <c:v>35886</c:v>
                      </c:pt>
                      <c:pt idx="244">
                        <c:v>35916</c:v>
                      </c:pt>
                      <c:pt idx="245">
                        <c:v>35947</c:v>
                      </c:pt>
                      <c:pt idx="246">
                        <c:v>35977</c:v>
                      </c:pt>
                      <c:pt idx="247">
                        <c:v>36008</c:v>
                      </c:pt>
                      <c:pt idx="248">
                        <c:v>36039</c:v>
                      </c:pt>
                      <c:pt idx="249">
                        <c:v>36069</c:v>
                      </c:pt>
                      <c:pt idx="250">
                        <c:v>36100</c:v>
                      </c:pt>
                      <c:pt idx="251">
                        <c:v>36130</c:v>
                      </c:pt>
                      <c:pt idx="252">
                        <c:v>36161</c:v>
                      </c:pt>
                      <c:pt idx="253">
                        <c:v>36192</c:v>
                      </c:pt>
                      <c:pt idx="254">
                        <c:v>36220</c:v>
                      </c:pt>
                      <c:pt idx="255">
                        <c:v>36251</c:v>
                      </c:pt>
                      <c:pt idx="256">
                        <c:v>36281</c:v>
                      </c:pt>
                      <c:pt idx="257">
                        <c:v>36312</c:v>
                      </c:pt>
                      <c:pt idx="258">
                        <c:v>36342</c:v>
                      </c:pt>
                      <c:pt idx="259">
                        <c:v>36373</c:v>
                      </c:pt>
                      <c:pt idx="260">
                        <c:v>36404</c:v>
                      </c:pt>
                      <c:pt idx="261">
                        <c:v>36434</c:v>
                      </c:pt>
                      <c:pt idx="262">
                        <c:v>36465</c:v>
                      </c:pt>
                      <c:pt idx="263">
                        <c:v>36495</c:v>
                      </c:pt>
                      <c:pt idx="264">
                        <c:v>36526</c:v>
                      </c:pt>
                      <c:pt idx="265">
                        <c:v>36557</c:v>
                      </c:pt>
                      <c:pt idx="266">
                        <c:v>36586</c:v>
                      </c:pt>
                      <c:pt idx="267">
                        <c:v>36617</c:v>
                      </c:pt>
                      <c:pt idx="268">
                        <c:v>36647</c:v>
                      </c:pt>
                      <c:pt idx="269">
                        <c:v>36678</c:v>
                      </c:pt>
                      <c:pt idx="270">
                        <c:v>36708</c:v>
                      </c:pt>
                      <c:pt idx="271">
                        <c:v>36739</c:v>
                      </c:pt>
                      <c:pt idx="272">
                        <c:v>36770</c:v>
                      </c:pt>
                      <c:pt idx="273">
                        <c:v>36800</c:v>
                      </c:pt>
                      <c:pt idx="274">
                        <c:v>36831</c:v>
                      </c:pt>
                      <c:pt idx="275">
                        <c:v>36861</c:v>
                      </c:pt>
                      <c:pt idx="276">
                        <c:v>36892</c:v>
                      </c:pt>
                      <c:pt idx="277">
                        <c:v>36923</c:v>
                      </c:pt>
                      <c:pt idx="278">
                        <c:v>36951</c:v>
                      </c:pt>
                      <c:pt idx="279">
                        <c:v>36982</c:v>
                      </c:pt>
                      <c:pt idx="280">
                        <c:v>37012</c:v>
                      </c:pt>
                      <c:pt idx="281">
                        <c:v>37043</c:v>
                      </c:pt>
                      <c:pt idx="282">
                        <c:v>37073</c:v>
                      </c:pt>
                      <c:pt idx="283">
                        <c:v>37104</c:v>
                      </c:pt>
                      <c:pt idx="284">
                        <c:v>37135</c:v>
                      </c:pt>
                      <c:pt idx="285">
                        <c:v>37165</c:v>
                      </c:pt>
                      <c:pt idx="286">
                        <c:v>37196</c:v>
                      </c:pt>
                      <c:pt idx="287">
                        <c:v>37226</c:v>
                      </c:pt>
                      <c:pt idx="288">
                        <c:v>37257</c:v>
                      </c:pt>
                      <c:pt idx="289">
                        <c:v>37288</c:v>
                      </c:pt>
                      <c:pt idx="290">
                        <c:v>37316</c:v>
                      </c:pt>
                      <c:pt idx="291">
                        <c:v>37347</c:v>
                      </c:pt>
                      <c:pt idx="292">
                        <c:v>37377</c:v>
                      </c:pt>
                      <c:pt idx="293">
                        <c:v>37408</c:v>
                      </c:pt>
                      <c:pt idx="294">
                        <c:v>37438</c:v>
                      </c:pt>
                      <c:pt idx="295">
                        <c:v>37469</c:v>
                      </c:pt>
                      <c:pt idx="296">
                        <c:v>37500</c:v>
                      </c:pt>
                      <c:pt idx="297">
                        <c:v>37530</c:v>
                      </c:pt>
                      <c:pt idx="298">
                        <c:v>37561</c:v>
                      </c:pt>
                      <c:pt idx="299">
                        <c:v>37591</c:v>
                      </c:pt>
                      <c:pt idx="300">
                        <c:v>37622</c:v>
                      </c:pt>
                      <c:pt idx="301">
                        <c:v>37653</c:v>
                      </c:pt>
                      <c:pt idx="302">
                        <c:v>37681</c:v>
                      </c:pt>
                      <c:pt idx="303">
                        <c:v>37712</c:v>
                      </c:pt>
                      <c:pt idx="304">
                        <c:v>37742</c:v>
                      </c:pt>
                      <c:pt idx="305">
                        <c:v>37773</c:v>
                      </c:pt>
                      <c:pt idx="306">
                        <c:v>37803</c:v>
                      </c:pt>
                      <c:pt idx="307">
                        <c:v>37834</c:v>
                      </c:pt>
                      <c:pt idx="308">
                        <c:v>37865</c:v>
                      </c:pt>
                      <c:pt idx="309">
                        <c:v>37895</c:v>
                      </c:pt>
                      <c:pt idx="310">
                        <c:v>37926</c:v>
                      </c:pt>
                      <c:pt idx="311">
                        <c:v>37956</c:v>
                      </c:pt>
                      <c:pt idx="312">
                        <c:v>37987</c:v>
                      </c:pt>
                      <c:pt idx="313">
                        <c:v>38018</c:v>
                      </c:pt>
                      <c:pt idx="314">
                        <c:v>38047</c:v>
                      </c:pt>
                      <c:pt idx="315">
                        <c:v>38078</c:v>
                      </c:pt>
                      <c:pt idx="316">
                        <c:v>38108</c:v>
                      </c:pt>
                      <c:pt idx="317">
                        <c:v>38139</c:v>
                      </c:pt>
                      <c:pt idx="318">
                        <c:v>38169</c:v>
                      </c:pt>
                      <c:pt idx="319">
                        <c:v>38200</c:v>
                      </c:pt>
                      <c:pt idx="320">
                        <c:v>38231</c:v>
                      </c:pt>
                      <c:pt idx="321">
                        <c:v>38261</c:v>
                      </c:pt>
                      <c:pt idx="322">
                        <c:v>38292</c:v>
                      </c:pt>
                      <c:pt idx="323">
                        <c:v>38322</c:v>
                      </c:pt>
                      <c:pt idx="324">
                        <c:v>38353</c:v>
                      </c:pt>
                      <c:pt idx="325">
                        <c:v>38384</c:v>
                      </c:pt>
                      <c:pt idx="326">
                        <c:v>38412</c:v>
                      </c:pt>
                      <c:pt idx="327">
                        <c:v>38443</c:v>
                      </c:pt>
                      <c:pt idx="328">
                        <c:v>38473</c:v>
                      </c:pt>
                      <c:pt idx="329">
                        <c:v>38504</c:v>
                      </c:pt>
                      <c:pt idx="330">
                        <c:v>38534</c:v>
                      </c:pt>
                      <c:pt idx="331">
                        <c:v>38565</c:v>
                      </c:pt>
                      <c:pt idx="332">
                        <c:v>38596</c:v>
                      </c:pt>
                      <c:pt idx="333">
                        <c:v>38626</c:v>
                      </c:pt>
                      <c:pt idx="334">
                        <c:v>38657</c:v>
                      </c:pt>
                      <c:pt idx="335">
                        <c:v>38687</c:v>
                      </c:pt>
                      <c:pt idx="336">
                        <c:v>38718</c:v>
                      </c:pt>
                      <c:pt idx="337">
                        <c:v>38749</c:v>
                      </c:pt>
                      <c:pt idx="338">
                        <c:v>38777</c:v>
                      </c:pt>
                      <c:pt idx="339">
                        <c:v>38808</c:v>
                      </c:pt>
                      <c:pt idx="340">
                        <c:v>38838</c:v>
                      </c:pt>
                      <c:pt idx="341">
                        <c:v>38869</c:v>
                      </c:pt>
                      <c:pt idx="342">
                        <c:v>38899</c:v>
                      </c:pt>
                      <c:pt idx="343">
                        <c:v>38930</c:v>
                      </c:pt>
                      <c:pt idx="344">
                        <c:v>38961</c:v>
                      </c:pt>
                      <c:pt idx="345">
                        <c:v>38991</c:v>
                      </c:pt>
                      <c:pt idx="346">
                        <c:v>39022</c:v>
                      </c:pt>
                      <c:pt idx="347">
                        <c:v>39052</c:v>
                      </c:pt>
                      <c:pt idx="348">
                        <c:v>39083</c:v>
                      </c:pt>
                      <c:pt idx="349">
                        <c:v>39114</c:v>
                      </c:pt>
                      <c:pt idx="350">
                        <c:v>39142</c:v>
                      </c:pt>
                      <c:pt idx="351">
                        <c:v>39173</c:v>
                      </c:pt>
                      <c:pt idx="352">
                        <c:v>39203</c:v>
                      </c:pt>
                      <c:pt idx="353">
                        <c:v>39234</c:v>
                      </c:pt>
                      <c:pt idx="354">
                        <c:v>39264</c:v>
                      </c:pt>
                      <c:pt idx="355">
                        <c:v>39295</c:v>
                      </c:pt>
                      <c:pt idx="356">
                        <c:v>39326</c:v>
                      </c:pt>
                      <c:pt idx="357">
                        <c:v>39356</c:v>
                      </c:pt>
                      <c:pt idx="358">
                        <c:v>39387</c:v>
                      </c:pt>
                      <c:pt idx="359">
                        <c:v>39417</c:v>
                      </c:pt>
                      <c:pt idx="360">
                        <c:v>39448</c:v>
                      </c:pt>
                      <c:pt idx="361">
                        <c:v>39479</c:v>
                      </c:pt>
                      <c:pt idx="362">
                        <c:v>39508</c:v>
                      </c:pt>
                      <c:pt idx="363">
                        <c:v>39539</c:v>
                      </c:pt>
                      <c:pt idx="364">
                        <c:v>39569</c:v>
                      </c:pt>
                      <c:pt idx="365">
                        <c:v>39600</c:v>
                      </c:pt>
                      <c:pt idx="366">
                        <c:v>39630</c:v>
                      </c:pt>
                      <c:pt idx="367">
                        <c:v>39661</c:v>
                      </c:pt>
                      <c:pt idx="368">
                        <c:v>39692</c:v>
                      </c:pt>
                      <c:pt idx="369">
                        <c:v>39722</c:v>
                      </c:pt>
                      <c:pt idx="370">
                        <c:v>39753</c:v>
                      </c:pt>
                      <c:pt idx="371">
                        <c:v>39783</c:v>
                      </c:pt>
                      <c:pt idx="372">
                        <c:v>39814</c:v>
                      </c:pt>
                      <c:pt idx="373">
                        <c:v>39845</c:v>
                      </c:pt>
                      <c:pt idx="374">
                        <c:v>39873</c:v>
                      </c:pt>
                      <c:pt idx="375">
                        <c:v>39904</c:v>
                      </c:pt>
                      <c:pt idx="376">
                        <c:v>39934</c:v>
                      </c:pt>
                      <c:pt idx="377">
                        <c:v>39965</c:v>
                      </c:pt>
                      <c:pt idx="378">
                        <c:v>39995</c:v>
                      </c:pt>
                      <c:pt idx="379">
                        <c:v>40026</c:v>
                      </c:pt>
                      <c:pt idx="380">
                        <c:v>40057</c:v>
                      </c:pt>
                      <c:pt idx="381">
                        <c:v>40087</c:v>
                      </c:pt>
                      <c:pt idx="382">
                        <c:v>40118</c:v>
                      </c:pt>
                      <c:pt idx="383">
                        <c:v>40148</c:v>
                      </c:pt>
                      <c:pt idx="384">
                        <c:v>40179</c:v>
                      </c:pt>
                      <c:pt idx="385">
                        <c:v>40210</c:v>
                      </c:pt>
                      <c:pt idx="386">
                        <c:v>40238</c:v>
                      </c:pt>
                      <c:pt idx="387">
                        <c:v>40269</c:v>
                      </c:pt>
                      <c:pt idx="388">
                        <c:v>40299</c:v>
                      </c:pt>
                      <c:pt idx="389">
                        <c:v>40330</c:v>
                      </c:pt>
                      <c:pt idx="390">
                        <c:v>40360</c:v>
                      </c:pt>
                      <c:pt idx="391">
                        <c:v>40391</c:v>
                      </c:pt>
                      <c:pt idx="392">
                        <c:v>40422</c:v>
                      </c:pt>
                      <c:pt idx="393">
                        <c:v>40452</c:v>
                      </c:pt>
                      <c:pt idx="394">
                        <c:v>40483</c:v>
                      </c:pt>
                      <c:pt idx="395">
                        <c:v>40513</c:v>
                      </c:pt>
                      <c:pt idx="396">
                        <c:v>40544</c:v>
                      </c:pt>
                      <c:pt idx="397">
                        <c:v>40575</c:v>
                      </c:pt>
                      <c:pt idx="398">
                        <c:v>40603</c:v>
                      </c:pt>
                      <c:pt idx="399">
                        <c:v>40634</c:v>
                      </c:pt>
                      <c:pt idx="400">
                        <c:v>40664</c:v>
                      </c:pt>
                      <c:pt idx="401">
                        <c:v>40695</c:v>
                      </c:pt>
                      <c:pt idx="402">
                        <c:v>40725</c:v>
                      </c:pt>
                      <c:pt idx="403">
                        <c:v>40756</c:v>
                      </c:pt>
                      <c:pt idx="404">
                        <c:v>40787</c:v>
                      </c:pt>
                      <c:pt idx="405">
                        <c:v>40817</c:v>
                      </c:pt>
                      <c:pt idx="406">
                        <c:v>40848</c:v>
                      </c:pt>
                      <c:pt idx="407">
                        <c:v>40878</c:v>
                      </c:pt>
                      <c:pt idx="408">
                        <c:v>40909</c:v>
                      </c:pt>
                      <c:pt idx="409">
                        <c:v>40940</c:v>
                      </c:pt>
                      <c:pt idx="410">
                        <c:v>40969</c:v>
                      </c:pt>
                      <c:pt idx="411">
                        <c:v>41000</c:v>
                      </c:pt>
                      <c:pt idx="412">
                        <c:v>41030</c:v>
                      </c:pt>
                      <c:pt idx="413">
                        <c:v>41061</c:v>
                      </c:pt>
                      <c:pt idx="414">
                        <c:v>41091</c:v>
                      </c:pt>
                      <c:pt idx="415">
                        <c:v>41122</c:v>
                      </c:pt>
                      <c:pt idx="416">
                        <c:v>41153</c:v>
                      </c:pt>
                      <c:pt idx="417">
                        <c:v>41183</c:v>
                      </c:pt>
                      <c:pt idx="418">
                        <c:v>41214</c:v>
                      </c:pt>
                      <c:pt idx="419">
                        <c:v>41244</c:v>
                      </c:pt>
                      <c:pt idx="420">
                        <c:v>41275</c:v>
                      </c:pt>
                      <c:pt idx="421">
                        <c:v>41306</c:v>
                      </c:pt>
                      <c:pt idx="422">
                        <c:v>41334</c:v>
                      </c:pt>
                      <c:pt idx="423">
                        <c:v>41365</c:v>
                      </c:pt>
                      <c:pt idx="424">
                        <c:v>41395</c:v>
                      </c:pt>
                      <c:pt idx="425">
                        <c:v>41426</c:v>
                      </c:pt>
                      <c:pt idx="426">
                        <c:v>41456</c:v>
                      </c:pt>
                      <c:pt idx="427">
                        <c:v>41487</c:v>
                      </c:pt>
                      <c:pt idx="428">
                        <c:v>41518</c:v>
                      </c:pt>
                      <c:pt idx="429">
                        <c:v>41548</c:v>
                      </c:pt>
                      <c:pt idx="430">
                        <c:v>41579</c:v>
                      </c:pt>
                      <c:pt idx="431">
                        <c:v>41609</c:v>
                      </c:pt>
                      <c:pt idx="432">
                        <c:v>41640</c:v>
                      </c:pt>
                      <c:pt idx="433">
                        <c:v>41671</c:v>
                      </c:pt>
                      <c:pt idx="434">
                        <c:v>41699</c:v>
                      </c:pt>
                      <c:pt idx="435">
                        <c:v>41730</c:v>
                      </c:pt>
                      <c:pt idx="436">
                        <c:v>41760</c:v>
                      </c:pt>
                      <c:pt idx="437">
                        <c:v>41791</c:v>
                      </c:pt>
                      <c:pt idx="438">
                        <c:v>41821</c:v>
                      </c:pt>
                      <c:pt idx="439">
                        <c:v>41852</c:v>
                      </c:pt>
                      <c:pt idx="440">
                        <c:v>41883</c:v>
                      </c:pt>
                      <c:pt idx="441">
                        <c:v>41913</c:v>
                      </c:pt>
                      <c:pt idx="442">
                        <c:v>41944</c:v>
                      </c:pt>
                      <c:pt idx="443">
                        <c:v>41974</c:v>
                      </c:pt>
                      <c:pt idx="444">
                        <c:v>42005</c:v>
                      </c:pt>
                      <c:pt idx="445">
                        <c:v>42036</c:v>
                      </c:pt>
                      <c:pt idx="446">
                        <c:v>42064</c:v>
                      </c:pt>
                      <c:pt idx="447">
                        <c:v>42095</c:v>
                      </c:pt>
                      <c:pt idx="448">
                        <c:v>42125</c:v>
                      </c:pt>
                      <c:pt idx="449">
                        <c:v>42156</c:v>
                      </c:pt>
                      <c:pt idx="450">
                        <c:v>42186</c:v>
                      </c:pt>
                      <c:pt idx="451">
                        <c:v>42217</c:v>
                      </c:pt>
                      <c:pt idx="452">
                        <c:v>42248</c:v>
                      </c:pt>
                      <c:pt idx="453">
                        <c:v>42278</c:v>
                      </c:pt>
                      <c:pt idx="454">
                        <c:v>42309</c:v>
                      </c:pt>
                      <c:pt idx="455">
                        <c:v>42339</c:v>
                      </c:pt>
                      <c:pt idx="456">
                        <c:v>42370</c:v>
                      </c:pt>
                      <c:pt idx="457">
                        <c:v>42401</c:v>
                      </c:pt>
                      <c:pt idx="458">
                        <c:v>42430</c:v>
                      </c:pt>
                      <c:pt idx="459">
                        <c:v>42461</c:v>
                      </c:pt>
                      <c:pt idx="460">
                        <c:v>42491</c:v>
                      </c:pt>
                      <c:pt idx="461">
                        <c:v>42522</c:v>
                      </c:pt>
                      <c:pt idx="462">
                        <c:v>42552</c:v>
                      </c:pt>
                      <c:pt idx="463">
                        <c:v>42583</c:v>
                      </c:pt>
                      <c:pt idx="464">
                        <c:v>42614</c:v>
                      </c:pt>
                      <c:pt idx="465">
                        <c:v>42644</c:v>
                      </c:pt>
                      <c:pt idx="466">
                        <c:v>42675</c:v>
                      </c:pt>
                      <c:pt idx="467">
                        <c:v>42705</c:v>
                      </c:pt>
                      <c:pt idx="468">
                        <c:v>42736</c:v>
                      </c:pt>
                      <c:pt idx="469">
                        <c:v>42767</c:v>
                      </c:pt>
                      <c:pt idx="470">
                        <c:v>42795</c:v>
                      </c:pt>
                      <c:pt idx="471">
                        <c:v>42826</c:v>
                      </c:pt>
                      <c:pt idx="472">
                        <c:v>42856</c:v>
                      </c:pt>
                      <c:pt idx="473">
                        <c:v>42887</c:v>
                      </c:pt>
                      <c:pt idx="474">
                        <c:v>42917</c:v>
                      </c:pt>
                      <c:pt idx="475">
                        <c:v>42948</c:v>
                      </c:pt>
                      <c:pt idx="476">
                        <c:v>42979</c:v>
                      </c:pt>
                      <c:pt idx="477">
                        <c:v>43009</c:v>
                      </c:pt>
                      <c:pt idx="478">
                        <c:v>43040</c:v>
                      </c:pt>
                      <c:pt idx="479">
                        <c:v>43070</c:v>
                      </c:pt>
                      <c:pt idx="480">
                        <c:v>43101</c:v>
                      </c:pt>
                      <c:pt idx="481">
                        <c:v>43132</c:v>
                      </c:pt>
                      <c:pt idx="482">
                        <c:v>43160</c:v>
                      </c:pt>
                      <c:pt idx="483">
                        <c:v>43191</c:v>
                      </c:pt>
                      <c:pt idx="484">
                        <c:v>43221</c:v>
                      </c:pt>
                      <c:pt idx="485">
                        <c:v>43252</c:v>
                      </c:pt>
                      <c:pt idx="486">
                        <c:v>43282</c:v>
                      </c:pt>
                      <c:pt idx="487">
                        <c:v>43313</c:v>
                      </c:pt>
                      <c:pt idx="488">
                        <c:v>43344</c:v>
                      </c:pt>
                      <c:pt idx="489">
                        <c:v>43374</c:v>
                      </c:pt>
                      <c:pt idx="490">
                        <c:v>43405</c:v>
                      </c:pt>
                      <c:pt idx="491">
                        <c:v>43435</c:v>
                      </c:pt>
                      <c:pt idx="492">
                        <c:v>43466</c:v>
                      </c:pt>
                      <c:pt idx="493">
                        <c:v>43497</c:v>
                      </c:pt>
                      <c:pt idx="494">
                        <c:v>43525</c:v>
                      </c:pt>
                      <c:pt idx="495">
                        <c:v>43556</c:v>
                      </c:pt>
                      <c:pt idx="496">
                        <c:v>43586</c:v>
                      </c:pt>
                      <c:pt idx="497">
                        <c:v>43617</c:v>
                      </c:pt>
                      <c:pt idx="498">
                        <c:v>43647</c:v>
                      </c:pt>
                      <c:pt idx="499">
                        <c:v>43678</c:v>
                      </c:pt>
                      <c:pt idx="500">
                        <c:v>43709</c:v>
                      </c:pt>
                      <c:pt idx="501">
                        <c:v>43739</c:v>
                      </c:pt>
                      <c:pt idx="502">
                        <c:v>43770</c:v>
                      </c:pt>
                      <c:pt idx="503">
                        <c:v>43800</c:v>
                      </c:pt>
                      <c:pt idx="504">
                        <c:v>43831</c:v>
                      </c:pt>
                      <c:pt idx="505">
                        <c:v>43862</c:v>
                      </c:pt>
                      <c:pt idx="506">
                        <c:v>43891</c:v>
                      </c:pt>
                      <c:pt idx="507">
                        <c:v>43922</c:v>
                      </c:pt>
                      <c:pt idx="508">
                        <c:v>43952</c:v>
                      </c:pt>
                      <c:pt idx="509">
                        <c:v>43983</c:v>
                      </c:pt>
                      <c:pt idx="510">
                        <c:v>44013</c:v>
                      </c:pt>
                      <c:pt idx="511">
                        <c:v>44044</c:v>
                      </c:pt>
                      <c:pt idx="512">
                        <c:v>44075</c:v>
                      </c:pt>
                      <c:pt idx="513">
                        <c:v>44105</c:v>
                      </c:pt>
                      <c:pt idx="514">
                        <c:v>44136</c:v>
                      </c:pt>
                      <c:pt idx="515">
                        <c:v>44166</c:v>
                      </c:pt>
                      <c:pt idx="516">
                        <c:v>44197</c:v>
                      </c:pt>
                      <c:pt idx="517">
                        <c:v>44228</c:v>
                      </c:pt>
                      <c:pt idx="518">
                        <c:v>44256</c:v>
                      </c:pt>
                      <c:pt idx="519">
                        <c:v>44287</c:v>
                      </c:pt>
                      <c:pt idx="520">
                        <c:v>44317</c:v>
                      </c:pt>
                      <c:pt idx="521">
                        <c:v>44348</c:v>
                      </c:pt>
                      <c:pt idx="522">
                        <c:v>44378</c:v>
                      </c:pt>
                      <c:pt idx="523">
                        <c:v>44409</c:v>
                      </c:pt>
                      <c:pt idx="524">
                        <c:v>44440</c:v>
                      </c:pt>
                      <c:pt idx="525">
                        <c:v>44470</c:v>
                      </c:pt>
                      <c:pt idx="526">
                        <c:v>44501</c:v>
                      </c:pt>
                      <c:pt idx="527">
                        <c:v>44531</c:v>
                      </c:pt>
                      <c:pt idx="528">
                        <c:v>44562</c:v>
                      </c:pt>
                      <c:pt idx="529">
                        <c:v>44593</c:v>
                      </c:pt>
                      <c:pt idx="530">
                        <c:v>44621</c:v>
                      </c:pt>
                      <c:pt idx="531">
                        <c:v>44652</c:v>
                      </c:pt>
                      <c:pt idx="532">
                        <c:v>44682</c:v>
                      </c:pt>
                      <c:pt idx="533">
                        <c:v>44713</c:v>
                      </c:pt>
                      <c:pt idx="534">
                        <c:v>44743</c:v>
                      </c:pt>
                      <c:pt idx="535">
                        <c:v>44774</c:v>
                      </c:pt>
                      <c:pt idx="536">
                        <c:v>44805</c:v>
                      </c:pt>
                      <c:pt idx="537">
                        <c:v>44835</c:v>
                      </c:pt>
                      <c:pt idx="538">
                        <c:v>44866</c:v>
                      </c:pt>
                      <c:pt idx="539">
                        <c:v>44896</c:v>
                      </c:pt>
                      <c:pt idx="540">
                        <c:v>44927</c:v>
                      </c:pt>
                      <c:pt idx="541">
                        <c:v>44958</c:v>
                      </c:pt>
                      <c:pt idx="542">
                        <c:v>44986</c:v>
                      </c:pt>
                      <c:pt idx="543">
                        <c:v>45017</c:v>
                      </c:pt>
                      <c:pt idx="544">
                        <c:v>45047</c:v>
                      </c:pt>
                      <c:pt idx="545">
                        <c:v>45078</c:v>
                      </c:pt>
                      <c:pt idx="546">
                        <c:v>45108</c:v>
                      </c:pt>
                      <c:pt idx="547">
                        <c:v>45139</c:v>
                      </c:pt>
                      <c:pt idx="548">
                        <c:v>45170</c:v>
                      </c:pt>
                      <c:pt idx="549">
                        <c:v>45200</c:v>
                      </c:pt>
                      <c:pt idx="550">
                        <c:v>45231</c:v>
                      </c:pt>
                      <c:pt idx="551">
                        <c:v>45261</c:v>
                      </c:pt>
                      <c:pt idx="552">
                        <c:v>45292</c:v>
                      </c:pt>
                      <c:pt idx="553">
                        <c:v>45323</c:v>
                      </c:pt>
                      <c:pt idx="554">
                        <c:v>45352</c:v>
                      </c:pt>
                      <c:pt idx="555">
                        <c:v>45383</c:v>
                      </c:pt>
                      <c:pt idx="556">
                        <c:v>45413</c:v>
                      </c:pt>
                      <c:pt idx="557">
                        <c:v>45444</c:v>
                      </c:pt>
                      <c:pt idx="558">
                        <c:v>45474</c:v>
                      </c:pt>
                      <c:pt idx="559">
                        <c:v>45505</c:v>
                      </c:pt>
                      <c:pt idx="560">
                        <c:v>45536</c:v>
                      </c:pt>
                      <c:pt idx="561">
                        <c:v>45566</c:v>
                      </c:pt>
                      <c:pt idx="562">
                        <c:v>45597</c:v>
                      </c:pt>
                      <c:pt idx="563">
                        <c:v>45627</c:v>
                      </c:pt>
                      <c:pt idx="564">
                        <c:v>45658</c:v>
                      </c:pt>
                      <c:pt idx="565">
                        <c:v>45689</c:v>
                      </c:pt>
                      <c:pt idx="566">
                        <c:v>45717</c:v>
                      </c:pt>
                      <c:pt idx="567">
                        <c:v>45748</c:v>
                      </c:pt>
                      <c:pt idx="568">
                        <c:v>45778</c:v>
                      </c:pt>
                      <c:pt idx="569">
                        <c:v>45809</c:v>
                      </c:pt>
                      <c:pt idx="570">
                        <c:v>45839</c:v>
                      </c:pt>
                      <c:pt idx="571">
                        <c:v>45870</c:v>
                      </c:pt>
                      <c:pt idx="572">
                        <c:v>45901</c:v>
                      </c:pt>
                      <c:pt idx="573">
                        <c:v>45931</c:v>
                      </c:pt>
                      <c:pt idx="574">
                        <c:v>45962</c:v>
                      </c:pt>
                      <c:pt idx="575">
                        <c:v>45992</c:v>
                      </c:pt>
                    </c:numCache>
                  </c:numRef>
                </c:cat>
                <c:val>
                  <c:numRef>
                    <c:extLst>
                      <c:ext uri="{02D57815-91ED-43cb-92C2-25804820EDAC}">
                        <c15:formulaRef>
                          <c15:sqref>Monthly!$D$374:$D$949</c15:sqref>
                        </c15:formulaRef>
                      </c:ext>
                    </c:extLst>
                    <c:numCache>
                      <c:formatCode>0.000</c:formatCode>
                      <c:ptCount val="576"/>
                      <c:pt idx="0">
                        <c:v>62.7</c:v>
                      </c:pt>
                      <c:pt idx="1">
                        <c:v>63</c:v>
                      </c:pt>
                      <c:pt idx="2">
                        <c:v>63.4</c:v>
                      </c:pt>
                      <c:pt idx="3">
                        <c:v>63.9</c:v>
                      </c:pt>
                      <c:pt idx="4">
                        <c:v>64.5</c:v>
                      </c:pt>
                      <c:pt idx="5">
                        <c:v>65</c:v>
                      </c:pt>
                      <c:pt idx="6">
                        <c:v>65.5</c:v>
                      </c:pt>
                      <c:pt idx="7">
                        <c:v>65.900000000000006</c:v>
                      </c:pt>
                      <c:pt idx="8">
                        <c:v>66.5</c:v>
                      </c:pt>
                      <c:pt idx="9">
                        <c:v>67.099999999999994</c:v>
                      </c:pt>
                      <c:pt idx="10">
                        <c:v>67.5</c:v>
                      </c:pt>
                      <c:pt idx="11">
                        <c:v>67.900000000000006</c:v>
                      </c:pt>
                      <c:pt idx="12">
                        <c:v>68.5</c:v>
                      </c:pt>
                      <c:pt idx="13">
                        <c:v>69.2</c:v>
                      </c:pt>
                      <c:pt idx="14">
                        <c:v>69.900000000000006</c:v>
                      </c:pt>
                      <c:pt idx="15">
                        <c:v>70.599999999999994</c:v>
                      </c:pt>
                      <c:pt idx="16">
                        <c:v>71.400000000000006</c:v>
                      </c:pt>
                      <c:pt idx="17">
                        <c:v>72.2</c:v>
                      </c:pt>
                      <c:pt idx="18">
                        <c:v>73</c:v>
                      </c:pt>
                      <c:pt idx="19">
                        <c:v>73.7</c:v>
                      </c:pt>
                      <c:pt idx="20">
                        <c:v>74.400000000000006</c:v>
                      </c:pt>
                      <c:pt idx="21">
                        <c:v>75.2</c:v>
                      </c:pt>
                      <c:pt idx="22">
                        <c:v>76</c:v>
                      </c:pt>
                      <c:pt idx="23">
                        <c:v>76.900000000000006</c:v>
                      </c:pt>
                      <c:pt idx="24">
                        <c:v>78</c:v>
                      </c:pt>
                      <c:pt idx="25">
                        <c:v>79</c:v>
                      </c:pt>
                      <c:pt idx="26">
                        <c:v>80.099999999999994</c:v>
                      </c:pt>
                      <c:pt idx="27">
                        <c:v>80.900000000000006</c:v>
                      </c:pt>
                      <c:pt idx="28">
                        <c:v>81.7</c:v>
                      </c:pt>
                      <c:pt idx="29">
                        <c:v>82.5</c:v>
                      </c:pt>
                      <c:pt idx="30">
                        <c:v>82.6</c:v>
                      </c:pt>
                      <c:pt idx="31">
                        <c:v>83.2</c:v>
                      </c:pt>
                      <c:pt idx="32">
                        <c:v>83.9</c:v>
                      </c:pt>
                      <c:pt idx="33">
                        <c:v>84.7</c:v>
                      </c:pt>
                      <c:pt idx="34">
                        <c:v>85.6</c:v>
                      </c:pt>
                      <c:pt idx="35">
                        <c:v>86.4</c:v>
                      </c:pt>
                      <c:pt idx="36">
                        <c:v>87.2</c:v>
                      </c:pt>
                      <c:pt idx="37">
                        <c:v>88</c:v>
                      </c:pt>
                      <c:pt idx="38">
                        <c:v>88.6</c:v>
                      </c:pt>
                      <c:pt idx="39">
                        <c:v>89.1</c:v>
                      </c:pt>
                      <c:pt idx="40">
                        <c:v>89.7</c:v>
                      </c:pt>
                      <c:pt idx="41">
                        <c:v>90.5</c:v>
                      </c:pt>
                      <c:pt idx="42">
                        <c:v>91.5</c:v>
                      </c:pt>
                      <c:pt idx="43">
                        <c:v>92.2</c:v>
                      </c:pt>
                      <c:pt idx="44">
                        <c:v>93.1</c:v>
                      </c:pt>
                      <c:pt idx="45">
                        <c:v>93.4</c:v>
                      </c:pt>
                      <c:pt idx="46">
                        <c:v>93.8</c:v>
                      </c:pt>
                      <c:pt idx="47">
                        <c:v>94.1</c:v>
                      </c:pt>
                      <c:pt idx="48">
                        <c:v>94.4</c:v>
                      </c:pt>
                      <c:pt idx="49">
                        <c:v>94.7</c:v>
                      </c:pt>
                      <c:pt idx="50">
                        <c:v>94.7</c:v>
                      </c:pt>
                      <c:pt idx="51">
                        <c:v>95</c:v>
                      </c:pt>
                      <c:pt idx="52">
                        <c:v>95.9</c:v>
                      </c:pt>
                      <c:pt idx="53">
                        <c:v>97</c:v>
                      </c:pt>
                      <c:pt idx="54">
                        <c:v>97.5</c:v>
                      </c:pt>
                      <c:pt idx="55">
                        <c:v>97.7</c:v>
                      </c:pt>
                      <c:pt idx="56">
                        <c:v>97.7</c:v>
                      </c:pt>
                      <c:pt idx="57">
                        <c:v>98.1</c:v>
                      </c:pt>
                      <c:pt idx="58">
                        <c:v>98</c:v>
                      </c:pt>
                      <c:pt idx="59">
                        <c:v>97.7</c:v>
                      </c:pt>
                      <c:pt idx="60">
                        <c:v>97.9</c:v>
                      </c:pt>
                      <c:pt idx="61">
                        <c:v>98</c:v>
                      </c:pt>
                      <c:pt idx="62">
                        <c:v>98.1</c:v>
                      </c:pt>
                      <c:pt idx="63">
                        <c:v>98.8</c:v>
                      </c:pt>
                      <c:pt idx="64">
                        <c:v>99.2</c:v>
                      </c:pt>
                      <c:pt idx="65">
                        <c:v>99.4</c:v>
                      </c:pt>
                      <c:pt idx="66">
                        <c:v>99.8</c:v>
                      </c:pt>
                      <c:pt idx="67">
                        <c:v>100.1</c:v>
                      </c:pt>
                      <c:pt idx="68">
                        <c:v>100.4</c:v>
                      </c:pt>
                      <c:pt idx="69">
                        <c:v>100.8</c:v>
                      </c:pt>
                      <c:pt idx="70">
                        <c:v>101.1</c:v>
                      </c:pt>
                      <c:pt idx="71">
                        <c:v>101.4</c:v>
                      </c:pt>
                      <c:pt idx="72">
                        <c:v>102.1</c:v>
                      </c:pt>
                      <c:pt idx="73">
                        <c:v>102.6</c:v>
                      </c:pt>
                      <c:pt idx="74">
                        <c:v>102.9</c:v>
                      </c:pt>
                      <c:pt idx="75">
                        <c:v>103.3</c:v>
                      </c:pt>
                      <c:pt idx="76">
                        <c:v>103.5</c:v>
                      </c:pt>
                      <c:pt idx="77">
                        <c:v>103.7</c:v>
                      </c:pt>
                      <c:pt idx="78">
                        <c:v>104.1</c:v>
                      </c:pt>
                      <c:pt idx="79">
                        <c:v>104.4</c:v>
                      </c:pt>
                      <c:pt idx="80">
                        <c:v>104.7</c:v>
                      </c:pt>
                      <c:pt idx="81">
                        <c:v>105.1</c:v>
                      </c:pt>
                      <c:pt idx="82">
                        <c:v>105.3</c:v>
                      </c:pt>
                      <c:pt idx="83">
                        <c:v>105.5</c:v>
                      </c:pt>
                      <c:pt idx="84">
                        <c:v>105.7</c:v>
                      </c:pt>
                      <c:pt idx="85">
                        <c:v>106.3</c:v>
                      </c:pt>
                      <c:pt idx="86">
                        <c:v>106.8</c:v>
                      </c:pt>
                      <c:pt idx="87">
                        <c:v>107</c:v>
                      </c:pt>
                      <c:pt idx="88">
                        <c:v>107.2</c:v>
                      </c:pt>
                      <c:pt idx="89">
                        <c:v>107.5</c:v>
                      </c:pt>
                      <c:pt idx="90">
                        <c:v>107.7</c:v>
                      </c:pt>
                      <c:pt idx="91">
                        <c:v>107.9</c:v>
                      </c:pt>
                      <c:pt idx="92">
                        <c:v>108.1</c:v>
                      </c:pt>
                      <c:pt idx="93">
                        <c:v>108.5</c:v>
                      </c:pt>
                      <c:pt idx="94">
                        <c:v>109</c:v>
                      </c:pt>
                      <c:pt idx="95">
                        <c:v>109.5</c:v>
                      </c:pt>
                      <c:pt idx="96">
                        <c:v>109.9</c:v>
                      </c:pt>
                      <c:pt idx="97">
                        <c:v>109.7</c:v>
                      </c:pt>
                      <c:pt idx="98">
                        <c:v>109.1</c:v>
                      </c:pt>
                      <c:pt idx="99">
                        <c:v>108.7</c:v>
                      </c:pt>
                      <c:pt idx="100">
                        <c:v>109</c:v>
                      </c:pt>
                      <c:pt idx="101">
                        <c:v>109.4</c:v>
                      </c:pt>
                      <c:pt idx="102">
                        <c:v>109.5</c:v>
                      </c:pt>
                      <c:pt idx="103">
                        <c:v>109.6</c:v>
                      </c:pt>
                      <c:pt idx="104">
                        <c:v>110</c:v>
                      </c:pt>
                      <c:pt idx="105">
                        <c:v>110.2</c:v>
                      </c:pt>
                      <c:pt idx="106">
                        <c:v>110.4</c:v>
                      </c:pt>
                      <c:pt idx="107">
                        <c:v>110.8</c:v>
                      </c:pt>
                      <c:pt idx="108">
                        <c:v>111.4</c:v>
                      </c:pt>
                      <c:pt idx="109">
                        <c:v>111.8</c:v>
                      </c:pt>
                      <c:pt idx="110">
                        <c:v>112.2</c:v>
                      </c:pt>
                      <c:pt idx="111">
                        <c:v>112.7</c:v>
                      </c:pt>
                      <c:pt idx="112">
                        <c:v>113</c:v>
                      </c:pt>
                      <c:pt idx="113">
                        <c:v>113.5</c:v>
                      </c:pt>
                      <c:pt idx="114">
                        <c:v>113.8</c:v>
                      </c:pt>
                      <c:pt idx="115">
                        <c:v>114.3</c:v>
                      </c:pt>
                      <c:pt idx="116">
                        <c:v>114.7</c:v>
                      </c:pt>
                      <c:pt idx="117">
                        <c:v>115</c:v>
                      </c:pt>
                      <c:pt idx="118">
                        <c:v>115.4</c:v>
                      </c:pt>
                      <c:pt idx="119">
                        <c:v>115.6</c:v>
                      </c:pt>
                      <c:pt idx="120">
                        <c:v>116</c:v>
                      </c:pt>
                      <c:pt idx="121">
                        <c:v>116.2</c:v>
                      </c:pt>
                      <c:pt idx="122">
                        <c:v>116.5</c:v>
                      </c:pt>
                      <c:pt idx="123">
                        <c:v>117.2</c:v>
                      </c:pt>
                      <c:pt idx="124">
                        <c:v>117.5</c:v>
                      </c:pt>
                      <c:pt idx="125">
                        <c:v>118</c:v>
                      </c:pt>
                      <c:pt idx="126">
                        <c:v>118.5</c:v>
                      </c:pt>
                      <c:pt idx="127">
                        <c:v>119</c:v>
                      </c:pt>
                      <c:pt idx="128">
                        <c:v>119.5</c:v>
                      </c:pt>
                      <c:pt idx="129">
                        <c:v>119.9</c:v>
                      </c:pt>
                      <c:pt idx="130">
                        <c:v>120.3</c:v>
                      </c:pt>
                      <c:pt idx="131">
                        <c:v>120.7</c:v>
                      </c:pt>
                      <c:pt idx="132">
                        <c:v>121.2</c:v>
                      </c:pt>
                      <c:pt idx="133">
                        <c:v>121.6</c:v>
                      </c:pt>
                      <c:pt idx="134">
                        <c:v>122.2</c:v>
                      </c:pt>
                      <c:pt idx="135">
                        <c:v>123.1</c:v>
                      </c:pt>
                      <c:pt idx="136">
                        <c:v>123.7</c:v>
                      </c:pt>
                      <c:pt idx="137">
                        <c:v>124.1</c:v>
                      </c:pt>
                      <c:pt idx="138">
                        <c:v>124.5</c:v>
                      </c:pt>
                      <c:pt idx="139">
                        <c:v>124.5</c:v>
                      </c:pt>
                      <c:pt idx="140">
                        <c:v>124.8</c:v>
                      </c:pt>
                      <c:pt idx="141">
                        <c:v>125.4</c:v>
                      </c:pt>
                      <c:pt idx="142">
                        <c:v>125.9</c:v>
                      </c:pt>
                      <c:pt idx="143">
                        <c:v>126.3</c:v>
                      </c:pt>
                      <c:pt idx="144">
                        <c:v>127.5</c:v>
                      </c:pt>
                      <c:pt idx="145">
                        <c:v>128</c:v>
                      </c:pt>
                      <c:pt idx="146">
                        <c:v>128.6</c:v>
                      </c:pt>
                      <c:pt idx="147">
                        <c:v>128.9</c:v>
                      </c:pt>
                      <c:pt idx="148">
                        <c:v>129.1</c:v>
                      </c:pt>
                      <c:pt idx="149">
                        <c:v>129.9</c:v>
                      </c:pt>
                      <c:pt idx="150">
                        <c:v>130.5</c:v>
                      </c:pt>
                      <c:pt idx="151">
                        <c:v>131.6</c:v>
                      </c:pt>
                      <c:pt idx="152">
                        <c:v>132.5</c:v>
                      </c:pt>
                      <c:pt idx="153">
                        <c:v>133.4</c:v>
                      </c:pt>
                      <c:pt idx="154">
                        <c:v>133.69999999999999</c:v>
                      </c:pt>
                      <c:pt idx="155">
                        <c:v>134.19999999999999</c:v>
                      </c:pt>
                      <c:pt idx="156">
                        <c:v>134.69999999999999</c:v>
                      </c:pt>
                      <c:pt idx="157">
                        <c:v>134.80000000000001</c:v>
                      </c:pt>
                      <c:pt idx="158">
                        <c:v>134.80000000000001</c:v>
                      </c:pt>
                      <c:pt idx="159">
                        <c:v>135.1</c:v>
                      </c:pt>
                      <c:pt idx="160">
                        <c:v>135.6</c:v>
                      </c:pt>
                      <c:pt idx="161">
                        <c:v>136</c:v>
                      </c:pt>
                      <c:pt idx="162">
                        <c:v>136.19999999999999</c:v>
                      </c:pt>
                      <c:pt idx="163">
                        <c:v>136.6</c:v>
                      </c:pt>
                      <c:pt idx="164">
                        <c:v>137</c:v>
                      </c:pt>
                      <c:pt idx="165">
                        <c:v>137.19999999999999</c:v>
                      </c:pt>
                      <c:pt idx="166">
                        <c:v>137.80000000000001</c:v>
                      </c:pt>
                      <c:pt idx="167">
                        <c:v>138.19999999999999</c:v>
                      </c:pt>
                      <c:pt idx="168">
                        <c:v>138.30000000000001</c:v>
                      </c:pt>
                      <c:pt idx="169">
                        <c:v>138.6</c:v>
                      </c:pt>
                      <c:pt idx="170">
                        <c:v>139.1</c:v>
                      </c:pt>
                      <c:pt idx="171">
                        <c:v>139.4</c:v>
                      </c:pt>
                      <c:pt idx="172">
                        <c:v>139.69999999999999</c:v>
                      </c:pt>
                      <c:pt idx="173">
                        <c:v>140.1</c:v>
                      </c:pt>
                      <c:pt idx="174">
                        <c:v>140.5</c:v>
                      </c:pt>
                      <c:pt idx="175">
                        <c:v>140.80000000000001</c:v>
                      </c:pt>
                      <c:pt idx="176">
                        <c:v>141.1</c:v>
                      </c:pt>
                      <c:pt idx="177">
                        <c:v>141.69999999999999</c:v>
                      </c:pt>
                      <c:pt idx="178">
                        <c:v>142.1</c:v>
                      </c:pt>
                      <c:pt idx="179">
                        <c:v>142.30000000000001</c:v>
                      </c:pt>
                      <c:pt idx="180">
                        <c:v>142.80000000000001</c:v>
                      </c:pt>
                      <c:pt idx="181">
                        <c:v>143.1</c:v>
                      </c:pt>
                      <c:pt idx="182">
                        <c:v>143.30000000000001</c:v>
                      </c:pt>
                      <c:pt idx="183">
                        <c:v>143.80000000000001</c:v>
                      </c:pt>
                      <c:pt idx="184">
                        <c:v>144.19999999999999</c:v>
                      </c:pt>
                      <c:pt idx="185">
                        <c:v>144.30000000000001</c:v>
                      </c:pt>
                      <c:pt idx="186">
                        <c:v>144.5</c:v>
                      </c:pt>
                      <c:pt idx="187">
                        <c:v>144.80000000000001</c:v>
                      </c:pt>
                      <c:pt idx="188">
                        <c:v>145</c:v>
                      </c:pt>
                      <c:pt idx="189">
                        <c:v>145.6</c:v>
                      </c:pt>
                      <c:pt idx="190">
                        <c:v>146</c:v>
                      </c:pt>
                      <c:pt idx="191">
                        <c:v>146.30000000000001</c:v>
                      </c:pt>
                      <c:pt idx="192">
                        <c:v>146.30000000000001</c:v>
                      </c:pt>
                      <c:pt idx="193">
                        <c:v>146.69999999999999</c:v>
                      </c:pt>
                      <c:pt idx="194">
                        <c:v>147.1</c:v>
                      </c:pt>
                      <c:pt idx="195">
                        <c:v>147.19999999999999</c:v>
                      </c:pt>
                      <c:pt idx="196">
                        <c:v>147.5</c:v>
                      </c:pt>
                      <c:pt idx="197">
                        <c:v>147.9</c:v>
                      </c:pt>
                      <c:pt idx="198">
                        <c:v>148.4</c:v>
                      </c:pt>
                      <c:pt idx="199">
                        <c:v>149</c:v>
                      </c:pt>
                      <c:pt idx="200">
                        <c:v>149.30000000000001</c:v>
                      </c:pt>
                      <c:pt idx="201">
                        <c:v>149.4</c:v>
                      </c:pt>
                      <c:pt idx="202">
                        <c:v>149.80000000000001</c:v>
                      </c:pt>
                      <c:pt idx="203">
                        <c:v>150.1</c:v>
                      </c:pt>
                      <c:pt idx="204">
                        <c:v>150.5</c:v>
                      </c:pt>
                      <c:pt idx="205">
                        <c:v>150.9</c:v>
                      </c:pt>
                      <c:pt idx="206">
                        <c:v>151.19999999999999</c:v>
                      </c:pt>
                      <c:pt idx="207">
                        <c:v>151.80000000000001</c:v>
                      </c:pt>
                      <c:pt idx="208">
                        <c:v>152.1</c:v>
                      </c:pt>
                      <c:pt idx="209">
                        <c:v>152.4</c:v>
                      </c:pt>
                      <c:pt idx="210">
                        <c:v>152.6</c:v>
                      </c:pt>
                      <c:pt idx="211">
                        <c:v>152.9</c:v>
                      </c:pt>
                      <c:pt idx="212">
                        <c:v>153.1</c:v>
                      </c:pt>
                      <c:pt idx="213">
                        <c:v>153.5</c:v>
                      </c:pt>
                      <c:pt idx="214">
                        <c:v>153.69999999999999</c:v>
                      </c:pt>
                      <c:pt idx="215">
                        <c:v>153.9</c:v>
                      </c:pt>
                      <c:pt idx="216">
                        <c:v>154.69999999999999</c:v>
                      </c:pt>
                      <c:pt idx="217">
                        <c:v>155</c:v>
                      </c:pt>
                      <c:pt idx="218">
                        <c:v>155.5</c:v>
                      </c:pt>
                      <c:pt idx="219">
                        <c:v>156.1</c:v>
                      </c:pt>
                      <c:pt idx="220">
                        <c:v>156.4</c:v>
                      </c:pt>
                      <c:pt idx="221">
                        <c:v>156.69999999999999</c:v>
                      </c:pt>
                      <c:pt idx="222">
                        <c:v>157</c:v>
                      </c:pt>
                      <c:pt idx="223">
                        <c:v>157.19999999999999</c:v>
                      </c:pt>
                      <c:pt idx="224">
                        <c:v>157.69999999999999</c:v>
                      </c:pt>
                      <c:pt idx="225">
                        <c:v>158.19999999999999</c:v>
                      </c:pt>
                      <c:pt idx="226">
                        <c:v>158.69999999999999</c:v>
                      </c:pt>
                      <c:pt idx="227">
                        <c:v>159.1</c:v>
                      </c:pt>
                      <c:pt idx="228">
                        <c:v>159.4</c:v>
                      </c:pt>
                      <c:pt idx="229">
                        <c:v>159.69999999999999</c:v>
                      </c:pt>
                      <c:pt idx="230">
                        <c:v>159.80000000000001</c:v>
                      </c:pt>
                      <c:pt idx="231">
                        <c:v>159.9</c:v>
                      </c:pt>
                      <c:pt idx="232">
                        <c:v>159.9</c:v>
                      </c:pt>
                      <c:pt idx="233">
                        <c:v>160.19999999999999</c:v>
                      </c:pt>
                      <c:pt idx="234">
                        <c:v>160.4</c:v>
                      </c:pt>
                      <c:pt idx="235">
                        <c:v>160.80000000000001</c:v>
                      </c:pt>
                      <c:pt idx="236">
                        <c:v>161.19999999999999</c:v>
                      </c:pt>
                      <c:pt idx="237">
                        <c:v>161.5</c:v>
                      </c:pt>
                      <c:pt idx="238">
                        <c:v>161.69999999999999</c:v>
                      </c:pt>
                      <c:pt idx="239">
                        <c:v>161.80000000000001</c:v>
                      </c:pt>
                      <c:pt idx="240">
                        <c:v>162</c:v>
                      </c:pt>
                      <c:pt idx="241">
                        <c:v>162</c:v>
                      </c:pt>
                      <c:pt idx="242">
                        <c:v>162</c:v>
                      </c:pt>
                      <c:pt idx="243">
                        <c:v>162.19999999999999</c:v>
                      </c:pt>
                      <c:pt idx="244">
                        <c:v>162.6</c:v>
                      </c:pt>
                      <c:pt idx="245">
                        <c:v>162.80000000000001</c:v>
                      </c:pt>
                      <c:pt idx="246">
                        <c:v>163.19999999999999</c:v>
                      </c:pt>
                      <c:pt idx="247">
                        <c:v>163.4</c:v>
                      </c:pt>
                      <c:pt idx="248">
                        <c:v>163.5</c:v>
                      </c:pt>
                      <c:pt idx="249">
                        <c:v>163.9</c:v>
                      </c:pt>
                      <c:pt idx="250">
                        <c:v>164.1</c:v>
                      </c:pt>
                      <c:pt idx="251">
                        <c:v>164.4</c:v>
                      </c:pt>
                      <c:pt idx="252">
                        <c:v>164.7</c:v>
                      </c:pt>
                      <c:pt idx="253">
                        <c:v>164.7</c:v>
                      </c:pt>
                      <c:pt idx="254">
                        <c:v>164.8</c:v>
                      </c:pt>
                      <c:pt idx="255">
                        <c:v>165.9</c:v>
                      </c:pt>
                      <c:pt idx="256">
                        <c:v>166</c:v>
                      </c:pt>
                      <c:pt idx="257">
                        <c:v>166</c:v>
                      </c:pt>
                      <c:pt idx="258">
                        <c:v>166.7</c:v>
                      </c:pt>
                      <c:pt idx="259">
                        <c:v>167.1</c:v>
                      </c:pt>
                      <c:pt idx="260">
                        <c:v>167.8</c:v>
                      </c:pt>
                      <c:pt idx="261">
                        <c:v>168.1</c:v>
                      </c:pt>
                      <c:pt idx="262">
                        <c:v>168.4</c:v>
                      </c:pt>
                      <c:pt idx="263">
                        <c:v>168.8</c:v>
                      </c:pt>
                      <c:pt idx="264">
                        <c:v>169.3</c:v>
                      </c:pt>
                      <c:pt idx="265">
                        <c:v>170</c:v>
                      </c:pt>
                      <c:pt idx="266">
                        <c:v>171</c:v>
                      </c:pt>
                      <c:pt idx="267">
                        <c:v>170.9</c:v>
                      </c:pt>
                      <c:pt idx="268">
                        <c:v>171.2</c:v>
                      </c:pt>
                      <c:pt idx="269">
                        <c:v>172.2</c:v>
                      </c:pt>
                      <c:pt idx="270">
                        <c:v>172.7</c:v>
                      </c:pt>
                      <c:pt idx="271">
                        <c:v>172.7</c:v>
                      </c:pt>
                      <c:pt idx="272">
                        <c:v>173.6</c:v>
                      </c:pt>
                      <c:pt idx="273">
                        <c:v>173.9</c:v>
                      </c:pt>
                      <c:pt idx="274">
                        <c:v>174.2</c:v>
                      </c:pt>
                      <c:pt idx="275">
                        <c:v>174.6</c:v>
                      </c:pt>
                      <c:pt idx="276">
                        <c:v>175.6</c:v>
                      </c:pt>
                      <c:pt idx="277">
                        <c:v>176</c:v>
                      </c:pt>
                      <c:pt idx="278">
                        <c:v>176.1</c:v>
                      </c:pt>
                      <c:pt idx="279">
                        <c:v>176.4</c:v>
                      </c:pt>
                      <c:pt idx="280">
                        <c:v>177.3</c:v>
                      </c:pt>
                      <c:pt idx="281">
                        <c:v>177.7</c:v>
                      </c:pt>
                      <c:pt idx="282">
                        <c:v>177.4</c:v>
                      </c:pt>
                      <c:pt idx="283">
                        <c:v>177.4</c:v>
                      </c:pt>
                      <c:pt idx="284">
                        <c:v>178.1</c:v>
                      </c:pt>
                      <c:pt idx="285">
                        <c:v>177.6</c:v>
                      </c:pt>
                      <c:pt idx="286">
                        <c:v>177.5</c:v>
                      </c:pt>
                      <c:pt idx="287">
                        <c:v>177.4</c:v>
                      </c:pt>
                      <c:pt idx="288">
                        <c:v>177.7</c:v>
                      </c:pt>
                      <c:pt idx="289">
                        <c:v>178</c:v>
                      </c:pt>
                      <c:pt idx="290">
                        <c:v>178.5</c:v>
                      </c:pt>
                      <c:pt idx="291">
                        <c:v>179.3</c:v>
                      </c:pt>
                      <c:pt idx="292">
                        <c:v>179.5</c:v>
                      </c:pt>
                      <c:pt idx="293">
                        <c:v>179.6</c:v>
                      </c:pt>
                      <c:pt idx="294">
                        <c:v>180</c:v>
                      </c:pt>
                      <c:pt idx="295">
                        <c:v>180.5</c:v>
                      </c:pt>
                      <c:pt idx="296">
                        <c:v>180.8</c:v>
                      </c:pt>
                      <c:pt idx="297">
                        <c:v>181.2</c:v>
                      </c:pt>
                      <c:pt idx="298">
                        <c:v>181.5</c:v>
                      </c:pt>
                      <c:pt idx="299">
                        <c:v>181.8</c:v>
                      </c:pt>
                      <c:pt idx="300">
                        <c:v>182.6</c:v>
                      </c:pt>
                      <c:pt idx="301">
                        <c:v>183.6</c:v>
                      </c:pt>
                      <c:pt idx="302">
                        <c:v>183.9</c:v>
                      </c:pt>
                      <c:pt idx="303">
                        <c:v>183.2</c:v>
                      </c:pt>
                      <c:pt idx="304">
                        <c:v>182.9</c:v>
                      </c:pt>
                      <c:pt idx="305">
                        <c:v>183.1</c:v>
                      </c:pt>
                      <c:pt idx="306">
                        <c:v>183.7</c:v>
                      </c:pt>
                      <c:pt idx="307">
                        <c:v>184.5</c:v>
                      </c:pt>
                      <c:pt idx="308">
                        <c:v>185.1</c:v>
                      </c:pt>
                      <c:pt idx="309">
                        <c:v>184.9</c:v>
                      </c:pt>
                      <c:pt idx="310">
                        <c:v>185</c:v>
                      </c:pt>
                      <c:pt idx="311">
                        <c:v>185.5</c:v>
                      </c:pt>
                      <c:pt idx="312">
                        <c:v>186.3</c:v>
                      </c:pt>
                      <c:pt idx="313">
                        <c:v>186.7</c:v>
                      </c:pt>
                      <c:pt idx="314">
                        <c:v>187.1</c:v>
                      </c:pt>
                      <c:pt idx="315">
                        <c:v>187.4</c:v>
                      </c:pt>
                      <c:pt idx="316">
                        <c:v>188.2</c:v>
                      </c:pt>
                      <c:pt idx="317">
                        <c:v>188.9</c:v>
                      </c:pt>
                      <c:pt idx="318">
                        <c:v>189.1</c:v>
                      </c:pt>
                      <c:pt idx="319">
                        <c:v>189.2</c:v>
                      </c:pt>
                      <c:pt idx="320">
                        <c:v>189.8</c:v>
                      </c:pt>
                      <c:pt idx="321">
                        <c:v>190.8</c:v>
                      </c:pt>
                      <c:pt idx="322">
                        <c:v>191.7</c:v>
                      </c:pt>
                      <c:pt idx="323">
                        <c:v>191.7</c:v>
                      </c:pt>
                      <c:pt idx="324">
                        <c:v>191.6</c:v>
                      </c:pt>
                      <c:pt idx="325">
                        <c:v>192.4</c:v>
                      </c:pt>
                      <c:pt idx="326">
                        <c:v>193.1</c:v>
                      </c:pt>
                      <c:pt idx="327">
                        <c:v>193.7</c:v>
                      </c:pt>
                      <c:pt idx="328">
                        <c:v>193.6</c:v>
                      </c:pt>
                      <c:pt idx="329">
                        <c:v>193.7</c:v>
                      </c:pt>
                      <c:pt idx="330">
                        <c:v>194.9</c:v>
                      </c:pt>
                      <c:pt idx="331">
                        <c:v>196.1</c:v>
                      </c:pt>
                      <c:pt idx="332">
                        <c:v>198.8</c:v>
                      </c:pt>
                      <c:pt idx="333">
                        <c:v>199.1</c:v>
                      </c:pt>
                      <c:pt idx="334">
                        <c:v>198.1</c:v>
                      </c:pt>
                      <c:pt idx="335">
                        <c:v>198.1</c:v>
                      </c:pt>
                      <c:pt idx="336">
                        <c:v>199.3</c:v>
                      </c:pt>
                      <c:pt idx="337">
                        <c:v>199.4</c:v>
                      </c:pt>
                      <c:pt idx="338">
                        <c:v>199.7</c:v>
                      </c:pt>
                      <c:pt idx="339">
                        <c:v>200.7</c:v>
                      </c:pt>
                      <c:pt idx="340">
                        <c:v>201.3</c:v>
                      </c:pt>
                      <c:pt idx="341">
                        <c:v>201.8</c:v>
                      </c:pt>
                      <c:pt idx="342">
                        <c:v>202.9</c:v>
                      </c:pt>
                      <c:pt idx="343">
                        <c:v>203.8</c:v>
                      </c:pt>
                      <c:pt idx="344">
                        <c:v>202.8</c:v>
                      </c:pt>
                      <c:pt idx="345">
                        <c:v>201.9</c:v>
                      </c:pt>
                      <c:pt idx="346">
                        <c:v>202</c:v>
                      </c:pt>
                      <c:pt idx="347">
                        <c:v>203.1</c:v>
                      </c:pt>
                      <c:pt idx="348">
                        <c:v>203.43700000000001</c:v>
                      </c:pt>
                      <c:pt idx="349">
                        <c:v>204.226</c:v>
                      </c:pt>
                      <c:pt idx="350">
                        <c:v>205.28800000000001</c:v>
                      </c:pt>
                      <c:pt idx="351">
                        <c:v>205.904</c:v>
                      </c:pt>
                      <c:pt idx="352">
                        <c:v>206.755</c:v>
                      </c:pt>
                      <c:pt idx="353">
                        <c:v>207.23400000000001</c:v>
                      </c:pt>
                      <c:pt idx="354">
                        <c:v>207.60300000000001</c:v>
                      </c:pt>
                      <c:pt idx="355">
                        <c:v>207.667</c:v>
                      </c:pt>
                      <c:pt idx="356">
                        <c:v>208.547</c:v>
                      </c:pt>
                      <c:pt idx="357">
                        <c:v>209.19</c:v>
                      </c:pt>
                      <c:pt idx="358">
                        <c:v>210.834</c:v>
                      </c:pt>
                      <c:pt idx="359">
                        <c:v>211.44499999999999</c:v>
                      </c:pt>
                      <c:pt idx="360">
                        <c:v>212.17400000000001</c:v>
                      </c:pt>
                      <c:pt idx="361">
                        <c:v>212.68700000000001</c:v>
                      </c:pt>
                      <c:pt idx="362">
                        <c:v>213.44800000000001</c:v>
                      </c:pt>
                      <c:pt idx="363">
                        <c:v>213.94200000000001</c:v>
                      </c:pt>
                      <c:pt idx="364">
                        <c:v>215.208</c:v>
                      </c:pt>
                      <c:pt idx="365">
                        <c:v>217.46299999999999</c:v>
                      </c:pt>
                      <c:pt idx="366">
                        <c:v>219.01599999999999</c:v>
                      </c:pt>
                      <c:pt idx="367">
                        <c:v>218.69</c:v>
                      </c:pt>
                      <c:pt idx="368">
                        <c:v>218.87700000000001</c:v>
                      </c:pt>
                      <c:pt idx="369">
                        <c:v>216.995</c:v>
                      </c:pt>
                      <c:pt idx="370">
                        <c:v>213.15299999999999</c:v>
                      </c:pt>
                      <c:pt idx="371">
                        <c:v>211.398</c:v>
                      </c:pt>
                      <c:pt idx="372">
                        <c:v>211.93299999999999</c:v>
                      </c:pt>
                      <c:pt idx="373">
                        <c:v>212.70500000000001</c:v>
                      </c:pt>
                      <c:pt idx="374">
                        <c:v>212.495</c:v>
                      </c:pt>
                      <c:pt idx="375">
                        <c:v>212.709</c:v>
                      </c:pt>
                      <c:pt idx="376">
                        <c:v>213.02199999999999</c:v>
                      </c:pt>
                      <c:pt idx="377">
                        <c:v>214.79</c:v>
                      </c:pt>
                      <c:pt idx="378">
                        <c:v>214.726</c:v>
                      </c:pt>
                      <c:pt idx="379">
                        <c:v>215.44499999999999</c:v>
                      </c:pt>
                      <c:pt idx="380">
                        <c:v>215.86099999999999</c:v>
                      </c:pt>
                      <c:pt idx="381">
                        <c:v>216.50899999999999</c:v>
                      </c:pt>
                      <c:pt idx="382">
                        <c:v>217.23400000000001</c:v>
                      </c:pt>
                      <c:pt idx="383">
                        <c:v>217.34700000000001</c:v>
                      </c:pt>
                      <c:pt idx="384">
                        <c:v>217.488</c:v>
                      </c:pt>
                      <c:pt idx="385">
                        <c:v>217.28100000000001</c:v>
                      </c:pt>
                      <c:pt idx="386">
                        <c:v>217.35300000000001</c:v>
                      </c:pt>
                      <c:pt idx="387">
                        <c:v>217.40299999999999</c:v>
                      </c:pt>
                      <c:pt idx="388">
                        <c:v>217.29</c:v>
                      </c:pt>
                      <c:pt idx="389">
                        <c:v>217.19900000000001</c:v>
                      </c:pt>
                      <c:pt idx="390">
                        <c:v>217.60499999999999</c:v>
                      </c:pt>
                      <c:pt idx="391">
                        <c:v>217.923</c:v>
                      </c:pt>
                      <c:pt idx="392">
                        <c:v>218.27500000000001</c:v>
                      </c:pt>
                      <c:pt idx="393">
                        <c:v>219.035</c:v>
                      </c:pt>
                      <c:pt idx="394">
                        <c:v>219.59</c:v>
                      </c:pt>
                      <c:pt idx="395">
                        <c:v>220.47200000000001</c:v>
                      </c:pt>
                      <c:pt idx="396">
                        <c:v>221.18700000000001</c:v>
                      </c:pt>
                      <c:pt idx="397">
                        <c:v>221.898</c:v>
                      </c:pt>
                      <c:pt idx="398">
                        <c:v>223.04599999999999</c:v>
                      </c:pt>
                      <c:pt idx="399">
                        <c:v>224.09299999999999</c:v>
                      </c:pt>
                      <c:pt idx="400">
                        <c:v>224.80600000000001</c:v>
                      </c:pt>
                      <c:pt idx="401">
                        <c:v>224.80600000000001</c:v>
                      </c:pt>
                      <c:pt idx="402">
                        <c:v>225.39500000000001</c:v>
                      </c:pt>
                      <c:pt idx="403">
                        <c:v>226.10599999999999</c:v>
                      </c:pt>
                      <c:pt idx="404">
                        <c:v>226.59700000000001</c:v>
                      </c:pt>
                      <c:pt idx="405">
                        <c:v>226.75</c:v>
                      </c:pt>
                      <c:pt idx="406">
                        <c:v>227.16900000000001</c:v>
                      </c:pt>
                      <c:pt idx="407">
                        <c:v>227.22300000000001</c:v>
                      </c:pt>
                      <c:pt idx="408">
                        <c:v>227.84200000000001</c:v>
                      </c:pt>
                      <c:pt idx="409">
                        <c:v>228.32900000000001</c:v>
                      </c:pt>
                      <c:pt idx="410">
                        <c:v>228.80699999999999</c:v>
                      </c:pt>
                      <c:pt idx="411">
                        <c:v>229.18700000000001</c:v>
                      </c:pt>
                      <c:pt idx="412">
                        <c:v>228.71299999999999</c:v>
                      </c:pt>
                      <c:pt idx="413">
                        <c:v>228.524</c:v>
                      </c:pt>
                      <c:pt idx="414">
                        <c:v>228.59</c:v>
                      </c:pt>
                      <c:pt idx="415">
                        <c:v>229.91800000000001</c:v>
                      </c:pt>
                      <c:pt idx="416">
                        <c:v>231.01499999999999</c:v>
                      </c:pt>
                      <c:pt idx="417">
                        <c:v>231.63800000000001</c:v>
                      </c:pt>
                      <c:pt idx="418">
                        <c:v>231.249</c:v>
                      </c:pt>
                      <c:pt idx="419">
                        <c:v>231.221</c:v>
                      </c:pt>
                      <c:pt idx="420">
                        <c:v>231.679</c:v>
                      </c:pt>
                      <c:pt idx="421">
                        <c:v>232.93700000000001</c:v>
                      </c:pt>
                      <c:pt idx="422">
                        <c:v>232.28200000000001</c:v>
                      </c:pt>
                      <c:pt idx="423">
                        <c:v>231.797</c:v>
                      </c:pt>
                      <c:pt idx="424">
                        <c:v>231.893</c:v>
                      </c:pt>
                      <c:pt idx="425">
                        <c:v>232.44499999999999</c:v>
                      </c:pt>
                      <c:pt idx="426">
                        <c:v>232.9</c:v>
                      </c:pt>
                      <c:pt idx="427">
                        <c:v>233.45599999999999</c:v>
                      </c:pt>
                      <c:pt idx="428">
                        <c:v>233.54400000000001</c:v>
                      </c:pt>
                      <c:pt idx="429">
                        <c:v>233.66900000000001</c:v>
                      </c:pt>
                      <c:pt idx="430">
                        <c:v>234.1</c:v>
                      </c:pt>
                      <c:pt idx="431">
                        <c:v>234.71899999999999</c:v>
                      </c:pt>
                      <c:pt idx="432">
                        <c:v>235.28800000000001</c:v>
                      </c:pt>
                      <c:pt idx="433">
                        <c:v>235.547</c:v>
                      </c:pt>
                      <c:pt idx="434">
                        <c:v>236.02799999999999</c:v>
                      </c:pt>
                      <c:pt idx="435">
                        <c:v>236.46799999999999</c:v>
                      </c:pt>
                      <c:pt idx="436">
                        <c:v>236.91800000000001</c:v>
                      </c:pt>
                      <c:pt idx="437">
                        <c:v>237.23099999999999</c:v>
                      </c:pt>
                      <c:pt idx="438">
                        <c:v>237.49799999999999</c:v>
                      </c:pt>
                      <c:pt idx="439">
                        <c:v>237.46</c:v>
                      </c:pt>
                      <c:pt idx="440">
                        <c:v>237.477</c:v>
                      </c:pt>
                      <c:pt idx="441">
                        <c:v>237.43</c:v>
                      </c:pt>
                      <c:pt idx="442">
                        <c:v>236.983</c:v>
                      </c:pt>
                      <c:pt idx="443">
                        <c:v>236.25200000000001</c:v>
                      </c:pt>
                      <c:pt idx="444">
                        <c:v>234.74700000000001</c:v>
                      </c:pt>
                      <c:pt idx="445">
                        <c:v>235.34200000000001</c:v>
                      </c:pt>
                      <c:pt idx="446">
                        <c:v>235.976</c:v>
                      </c:pt>
                      <c:pt idx="447">
                        <c:v>236.22200000000001</c:v>
                      </c:pt>
                      <c:pt idx="448">
                        <c:v>237.001</c:v>
                      </c:pt>
                      <c:pt idx="449">
                        <c:v>237.65700000000001</c:v>
                      </c:pt>
                      <c:pt idx="450">
                        <c:v>238.03399999999999</c:v>
                      </c:pt>
                      <c:pt idx="451">
                        <c:v>238.03299999999999</c:v>
                      </c:pt>
                      <c:pt idx="452">
                        <c:v>237.49799999999999</c:v>
                      </c:pt>
                      <c:pt idx="453">
                        <c:v>237.733</c:v>
                      </c:pt>
                      <c:pt idx="454">
                        <c:v>238.017</c:v>
                      </c:pt>
                      <c:pt idx="455">
                        <c:v>237.761</c:v>
                      </c:pt>
                      <c:pt idx="456">
                        <c:v>237.65199999999999</c:v>
                      </c:pt>
                      <c:pt idx="457">
                        <c:v>237.33600000000001</c:v>
                      </c:pt>
                      <c:pt idx="458">
                        <c:v>238.08</c:v>
                      </c:pt>
                      <c:pt idx="459">
                        <c:v>238.99199999999999</c:v>
                      </c:pt>
                      <c:pt idx="460">
                        <c:v>239.55699999999999</c:v>
                      </c:pt>
                      <c:pt idx="461">
                        <c:v>240.22200000000001</c:v>
                      </c:pt>
                      <c:pt idx="462">
                        <c:v>240.101</c:v>
                      </c:pt>
                      <c:pt idx="463">
                        <c:v>240.54499999999999</c:v>
                      </c:pt>
                      <c:pt idx="464">
                        <c:v>241.17599999999999</c:v>
                      </c:pt>
                      <c:pt idx="465">
                        <c:v>241.74100000000001</c:v>
                      </c:pt>
                      <c:pt idx="466">
                        <c:v>242.02600000000001</c:v>
                      </c:pt>
                      <c:pt idx="467">
                        <c:v>242.637</c:v>
                      </c:pt>
                      <c:pt idx="468">
                        <c:v>243.61799999999999</c:v>
                      </c:pt>
                      <c:pt idx="469">
                        <c:v>244.006</c:v>
                      </c:pt>
                      <c:pt idx="470">
                        <c:v>243.892</c:v>
                      </c:pt>
                      <c:pt idx="471">
                        <c:v>244.19300000000001</c:v>
                      </c:pt>
                      <c:pt idx="472">
                        <c:v>244.00399999999999</c:v>
                      </c:pt>
                      <c:pt idx="473">
                        <c:v>244.16300000000001</c:v>
                      </c:pt>
                      <c:pt idx="474">
                        <c:v>244.24299999999999</c:v>
                      </c:pt>
                      <c:pt idx="475">
                        <c:v>245.18299999999999</c:v>
                      </c:pt>
                      <c:pt idx="476">
                        <c:v>246.435</c:v>
                      </c:pt>
                      <c:pt idx="477">
                        <c:v>246.626</c:v>
                      </c:pt>
                      <c:pt idx="478">
                        <c:v>247.28399999999999</c:v>
                      </c:pt>
                      <c:pt idx="479">
                        <c:v>247.80500000000001</c:v>
                      </c:pt>
                      <c:pt idx="480">
                        <c:v>248.85900000000001</c:v>
                      </c:pt>
                      <c:pt idx="481">
                        <c:v>249.529</c:v>
                      </c:pt>
                      <c:pt idx="482">
                        <c:v>249.577</c:v>
                      </c:pt>
                      <c:pt idx="483">
                        <c:v>250.227</c:v>
                      </c:pt>
                      <c:pt idx="484">
                        <c:v>250.792</c:v>
                      </c:pt>
                      <c:pt idx="485">
                        <c:v>251.018</c:v>
                      </c:pt>
                      <c:pt idx="486">
                        <c:v>251.214</c:v>
                      </c:pt>
                      <c:pt idx="487">
                        <c:v>251.66300000000001</c:v>
                      </c:pt>
                      <c:pt idx="488">
                        <c:v>252.18199999999999</c:v>
                      </c:pt>
                      <c:pt idx="489">
                        <c:v>252.77199999999999</c:v>
                      </c:pt>
                      <c:pt idx="490">
                        <c:v>252.59399999999999</c:v>
                      </c:pt>
                      <c:pt idx="491">
                        <c:v>252.767</c:v>
                      </c:pt>
                      <c:pt idx="492">
                        <c:v>252.56100000000001</c:v>
                      </c:pt>
                      <c:pt idx="493">
                        <c:v>253.31899999999999</c:v>
                      </c:pt>
                      <c:pt idx="494">
                        <c:v>254.27699999999999</c:v>
                      </c:pt>
                      <c:pt idx="495">
                        <c:v>255.233</c:v>
                      </c:pt>
                      <c:pt idx="496">
                        <c:v>255.29599999999999</c:v>
                      </c:pt>
                      <c:pt idx="497">
                        <c:v>255.21299999999999</c:v>
                      </c:pt>
                      <c:pt idx="498">
                        <c:v>255.80199999999999</c:v>
                      </c:pt>
                      <c:pt idx="499">
                        <c:v>256.036</c:v>
                      </c:pt>
                      <c:pt idx="500">
                        <c:v>256.43</c:v>
                      </c:pt>
                      <c:pt idx="501">
                        <c:v>257.15499999999997</c:v>
                      </c:pt>
                      <c:pt idx="502">
                        <c:v>257.87900000000002</c:v>
                      </c:pt>
                      <c:pt idx="503">
                        <c:v>258.63</c:v>
                      </c:pt>
                      <c:pt idx="504">
                        <c:v>259.12700000000001</c:v>
                      </c:pt>
                      <c:pt idx="505">
                        <c:v>259.25</c:v>
                      </c:pt>
                      <c:pt idx="506">
                        <c:v>258.07600000000002</c:v>
                      </c:pt>
                      <c:pt idx="507">
                        <c:v>256.03199999999998</c:v>
                      </c:pt>
                      <c:pt idx="508">
                        <c:v>255.80199999999999</c:v>
                      </c:pt>
                      <c:pt idx="509">
                        <c:v>257.04199999999997</c:v>
                      </c:pt>
                      <c:pt idx="510">
                        <c:v>258.35199999999998</c:v>
                      </c:pt>
                      <c:pt idx="511">
                        <c:v>259.31599999999997</c:v>
                      </c:pt>
                      <c:pt idx="512">
                        <c:v>259.99700000000001</c:v>
                      </c:pt>
                      <c:pt idx="513">
                        <c:v>260.31900000000002</c:v>
                      </c:pt>
                      <c:pt idx="514">
                        <c:v>260.911</c:v>
                      </c:pt>
                      <c:pt idx="515">
                        <c:v>262.04500000000002</c:v>
                      </c:pt>
                      <c:pt idx="516">
                        <c:v>262.63900000000001</c:v>
                      </c:pt>
                      <c:pt idx="517">
                        <c:v>263.57299999999998</c:v>
                      </c:pt>
                      <c:pt idx="518">
                        <c:v>264.84699999999998</c:v>
                      </c:pt>
                      <c:pt idx="519">
                        <c:v>266.625</c:v>
                      </c:pt>
                      <c:pt idx="520">
                        <c:v>268.404</c:v>
                      </c:pt>
                      <c:pt idx="521">
                        <c:v>270.70999999999998</c:v>
                      </c:pt>
                      <c:pt idx="522">
                        <c:v>271.96499999999997</c:v>
                      </c:pt>
                      <c:pt idx="523">
                        <c:v>272.75200000000001</c:v>
                      </c:pt>
                      <c:pt idx="524">
                        <c:v>273.94200000000001</c:v>
                      </c:pt>
                      <c:pt idx="525">
                        <c:v>276.52800000000002</c:v>
                      </c:pt>
                      <c:pt idx="526">
                        <c:v>278.82400000000001</c:v>
                      </c:pt>
                      <c:pt idx="527">
                        <c:v>280.80599999999998</c:v>
                      </c:pt>
                      <c:pt idx="528">
                        <c:v>282.54199999999997</c:v>
                      </c:pt>
                      <c:pt idx="529">
                        <c:v>284.52499999999998</c:v>
                      </c:pt>
                      <c:pt idx="530">
                        <c:v>287.46699999999998</c:v>
                      </c:pt>
                      <c:pt idx="531">
                        <c:v>288.58199999999999</c:v>
                      </c:pt>
                      <c:pt idx="532">
                        <c:v>291.29899999999998</c:v>
                      </c:pt>
                      <c:pt idx="533">
                        <c:v>295.072</c:v>
                      </c:pt>
                      <c:pt idx="534">
                        <c:v>294.94</c:v>
                      </c:pt>
                      <c:pt idx="535">
                        <c:v>295.16199999999998</c:v>
                      </c:pt>
                      <c:pt idx="536">
                        <c:v>296.42099999999999</c:v>
                      </c:pt>
                      <c:pt idx="537">
                        <c:v>297.97899999999998</c:v>
                      </c:pt>
                      <c:pt idx="538">
                        <c:v>298.70800000000003</c:v>
                      </c:pt>
                      <c:pt idx="539">
                        <c:v>298.80799999999999</c:v>
                      </c:pt>
                      <c:pt idx="540">
                        <c:v>300.45600000000002</c:v>
                      </c:pt>
                      <c:pt idx="541">
                        <c:v>301.476</c:v>
                      </c:pt>
                      <c:pt idx="542">
                        <c:v>301.64299999999997</c:v>
                      </c:pt>
                      <c:pt idx="543">
                        <c:v>302.858</c:v>
                      </c:pt>
                      <c:pt idx="544">
                        <c:v>303.31599999999997</c:v>
                      </c:pt>
                      <c:pt idx="545">
                        <c:v>304.09899999999999</c:v>
                      </c:pt>
                      <c:pt idx="546">
                        <c:v>304.61500000000001</c:v>
                      </c:pt>
                      <c:pt idx="547">
                        <c:v>306.13799999999998</c:v>
                      </c:pt>
                      <c:pt idx="548">
                        <c:v>307.37400000000002</c:v>
                      </c:pt>
                      <c:pt idx="549">
                        <c:v>307.65300000000002</c:v>
                      </c:pt>
                      <c:pt idx="550">
                        <c:v>308.08699999999999</c:v>
                      </c:pt>
                      <c:pt idx="551">
                        <c:v>308.73500000000001</c:v>
                      </c:pt>
                      <c:pt idx="552">
                        <c:v>309.79399999999998</c:v>
                      </c:pt>
                      <c:pt idx="553">
                        <c:v>311.02199999999999</c:v>
                      </c:pt>
                      <c:pt idx="554">
                        <c:v>312.10700000000003</c:v>
                      </c:pt>
                      <c:pt idx="555">
                        <c:v>313.01600000000002</c:v>
                      </c:pt>
                      <c:pt idx="556">
                        <c:v>313.14</c:v>
                      </c:pt>
                      <c:pt idx="557">
                        <c:v>313.13099999999997</c:v>
                      </c:pt>
                      <c:pt idx="558">
                        <c:v>313.56599999999997</c:v>
                      </c:pt>
                      <c:pt idx="559">
                        <c:v>314.13099999999997</c:v>
                      </c:pt>
                      <c:pt idx="560">
                        <c:v>314.851</c:v>
                      </c:pt>
                      <c:pt idx="561">
                        <c:v>315.56400000000002</c:v>
                      </c:pt>
                      <c:pt idx="562">
                        <c:v>316.44900000000001</c:v>
                      </c:pt>
                      <c:pt idx="563">
                        <c:v>317.60300000000001</c:v>
                      </c:pt>
                      <c:pt idx="564">
                        <c:v>319.08600000000001</c:v>
                      </c:pt>
                      <c:pt idx="565">
                        <c:v>319.77499999999998</c:v>
                      </c:pt>
                      <c:pt idx="566">
                        <c:v>319.61500000000001</c:v>
                      </c:pt>
                      <c:pt idx="567">
                        <c:v>320.32100000000003</c:v>
                      </c:pt>
                      <c:pt idx="568">
                        <c:v>320.58</c:v>
                      </c:pt>
                      <c:pt idx="569">
                        <c:v>321.5</c:v>
                      </c:pt>
                      <c:pt idx="570">
                        <c:v>322.13200000000001</c:v>
                      </c:pt>
                      <c:pt idx="571">
                        <c:v>323.36399999999998</c:v>
                      </c:pt>
                      <c:pt idx="572">
                        <c:v>324.36799999999999</c:v>
                      </c:pt>
                      <c:pt idx="574">
                        <c:v>325.03100000000001</c:v>
                      </c:pt>
                      <c:pt idx="575">
                        <c:v>326.02999999999997</c:v>
                      </c:pt>
                    </c:numCache>
                  </c:numRef>
                </c:val>
                <c:extLst>
                  <c:ext xmlns:c16="http://schemas.microsoft.com/office/drawing/2014/chart" uri="{C3380CC4-5D6E-409C-BE32-E72D297353CC}">
                    <c16:uniqueId val="{00000003-467E-454C-B53D-C0BADCE9797B}"/>
                  </c:ext>
                </c:extLst>
              </c15:ser>
            </c15:filteredBarSeries>
          </c:ext>
        </c:extLst>
      </c:barChart>
      <c:lineChart>
        <c:grouping val="standard"/>
        <c:varyColors val="0"/>
        <c:ser>
          <c:idx val="3"/>
          <c:order val="3"/>
          <c:tx>
            <c:v>Consumer Sentiment</c:v>
          </c:tx>
          <c:spPr>
            <a:ln w="44450" cap="rnd">
              <a:solidFill>
                <a:schemeClr val="accent4"/>
              </a:solidFill>
              <a:round/>
            </a:ln>
            <a:effectLst/>
          </c:spPr>
          <c:marker>
            <c:symbol val="none"/>
          </c:marker>
          <c:cat>
            <c:numRef>
              <c:f>Monthly!$A$830:$A$949</c:f>
              <c:numCache>
                <c:formatCode>yyyy\-mm\-dd</c:formatCode>
                <c:ptCount val="120"/>
                <c:pt idx="0">
                  <c:v>42370</c:v>
                </c:pt>
                <c:pt idx="1">
                  <c:v>42401</c:v>
                </c:pt>
                <c:pt idx="2">
                  <c:v>42430</c:v>
                </c:pt>
                <c:pt idx="3">
                  <c:v>42461</c:v>
                </c:pt>
                <c:pt idx="4">
                  <c:v>42491</c:v>
                </c:pt>
                <c:pt idx="5">
                  <c:v>42522</c:v>
                </c:pt>
                <c:pt idx="6">
                  <c:v>42552</c:v>
                </c:pt>
                <c:pt idx="7">
                  <c:v>42583</c:v>
                </c:pt>
                <c:pt idx="8">
                  <c:v>42614</c:v>
                </c:pt>
                <c:pt idx="9">
                  <c:v>42644</c:v>
                </c:pt>
                <c:pt idx="10">
                  <c:v>42675</c:v>
                </c:pt>
                <c:pt idx="11">
                  <c:v>42705</c:v>
                </c:pt>
                <c:pt idx="12">
                  <c:v>42736</c:v>
                </c:pt>
                <c:pt idx="13">
                  <c:v>42767</c:v>
                </c:pt>
                <c:pt idx="14">
                  <c:v>42795</c:v>
                </c:pt>
                <c:pt idx="15">
                  <c:v>42826</c:v>
                </c:pt>
                <c:pt idx="16">
                  <c:v>42856</c:v>
                </c:pt>
                <c:pt idx="17">
                  <c:v>42887</c:v>
                </c:pt>
                <c:pt idx="18">
                  <c:v>42917</c:v>
                </c:pt>
                <c:pt idx="19">
                  <c:v>42948</c:v>
                </c:pt>
                <c:pt idx="20">
                  <c:v>42979</c:v>
                </c:pt>
                <c:pt idx="21">
                  <c:v>43009</c:v>
                </c:pt>
                <c:pt idx="22">
                  <c:v>43040</c:v>
                </c:pt>
                <c:pt idx="23">
                  <c:v>43070</c:v>
                </c:pt>
                <c:pt idx="24">
                  <c:v>43101</c:v>
                </c:pt>
                <c:pt idx="25">
                  <c:v>43132</c:v>
                </c:pt>
                <c:pt idx="26">
                  <c:v>43160</c:v>
                </c:pt>
                <c:pt idx="27">
                  <c:v>43191</c:v>
                </c:pt>
                <c:pt idx="28">
                  <c:v>43221</c:v>
                </c:pt>
                <c:pt idx="29">
                  <c:v>43252</c:v>
                </c:pt>
                <c:pt idx="30">
                  <c:v>43282</c:v>
                </c:pt>
                <c:pt idx="31">
                  <c:v>43313</c:v>
                </c:pt>
                <c:pt idx="32">
                  <c:v>43344</c:v>
                </c:pt>
                <c:pt idx="33">
                  <c:v>43374</c:v>
                </c:pt>
                <c:pt idx="34">
                  <c:v>43405</c:v>
                </c:pt>
                <c:pt idx="35">
                  <c:v>43435</c:v>
                </c:pt>
                <c:pt idx="36">
                  <c:v>43466</c:v>
                </c:pt>
                <c:pt idx="37">
                  <c:v>43497</c:v>
                </c:pt>
                <c:pt idx="38">
                  <c:v>43525</c:v>
                </c:pt>
                <c:pt idx="39">
                  <c:v>43556</c:v>
                </c:pt>
                <c:pt idx="40">
                  <c:v>43586</c:v>
                </c:pt>
                <c:pt idx="41">
                  <c:v>43617</c:v>
                </c:pt>
                <c:pt idx="42">
                  <c:v>43647</c:v>
                </c:pt>
                <c:pt idx="43">
                  <c:v>43678</c:v>
                </c:pt>
                <c:pt idx="44">
                  <c:v>43709</c:v>
                </c:pt>
                <c:pt idx="45">
                  <c:v>43739</c:v>
                </c:pt>
                <c:pt idx="46">
                  <c:v>43770</c:v>
                </c:pt>
                <c:pt idx="47">
                  <c:v>43800</c:v>
                </c:pt>
                <c:pt idx="48">
                  <c:v>43831</c:v>
                </c:pt>
                <c:pt idx="49">
                  <c:v>43862</c:v>
                </c:pt>
                <c:pt idx="50">
                  <c:v>43891</c:v>
                </c:pt>
                <c:pt idx="51">
                  <c:v>43922</c:v>
                </c:pt>
                <c:pt idx="52">
                  <c:v>43952</c:v>
                </c:pt>
                <c:pt idx="53">
                  <c:v>43983</c:v>
                </c:pt>
                <c:pt idx="54">
                  <c:v>44013</c:v>
                </c:pt>
                <c:pt idx="55">
                  <c:v>44044</c:v>
                </c:pt>
                <c:pt idx="56">
                  <c:v>44075</c:v>
                </c:pt>
                <c:pt idx="57">
                  <c:v>44105</c:v>
                </c:pt>
                <c:pt idx="58">
                  <c:v>44136</c:v>
                </c:pt>
                <c:pt idx="59">
                  <c:v>44166</c:v>
                </c:pt>
                <c:pt idx="60">
                  <c:v>44197</c:v>
                </c:pt>
                <c:pt idx="61">
                  <c:v>44228</c:v>
                </c:pt>
                <c:pt idx="62">
                  <c:v>44256</c:v>
                </c:pt>
                <c:pt idx="63">
                  <c:v>44287</c:v>
                </c:pt>
                <c:pt idx="64">
                  <c:v>44317</c:v>
                </c:pt>
                <c:pt idx="65">
                  <c:v>44348</c:v>
                </c:pt>
                <c:pt idx="66">
                  <c:v>44378</c:v>
                </c:pt>
                <c:pt idx="67">
                  <c:v>44409</c:v>
                </c:pt>
                <c:pt idx="68">
                  <c:v>44440</c:v>
                </c:pt>
                <c:pt idx="69">
                  <c:v>44470</c:v>
                </c:pt>
                <c:pt idx="70">
                  <c:v>44501</c:v>
                </c:pt>
                <c:pt idx="71">
                  <c:v>44531</c:v>
                </c:pt>
                <c:pt idx="72">
                  <c:v>44562</c:v>
                </c:pt>
                <c:pt idx="73">
                  <c:v>44593</c:v>
                </c:pt>
                <c:pt idx="74">
                  <c:v>44621</c:v>
                </c:pt>
                <c:pt idx="75">
                  <c:v>44652</c:v>
                </c:pt>
                <c:pt idx="76">
                  <c:v>44682</c:v>
                </c:pt>
                <c:pt idx="77">
                  <c:v>44713</c:v>
                </c:pt>
                <c:pt idx="78">
                  <c:v>44743</c:v>
                </c:pt>
                <c:pt idx="79">
                  <c:v>44774</c:v>
                </c:pt>
                <c:pt idx="80">
                  <c:v>44805</c:v>
                </c:pt>
                <c:pt idx="81">
                  <c:v>44835</c:v>
                </c:pt>
                <c:pt idx="82">
                  <c:v>44866</c:v>
                </c:pt>
                <c:pt idx="83">
                  <c:v>44896</c:v>
                </c:pt>
                <c:pt idx="84">
                  <c:v>44927</c:v>
                </c:pt>
                <c:pt idx="85">
                  <c:v>44958</c:v>
                </c:pt>
                <c:pt idx="86">
                  <c:v>44986</c:v>
                </c:pt>
                <c:pt idx="87">
                  <c:v>45017</c:v>
                </c:pt>
                <c:pt idx="88">
                  <c:v>45047</c:v>
                </c:pt>
                <c:pt idx="89">
                  <c:v>45078</c:v>
                </c:pt>
                <c:pt idx="90">
                  <c:v>45108</c:v>
                </c:pt>
                <c:pt idx="91">
                  <c:v>45139</c:v>
                </c:pt>
                <c:pt idx="92">
                  <c:v>45170</c:v>
                </c:pt>
                <c:pt idx="93">
                  <c:v>45200</c:v>
                </c:pt>
                <c:pt idx="94">
                  <c:v>45231</c:v>
                </c:pt>
                <c:pt idx="95">
                  <c:v>45261</c:v>
                </c:pt>
                <c:pt idx="96">
                  <c:v>45292</c:v>
                </c:pt>
                <c:pt idx="97">
                  <c:v>45323</c:v>
                </c:pt>
                <c:pt idx="98">
                  <c:v>45352</c:v>
                </c:pt>
                <c:pt idx="99">
                  <c:v>45383</c:v>
                </c:pt>
                <c:pt idx="100">
                  <c:v>45413</c:v>
                </c:pt>
                <c:pt idx="101">
                  <c:v>45444</c:v>
                </c:pt>
                <c:pt idx="102">
                  <c:v>45474</c:v>
                </c:pt>
                <c:pt idx="103">
                  <c:v>45505</c:v>
                </c:pt>
                <c:pt idx="104">
                  <c:v>45536</c:v>
                </c:pt>
                <c:pt idx="105">
                  <c:v>45566</c:v>
                </c:pt>
                <c:pt idx="106">
                  <c:v>45597</c:v>
                </c:pt>
                <c:pt idx="107">
                  <c:v>45627</c:v>
                </c:pt>
                <c:pt idx="108">
                  <c:v>45658</c:v>
                </c:pt>
                <c:pt idx="109">
                  <c:v>45689</c:v>
                </c:pt>
                <c:pt idx="110">
                  <c:v>45717</c:v>
                </c:pt>
                <c:pt idx="111">
                  <c:v>45748</c:v>
                </c:pt>
                <c:pt idx="112">
                  <c:v>45778</c:v>
                </c:pt>
                <c:pt idx="113">
                  <c:v>45809</c:v>
                </c:pt>
                <c:pt idx="114">
                  <c:v>45839</c:v>
                </c:pt>
                <c:pt idx="115">
                  <c:v>45870</c:v>
                </c:pt>
                <c:pt idx="116">
                  <c:v>45901</c:v>
                </c:pt>
                <c:pt idx="117">
                  <c:v>45931</c:v>
                </c:pt>
                <c:pt idx="118">
                  <c:v>45962</c:v>
                </c:pt>
                <c:pt idx="119">
                  <c:v>45992</c:v>
                </c:pt>
              </c:numCache>
              <c:extLst/>
            </c:numRef>
          </c:cat>
          <c:val>
            <c:numRef>
              <c:f>Monthly!$E$830:$E$949</c:f>
              <c:numCache>
                <c:formatCode>0.0</c:formatCode>
                <c:ptCount val="120"/>
                <c:pt idx="0">
                  <c:v>92</c:v>
                </c:pt>
                <c:pt idx="1">
                  <c:v>91.7</c:v>
                </c:pt>
                <c:pt idx="2">
                  <c:v>91</c:v>
                </c:pt>
                <c:pt idx="3">
                  <c:v>89</c:v>
                </c:pt>
                <c:pt idx="4">
                  <c:v>94.7</c:v>
                </c:pt>
                <c:pt idx="5">
                  <c:v>93.5</c:v>
                </c:pt>
                <c:pt idx="6">
                  <c:v>90</c:v>
                </c:pt>
                <c:pt idx="7">
                  <c:v>89.8</c:v>
                </c:pt>
                <c:pt idx="8">
                  <c:v>91.2</c:v>
                </c:pt>
                <c:pt idx="9">
                  <c:v>87.2</c:v>
                </c:pt>
                <c:pt idx="10">
                  <c:v>93.8</c:v>
                </c:pt>
                <c:pt idx="11">
                  <c:v>98.2</c:v>
                </c:pt>
                <c:pt idx="12">
                  <c:v>98.5</c:v>
                </c:pt>
                <c:pt idx="13">
                  <c:v>96.3</c:v>
                </c:pt>
                <c:pt idx="14">
                  <c:v>96.9</c:v>
                </c:pt>
                <c:pt idx="15">
                  <c:v>97</c:v>
                </c:pt>
                <c:pt idx="16">
                  <c:v>97.1</c:v>
                </c:pt>
                <c:pt idx="17">
                  <c:v>95</c:v>
                </c:pt>
                <c:pt idx="18">
                  <c:v>93.4</c:v>
                </c:pt>
                <c:pt idx="19">
                  <c:v>96.8</c:v>
                </c:pt>
                <c:pt idx="20">
                  <c:v>95.1</c:v>
                </c:pt>
                <c:pt idx="21">
                  <c:v>100.7</c:v>
                </c:pt>
                <c:pt idx="22">
                  <c:v>98.5</c:v>
                </c:pt>
                <c:pt idx="23">
                  <c:v>95.9</c:v>
                </c:pt>
                <c:pt idx="24">
                  <c:v>95.7</c:v>
                </c:pt>
                <c:pt idx="25">
                  <c:v>99.7</c:v>
                </c:pt>
                <c:pt idx="26">
                  <c:v>101.4</c:v>
                </c:pt>
                <c:pt idx="27">
                  <c:v>98.8</c:v>
                </c:pt>
                <c:pt idx="28">
                  <c:v>98</c:v>
                </c:pt>
                <c:pt idx="29">
                  <c:v>98.2</c:v>
                </c:pt>
                <c:pt idx="30">
                  <c:v>97.9</c:v>
                </c:pt>
                <c:pt idx="31">
                  <c:v>96.2</c:v>
                </c:pt>
                <c:pt idx="32">
                  <c:v>100.1</c:v>
                </c:pt>
                <c:pt idx="33">
                  <c:v>98.6</c:v>
                </c:pt>
                <c:pt idx="34">
                  <c:v>97.5</c:v>
                </c:pt>
                <c:pt idx="35">
                  <c:v>98.3</c:v>
                </c:pt>
                <c:pt idx="36">
                  <c:v>91.2</c:v>
                </c:pt>
                <c:pt idx="37">
                  <c:v>93.8</c:v>
                </c:pt>
                <c:pt idx="38">
                  <c:v>98.4</c:v>
                </c:pt>
                <c:pt idx="39">
                  <c:v>97.2</c:v>
                </c:pt>
                <c:pt idx="40">
                  <c:v>100</c:v>
                </c:pt>
                <c:pt idx="41">
                  <c:v>98.2</c:v>
                </c:pt>
                <c:pt idx="42">
                  <c:v>98.4</c:v>
                </c:pt>
                <c:pt idx="43">
                  <c:v>89.8</c:v>
                </c:pt>
                <c:pt idx="44">
                  <c:v>93.2</c:v>
                </c:pt>
                <c:pt idx="45">
                  <c:v>95.5</c:v>
                </c:pt>
                <c:pt idx="46">
                  <c:v>96.8</c:v>
                </c:pt>
                <c:pt idx="47">
                  <c:v>99.3</c:v>
                </c:pt>
                <c:pt idx="48">
                  <c:v>99.8</c:v>
                </c:pt>
                <c:pt idx="49">
                  <c:v>101</c:v>
                </c:pt>
                <c:pt idx="50">
                  <c:v>89.1</c:v>
                </c:pt>
                <c:pt idx="51">
                  <c:v>71.8</c:v>
                </c:pt>
                <c:pt idx="52">
                  <c:v>72.3</c:v>
                </c:pt>
                <c:pt idx="53">
                  <c:v>78.099999999999994</c:v>
                </c:pt>
                <c:pt idx="54">
                  <c:v>72.5</c:v>
                </c:pt>
                <c:pt idx="55">
                  <c:v>74.099999999999994</c:v>
                </c:pt>
                <c:pt idx="56">
                  <c:v>80.400000000000006</c:v>
                </c:pt>
                <c:pt idx="57">
                  <c:v>81.8</c:v>
                </c:pt>
                <c:pt idx="58">
                  <c:v>76.900000000000006</c:v>
                </c:pt>
                <c:pt idx="59">
                  <c:v>80.7</c:v>
                </c:pt>
                <c:pt idx="60">
                  <c:v>79</c:v>
                </c:pt>
                <c:pt idx="61">
                  <c:v>76.8</c:v>
                </c:pt>
                <c:pt idx="62">
                  <c:v>84.9</c:v>
                </c:pt>
                <c:pt idx="63">
                  <c:v>88.3</c:v>
                </c:pt>
                <c:pt idx="64">
                  <c:v>82.9</c:v>
                </c:pt>
                <c:pt idx="65">
                  <c:v>85.5</c:v>
                </c:pt>
                <c:pt idx="66">
                  <c:v>81.2</c:v>
                </c:pt>
                <c:pt idx="67">
                  <c:v>70.3</c:v>
                </c:pt>
                <c:pt idx="68">
                  <c:v>72.8</c:v>
                </c:pt>
                <c:pt idx="69">
                  <c:v>71.7</c:v>
                </c:pt>
                <c:pt idx="70">
                  <c:v>67.400000000000006</c:v>
                </c:pt>
                <c:pt idx="71">
                  <c:v>70.599999999999994</c:v>
                </c:pt>
                <c:pt idx="72">
                  <c:v>67.2</c:v>
                </c:pt>
                <c:pt idx="73">
                  <c:v>62.8</c:v>
                </c:pt>
                <c:pt idx="74">
                  <c:v>59.4</c:v>
                </c:pt>
                <c:pt idx="75">
                  <c:v>65.2</c:v>
                </c:pt>
                <c:pt idx="76">
                  <c:v>58.4</c:v>
                </c:pt>
                <c:pt idx="77">
                  <c:v>50</c:v>
                </c:pt>
                <c:pt idx="78">
                  <c:v>51.5</c:v>
                </c:pt>
                <c:pt idx="79">
                  <c:v>58.2</c:v>
                </c:pt>
                <c:pt idx="80">
                  <c:v>58.6</c:v>
                </c:pt>
                <c:pt idx="81">
                  <c:v>59.9</c:v>
                </c:pt>
                <c:pt idx="82">
                  <c:v>56.7</c:v>
                </c:pt>
                <c:pt idx="83">
                  <c:v>59.8</c:v>
                </c:pt>
                <c:pt idx="84">
                  <c:v>64.900000000000006</c:v>
                </c:pt>
                <c:pt idx="85">
                  <c:v>66.900000000000006</c:v>
                </c:pt>
                <c:pt idx="86">
                  <c:v>62</c:v>
                </c:pt>
                <c:pt idx="87">
                  <c:v>63.7</c:v>
                </c:pt>
                <c:pt idx="88">
                  <c:v>59</c:v>
                </c:pt>
                <c:pt idx="89">
                  <c:v>64.2</c:v>
                </c:pt>
                <c:pt idx="90">
                  <c:v>71.5</c:v>
                </c:pt>
                <c:pt idx="91">
                  <c:v>69.400000000000006</c:v>
                </c:pt>
                <c:pt idx="92">
                  <c:v>67.8</c:v>
                </c:pt>
                <c:pt idx="93">
                  <c:v>63.8</c:v>
                </c:pt>
                <c:pt idx="94">
                  <c:v>61.3</c:v>
                </c:pt>
                <c:pt idx="95">
                  <c:v>69.7</c:v>
                </c:pt>
                <c:pt idx="96">
                  <c:v>79</c:v>
                </c:pt>
                <c:pt idx="97">
                  <c:v>76.900000000000006</c:v>
                </c:pt>
                <c:pt idx="98">
                  <c:v>79.400000000000006</c:v>
                </c:pt>
                <c:pt idx="99">
                  <c:v>77.2</c:v>
                </c:pt>
                <c:pt idx="100">
                  <c:v>69.099999999999994</c:v>
                </c:pt>
                <c:pt idx="101">
                  <c:v>68.2</c:v>
                </c:pt>
                <c:pt idx="102">
                  <c:v>66.400000000000006</c:v>
                </c:pt>
                <c:pt idx="103">
                  <c:v>67.900000000000006</c:v>
                </c:pt>
                <c:pt idx="104">
                  <c:v>70.099999999999994</c:v>
                </c:pt>
                <c:pt idx="105">
                  <c:v>70.5</c:v>
                </c:pt>
                <c:pt idx="106">
                  <c:v>71.8</c:v>
                </c:pt>
                <c:pt idx="107">
                  <c:v>74</c:v>
                </c:pt>
                <c:pt idx="108">
                  <c:v>71.7</c:v>
                </c:pt>
                <c:pt idx="109">
                  <c:v>64.7</c:v>
                </c:pt>
                <c:pt idx="110">
                  <c:v>57</c:v>
                </c:pt>
                <c:pt idx="111">
                  <c:v>52.2</c:v>
                </c:pt>
                <c:pt idx="112">
                  <c:v>52.2</c:v>
                </c:pt>
                <c:pt idx="113">
                  <c:v>60.7</c:v>
                </c:pt>
                <c:pt idx="114">
                  <c:v>61.7</c:v>
                </c:pt>
                <c:pt idx="115">
                  <c:v>58.2</c:v>
                </c:pt>
                <c:pt idx="116">
                  <c:v>55.1</c:v>
                </c:pt>
                <c:pt idx="117">
                  <c:v>53.6</c:v>
                </c:pt>
                <c:pt idx="118">
                  <c:v>51</c:v>
                </c:pt>
                <c:pt idx="119">
                  <c:v>52.9</c:v>
                </c:pt>
              </c:numCache>
              <c:extLst/>
            </c:numRef>
          </c:val>
          <c:smooth val="0"/>
          <c:extLst>
            <c:ext xmlns:c16="http://schemas.microsoft.com/office/drawing/2014/chart" uri="{C3380CC4-5D6E-409C-BE32-E72D297353CC}">
              <c16:uniqueId val="{00000002-467E-454C-B53D-C0BADCE9797B}"/>
            </c:ext>
          </c:extLst>
        </c:ser>
        <c:dLbls>
          <c:showLegendKey val="0"/>
          <c:showVal val="0"/>
          <c:showCatName val="0"/>
          <c:showSerName val="0"/>
          <c:showPercent val="0"/>
          <c:showBubbleSize val="0"/>
        </c:dLbls>
        <c:marker val="1"/>
        <c:smooth val="0"/>
        <c:axId val="409137247"/>
        <c:axId val="409135327"/>
      </c:lineChart>
      <c:lineChart>
        <c:grouping val="standard"/>
        <c:varyColors val="0"/>
        <c:ser>
          <c:idx val="1"/>
          <c:order val="1"/>
          <c:tx>
            <c:v>Unemployment Rate</c:v>
          </c:tx>
          <c:spPr>
            <a:ln w="28575" cap="rnd">
              <a:solidFill>
                <a:schemeClr val="accent2"/>
              </a:solidFill>
              <a:round/>
            </a:ln>
            <a:effectLst/>
          </c:spPr>
          <c:marker>
            <c:symbol val="none"/>
          </c:marker>
          <c:cat>
            <c:numRef>
              <c:f>Monthly!$A$374:$A$949</c:f>
              <c:numCache>
                <c:formatCode>yyyy\-mm\-dd</c:formatCode>
                <c:ptCount val="576"/>
                <c:pt idx="0">
                  <c:v>28491</c:v>
                </c:pt>
                <c:pt idx="1">
                  <c:v>28522</c:v>
                </c:pt>
                <c:pt idx="2">
                  <c:v>28550</c:v>
                </c:pt>
                <c:pt idx="3">
                  <c:v>28581</c:v>
                </c:pt>
                <c:pt idx="4">
                  <c:v>28611</c:v>
                </c:pt>
                <c:pt idx="5">
                  <c:v>28642</c:v>
                </c:pt>
                <c:pt idx="6">
                  <c:v>28672</c:v>
                </c:pt>
                <c:pt idx="7">
                  <c:v>28703</c:v>
                </c:pt>
                <c:pt idx="8">
                  <c:v>28734</c:v>
                </c:pt>
                <c:pt idx="9">
                  <c:v>28764</c:v>
                </c:pt>
                <c:pt idx="10">
                  <c:v>28795</c:v>
                </c:pt>
                <c:pt idx="11">
                  <c:v>28825</c:v>
                </c:pt>
                <c:pt idx="12">
                  <c:v>28856</c:v>
                </c:pt>
                <c:pt idx="13">
                  <c:v>28887</c:v>
                </c:pt>
                <c:pt idx="14">
                  <c:v>28915</c:v>
                </c:pt>
                <c:pt idx="15">
                  <c:v>28946</c:v>
                </c:pt>
                <c:pt idx="16">
                  <c:v>28976</c:v>
                </c:pt>
                <c:pt idx="17">
                  <c:v>29007</c:v>
                </c:pt>
                <c:pt idx="18">
                  <c:v>29037</c:v>
                </c:pt>
                <c:pt idx="19">
                  <c:v>29068</c:v>
                </c:pt>
                <c:pt idx="20">
                  <c:v>29099</c:v>
                </c:pt>
                <c:pt idx="21">
                  <c:v>29129</c:v>
                </c:pt>
                <c:pt idx="22">
                  <c:v>29160</c:v>
                </c:pt>
                <c:pt idx="23">
                  <c:v>29190</c:v>
                </c:pt>
                <c:pt idx="24">
                  <c:v>29221</c:v>
                </c:pt>
                <c:pt idx="25">
                  <c:v>29252</c:v>
                </c:pt>
                <c:pt idx="26">
                  <c:v>29281</c:v>
                </c:pt>
                <c:pt idx="27">
                  <c:v>29312</c:v>
                </c:pt>
                <c:pt idx="28">
                  <c:v>29342</c:v>
                </c:pt>
                <c:pt idx="29">
                  <c:v>29373</c:v>
                </c:pt>
                <c:pt idx="30">
                  <c:v>29403</c:v>
                </c:pt>
                <c:pt idx="31">
                  <c:v>29434</c:v>
                </c:pt>
                <c:pt idx="32">
                  <c:v>29465</c:v>
                </c:pt>
                <c:pt idx="33">
                  <c:v>29495</c:v>
                </c:pt>
                <c:pt idx="34">
                  <c:v>29526</c:v>
                </c:pt>
                <c:pt idx="35">
                  <c:v>29556</c:v>
                </c:pt>
                <c:pt idx="36">
                  <c:v>29587</c:v>
                </c:pt>
                <c:pt idx="37">
                  <c:v>29618</c:v>
                </c:pt>
                <c:pt idx="38">
                  <c:v>29646</c:v>
                </c:pt>
                <c:pt idx="39">
                  <c:v>29677</c:v>
                </c:pt>
                <c:pt idx="40">
                  <c:v>29707</c:v>
                </c:pt>
                <c:pt idx="41">
                  <c:v>29738</c:v>
                </c:pt>
                <c:pt idx="42">
                  <c:v>29768</c:v>
                </c:pt>
                <c:pt idx="43">
                  <c:v>29799</c:v>
                </c:pt>
                <c:pt idx="44">
                  <c:v>29830</c:v>
                </c:pt>
                <c:pt idx="45">
                  <c:v>29860</c:v>
                </c:pt>
                <c:pt idx="46">
                  <c:v>29891</c:v>
                </c:pt>
                <c:pt idx="47">
                  <c:v>29921</c:v>
                </c:pt>
                <c:pt idx="48">
                  <c:v>29952</c:v>
                </c:pt>
                <c:pt idx="49">
                  <c:v>29983</c:v>
                </c:pt>
                <c:pt idx="50">
                  <c:v>30011</c:v>
                </c:pt>
                <c:pt idx="51">
                  <c:v>30042</c:v>
                </c:pt>
                <c:pt idx="52">
                  <c:v>30072</c:v>
                </c:pt>
                <c:pt idx="53">
                  <c:v>30103</c:v>
                </c:pt>
                <c:pt idx="54">
                  <c:v>30133</c:v>
                </c:pt>
                <c:pt idx="55">
                  <c:v>30164</c:v>
                </c:pt>
                <c:pt idx="56">
                  <c:v>30195</c:v>
                </c:pt>
                <c:pt idx="57">
                  <c:v>30225</c:v>
                </c:pt>
                <c:pt idx="58">
                  <c:v>30256</c:v>
                </c:pt>
                <c:pt idx="59">
                  <c:v>30286</c:v>
                </c:pt>
                <c:pt idx="60">
                  <c:v>30317</c:v>
                </c:pt>
                <c:pt idx="61">
                  <c:v>30348</c:v>
                </c:pt>
                <c:pt idx="62">
                  <c:v>30376</c:v>
                </c:pt>
                <c:pt idx="63">
                  <c:v>30407</c:v>
                </c:pt>
                <c:pt idx="64">
                  <c:v>30437</c:v>
                </c:pt>
                <c:pt idx="65">
                  <c:v>30468</c:v>
                </c:pt>
                <c:pt idx="66">
                  <c:v>30498</c:v>
                </c:pt>
                <c:pt idx="67">
                  <c:v>30529</c:v>
                </c:pt>
                <c:pt idx="68">
                  <c:v>30560</c:v>
                </c:pt>
                <c:pt idx="69">
                  <c:v>30590</c:v>
                </c:pt>
                <c:pt idx="70">
                  <c:v>30621</c:v>
                </c:pt>
                <c:pt idx="71">
                  <c:v>30651</c:v>
                </c:pt>
                <c:pt idx="72">
                  <c:v>30682</c:v>
                </c:pt>
                <c:pt idx="73">
                  <c:v>30713</c:v>
                </c:pt>
                <c:pt idx="74">
                  <c:v>30742</c:v>
                </c:pt>
                <c:pt idx="75">
                  <c:v>30773</c:v>
                </c:pt>
                <c:pt idx="76">
                  <c:v>30803</c:v>
                </c:pt>
                <c:pt idx="77">
                  <c:v>30834</c:v>
                </c:pt>
                <c:pt idx="78">
                  <c:v>30864</c:v>
                </c:pt>
                <c:pt idx="79">
                  <c:v>30895</c:v>
                </c:pt>
                <c:pt idx="80">
                  <c:v>30926</c:v>
                </c:pt>
                <c:pt idx="81">
                  <c:v>30956</c:v>
                </c:pt>
                <c:pt idx="82">
                  <c:v>30987</c:v>
                </c:pt>
                <c:pt idx="83">
                  <c:v>31017</c:v>
                </c:pt>
                <c:pt idx="84">
                  <c:v>31048</c:v>
                </c:pt>
                <c:pt idx="85">
                  <c:v>31079</c:v>
                </c:pt>
                <c:pt idx="86">
                  <c:v>31107</c:v>
                </c:pt>
                <c:pt idx="87">
                  <c:v>31138</c:v>
                </c:pt>
                <c:pt idx="88">
                  <c:v>31168</c:v>
                </c:pt>
                <c:pt idx="89">
                  <c:v>31199</c:v>
                </c:pt>
                <c:pt idx="90">
                  <c:v>31229</c:v>
                </c:pt>
                <c:pt idx="91">
                  <c:v>31260</c:v>
                </c:pt>
                <c:pt idx="92">
                  <c:v>31291</c:v>
                </c:pt>
                <c:pt idx="93">
                  <c:v>31321</c:v>
                </c:pt>
                <c:pt idx="94">
                  <c:v>31352</c:v>
                </c:pt>
                <c:pt idx="95">
                  <c:v>31382</c:v>
                </c:pt>
                <c:pt idx="96">
                  <c:v>31413</c:v>
                </c:pt>
                <c:pt idx="97">
                  <c:v>31444</c:v>
                </c:pt>
                <c:pt idx="98">
                  <c:v>31472</c:v>
                </c:pt>
                <c:pt idx="99">
                  <c:v>31503</c:v>
                </c:pt>
                <c:pt idx="100">
                  <c:v>31533</c:v>
                </c:pt>
                <c:pt idx="101">
                  <c:v>31564</c:v>
                </c:pt>
                <c:pt idx="102">
                  <c:v>31594</c:v>
                </c:pt>
                <c:pt idx="103">
                  <c:v>31625</c:v>
                </c:pt>
                <c:pt idx="104">
                  <c:v>31656</c:v>
                </c:pt>
                <c:pt idx="105">
                  <c:v>31686</c:v>
                </c:pt>
                <c:pt idx="106">
                  <c:v>31717</c:v>
                </c:pt>
                <c:pt idx="107">
                  <c:v>31747</c:v>
                </c:pt>
                <c:pt idx="108">
                  <c:v>31778</c:v>
                </c:pt>
                <c:pt idx="109">
                  <c:v>31809</c:v>
                </c:pt>
                <c:pt idx="110">
                  <c:v>31837</c:v>
                </c:pt>
                <c:pt idx="111">
                  <c:v>31868</c:v>
                </c:pt>
                <c:pt idx="112">
                  <c:v>31898</c:v>
                </c:pt>
                <c:pt idx="113">
                  <c:v>31929</c:v>
                </c:pt>
                <c:pt idx="114">
                  <c:v>31959</c:v>
                </c:pt>
                <c:pt idx="115">
                  <c:v>31990</c:v>
                </c:pt>
                <c:pt idx="116">
                  <c:v>32021</c:v>
                </c:pt>
                <c:pt idx="117">
                  <c:v>32051</c:v>
                </c:pt>
                <c:pt idx="118">
                  <c:v>32082</c:v>
                </c:pt>
                <c:pt idx="119">
                  <c:v>32112</c:v>
                </c:pt>
                <c:pt idx="120">
                  <c:v>32143</c:v>
                </c:pt>
                <c:pt idx="121">
                  <c:v>32174</c:v>
                </c:pt>
                <c:pt idx="122">
                  <c:v>32203</c:v>
                </c:pt>
                <c:pt idx="123">
                  <c:v>32234</c:v>
                </c:pt>
                <c:pt idx="124">
                  <c:v>32264</c:v>
                </c:pt>
                <c:pt idx="125">
                  <c:v>32295</c:v>
                </c:pt>
                <c:pt idx="126">
                  <c:v>32325</c:v>
                </c:pt>
                <c:pt idx="127">
                  <c:v>32356</c:v>
                </c:pt>
                <c:pt idx="128">
                  <c:v>32387</c:v>
                </c:pt>
                <c:pt idx="129">
                  <c:v>32417</c:v>
                </c:pt>
                <c:pt idx="130">
                  <c:v>32448</c:v>
                </c:pt>
                <c:pt idx="131">
                  <c:v>32478</c:v>
                </c:pt>
                <c:pt idx="132">
                  <c:v>32509</c:v>
                </c:pt>
                <c:pt idx="133">
                  <c:v>32540</c:v>
                </c:pt>
                <c:pt idx="134">
                  <c:v>32568</c:v>
                </c:pt>
                <c:pt idx="135">
                  <c:v>32599</c:v>
                </c:pt>
                <c:pt idx="136">
                  <c:v>32629</c:v>
                </c:pt>
                <c:pt idx="137">
                  <c:v>32660</c:v>
                </c:pt>
                <c:pt idx="138">
                  <c:v>32690</c:v>
                </c:pt>
                <c:pt idx="139">
                  <c:v>32721</c:v>
                </c:pt>
                <c:pt idx="140">
                  <c:v>32752</c:v>
                </c:pt>
                <c:pt idx="141">
                  <c:v>32782</c:v>
                </c:pt>
                <c:pt idx="142">
                  <c:v>32813</c:v>
                </c:pt>
                <c:pt idx="143">
                  <c:v>32843</c:v>
                </c:pt>
                <c:pt idx="144">
                  <c:v>32874</c:v>
                </c:pt>
                <c:pt idx="145">
                  <c:v>32905</c:v>
                </c:pt>
                <c:pt idx="146">
                  <c:v>32933</c:v>
                </c:pt>
                <c:pt idx="147">
                  <c:v>32964</c:v>
                </c:pt>
                <c:pt idx="148">
                  <c:v>32994</c:v>
                </c:pt>
                <c:pt idx="149">
                  <c:v>33025</c:v>
                </c:pt>
                <c:pt idx="150">
                  <c:v>33055</c:v>
                </c:pt>
                <c:pt idx="151">
                  <c:v>33086</c:v>
                </c:pt>
                <c:pt idx="152">
                  <c:v>33117</c:v>
                </c:pt>
                <c:pt idx="153">
                  <c:v>33147</c:v>
                </c:pt>
                <c:pt idx="154">
                  <c:v>33178</c:v>
                </c:pt>
                <c:pt idx="155">
                  <c:v>33208</c:v>
                </c:pt>
                <c:pt idx="156">
                  <c:v>33239</c:v>
                </c:pt>
                <c:pt idx="157">
                  <c:v>33270</c:v>
                </c:pt>
                <c:pt idx="158">
                  <c:v>33298</c:v>
                </c:pt>
                <c:pt idx="159">
                  <c:v>33329</c:v>
                </c:pt>
                <c:pt idx="160">
                  <c:v>33359</c:v>
                </c:pt>
                <c:pt idx="161">
                  <c:v>33390</c:v>
                </c:pt>
                <c:pt idx="162">
                  <c:v>33420</c:v>
                </c:pt>
                <c:pt idx="163">
                  <c:v>33451</c:v>
                </c:pt>
                <c:pt idx="164">
                  <c:v>33482</c:v>
                </c:pt>
                <c:pt idx="165">
                  <c:v>33512</c:v>
                </c:pt>
                <c:pt idx="166">
                  <c:v>33543</c:v>
                </c:pt>
                <c:pt idx="167">
                  <c:v>33573</c:v>
                </c:pt>
                <c:pt idx="168">
                  <c:v>33604</c:v>
                </c:pt>
                <c:pt idx="169">
                  <c:v>33635</c:v>
                </c:pt>
                <c:pt idx="170">
                  <c:v>33664</c:v>
                </c:pt>
                <c:pt idx="171">
                  <c:v>33695</c:v>
                </c:pt>
                <c:pt idx="172">
                  <c:v>33725</c:v>
                </c:pt>
                <c:pt idx="173">
                  <c:v>33756</c:v>
                </c:pt>
                <c:pt idx="174">
                  <c:v>33786</c:v>
                </c:pt>
                <c:pt idx="175">
                  <c:v>33817</c:v>
                </c:pt>
                <c:pt idx="176">
                  <c:v>33848</c:v>
                </c:pt>
                <c:pt idx="177">
                  <c:v>33878</c:v>
                </c:pt>
                <c:pt idx="178">
                  <c:v>33909</c:v>
                </c:pt>
                <c:pt idx="179">
                  <c:v>33939</c:v>
                </c:pt>
                <c:pt idx="180">
                  <c:v>33970</c:v>
                </c:pt>
                <c:pt idx="181">
                  <c:v>34001</c:v>
                </c:pt>
                <c:pt idx="182">
                  <c:v>34029</c:v>
                </c:pt>
                <c:pt idx="183">
                  <c:v>34060</c:v>
                </c:pt>
                <c:pt idx="184">
                  <c:v>34090</c:v>
                </c:pt>
                <c:pt idx="185">
                  <c:v>34121</c:v>
                </c:pt>
                <c:pt idx="186">
                  <c:v>34151</c:v>
                </c:pt>
                <c:pt idx="187">
                  <c:v>34182</c:v>
                </c:pt>
                <c:pt idx="188">
                  <c:v>34213</c:v>
                </c:pt>
                <c:pt idx="189">
                  <c:v>34243</c:v>
                </c:pt>
                <c:pt idx="190">
                  <c:v>34274</c:v>
                </c:pt>
                <c:pt idx="191">
                  <c:v>34304</c:v>
                </c:pt>
                <c:pt idx="192">
                  <c:v>34335</c:v>
                </c:pt>
                <c:pt idx="193">
                  <c:v>34366</c:v>
                </c:pt>
                <c:pt idx="194">
                  <c:v>34394</c:v>
                </c:pt>
                <c:pt idx="195">
                  <c:v>34425</c:v>
                </c:pt>
                <c:pt idx="196">
                  <c:v>34455</c:v>
                </c:pt>
                <c:pt idx="197">
                  <c:v>34486</c:v>
                </c:pt>
                <c:pt idx="198">
                  <c:v>34516</c:v>
                </c:pt>
                <c:pt idx="199">
                  <c:v>34547</c:v>
                </c:pt>
                <c:pt idx="200">
                  <c:v>34578</c:v>
                </c:pt>
                <c:pt idx="201">
                  <c:v>34608</c:v>
                </c:pt>
                <c:pt idx="202">
                  <c:v>34639</c:v>
                </c:pt>
                <c:pt idx="203">
                  <c:v>34669</c:v>
                </c:pt>
                <c:pt idx="204">
                  <c:v>34700</c:v>
                </c:pt>
                <c:pt idx="205">
                  <c:v>34731</c:v>
                </c:pt>
                <c:pt idx="206">
                  <c:v>34759</c:v>
                </c:pt>
                <c:pt idx="207">
                  <c:v>34790</c:v>
                </c:pt>
                <c:pt idx="208">
                  <c:v>34820</c:v>
                </c:pt>
                <c:pt idx="209">
                  <c:v>34851</c:v>
                </c:pt>
                <c:pt idx="210">
                  <c:v>34881</c:v>
                </c:pt>
                <c:pt idx="211">
                  <c:v>34912</c:v>
                </c:pt>
                <c:pt idx="212">
                  <c:v>34943</c:v>
                </c:pt>
                <c:pt idx="213">
                  <c:v>34973</c:v>
                </c:pt>
                <c:pt idx="214">
                  <c:v>35004</c:v>
                </c:pt>
                <c:pt idx="215">
                  <c:v>35034</c:v>
                </c:pt>
                <c:pt idx="216">
                  <c:v>35065</c:v>
                </c:pt>
                <c:pt idx="217">
                  <c:v>35096</c:v>
                </c:pt>
                <c:pt idx="218">
                  <c:v>35125</c:v>
                </c:pt>
                <c:pt idx="219">
                  <c:v>35156</c:v>
                </c:pt>
                <c:pt idx="220">
                  <c:v>35186</c:v>
                </c:pt>
                <c:pt idx="221">
                  <c:v>35217</c:v>
                </c:pt>
                <c:pt idx="222">
                  <c:v>35247</c:v>
                </c:pt>
                <c:pt idx="223">
                  <c:v>35278</c:v>
                </c:pt>
                <c:pt idx="224">
                  <c:v>35309</c:v>
                </c:pt>
                <c:pt idx="225">
                  <c:v>35339</c:v>
                </c:pt>
                <c:pt idx="226">
                  <c:v>35370</c:v>
                </c:pt>
                <c:pt idx="227">
                  <c:v>35400</c:v>
                </c:pt>
                <c:pt idx="228">
                  <c:v>35431</c:v>
                </c:pt>
                <c:pt idx="229">
                  <c:v>35462</c:v>
                </c:pt>
                <c:pt idx="230">
                  <c:v>35490</c:v>
                </c:pt>
                <c:pt idx="231">
                  <c:v>35521</c:v>
                </c:pt>
                <c:pt idx="232">
                  <c:v>35551</c:v>
                </c:pt>
                <c:pt idx="233">
                  <c:v>35582</c:v>
                </c:pt>
                <c:pt idx="234">
                  <c:v>35612</c:v>
                </c:pt>
                <c:pt idx="235">
                  <c:v>35643</c:v>
                </c:pt>
                <c:pt idx="236">
                  <c:v>35674</c:v>
                </c:pt>
                <c:pt idx="237">
                  <c:v>35704</c:v>
                </c:pt>
                <c:pt idx="238">
                  <c:v>35735</c:v>
                </c:pt>
                <c:pt idx="239">
                  <c:v>35765</c:v>
                </c:pt>
                <c:pt idx="240">
                  <c:v>35796</c:v>
                </c:pt>
                <c:pt idx="241">
                  <c:v>35827</c:v>
                </c:pt>
                <c:pt idx="242">
                  <c:v>35855</c:v>
                </c:pt>
                <c:pt idx="243">
                  <c:v>35886</c:v>
                </c:pt>
                <c:pt idx="244">
                  <c:v>35916</c:v>
                </c:pt>
                <c:pt idx="245">
                  <c:v>35947</c:v>
                </c:pt>
                <c:pt idx="246">
                  <c:v>35977</c:v>
                </c:pt>
                <c:pt idx="247">
                  <c:v>36008</c:v>
                </c:pt>
                <c:pt idx="248">
                  <c:v>36039</c:v>
                </c:pt>
                <c:pt idx="249">
                  <c:v>36069</c:v>
                </c:pt>
                <c:pt idx="250">
                  <c:v>36100</c:v>
                </c:pt>
                <c:pt idx="251">
                  <c:v>36130</c:v>
                </c:pt>
                <c:pt idx="252">
                  <c:v>36161</c:v>
                </c:pt>
                <c:pt idx="253">
                  <c:v>36192</c:v>
                </c:pt>
                <c:pt idx="254">
                  <c:v>36220</c:v>
                </c:pt>
                <c:pt idx="255">
                  <c:v>36251</c:v>
                </c:pt>
                <c:pt idx="256">
                  <c:v>36281</c:v>
                </c:pt>
                <c:pt idx="257">
                  <c:v>36312</c:v>
                </c:pt>
                <c:pt idx="258">
                  <c:v>36342</c:v>
                </c:pt>
                <c:pt idx="259">
                  <c:v>36373</c:v>
                </c:pt>
                <c:pt idx="260">
                  <c:v>36404</c:v>
                </c:pt>
                <c:pt idx="261">
                  <c:v>36434</c:v>
                </c:pt>
                <c:pt idx="262">
                  <c:v>36465</c:v>
                </c:pt>
                <c:pt idx="263">
                  <c:v>36495</c:v>
                </c:pt>
                <c:pt idx="264">
                  <c:v>36526</c:v>
                </c:pt>
                <c:pt idx="265">
                  <c:v>36557</c:v>
                </c:pt>
                <c:pt idx="266">
                  <c:v>36586</c:v>
                </c:pt>
                <c:pt idx="267">
                  <c:v>36617</c:v>
                </c:pt>
                <c:pt idx="268">
                  <c:v>36647</c:v>
                </c:pt>
                <c:pt idx="269">
                  <c:v>36678</c:v>
                </c:pt>
                <c:pt idx="270">
                  <c:v>36708</c:v>
                </c:pt>
                <c:pt idx="271">
                  <c:v>36739</c:v>
                </c:pt>
                <c:pt idx="272">
                  <c:v>36770</c:v>
                </c:pt>
                <c:pt idx="273">
                  <c:v>36800</c:v>
                </c:pt>
                <c:pt idx="274">
                  <c:v>36831</c:v>
                </c:pt>
                <c:pt idx="275">
                  <c:v>36861</c:v>
                </c:pt>
                <c:pt idx="276">
                  <c:v>36892</c:v>
                </c:pt>
                <c:pt idx="277">
                  <c:v>36923</c:v>
                </c:pt>
                <c:pt idx="278">
                  <c:v>36951</c:v>
                </c:pt>
                <c:pt idx="279">
                  <c:v>36982</c:v>
                </c:pt>
                <c:pt idx="280">
                  <c:v>37012</c:v>
                </c:pt>
                <c:pt idx="281">
                  <c:v>37043</c:v>
                </c:pt>
                <c:pt idx="282">
                  <c:v>37073</c:v>
                </c:pt>
                <c:pt idx="283">
                  <c:v>37104</c:v>
                </c:pt>
                <c:pt idx="284">
                  <c:v>37135</c:v>
                </c:pt>
                <c:pt idx="285">
                  <c:v>37165</c:v>
                </c:pt>
                <c:pt idx="286">
                  <c:v>37196</c:v>
                </c:pt>
                <c:pt idx="287">
                  <c:v>37226</c:v>
                </c:pt>
                <c:pt idx="288">
                  <c:v>37257</c:v>
                </c:pt>
                <c:pt idx="289">
                  <c:v>37288</c:v>
                </c:pt>
                <c:pt idx="290">
                  <c:v>37316</c:v>
                </c:pt>
                <c:pt idx="291">
                  <c:v>37347</c:v>
                </c:pt>
                <c:pt idx="292">
                  <c:v>37377</c:v>
                </c:pt>
                <c:pt idx="293">
                  <c:v>37408</c:v>
                </c:pt>
                <c:pt idx="294">
                  <c:v>37438</c:v>
                </c:pt>
                <c:pt idx="295">
                  <c:v>37469</c:v>
                </c:pt>
                <c:pt idx="296">
                  <c:v>37500</c:v>
                </c:pt>
                <c:pt idx="297">
                  <c:v>37530</c:v>
                </c:pt>
                <c:pt idx="298">
                  <c:v>37561</c:v>
                </c:pt>
                <c:pt idx="299">
                  <c:v>37591</c:v>
                </c:pt>
                <c:pt idx="300">
                  <c:v>37622</c:v>
                </c:pt>
                <c:pt idx="301">
                  <c:v>37653</c:v>
                </c:pt>
                <c:pt idx="302">
                  <c:v>37681</c:v>
                </c:pt>
                <c:pt idx="303">
                  <c:v>37712</c:v>
                </c:pt>
                <c:pt idx="304">
                  <c:v>37742</c:v>
                </c:pt>
                <c:pt idx="305">
                  <c:v>37773</c:v>
                </c:pt>
                <c:pt idx="306">
                  <c:v>37803</c:v>
                </c:pt>
                <c:pt idx="307">
                  <c:v>37834</c:v>
                </c:pt>
                <c:pt idx="308">
                  <c:v>37865</c:v>
                </c:pt>
                <c:pt idx="309">
                  <c:v>37895</c:v>
                </c:pt>
                <c:pt idx="310">
                  <c:v>37926</c:v>
                </c:pt>
                <c:pt idx="311">
                  <c:v>37956</c:v>
                </c:pt>
                <c:pt idx="312">
                  <c:v>37987</c:v>
                </c:pt>
                <c:pt idx="313">
                  <c:v>38018</c:v>
                </c:pt>
                <c:pt idx="314">
                  <c:v>38047</c:v>
                </c:pt>
                <c:pt idx="315">
                  <c:v>38078</c:v>
                </c:pt>
                <c:pt idx="316">
                  <c:v>38108</c:v>
                </c:pt>
                <c:pt idx="317">
                  <c:v>38139</c:v>
                </c:pt>
                <c:pt idx="318">
                  <c:v>38169</c:v>
                </c:pt>
                <c:pt idx="319">
                  <c:v>38200</c:v>
                </c:pt>
                <c:pt idx="320">
                  <c:v>38231</c:v>
                </c:pt>
                <c:pt idx="321">
                  <c:v>38261</c:v>
                </c:pt>
                <c:pt idx="322">
                  <c:v>38292</c:v>
                </c:pt>
                <c:pt idx="323">
                  <c:v>38322</c:v>
                </c:pt>
                <c:pt idx="324">
                  <c:v>38353</c:v>
                </c:pt>
                <c:pt idx="325">
                  <c:v>38384</c:v>
                </c:pt>
                <c:pt idx="326">
                  <c:v>38412</c:v>
                </c:pt>
                <c:pt idx="327">
                  <c:v>38443</c:v>
                </c:pt>
                <c:pt idx="328">
                  <c:v>38473</c:v>
                </c:pt>
                <c:pt idx="329">
                  <c:v>38504</c:v>
                </c:pt>
                <c:pt idx="330">
                  <c:v>38534</c:v>
                </c:pt>
                <c:pt idx="331">
                  <c:v>38565</c:v>
                </c:pt>
                <c:pt idx="332">
                  <c:v>38596</c:v>
                </c:pt>
                <c:pt idx="333">
                  <c:v>38626</c:v>
                </c:pt>
                <c:pt idx="334">
                  <c:v>38657</c:v>
                </c:pt>
                <c:pt idx="335">
                  <c:v>38687</c:v>
                </c:pt>
                <c:pt idx="336">
                  <c:v>38718</c:v>
                </c:pt>
                <c:pt idx="337">
                  <c:v>38749</c:v>
                </c:pt>
                <c:pt idx="338">
                  <c:v>38777</c:v>
                </c:pt>
                <c:pt idx="339">
                  <c:v>38808</c:v>
                </c:pt>
                <c:pt idx="340">
                  <c:v>38838</c:v>
                </c:pt>
                <c:pt idx="341">
                  <c:v>38869</c:v>
                </c:pt>
                <c:pt idx="342">
                  <c:v>38899</c:v>
                </c:pt>
                <c:pt idx="343">
                  <c:v>38930</c:v>
                </c:pt>
                <c:pt idx="344">
                  <c:v>38961</c:v>
                </c:pt>
                <c:pt idx="345">
                  <c:v>38991</c:v>
                </c:pt>
                <c:pt idx="346">
                  <c:v>39022</c:v>
                </c:pt>
                <c:pt idx="347">
                  <c:v>39052</c:v>
                </c:pt>
                <c:pt idx="348">
                  <c:v>39083</c:v>
                </c:pt>
                <c:pt idx="349">
                  <c:v>39114</c:v>
                </c:pt>
                <c:pt idx="350">
                  <c:v>39142</c:v>
                </c:pt>
                <c:pt idx="351">
                  <c:v>39173</c:v>
                </c:pt>
                <c:pt idx="352">
                  <c:v>39203</c:v>
                </c:pt>
                <c:pt idx="353">
                  <c:v>39234</c:v>
                </c:pt>
                <c:pt idx="354">
                  <c:v>39264</c:v>
                </c:pt>
                <c:pt idx="355">
                  <c:v>39295</c:v>
                </c:pt>
                <c:pt idx="356">
                  <c:v>39326</c:v>
                </c:pt>
                <c:pt idx="357">
                  <c:v>39356</c:v>
                </c:pt>
                <c:pt idx="358">
                  <c:v>39387</c:v>
                </c:pt>
                <c:pt idx="359">
                  <c:v>39417</c:v>
                </c:pt>
                <c:pt idx="360">
                  <c:v>39448</c:v>
                </c:pt>
                <c:pt idx="361">
                  <c:v>39479</c:v>
                </c:pt>
                <c:pt idx="362">
                  <c:v>39508</c:v>
                </c:pt>
                <c:pt idx="363">
                  <c:v>39539</c:v>
                </c:pt>
                <c:pt idx="364">
                  <c:v>39569</c:v>
                </c:pt>
                <c:pt idx="365">
                  <c:v>39600</c:v>
                </c:pt>
                <c:pt idx="366">
                  <c:v>39630</c:v>
                </c:pt>
                <c:pt idx="367">
                  <c:v>39661</c:v>
                </c:pt>
                <c:pt idx="368">
                  <c:v>39692</c:v>
                </c:pt>
                <c:pt idx="369">
                  <c:v>39722</c:v>
                </c:pt>
                <c:pt idx="370">
                  <c:v>39753</c:v>
                </c:pt>
                <c:pt idx="371">
                  <c:v>39783</c:v>
                </c:pt>
                <c:pt idx="372">
                  <c:v>39814</c:v>
                </c:pt>
                <c:pt idx="373">
                  <c:v>39845</c:v>
                </c:pt>
                <c:pt idx="374">
                  <c:v>39873</c:v>
                </c:pt>
                <c:pt idx="375">
                  <c:v>39904</c:v>
                </c:pt>
                <c:pt idx="376">
                  <c:v>39934</c:v>
                </c:pt>
                <c:pt idx="377">
                  <c:v>39965</c:v>
                </c:pt>
                <c:pt idx="378">
                  <c:v>39995</c:v>
                </c:pt>
                <c:pt idx="379">
                  <c:v>40026</c:v>
                </c:pt>
                <c:pt idx="380">
                  <c:v>40057</c:v>
                </c:pt>
                <c:pt idx="381">
                  <c:v>40087</c:v>
                </c:pt>
                <c:pt idx="382">
                  <c:v>40118</c:v>
                </c:pt>
                <c:pt idx="383">
                  <c:v>40148</c:v>
                </c:pt>
                <c:pt idx="384">
                  <c:v>40179</c:v>
                </c:pt>
                <c:pt idx="385">
                  <c:v>40210</c:v>
                </c:pt>
                <c:pt idx="386">
                  <c:v>40238</c:v>
                </c:pt>
                <c:pt idx="387">
                  <c:v>40269</c:v>
                </c:pt>
                <c:pt idx="388">
                  <c:v>40299</c:v>
                </c:pt>
                <c:pt idx="389">
                  <c:v>40330</c:v>
                </c:pt>
                <c:pt idx="390">
                  <c:v>40360</c:v>
                </c:pt>
                <c:pt idx="391">
                  <c:v>40391</c:v>
                </c:pt>
                <c:pt idx="392">
                  <c:v>40422</c:v>
                </c:pt>
                <c:pt idx="393">
                  <c:v>40452</c:v>
                </c:pt>
                <c:pt idx="394">
                  <c:v>40483</c:v>
                </c:pt>
                <c:pt idx="395">
                  <c:v>40513</c:v>
                </c:pt>
                <c:pt idx="396">
                  <c:v>40544</c:v>
                </c:pt>
                <c:pt idx="397">
                  <c:v>40575</c:v>
                </c:pt>
                <c:pt idx="398">
                  <c:v>40603</c:v>
                </c:pt>
                <c:pt idx="399">
                  <c:v>40634</c:v>
                </c:pt>
                <c:pt idx="400">
                  <c:v>40664</c:v>
                </c:pt>
                <c:pt idx="401">
                  <c:v>40695</c:v>
                </c:pt>
                <c:pt idx="402">
                  <c:v>40725</c:v>
                </c:pt>
                <c:pt idx="403">
                  <c:v>40756</c:v>
                </c:pt>
                <c:pt idx="404">
                  <c:v>40787</c:v>
                </c:pt>
                <c:pt idx="405">
                  <c:v>40817</c:v>
                </c:pt>
                <c:pt idx="406">
                  <c:v>40848</c:v>
                </c:pt>
                <c:pt idx="407">
                  <c:v>40878</c:v>
                </c:pt>
                <c:pt idx="408">
                  <c:v>40909</c:v>
                </c:pt>
                <c:pt idx="409">
                  <c:v>40940</c:v>
                </c:pt>
                <c:pt idx="410">
                  <c:v>40969</c:v>
                </c:pt>
                <c:pt idx="411">
                  <c:v>41000</c:v>
                </c:pt>
                <c:pt idx="412">
                  <c:v>41030</c:v>
                </c:pt>
                <c:pt idx="413">
                  <c:v>41061</c:v>
                </c:pt>
                <c:pt idx="414">
                  <c:v>41091</c:v>
                </c:pt>
                <c:pt idx="415">
                  <c:v>41122</c:v>
                </c:pt>
                <c:pt idx="416">
                  <c:v>41153</c:v>
                </c:pt>
                <c:pt idx="417">
                  <c:v>41183</c:v>
                </c:pt>
                <c:pt idx="418">
                  <c:v>41214</c:v>
                </c:pt>
                <c:pt idx="419">
                  <c:v>41244</c:v>
                </c:pt>
                <c:pt idx="420">
                  <c:v>41275</c:v>
                </c:pt>
                <c:pt idx="421">
                  <c:v>41306</c:v>
                </c:pt>
                <c:pt idx="422">
                  <c:v>41334</c:v>
                </c:pt>
                <c:pt idx="423">
                  <c:v>41365</c:v>
                </c:pt>
                <c:pt idx="424">
                  <c:v>41395</c:v>
                </c:pt>
                <c:pt idx="425">
                  <c:v>41426</c:v>
                </c:pt>
                <c:pt idx="426">
                  <c:v>41456</c:v>
                </c:pt>
                <c:pt idx="427">
                  <c:v>41487</c:v>
                </c:pt>
                <c:pt idx="428">
                  <c:v>41518</c:v>
                </c:pt>
                <c:pt idx="429">
                  <c:v>41548</c:v>
                </c:pt>
                <c:pt idx="430">
                  <c:v>41579</c:v>
                </c:pt>
                <c:pt idx="431">
                  <c:v>41609</c:v>
                </c:pt>
                <c:pt idx="432">
                  <c:v>41640</c:v>
                </c:pt>
                <c:pt idx="433">
                  <c:v>41671</c:v>
                </c:pt>
                <c:pt idx="434">
                  <c:v>41699</c:v>
                </c:pt>
                <c:pt idx="435">
                  <c:v>41730</c:v>
                </c:pt>
                <c:pt idx="436">
                  <c:v>41760</c:v>
                </c:pt>
                <c:pt idx="437">
                  <c:v>41791</c:v>
                </c:pt>
                <c:pt idx="438">
                  <c:v>41821</c:v>
                </c:pt>
                <c:pt idx="439">
                  <c:v>41852</c:v>
                </c:pt>
                <c:pt idx="440">
                  <c:v>41883</c:v>
                </c:pt>
                <c:pt idx="441">
                  <c:v>41913</c:v>
                </c:pt>
                <c:pt idx="442">
                  <c:v>41944</c:v>
                </c:pt>
                <c:pt idx="443">
                  <c:v>41974</c:v>
                </c:pt>
                <c:pt idx="444">
                  <c:v>42005</c:v>
                </c:pt>
                <c:pt idx="445">
                  <c:v>42036</c:v>
                </c:pt>
                <c:pt idx="446">
                  <c:v>42064</c:v>
                </c:pt>
                <c:pt idx="447">
                  <c:v>42095</c:v>
                </c:pt>
                <c:pt idx="448">
                  <c:v>42125</c:v>
                </c:pt>
                <c:pt idx="449">
                  <c:v>42156</c:v>
                </c:pt>
                <c:pt idx="450">
                  <c:v>42186</c:v>
                </c:pt>
                <c:pt idx="451">
                  <c:v>42217</c:v>
                </c:pt>
                <c:pt idx="452">
                  <c:v>42248</c:v>
                </c:pt>
                <c:pt idx="453">
                  <c:v>42278</c:v>
                </c:pt>
                <c:pt idx="454">
                  <c:v>42309</c:v>
                </c:pt>
                <c:pt idx="455">
                  <c:v>42339</c:v>
                </c:pt>
                <c:pt idx="456">
                  <c:v>42370</c:v>
                </c:pt>
                <c:pt idx="457">
                  <c:v>42401</c:v>
                </c:pt>
                <c:pt idx="458">
                  <c:v>42430</c:v>
                </c:pt>
                <c:pt idx="459">
                  <c:v>42461</c:v>
                </c:pt>
                <c:pt idx="460">
                  <c:v>42491</c:v>
                </c:pt>
                <c:pt idx="461">
                  <c:v>42522</c:v>
                </c:pt>
                <c:pt idx="462">
                  <c:v>42552</c:v>
                </c:pt>
                <c:pt idx="463">
                  <c:v>42583</c:v>
                </c:pt>
                <c:pt idx="464">
                  <c:v>42614</c:v>
                </c:pt>
                <c:pt idx="465">
                  <c:v>42644</c:v>
                </c:pt>
                <c:pt idx="466">
                  <c:v>42675</c:v>
                </c:pt>
                <c:pt idx="467">
                  <c:v>42705</c:v>
                </c:pt>
                <c:pt idx="468">
                  <c:v>42736</c:v>
                </c:pt>
                <c:pt idx="469">
                  <c:v>42767</c:v>
                </c:pt>
                <c:pt idx="470">
                  <c:v>42795</c:v>
                </c:pt>
                <c:pt idx="471">
                  <c:v>42826</c:v>
                </c:pt>
                <c:pt idx="472">
                  <c:v>42856</c:v>
                </c:pt>
                <c:pt idx="473">
                  <c:v>42887</c:v>
                </c:pt>
                <c:pt idx="474">
                  <c:v>42917</c:v>
                </c:pt>
                <c:pt idx="475">
                  <c:v>42948</c:v>
                </c:pt>
                <c:pt idx="476">
                  <c:v>42979</c:v>
                </c:pt>
                <c:pt idx="477">
                  <c:v>43009</c:v>
                </c:pt>
                <c:pt idx="478">
                  <c:v>43040</c:v>
                </c:pt>
                <c:pt idx="479">
                  <c:v>43070</c:v>
                </c:pt>
                <c:pt idx="480">
                  <c:v>43101</c:v>
                </c:pt>
                <c:pt idx="481">
                  <c:v>43132</c:v>
                </c:pt>
                <c:pt idx="482">
                  <c:v>43160</c:v>
                </c:pt>
                <c:pt idx="483">
                  <c:v>43191</c:v>
                </c:pt>
                <c:pt idx="484">
                  <c:v>43221</c:v>
                </c:pt>
                <c:pt idx="485">
                  <c:v>43252</c:v>
                </c:pt>
                <c:pt idx="486">
                  <c:v>43282</c:v>
                </c:pt>
                <c:pt idx="487">
                  <c:v>43313</c:v>
                </c:pt>
                <c:pt idx="488">
                  <c:v>43344</c:v>
                </c:pt>
                <c:pt idx="489">
                  <c:v>43374</c:v>
                </c:pt>
                <c:pt idx="490">
                  <c:v>43405</c:v>
                </c:pt>
                <c:pt idx="491">
                  <c:v>43435</c:v>
                </c:pt>
                <c:pt idx="492">
                  <c:v>43466</c:v>
                </c:pt>
                <c:pt idx="493">
                  <c:v>43497</c:v>
                </c:pt>
                <c:pt idx="494">
                  <c:v>43525</c:v>
                </c:pt>
                <c:pt idx="495">
                  <c:v>43556</c:v>
                </c:pt>
                <c:pt idx="496">
                  <c:v>43586</c:v>
                </c:pt>
                <c:pt idx="497">
                  <c:v>43617</c:v>
                </c:pt>
                <c:pt idx="498">
                  <c:v>43647</c:v>
                </c:pt>
                <c:pt idx="499">
                  <c:v>43678</c:v>
                </c:pt>
                <c:pt idx="500">
                  <c:v>43709</c:v>
                </c:pt>
                <c:pt idx="501">
                  <c:v>43739</c:v>
                </c:pt>
                <c:pt idx="502">
                  <c:v>43770</c:v>
                </c:pt>
                <c:pt idx="503">
                  <c:v>43800</c:v>
                </c:pt>
                <c:pt idx="504">
                  <c:v>43831</c:v>
                </c:pt>
                <c:pt idx="505">
                  <c:v>43862</c:v>
                </c:pt>
                <c:pt idx="506">
                  <c:v>43891</c:v>
                </c:pt>
                <c:pt idx="507">
                  <c:v>43922</c:v>
                </c:pt>
                <c:pt idx="508">
                  <c:v>43952</c:v>
                </c:pt>
                <c:pt idx="509">
                  <c:v>43983</c:v>
                </c:pt>
                <c:pt idx="510">
                  <c:v>44013</c:v>
                </c:pt>
                <c:pt idx="511">
                  <c:v>44044</c:v>
                </c:pt>
                <c:pt idx="512">
                  <c:v>44075</c:v>
                </c:pt>
                <c:pt idx="513">
                  <c:v>44105</c:v>
                </c:pt>
                <c:pt idx="514">
                  <c:v>44136</c:v>
                </c:pt>
                <c:pt idx="515">
                  <c:v>44166</c:v>
                </c:pt>
                <c:pt idx="516">
                  <c:v>44197</c:v>
                </c:pt>
                <c:pt idx="517">
                  <c:v>44228</c:v>
                </c:pt>
                <c:pt idx="518">
                  <c:v>44256</c:v>
                </c:pt>
                <c:pt idx="519">
                  <c:v>44287</c:v>
                </c:pt>
                <c:pt idx="520">
                  <c:v>44317</c:v>
                </c:pt>
                <c:pt idx="521">
                  <c:v>44348</c:v>
                </c:pt>
                <c:pt idx="522">
                  <c:v>44378</c:v>
                </c:pt>
                <c:pt idx="523">
                  <c:v>44409</c:v>
                </c:pt>
                <c:pt idx="524">
                  <c:v>44440</c:v>
                </c:pt>
                <c:pt idx="525">
                  <c:v>44470</c:v>
                </c:pt>
                <c:pt idx="526">
                  <c:v>44501</c:v>
                </c:pt>
                <c:pt idx="527">
                  <c:v>44531</c:v>
                </c:pt>
                <c:pt idx="528">
                  <c:v>44562</c:v>
                </c:pt>
                <c:pt idx="529">
                  <c:v>44593</c:v>
                </c:pt>
                <c:pt idx="530">
                  <c:v>44621</c:v>
                </c:pt>
                <c:pt idx="531">
                  <c:v>44652</c:v>
                </c:pt>
                <c:pt idx="532">
                  <c:v>44682</c:v>
                </c:pt>
                <c:pt idx="533">
                  <c:v>44713</c:v>
                </c:pt>
                <c:pt idx="534">
                  <c:v>44743</c:v>
                </c:pt>
                <c:pt idx="535">
                  <c:v>44774</c:v>
                </c:pt>
                <c:pt idx="536">
                  <c:v>44805</c:v>
                </c:pt>
                <c:pt idx="537">
                  <c:v>44835</c:v>
                </c:pt>
                <c:pt idx="538">
                  <c:v>44866</c:v>
                </c:pt>
                <c:pt idx="539">
                  <c:v>44896</c:v>
                </c:pt>
                <c:pt idx="540">
                  <c:v>44927</c:v>
                </c:pt>
                <c:pt idx="541">
                  <c:v>44958</c:v>
                </c:pt>
                <c:pt idx="542">
                  <c:v>44986</c:v>
                </c:pt>
                <c:pt idx="543">
                  <c:v>45017</c:v>
                </c:pt>
                <c:pt idx="544">
                  <c:v>45047</c:v>
                </c:pt>
                <c:pt idx="545">
                  <c:v>45078</c:v>
                </c:pt>
                <c:pt idx="546">
                  <c:v>45108</c:v>
                </c:pt>
                <c:pt idx="547">
                  <c:v>45139</c:v>
                </c:pt>
                <c:pt idx="548">
                  <c:v>45170</c:v>
                </c:pt>
                <c:pt idx="549">
                  <c:v>45200</c:v>
                </c:pt>
                <c:pt idx="550">
                  <c:v>45231</c:v>
                </c:pt>
                <c:pt idx="551">
                  <c:v>45261</c:v>
                </c:pt>
                <c:pt idx="552">
                  <c:v>45292</c:v>
                </c:pt>
                <c:pt idx="553">
                  <c:v>45323</c:v>
                </c:pt>
                <c:pt idx="554">
                  <c:v>45352</c:v>
                </c:pt>
                <c:pt idx="555">
                  <c:v>45383</c:v>
                </c:pt>
                <c:pt idx="556">
                  <c:v>45413</c:v>
                </c:pt>
                <c:pt idx="557">
                  <c:v>45444</c:v>
                </c:pt>
                <c:pt idx="558">
                  <c:v>45474</c:v>
                </c:pt>
                <c:pt idx="559">
                  <c:v>45505</c:v>
                </c:pt>
                <c:pt idx="560">
                  <c:v>45536</c:v>
                </c:pt>
                <c:pt idx="561">
                  <c:v>45566</c:v>
                </c:pt>
                <c:pt idx="562">
                  <c:v>45597</c:v>
                </c:pt>
                <c:pt idx="563">
                  <c:v>45627</c:v>
                </c:pt>
                <c:pt idx="564">
                  <c:v>45658</c:v>
                </c:pt>
                <c:pt idx="565">
                  <c:v>45689</c:v>
                </c:pt>
                <c:pt idx="566">
                  <c:v>45717</c:v>
                </c:pt>
                <c:pt idx="567">
                  <c:v>45748</c:v>
                </c:pt>
                <c:pt idx="568">
                  <c:v>45778</c:v>
                </c:pt>
                <c:pt idx="569">
                  <c:v>45809</c:v>
                </c:pt>
                <c:pt idx="570">
                  <c:v>45839</c:v>
                </c:pt>
                <c:pt idx="571">
                  <c:v>45870</c:v>
                </c:pt>
                <c:pt idx="572">
                  <c:v>45901</c:v>
                </c:pt>
                <c:pt idx="573">
                  <c:v>45931</c:v>
                </c:pt>
                <c:pt idx="574">
                  <c:v>45962</c:v>
                </c:pt>
                <c:pt idx="575">
                  <c:v>45992</c:v>
                </c:pt>
              </c:numCache>
              <c:extLst/>
            </c:numRef>
          </c:cat>
          <c:val>
            <c:numRef>
              <c:f>Monthly!$C$830:$C$949</c:f>
              <c:numCache>
                <c:formatCode>0.0</c:formatCode>
                <c:ptCount val="120"/>
                <c:pt idx="0">
                  <c:v>4.8</c:v>
                </c:pt>
                <c:pt idx="1">
                  <c:v>4.9000000000000004</c:v>
                </c:pt>
                <c:pt idx="2">
                  <c:v>5</c:v>
                </c:pt>
                <c:pt idx="3">
                  <c:v>5.0999999999999996</c:v>
                </c:pt>
                <c:pt idx="4">
                  <c:v>4.8</c:v>
                </c:pt>
                <c:pt idx="5">
                  <c:v>4.9000000000000004</c:v>
                </c:pt>
                <c:pt idx="6">
                  <c:v>4.8</c:v>
                </c:pt>
                <c:pt idx="7">
                  <c:v>4.9000000000000004</c:v>
                </c:pt>
                <c:pt idx="8">
                  <c:v>5</c:v>
                </c:pt>
                <c:pt idx="9">
                  <c:v>4.9000000000000004</c:v>
                </c:pt>
                <c:pt idx="10">
                  <c:v>4.7</c:v>
                </c:pt>
                <c:pt idx="11">
                  <c:v>4.7</c:v>
                </c:pt>
                <c:pt idx="12">
                  <c:v>4.7</c:v>
                </c:pt>
                <c:pt idx="13">
                  <c:v>4.5999999999999996</c:v>
                </c:pt>
                <c:pt idx="14">
                  <c:v>4.4000000000000004</c:v>
                </c:pt>
                <c:pt idx="15">
                  <c:v>4.4000000000000004</c:v>
                </c:pt>
                <c:pt idx="16">
                  <c:v>4.4000000000000004</c:v>
                </c:pt>
                <c:pt idx="17">
                  <c:v>4.3</c:v>
                </c:pt>
                <c:pt idx="18">
                  <c:v>4.3</c:v>
                </c:pt>
                <c:pt idx="19">
                  <c:v>4.4000000000000004</c:v>
                </c:pt>
                <c:pt idx="20">
                  <c:v>4.3</c:v>
                </c:pt>
                <c:pt idx="21">
                  <c:v>4.2</c:v>
                </c:pt>
                <c:pt idx="22">
                  <c:v>4.2</c:v>
                </c:pt>
                <c:pt idx="23">
                  <c:v>4.0999999999999996</c:v>
                </c:pt>
                <c:pt idx="24">
                  <c:v>4</c:v>
                </c:pt>
                <c:pt idx="25">
                  <c:v>4.0999999999999996</c:v>
                </c:pt>
                <c:pt idx="26">
                  <c:v>4</c:v>
                </c:pt>
                <c:pt idx="27">
                  <c:v>4</c:v>
                </c:pt>
                <c:pt idx="28">
                  <c:v>3.8</c:v>
                </c:pt>
                <c:pt idx="29">
                  <c:v>4</c:v>
                </c:pt>
                <c:pt idx="30">
                  <c:v>3.8</c:v>
                </c:pt>
                <c:pt idx="31">
                  <c:v>3.8</c:v>
                </c:pt>
                <c:pt idx="32">
                  <c:v>3.7</c:v>
                </c:pt>
                <c:pt idx="33">
                  <c:v>3.8</c:v>
                </c:pt>
                <c:pt idx="34">
                  <c:v>3.8</c:v>
                </c:pt>
                <c:pt idx="35">
                  <c:v>3.9</c:v>
                </c:pt>
                <c:pt idx="36">
                  <c:v>4</c:v>
                </c:pt>
                <c:pt idx="37">
                  <c:v>3.8</c:v>
                </c:pt>
                <c:pt idx="38">
                  <c:v>3.8</c:v>
                </c:pt>
                <c:pt idx="39">
                  <c:v>3.7</c:v>
                </c:pt>
                <c:pt idx="40">
                  <c:v>3.6</c:v>
                </c:pt>
                <c:pt idx="41">
                  <c:v>3.6</c:v>
                </c:pt>
                <c:pt idx="42">
                  <c:v>3.7</c:v>
                </c:pt>
                <c:pt idx="43">
                  <c:v>3.6</c:v>
                </c:pt>
                <c:pt idx="44">
                  <c:v>3.5</c:v>
                </c:pt>
                <c:pt idx="45">
                  <c:v>3.6</c:v>
                </c:pt>
                <c:pt idx="46">
                  <c:v>3.6</c:v>
                </c:pt>
                <c:pt idx="47">
                  <c:v>3.6</c:v>
                </c:pt>
                <c:pt idx="48">
                  <c:v>3.6</c:v>
                </c:pt>
                <c:pt idx="49">
                  <c:v>3.5</c:v>
                </c:pt>
                <c:pt idx="50">
                  <c:v>4.4000000000000004</c:v>
                </c:pt>
                <c:pt idx="51">
                  <c:v>14.8</c:v>
                </c:pt>
                <c:pt idx="52">
                  <c:v>13.2</c:v>
                </c:pt>
                <c:pt idx="53">
                  <c:v>11</c:v>
                </c:pt>
                <c:pt idx="54">
                  <c:v>10.199999999999999</c:v>
                </c:pt>
                <c:pt idx="55">
                  <c:v>8.4</c:v>
                </c:pt>
                <c:pt idx="56">
                  <c:v>7.8</c:v>
                </c:pt>
                <c:pt idx="57">
                  <c:v>6.9</c:v>
                </c:pt>
                <c:pt idx="58">
                  <c:v>6.7</c:v>
                </c:pt>
                <c:pt idx="59">
                  <c:v>6.7</c:v>
                </c:pt>
                <c:pt idx="60">
                  <c:v>6.4</c:v>
                </c:pt>
                <c:pt idx="61">
                  <c:v>6.2</c:v>
                </c:pt>
                <c:pt idx="62">
                  <c:v>6.1</c:v>
                </c:pt>
                <c:pt idx="63">
                  <c:v>6.1</c:v>
                </c:pt>
                <c:pt idx="64">
                  <c:v>5.8</c:v>
                </c:pt>
                <c:pt idx="65">
                  <c:v>5.9</c:v>
                </c:pt>
                <c:pt idx="66">
                  <c:v>5.4</c:v>
                </c:pt>
                <c:pt idx="67">
                  <c:v>5.0999999999999996</c:v>
                </c:pt>
                <c:pt idx="68">
                  <c:v>4.7</c:v>
                </c:pt>
                <c:pt idx="69">
                  <c:v>4.5</c:v>
                </c:pt>
                <c:pt idx="70">
                  <c:v>4.0999999999999996</c:v>
                </c:pt>
                <c:pt idx="71">
                  <c:v>3.9</c:v>
                </c:pt>
                <c:pt idx="72">
                  <c:v>4</c:v>
                </c:pt>
                <c:pt idx="73">
                  <c:v>3.9</c:v>
                </c:pt>
                <c:pt idx="74">
                  <c:v>3.7</c:v>
                </c:pt>
                <c:pt idx="75">
                  <c:v>3.7</c:v>
                </c:pt>
                <c:pt idx="76">
                  <c:v>3.6</c:v>
                </c:pt>
                <c:pt idx="77">
                  <c:v>3.6</c:v>
                </c:pt>
                <c:pt idx="78">
                  <c:v>3.5</c:v>
                </c:pt>
                <c:pt idx="79">
                  <c:v>3.6</c:v>
                </c:pt>
                <c:pt idx="80">
                  <c:v>3.5</c:v>
                </c:pt>
                <c:pt idx="81">
                  <c:v>3.6</c:v>
                </c:pt>
                <c:pt idx="82">
                  <c:v>3.6</c:v>
                </c:pt>
                <c:pt idx="83">
                  <c:v>3.5</c:v>
                </c:pt>
                <c:pt idx="84">
                  <c:v>3.5</c:v>
                </c:pt>
                <c:pt idx="85">
                  <c:v>3.6</c:v>
                </c:pt>
                <c:pt idx="86">
                  <c:v>3.5</c:v>
                </c:pt>
                <c:pt idx="87">
                  <c:v>3.4</c:v>
                </c:pt>
                <c:pt idx="88">
                  <c:v>3.6</c:v>
                </c:pt>
                <c:pt idx="89">
                  <c:v>3.6</c:v>
                </c:pt>
                <c:pt idx="90">
                  <c:v>3.5</c:v>
                </c:pt>
                <c:pt idx="91">
                  <c:v>3.7</c:v>
                </c:pt>
                <c:pt idx="92">
                  <c:v>3.7</c:v>
                </c:pt>
                <c:pt idx="93">
                  <c:v>3.9</c:v>
                </c:pt>
                <c:pt idx="94">
                  <c:v>3.7</c:v>
                </c:pt>
                <c:pt idx="95">
                  <c:v>3.8</c:v>
                </c:pt>
                <c:pt idx="96">
                  <c:v>3.7</c:v>
                </c:pt>
                <c:pt idx="97">
                  <c:v>3.9</c:v>
                </c:pt>
                <c:pt idx="98">
                  <c:v>3.9</c:v>
                </c:pt>
                <c:pt idx="99">
                  <c:v>3.9</c:v>
                </c:pt>
                <c:pt idx="100">
                  <c:v>3.9</c:v>
                </c:pt>
                <c:pt idx="101">
                  <c:v>4.0999999999999996</c:v>
                </c:pt>
                <c:pt idx="102">
                  <c:v>4.2</c:v>
                </c:pt>
                <c:pt idx="103">
                  <c:v>4.2</c:v>
                </c:pt>
                <c:pt idx="104">
                  <c:v>4.0999999999999996</c:v>
                </c:pt>
                <c:pt idx="105">
                  <c:v>4.0999999999999996</c:v>
                </c:pt>
                <c:pt idx="106">
                  <c:v>4.2</c:v>
                </c:pt>
                <c:pt idx="107">
                  <c:v>4.0999999999999996</c:v>
                </c:pt>
                <c:pt idx="108">
                  <c:v>4</c:v>
                </c:pt>
                <c:pt idx="109">
                  <c:v>4.2</c:v>
                </c:pt>
                <c:pt idx="110">
                  <c:v>4.2</c:v>
                </c:pt>
                <c:pt idx="111">
                  <c:v>4.2</c:v>
                </c:pt>
                <c:pt idx="112">
                  <c:v>4.3</c:v>
                </c:pt>
                <c:pt idx="113">
                  <c:v>4.0999999999999996</c:v>
                </c:pt>
                <c:pt idx="114">
                  <c:v>4.3</c:v>
                </c:pt>
                <c:pt idx="115">
                  <c:v>4.3</c:v>
                </c:pt>
                <c:pt idx="116">
                  <c:v>4.4000000000000004</c:v>
                </c:pt>
                <c:pt idx="118">
                  <c:v>4.5</c:v>
                </c:pt>
                <c:pt idx="119">
                  <c:v>4.4000000000000004</c:v>
                </c:pt>
              </c:numCache>
              <c:extLst/>
            </c:numRef>
          </c:val>
          <c:smooth val="0"/>
          <c:extLst>
            <c:ext xmlns:c16="http://schemas.microsoft.com/office/drawing/2014/chart" uri="{C3380CC4-5D6E-409C-BE32-E72D297353CC}">
              <c16:uniqueId val="{00000001-467E-454C-B53D-C0BADCE9797B}"/>
            </c:ext>
          </c:extLst>
        </c:ser>
        <c:dLbls>
          <c:showLegendKey val="0"/>
          <c:showVal val="0"/>
          <c:showCatName val="0"/>
          <c:showSerName val="0"/>
          <c:showPercent val="0"/>
          <c:showBubbleSize val="0"/>
        </c:dLbls>
        <c:marker val="1"/>
        <c:smooth val="0"/>
        <c:axId val="404982783"/>
        <c:axId val="404985183"/>
      </c:lineChart>
      <c:dateAx>
        <c:axId val="409137247"/>
        <c:scaling>
          <c:orientation val="minMax"/>
        </c:scaling>
        <c:delete val="0"/>
        <c:axPos val="b"/>
        <c:numFmt formatCode="yy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j-lt"/>
                <a:ea typeface="+mn-ea"/>
                <a:cs typeface="+mn-cs"/>
              </a:defRPr>
            </a:pPr>
            <a:endParaRPr lang="en-US"/>
          </a:p>
        </c:txPr>
        <c:crossAx val="409135327"/>
        <c:crosses val="autoZero"/>
        <c:auto val="1"/>
        <c:lblOffset val="100"/>
        <c:baseTimeUnit val="months"/>
        <c:majorUnit val="12"/>
        <c:majorTimeUnit val="months"/>
      </c:dateAx>
      <c:valAx>
        <c:axId val="409135327"/>
        <c:scaling>
          <c:orientation val="minMax"/>
          <c:max val="12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j-lt"/>
                    <a:ea typeface="+mn-ea"/>
                    <a:cs typeface="+mn-cs"/>
                  </a:defRPr>
                </a:pPr>
                <a:r>
                  <a:rPr lang="en-US"/>
                  <a:t>Consumer Sentiment</a:t>
                </a: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j-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j-lt"/>
                <a:ea typeface="+mn-ea"/>
                <a:cs typeface="+mn-cs"/>
              </a:defRPr>
            </a:pPr>
            <a:endParaRPr lang="en-US"/>
          </a:p>
        </c:txPr>
        <c:crossAx val="409137247"/>
        <c:crosses val="autoZero"/>
        <c:crossBetween val="between"/>
      </c:valAx>
      <c:valAx>
        <c:axId val="404985183"/>
        <c:scaling>
          <c:orientation val="minMax"/>
        </c:scaling>
        <c:delete val="0"/>
        <c:axPos val="r"/>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j-lt"/>
                    <a:ea typeface="+mn-ea"/>
                    <a:cs typeface="+mn-cs"/>
                  </a:defRPr>
                </a:pPr>
                <a:r>
                  <a:rPr lang="en-US"/>
                  <a:t>Unemployment Rate</a:t>
                </a: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j-lt"/>
                  <a:ea typeface="+mn-ea"/>
                  <a:cs typeface="+mn-cs"/>
                </a:defRPr>
              </a:pPr>
              <a:endParaRPr lang="en-US"/>
            </a:p>
          </c:txPr>
        </c:title>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j-lt"/>
                <a:ea typeface="+mn-ea"/>
                <a:cs typeface="+mn-cs"/>
              </a:defRPr>
            </a:pPr>
            <a:endParaRPr lang="en-US"/>
          </a:p>
        </c:txPr>
        <c:crossAx val="404982783"/>
        <c:crosses val="max"/>
        <c:crossBetween val="between"/>
      </c:valAx>
      <c:dateAx>
        <c:axId val="404982783"/>
        <c:scaling>
          <c:orientation val="minMax"/>
        </c:scaling>
        <c:delete val="1"/>
        <c:axPos val="b"/>
        <c:numFmt formatCode="yyyy\-mm\-dd" sourceLinked="1"/>
        <c:majorTickMark val="out"/>
        <c:minorTickMark val="none"/>
        <c:tickLblPos val="nextTo"/>
        <c:crossAx val="404985183"/>
        <c:crosses val="autoZero"/>
        <c:auto val="1"/>
        <c:lblOffset val="100"/>
        <c:baseTimeUnit val="months"/>
      </c:dateAx>
      <c:spPr>
        <a:noFill/>
        <a:ln>
          <a:noFill/>
        </a:ln>
        <a:effectLst/>
      </c:spPr>
    </c:plotArea>
    <c:legend>
      <c:legendPos val="b"/>
      <c:layout>
        <c:manualLayout>
          <c:xMode val="edge"/>
          <c:yMode val="edge"/>
          <c:x val="0.1503935384721713"/>
          <c:y val="0.87692315157194911"/>
          <c:w val="0.69921292305565741"/>
          <c:h val="0.10106876123582167"/>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j-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2000">
          <a:latin typeface="+mj-lt"/>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spc="0" baseline="0">
                <a:solidFill>
                  <a:schemeClr val="tx1">
                    <a:lumMod val="65000"/>
                    <a:lumOff val="35000"/>
                  </a:schemeClr>
                </a:solidFill>
                <a:latin typeface="+mj-lt"/>
                <a:ea typeface="+mn-ea"/>
                <a:cs typeface="+mn-cs"/>
              </a:defRPr>
            </a:pPr>
            <a:r>
              <a:rPr lang="en-US" sz="2800" dirty="0">
                <a:solidFill>
                  <a:schemeClr val="tx1"/>
                </a:solidFill>
              </a:rPr>
              <a:t>Savings Rate Through Time</a:t>
            </a:r>
          </a:p>
        </c:rich>
      </c:tx>
      <c:layout>
        <c:manualLayout>
          <c:xMode val="edge"/>
          <c:yMode val="edge"/>
          <c:x val="0.15515703964196259"/>
          <c:y val="1.9597820321165069E-2"/>
        </c:manualLayout>
      </c:layout>
      <c:overlay val="0"/>
      <c:spPr>
        <a:noFill/>
        <a:ln>
          <a:noFill/>
        </a:ln>
        <a:effectLst/>
      </c:spPr>
      <c:txPr>
        <a:bodyPr rot="0" spcFirstLastPara="1" vertOverflow="ellipsis" vert="horz" wrap="square" anchor="ctr" anchorCtr="1"/>
        <a:lstStyle/>
        <a:p>
          <a:pPr>
            <a:defRPr sz="2800" b="0" i="0" u="none" strike="noStrike" kern="1200" spc="0" baseline="0">
              <a:solidFill>
                <a:schemeClr val="tx1">
                  <a:lumMod val="65000"/>
                  <a:lumOff val="35000"/>
                </a:schemeClr>
              </a:solidFill>
              <a:latin typeface="+mj-lt"/>
              <a:ea typeface="+mn-ea"/>
              <a:cs typeface="+mn-cs"/>
            </a:defRPr>
          </a:pPr>
          <a:endParaRPr lang="en-US"/>
        </a:p>
      </c:txPr>
    </c:title>
    <c:autoTitleDeleted val="0"/>
    <c:plotArea>
      <c:layout/>
      <c:lineChart>
        <c:grouping val="standard"/>
        <c:varyColors val="0"/>
        <c:ser>
          <c:idx val="0"/>
          <c:order val="0"/>
          <c:tx>
            <c:strRef>
              <c:f>'PErsonal Savings Rate'!$B$1</c:f>
              <c:strCache>
                <c:ptCount val="1"/>
                <c:pt idx="0">
                  <c:v>PSAVERT</c:v>
                </c:pt>
              </c:strCache>
            </c:strRef>
          </c:tx>
          <c:spPr>
            <a:ln w="28575" cap="rnd">
              <a:solidFill>
                <a:schemeClr val="accent1"/>
              </a:solidFill>
              <a:round/>
            </a:ln>
            <a:effectLst/>
          </c:spPr>
          <c:marker>
            <c:symbol val="none"/>
          </c:marker>
          <c:cat>
            <c:numRef>
              <c:f>'PErsonal Savings Rate'!$A$2:$A$122</c:f>
              <c:numCache>
                <c:formatCode>yyyy\-mm\-dd</c:formatCode>
                <c:ptCount val="121"/>
                <c:pt idx="0">
                  <c:v>42309</c:v>
                </c:pt>
                <c:pt idx="1">
                  <c:v>42339</c:v>
                </c:pt>
                <c:pt idx="2">
                  <c:v>42370</c:v>
                </c:pt>
                <c:pt idx="3">
                  <c:v>42401</c:v>
                </c:pt>
                <c:pt idx="4">
                  <c:v>42430</c:v>
                </c:pt>
                <c:pt idx="5">
                  <c:v>42461</c:v>
                </c:pt>
                <c:pt idx="6">
                  <c:v>42491</c:v>
                </c:pt>
                <c:pt idx="7">
                  <c:v>42522</c:v>
                </c:pt>
                <c:pt idx="8">
                  <c:v>42552</c:v>
                </c:pt>
                <c:pt idx="9">
                  <c:v>42583</c:v>
                </c:pt>
                <c:pt idx="10">
                  <c:v>42614</c:v>
                </c:pt>
                <c:pt idx="11">
                  <c:v>42644</c:v>
                </c:pt>
                <c:pt idx="12">
                  <c:v>42675</c:v>
                </c:pt>
                <c:pt idx="13">
                  <c:v>42705</c:v>
                </c:pt>
                <c:pt idx="14">
                  <c:v>42736</c:v>
                </c:pt>
                <c:pt idx="15">
                  <c:v>42767</c:v>
                </c:pt>
                <c:pt idx="16">
                  <c:v>42795</c:v>
                </c:pt>
                <c:pt idx="17">
                  <c:v>42826</c:v>
                </c:pt>
                <c:pt idx="18">
                  <c:v>42856</c:v>
                </c:pt>
                <c:pt idx="19">
                  <c:v>42887</c:v>
                </c:pt>
                <c:pt idx="20">
                  <c:v>42917</c:v>
                </c:pt>
                <c:pt idx="21">
                  <c:v>42948</c:v>
                </c:pt>
                <c:pt idx="22">
                  <c:v>42979</c:v>
                </c:pt>
                <c:pt idx="23">
                  <c:v>43009</c:v>
                </c:pt>
                <c:pt idx="24">
                  <c:v>43040</c:v>
                </c:pt>
                <c:pt idx="25">
                  <c:v>43070</c:v>
                </c:pt>
                <c:pt idx="26">
                  <c:v>43101</c:v>
                </c:pt>
                <c:pt idx="27">
                  <c:v>43132</c:v>
                </c:pt>
                <c:pt idx="28">
                  <c:v>43160</c:v>
                </c:pt>
                <c:pt idx="29">
                  <c:v>43191</c:v>
                </c:pt>
                <c:pt idx="30">
                  <c:v>43221</c:v>
                </c:pt>
                <c:pt idx="31">
                  <c:v>43252</c:v>
                </c:pt>
                <c:pt idx="32">
                  <c:v>43282</c:v>
                </c:pt>
                <c:pt idx="33">
                  <c:v>43313</c:v>
                </c:pt>
                <c:pt idx="34">
                  <c:v>43344</c:v>
                </c:pt>
                <c:pt idx="35">
                  <c:v>43374</c:v>
                </c:pt>
                <c:pt idx="36">
                  <c:v>43405</c:v>
                </c:pt>
                <c:pt idx="37">
                  <c:v>43435</c:v>
                </c:pt>
                <c:pt idx="38">
                  <c:v>43466</c:v>
                </c:pt>
                <c:pt idx="39">
                  <c:v>43497</c:v>
                </c:pt>
                <c:pt idx="40">
                  <c:v>43525</c:v>
                </c:pt>
                <c:pt idx="41">
                  <c:v>43556</c:v>
                </c:pt>
                <c:pt idx="42">
                  <c:v>43586</c:v>
                </c:pt>
                <c:pt idx="43">
                  <c:v>43617</c:v>
                </c:pt>
                <c:pt idx="44">
                  <c:v>43647</c:v>
                </c:pt>
                <c:pt idx="45">
                  <c:v>43678</c:v>
                </c:pt>
                <c:pt idx="46">
                  <c:v>43709</c:v>
                </c:pt>
                <c:pt idx="47">
                  <c:v>43739</c:v>
                </c:pt>
                <c:pt idx="48">
                  <c:v>43770</c:v>
                </c:pt>
                <c:pt idx="49">
                  <c:v>43800</c:v>
                </c:pt>
                <c:pt idx="50">
                  <c:v>43831</c:v>
                </c:pt>
                <c:pt idx="51">
                  <c:v>43862</c:v>
                </c:pt>
                <c:pt idx="52">
                  <c:v>43891</c:v>
                </c:pt>
                <c:pt idx="53">
                  <c:v>43922</c:v>
                </c:pt>
                <c:pt idx="54">
                  <c:v>43952</c:v>
                </c:pt>
                <c:pt idx="55">
                  <c:v>43983</c:v>
                </c:pt>
                <c:pt idx="56">
                  <c:v>44013</c:v>
                </c:pt>
                <c:pt idx="57">
                  <c:v>44044</c:v>
                </c:pt>
                <c:pt idx="58">
                  <c:v>44075</c:v>
                </c:pt>
                <c:pt idx="59">
                  <c:v>44105</c:v>
                </c:pt>
                <c:pt idx="60">
                  <c:v>44136</c:v>
                </c:pt>
                <c:pt idx="61">
                  <c:v>44166</c:v>
                </c:pt>
                <c:pt idx="62">
                  <c:v>44197</c:v>
                </c:pt>
                <c:pt idx="63">
                  <c:v>44228</c:v>
                </c:pt>
                <c:pt idx="64">
                  <c:v>44256</c:v>
                </c:pt>
                <c:pt idx="65">
                  <c:v>44287</c:v>
                </c:pt>
                <c:pt idx="66">
                  <c:v>44317</c:v>
                </c:pt>
                <c:pt idx="67">
                  <c:v>44348</c:v>
                </c:pt>
                <c:pt idx="68">
                  <c:v>44378</c:v>
                </c:pt>
                <c:pt idx="69">
                  <c:v>44409</c:v>
                </c:pt>
                <c:pt idx="70">
                  <c:v>44440</c:v>
                </c:pt>
                <c:pt idx="71">
                  <c:v>44470</c:v>
                </c:pt>
                <c:pt idx="72">
                  <c:v>44501</c:v>
                </c:pt>
                <c:pt idx="73">
                  <c:v>44531</c:v>
                </c:pt>
                <c:pt idx="74">
                  <c:v>44562</c:v>
                </c:pt>
                <c:pt idx="75">
                  <c:v>44593</c:v>
                </c:pt>
                <c:pt idx="76">
                  <c:v>44621</c:v>
                </c:pt>
                <c:pt idx="77">
                  <c:v>44652</c:v>
                </c:pt>
                <c:pt idx="78">
                  <c:v>44682</c:v>
                </c:pt>
                <c:pt idx="79">
                  <c:v>44713</c:v>
                </c:pt>
                <c:pt idx="80">
                  <c:v>44743</c:v>
                </c:pt>
                <c:pt idx="81">
                  <c:v>44774</c:v>
                </c:pt>
                <c:pt idx="82">
                  <c:v>44805</c:v>
                </c:pt>
                <c:pt idx="83">
                  <c:v>44835</c:v>
                </c:pt>
                <c:pt idx="84">
                  <c:v>44866</c:v>
                </c:pt>
                <c:pt idx="85">
                  <c:v>44896</c:v>
                </c:pt>
                <c:pt idx="86">
                  <c:v>44927</c:v>
                </c:pt>
                <c:pt idx="87">
                  <c:v>44958</c:v>
                </c:pt>
                <c:pt idx="88">
                  <c:v>44986</c:v>
                </c:pt>
                <c:pt idx="89">
                  <c:v>45017</c:v>
                </c:pt>
                <c:pt idx="90">
                  <c:v>45047</c:v>
                </c:pt>
                <c:pt idx="91">
                  <c:v>45078</c:v>
                </c:pt>
                <c:pt idx="92">
                  <c:v>45108</c:v>
                </c:pt>
                <c:pt idx="93">
                  <c:v>45139</c:v>
                </c:pt>
                <c:pt idx="94">
                  <c:v>45170</c:v>
                </c:pt>
                <c:pt idx="95">
                  <c:v>45200</c:v>
                </c:pt>
                <c:pt idx="96">
                  <c:v>45231</c:v>
                </c:pt>
                <c:pt idx="97">
                  <c:v>45261</c:v>
                </c:pt>
                <c:pt idx="98">
                  <c:v>45292</c:v>
                </c:pt>
                <c:pt idx="99">
                  <c:v>45323</c:v>
                </c:pt>
                <c:pt idx="100">
                  <c:v>45352</c:v>
                </c:pt>
                <c:pt idx="101">
                  <c:v>45383</c:v>
                </c:pt>
                <c:pt idx="102">
                  <c:v>45413</c:v>
                </c:pt>
                <c:pt idx="103">
                  <c:v>45444</c:v>
                </c:pt>
                <c:pt idx="104">
                  <c:v>45474</c:v>
                </c:pt>
                <c:pt idx="105">
                  <c:v>45505</c:v>
                </c:pt>
                <c:pt idx="106">
                  <c:v>45536</c:v>
                </c:pt>
                <c:pt idx="107">
                  <c:v>45566</c:v>
                </c:pt>
                <c:pt idx="108">
                  <c:v>45597</c:v>
                </c:pt>
                <c:pt idx="109">
                  <c:v>45627</c:v>
                </c:pt>
                <c:pt idx="110">
                  <c:v>45658</c:v>
                </c:pt>
                <c:pt idx="111">
                  <c:v>45689</c:v>
                </c:pt>
                <c:pt idx="112">
                  <c:v>45717</c:v>
                </c:pt>
                <c:pt idx="113">
                  <c:v>45748</c:v>
                </c:pt>
                <c:pt idx="114">
                  <c:v>45778</c:v>
                </c:pt>
                <c:pt idx="115">
                  <c:v>45809</c:v>
                </c:pt>
                <c:pt idx="116">
                  <c:v>45839</c:v>
                </c:pt>
                <c:pt idx="117">
                  <c:v>45870</c:v>
                </c:pt>
                <c:pt idx="118">
                  <c:v>45901</c:v>
                </c:pt>
                <c:pt idx="119">
                  <c:v>45931</c:v>
                </c:pt>
                <c:pt idx="120">
                  <c:v>45962</c:v>
                </c:pt>
              </c:numCache>
            </c:numRef>
          </c:cat>
          <c:val>
            <c:numRef>
              <c:f>'PErsonal Savings Rate'!$B$2:$B$122</c:f>
              <c:numCache>
                <c:formatCode>0.0</c:formatCode>
                <c:ptCount val="121"/>
                <c:pt idx="0">
                  <c:v>5.6</c:v>
                </c:pt>
                <c:pt idx="1">
                  <c:v>5.8</c:v>
                </c:pt>
                <c:pt idx="2">
                  <c:v>6.1</c:v>
                </c:pt>
                <c:pt idx="3">
                  <c:v>5.6</c:v>
                </c:pt>
                <c:pt idx="4">
                  <c:v>5.9</c:v>
                </c:pt>
                <c:pt idx="5">
                  <c:v>5.5</c:v>
                </c:pt>
                <c:pt idx="6">
                  <c:v>5.3</c:v>
                </c:pt>
                <c:pt idx="7">
                  <c:v>4.9000000000000004</c:v>
                </c:pt>
                <c:pt idx="8">
                  <c:v>5.0999999999999996</c:v>
                </c:pt>
                <c:pt idx="9">
                  <c:v>5.0999999999999996</c:v>
                </c:pt>
                <c:pt idx="10">
                  <c:v>5.0999999999999996</c:v>
                </c:pt>
                <c:pt idx="11">
                  <c:v>5.3</c:v>
                </c:pt>
                <c:pt idx="12">
                  <c:v>5.4</c:v>
                </c:pt>
                <c:pt idx="13">
                  <c:v>5</c:v>
                </c:pt>
                <c:pt idx="14">
                  <c:v>5.3</c:v>
                </c:pt>
                <c:pt idx="15">
                  <c:v>5.6</c:v>
                </c:pt>
                <c:pt idx="16">
                  <c:v>5.6</c:v>
                </c:pt>
                <c:pt idx="17">
                  <c:v>5.7</c:v>
                </c:pt>
                <c:pt idx="18">
                  <c:v>6.3</c:v>
                </c:pt>
                <c:pt idx="19">
                  <c:v>6</c:v>
                </c:pt>
                <c:pt idx="20">
                  <c:v>6</c:v>
                </c:pt>
                <c:pt idx="21">
                  <c:v>6.1</c:v>
                </c:pt>
                <c:pt idx="22">
                  <c:v>5.9</c:v>
                </c:pt>
                <c:pt idx="23">
                  <c:v>6</c:v>
                </c:pt>
                <c:pt idx="24">
                  <c:v>5.6</c:v>
                </c:pt>
                <c:pt idx="25">
                  <c:v>5</c:v>
                </c:pt>
                <c:pt idx="26">
                  <c:v>5.7</c:v>
                </c:pt>
                <c:pt idx="27">
                  <c:v>5.8</c:v>
                </c:pt>
                <c:pt idx="28">
                  <c:v>5.9</c:v>
                </c:pt>
                <c:pt idx="29">
                  <c:v>6</c:v>
                </c:pt>
                <c:pt idx="30">
                  <c:v>6</c:v>
                </c:pt>
                <c:pt idx="31">
                  <c:v>6.3</c:v>
                </c:pt>
                <c:pt idx="32">
                  <c:v>6.5</c:v>
                </c:pt>
                <c:pt idx="33">
                  <c:v>6.6</c:v>
                </c:pt>
                <c:pt idx="34">
                  <c:v>6.8</c:v>
                </c:pt>
                <c:pt idx="35">
                  <c:v>6.7</c:v>
                </c:pt>
                <c:pt idx="36">
                  <c:v>6.5</c:v>
                </c:pt>
                <c:pt idx="37">
                  <c:v>8.4</c:v>
                </c:pt>
                <c:pt idx="38">
                  <c:v>8.4</c:v>
                </c:pt>
                <c:pt idx="39">
                  <c:v>8.5</c:v>
                </c:pt>
                <c:pt idx="40">
                  <c:v>7.9</c:v>
                </c:pt>
                <c:pt idx="41">
                  <c:v>7.6</c:v>
                </c:pt>
                <c:pt idx="42">
                  <c:v>7.3</c:v>
                </c:pt>
                <c:pt idx="43">
                  <c:v>7.1</c:v>
                </c:pt>
                <c:pt idx="44">
                  <c:v>6.8</c:v>
                </c:pt>
                <c:pt idx="45">
                  <c:v>6.9</c:v>
                </c:pt>
                <c:pt idx="46">
                  <c:v>7</c:v>
                </c:pt>
                <c:pt idx="47">
                  <c:v>7.1</c:v>
                </c:pt>
                <c:pt idx="48">
                  <c:v>6.9</c:v>
                </c:pt>
                <c:pt idx="49">
                  <c:v>6.2</c:v>
                </c:pt>
                <c:pt idx="50">
                  <c:v>6.8</c:v>
                </c:pt>
                <c:pt idx="51">
                  <c:v>7.5</c:v>
                </c:pt>
                <c:pt idx="52">
                  <c:v>12.4</c:v>
                </c:pt>
                <c:pt idx="53">
                  <c:v>31.8</c:v>
                </c:pt>
                <c:pt idx="54">
                  <c:v>22.6</c:v>
                </c:pt>
                <c:pt idx="55">
                  <c:v>18.3</c:v>
                </c:pt>
                <c:pt idx="56">
                  <c:v>17.899999999999999</c:v>
                </c:pt>
                <c:pt idx="57">
                  <c:v>13.9</c:v>
                </c:pt>
                <c:pt idx="58">
                  <c:v>13.3</c:v>
                </c:pt>
                <c:pt idx="59">
                  <c:v>12.8</c:v>
                </c:pt>
                <c:pt idx="60">
                  <c:v>12</c:v>
                </c:pt>
                <c:pt idx="61">
                  <c:v>11.8</c:v>
                </c:pt>
                <c:pt idx="62">
                  <c:v>19.5</c:v>
                </c:pt>
                <c:pt idx="63">
                  <c:v>13</c:v>
                </c:pt>
                <c:pt idx="64">
                  <c:v>26.2</c:v>
                </c:pt>
                <c:pt idx="65">
                  <c:v>12.4</c:v>
                </c:pt>
                <c:pt idx="66">
                  <c:v>10</c:v>
                </c:pt>
                <c:pt idx="67">
                  <c:v>8.8000000000000007</c:v>
                </c:pt>
                <c:pt idx="68">
                  <c:v>9.5</c:v>
                </c:pt>
                <c:pt idx="69">
                  <c:v>8.6999999999999993</c:v>
                </c:pt>
                <c:pt idx="70">
                  <c:v>7.6</c:v>
                </c:pt>
                <c:pt idx="71">
                  <c:v>7</c:v>
                </c:pt>
                <c:pt idx="72">
                  <c:v>6.6</c:v>
                </c:pt>
                <c:pt idx="73">
                  <c:v>6.6</c:v>
                </c:pt>
                <c:pt idx="74">
                  <c:v>4.2</c:v>
                </c:pt>
                <c:pt idx="75">
                  <c:v>4.0999999999999996</c:v>
                </c:pt>
                <c:pt idx="76">
                  <c:v>3.2</c:v>
                </c:pt>
                <c:pt idx="77">
                  <c:v>2.6</c:v>
                </c:pt>
                <c:pt idx="78">
                  <c:v>2.6</c:v>
                </c:pt>
                <c:pt idx="79">
                  <c:v>2.2000000000000002</c:v>
                </c:pt>
                <c:pt idx="80">
                  <c:v>3.3</c:v>
                </c:pt>
                <c:pt idx="81">
                  <c:v>3.2</c:v>
                </c:pt>
                <c:pt idx="82">
                  <c:v>3.4</c:v>
                </c:pt>
                <c:pt idx="83">
                  <c:v>3.4</c:v>
                </c:pt>
                <c:pt idx="84">
                  <c:v>3.8</c:v>
                </c:pt>
                <c:pt idx="85">
                  <c:v>4.2</c:v>
                </c:pt>
                <c:pt idx="86">
                  <c:v>4.9000000000000004</c:v>
                </c:pt>
                <c:pt idx="87">
                  <c:v>5.5</c:v>
                </c:pt>
                <c:pt idx="88">
                  <c:v>6</c:v>
                </c:pt>
                <c:pt idx="89">
                  <c:v>5.8</c:v>
                </c:pt>
                <c:pt idx="90">
                  <c:v>6.1</c:v>
                </c:pt>
                <c:pt idx="91">
                  <c:v>5.8</c:v>
                </c:pt>
                <c:pt idx="92">
                  <c:v>5.5</c:v>
                </c:pt>
                <c:pt idx="93">
                  <c:v>5.6</c:v>
                </c:pt>
                <c:pt idx="94">
                  <c:v>5.3</c:v>
                </c:pt>
                <c:pt idx="95">
                  <c:v>5.4</c:v>
                </c:pt>
                <c:pt idx="96">
                  <c:v>5.6</c:v>
                </c:pt>
                <c:pt idx="97">
                  <c:v>5.6</c:v>
                </c:pt>
                <c:pt idx="98">
                  <c:v>6.4</c:v>
                </c:pt>
                <c:pt idx="99">
                  <c:v>6.1</c:v>
                </c:pt>
                <c:pt idx="100">
                  <c:v>5.9</c:v>
                </c:pt>
                <c:pt idx="101">
                  <c:v>5.8</c:v>
                </c:pt>
                <c:pt idx="102">
                  <c:v>5.8</c:v>
                </c:pt>
                <c:pt idx="103">
                  <c:v>5.7</c:v>
                </c:pt>
                <c:pt idx="104">
                  <c:v>5.3</c:v>
                </c:pt>
                <c:pt idx="105">
                  <c:v>5.2</c:v>
                </c:pt>
                <c:pt idx="106">
                  <c:v>4.8</c:v>
                </c:pt>
                <c:pt idx="107">
                  <c:v>5</c:v>
                </c:pt>
                <c:pt idx="108">
                  <c:v>4.9000000000000004</c:v>
                </c:pt>
                <c:pt idx="109">
                  <c:v>4.3</c:v>
                </c:pt>
                <c:pt idx="110">
                  <c:v>5.0999999999999996</c:v>
                </c:pt>
                <c:pt idx="111">
                  <c:v>5.2</c:v>
                </c:pt>
                <c:pt idx="112">
                  <c:v>5.0999999999999996</c:v>
                </c:pt>
                <c:pt idx="113">
                  <c:v>5.5</c:v>
                </c:pt>
                <c:pt idx="114">
                  <c:v>4.9000000000000004</c:v>
                </c:pt>
                <c:pt idx="115">
                  <c:v>4.5999999999999996</c:v>
                </c:pt>
                <c:pt idx="116">
                  <c:v>4.3</c:v>
                </c:pt>
                <c:pt idx="117">
                  <c:v>4.0999999999999996</c:v>
                </c:pt>
                <c:pt idx="118">
                  <c:v>4</c:v>
                </c:pt>
                <c:pt idx="119">
                  <c:v>3.7</c:v>
                </c:pt>
                <c:pt idx="120">
                  <c:v>3.5</c:v>
                </c:pt>
              </c:numCache>
            </c:numRef>
          </c:val>
          <c:smooth val="0"/>
          <c:extLst>
            <c:ext xmlns:c16="http://schemas.microsoft.com/office/drawing/2014/chart" uri="{C3380CC4-5D6E-409C-BE32-E72D297353CC}">
              <c16:uniqueId val="{00000000-BD11-4A40-811D-C56065BA2E27}"/>
            </c:ext>
          </c:extLst>
        </c:ser>
        <c:dLbls>
          <c:showLegendKey val="0"/>
          <c:showVal val="0"/>
          <c:showCatName val="0"/>
          <c:showSerName val="0"/>
          <c:showPercent val="0"/>
          <c:showBubbleSize val="0"/>
        </c:dLbls>
        <c:smooth val="0"/>
        <c:axId val="46911599"/>
        <c:axId val="46912079"/>
      </c:lineChart>
      <c:dateAx>
        <c:axId val="46911599"/>
        <c:scaling>
          <c:orientation val="minMax"/>
        </c:scaling>
        <c:delete val="0"/>
        <c:axPos val="b"/>
        <c:numFmt formatCode="yy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j-lt"/>
                <a:ea typeface="+mn-ea"/>
                <a:cs typeface="+mn-cs"/>
              </a:defRPr>
            </a:pPr>
            <a:endParaRPr lang="en-US"/>
          </a:p>
        </c:txPr>
        <c:crossAx val="46912079"/>
        <c:crosses val="autoZero"/>
        <c:auto val="1"/>
        <c:lblOffset val="100"/>
        <c:baseTimeUnit val="months"/>
        <c:majorUnit val="12"/>
        <c:majorTimeUnit val="months"/>
      </c:dateAx>
      <c:valAx>
        <c:axId val="4691207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j-lt"/>
                    <a:ea typeface="+mn-ea"/>
                    <a:cs typeface="+mn-cs"/>
                  </a:defRPr>
                </a:pPr>
                <a:r>
                  <a:rPr lang="en-US" sz="2000"/>
                  <a:t>Percent of Income Saved</a:t>
                </a: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j-lt"/>
                  <a:ea typeface="+mn-ea"/>
                  <a:cs typeface="+mn-cs"/>
                </a:defRPr>
              </a:pPr>
              <a:endParaRPr lang="en-US"/>
            </a:p>
          </c:txPr>
        </c:title>
        <c:numFmt formatCode="#\ ?/?"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j-lt"/>
                <a:ea typeface="+mn-ea"/>
                <a:cs typeface="+mn-cs"/>
              </a:defRPr>
            </a:pPr>
            <a:endParaRPr lang="en-US"/>
          </a:p>
        </c:txPr>
        <c:crossAx val="46911599"/>
        <c:crosses val="autoZero"/>
        <c:crossBetween val="between"/>
      </c:valAx>
      <c:spPr>
        <a:noFill/>
        <a:ln>
          <a:noFill/>
        </a:ln>
        <a:effectLst/>
      </c:spPr>
    </c:plotArea>
    <c:plotVisOnly val="1"/>
    <c:dispBlanksAs val="gap"/>
    <c:showDLblsOverMax val="0"/>
  </c:chart>
  <c:spPr>
    <a:noFill/>
    <a:ln>
      <a:noFill/>
    </a:ln>
    <a:effectLst/>
  </c:spPr>
  <c:txPr>
    <a:bodyPr/>
    <a:lstStyle/>
    <a:p>
      <a:pPr>
        <a:defRPr sz="1600">
          <a:latin typeface="+mj-lt"/>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sz="2400"/>
              <a:t>Personal Savings Through Time</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manualLayout>
          <c:layoutTarget val="inner"/>
          <c:xMode val="edge"/>
          <c:yMode val="edge"/>
          <c:x val="0.15412373745617222"/>
          <c:y val="0.1234673258411422"/>
          <c:w val="0.76783624962204378"/>
          <c:h val="0.79654496430689259"/>
        </c:manualLayout>
      </c:layout>
      <c:lineChart>
        <c:grouping val="standard"/>
        <c:varyColors val="0"/>
        <c:ser>
          <c:idx val="0"/>
          <c:order val="0"/>
          <c:tx>
            <c:strRef>
              <c:f>'Personal Savings'!$B$1</c:f>
              <c:strCache>
                <c:ptCount val="1"/>
                <c:pt idx="0">
                  <c:v>PMSAVE</c:v>
                </c:pt>
              </c:strCache>
            </c:strRef>
          </c:tx>
          <c:spPr>
            <a:ln w="28575" cap="rnd">
              <a:solidFill>
                <a:schemeClr val="accent1"/>
              </a:solidFill>
              <a:round/>
            </a:ln>
            <a:effectLst/>
          </c:spPr>
          <c:marker>
            <c:symbol val="none"/>
          </c:marker>
          <c:trendline>
            <c:spPr>
              <a:ln w="19050" cap="rnd">
                <a:solidFill>
                  <a:schemeClr val="accent1"/>
                </a:solidFill>
                <a:prstDash val="sysDot"/>
              </a:ln>
              <a:effectLst/>
            </c:spPr>
            <c:trendlineType val="linear"/>
            <c:dispRSqr val="0"/>
            <c:dispEq val="0"/>
          </c:trendline>
          <c:trendline>
            <c:spPr>
              <a:ln w="19050" cap="rnd">
                <a:solidFill>
                  <a:schemeClr val="accent1"/>
                </a:solidFill>
                <a:prstDash val="sysDot"/>
              </a:ln>
              <a:effectLst/>
            </c:spPr>
            <c:trendlineType val="linear"/>
            <c:forward val="2"/>
            <c:dispRSqr val="0"/>
            <c:dispEq val="0"/>
          </c:trendline>
          <c:trendline>
            <c:spPr>
              <a:ln w="19050" cap="rnd">
                <a:solidFill>
                  <a:schemeClr val="accent1"/>
                </a:solidFill>
                <a:prstDash val="sysDot"/>
              </a:ln>
              <a:effectLst/>
            </c:spPr>
            <c:trendlineType val="linear"/>
            <c:dispRSqr val="0"/>
            <c:dispEq val="0"/>
          </c:trendline>
          <c:trendline>
            <c:spPr>
              <a:ln w="19050" cap="rnd">
                <a:solidFill>
                  <a:schemeClr val="accent1"/>
                </a:solidFill>
                <a:prstDash val="sysDot"/>
              </a:ln>
              <a:effectLst/>
            </c:spPr>
            <c:trendlineType val="linear"/>
            <c:dispRSqr val="0"/>
            <c:dispEq val="0"/>
          </c:trendline>
          <c:trendline>
            <c:spPr>
              <a:ln w="19050" cap="rnd">
                <a:solidFill>
                  <a:schemeClr val="accent1"/>
                </a:solidFill>
                <a:prstDash val="sysDot"/>
              </a:ln>
              <a:effectLst/>
            </c:spPr>
            <c:trendlineType val="movingAvg"/>
            <c:period val="2"/>
            <c:dispRSqr val="0"/>
            <c:dispEq val="0"/>
          </c:trendline>
          <c:cat>
            <c:numRef>
              <c:f>'Personal Savings'!$A$2:$A$120</c:f>
              <c:numCache>
                <c:formatCode>yyyy\-mm\-dd</c:formatCode>
                <c:ptCount val="119"/>
                <c:pt idx="0">
                  <c:v>42370</c:v>
                </c:pt>
                <c:pt idx="1">
                  <c:v>42401</c:v>
                </c:pt>
                <c:pt idx="2">
                  <c:v>42430</c:v>
                </c:pt>
                <c:pt idx="3">
                  <c:v>42461</c:v>
                </c:pt>
                <c:pt idx="4">
                  <c:v>42491</c:v>
                </c:pt>
                <c:pt idx="5">
                  <c:v>42522</c:v>
                </c:pt>
                <c:pt idx="6">
                  <c:v>42552</c:v>
                </c:pt>
                <c:pt idx="7">
                  <c:v>42583</c:v>
                </c:pt>
                <c:pt idx="8">
                  <c:v>42614</c:v>
                </c:pt>
                <c:pt idx="9">
                  <c:v>42644</c:v>
                </c:pt>
                <c:pt idx="10">
                  <c:v>42675</c:v>
                </c:pt>
                <c:pt idx="11">
                  <c:v>42705</c:v>
                </c:pt>
                <c:pt idx="12">
                  <c:v>42736</c:v>
                </c:pt>
                <c:pt idx="13">
                  <c:v>42767</c:v>
                </c:pt>
                <c:pt idx="14">
                  <c:v>42795</c:v>
                </c:pt>
                <c:pt idx="15">
                  <c:v>42826</c:v>
                </c:pt>
                <c:pt idx="16">
                  <c:v>42856</c:v>
                </c:pt>
                <c:pt idx="17">
                  <c:v>42887</c:v>
                </c:pt>
                <c:pt idx="18">
                  <c:v>42917</c:v>
                </c:pt>
                <c:pt idx="19">
                  <c:v>42948</c:v>
                </c:pt>
                <c:pt idx="20">
                  <c:v>42979</c:v>
                </c:pt>
                <c:pt idx="21">
                  <c:v>43009</c:v>
                </c:pt>
                <c:pt idx="22">
                  <c:v>43040</c:v>
                </c:pt>
                <c:pt idx="23">
                  <c:v>43070</c:v>
                </c:pt>
                <c:pt idx="24">
                  <c:v>43101</c:v>
                </c:pt>
                <c:pt idx="25">
                  <c:v>43132</c:v>
                </c:pt>
                <c:pt idx="26">
                  <c:v>43160</c:v>
                </c:pt>
                <c:pt idx="27">
                  <c:v>43191</c:v>
                </c:pt>
                <c:pt idx="28">
                  <c:v>43221</c:v>
                </c:pt>
                <c:pt idx="29">
                  <c:v>43252</c:v>
                </c:pt>
                <c:pt idx="30">
                  <c:v>43282</c:v>
                </c:pt>
                <c:pt idx="31">
                  <c:v>43313</c:v>
                </c:pt>
                <c:pt idx="32">
                  <c:v>43344</c:v>
                </c:pt>
                <c:pt idx="33">
                  <c:v>43374</c:v>
                </c:pt>
                <c:pt idx="34">
                  <c:v>43405</c:v>
                </c:pt>
                <c:pt idx="35">
                  <c:v>43435</c:v>
                </c:pt>
                <c:pt idx="36">
                  <c:v>43466</c:v>
                </c:pt>
                <c:pt idx="37">
                  <c:v>43497</c:v>
                </c:pt>
                <c:pt idx="38">
                  <c:v>43525</c:v>
                </c:pt>
                <c:pt idx="39">
                  <c:v>43556</c:v>
                </c:pt>
                <c:pt idx="40">
                  <c:v>43586</c:v>
                </c:pt>
                <c:pt idx="41">
                  <c:v>43617</c:v>
                </c:pt>
                <c:pt idx="42">
                  <c:v>43647</c:v>
                </c:pt>
                <c:pt idx="43">
                  <c:v>43678</c:v>
                </c:pt>
                <c:pt idx="44">
                  <c:v>43709</c:v>
                </c:pt>
                <c:pt idx="45">
                  <c:v>43739</c:v>
                </c:pt>
                <c:pt idx="46">
                  <c:v>43770</c:v>
                </c:pt>
                <c:pt idx="47">
                  <c:v>43800</c:v>
                </c:pt>
                <c:pt idx="48">
                  <c:v>43831</c:v>
                </c:pt>
                <c:pt idx="49">
                  <c:v>43862</c:v>
                </c:pt>
                <c:pt idx="50">
                  <c:v>43891</c:v>
                </c:pt>
                <c:pt idx="51">
                  <c:v>43922</c:v>
                </c:pt>
                <c:pt idx="52">
                  <c:v>43952</c:v>
                </c:pt>
                <c:pt idx="53">
                  <c:v>43983</c:v>
                </c:pt>
                <c:pt idx="54">
                  <c:v>44013</c:v>
                </c:pt>
                <c:pt idx="55">
                  <c:v>44044</c:v>
                </c:pt>
                <c:pt idx="56">
                  <c:v>44075</c:v>
                </c:pt>
                <c:pt idx="57">
                  <c:v>44105</c:v>
                </c:pt>
                <c:pt idx="58">
                  <c:v>44136</c:v>
                </c:pt>
                <c:pt idx="59">
                  <c:v>44166</c:v>
                </c:pt>
                <c:pt idx="60">
                  <c:v>44197</c:v>
                </c:pt>
                <c:pt idx="61">
                  <c:v>44228</c:v>
                </c:pt>
                <c:pt idx="62">
                  <c:v>44256</c:v>
                </c:pt>
                <c:pt idx="63">
                  <c:v>44287</c:v>
                </c:pt>
                <c:pt idx="64">
                  <c:v>44317</c:v>
                </c:pt>
                <c:pt idx="65">
                  <c:v>44348</c:v>
                </c:pt>
                <c:pt idx="66">
                  <c:v>44378</c:v>
                </c:pt>
                <c:pt idx="67">
                  <c:v>44409</c:v>
                </c:pt>
                <c:pt idx="68">
                  <c:v>44440</c:v>
                </c:pt>
                <c:pt idx="69">
                  <c:v>44470</c:v>
                </c:pt>
                <c:pt idx="70">
                  <c:v>44501</c:v>
                </c:pt>
                <c:pt idx="71">
                  <c:v>44531</c:v>
                </c:pt>
                <c:pt idx="72">
                  <c:v>44562</c:v>
                </c:pt>
                <c:pt idx="73">
                  <c:v>44593</c:v>
                </c:pt>
                <c:pt idx="74">
                  <c:v>44621</c:v>
                </c:pt>
                <c:pt idx="75">
                  <c:v>44652</c:v>
                </c:pt>
                <c:pt idx="76">
                  <c:v>44682</c:v>
                </c:pt>
                <c:pt idx="77">
                  <c:v>44713</c:v>
                </c:pt>
                <c:pt idx="78">
                  <c:v>44743</c:v>
                </c:pt>
                <c:pt idx="79">
                  <c:v>44774</c:v>
                </c:pt>
                <c:pt idx="80">
                  <c:v>44805</c:v>
                </c:pt>
                <c:pt idx="81">
                  <c:v>44835</c:v>
                </c:pt>
                <c:pt idx="82">
                  <c:v>44866</c:v>
                </c:pt>
                <c:pt idx="83">
                  <c:v>44896</c:v>
                </c:pt>
                <c:pt idx="84">
                  <c:v>44927</c:v>
                </c:pt>
                <c:pt idx="85">
                  <c:v>44958</c:v>
                </c:pt>
                <c:pt idx="86">
                  <c:v>44986</c:v>
                </c:pt>
                <c:pt idx="87">
                  <c:v>45017</c:v>
                </c:pt>
                <c:pt idx="88">
                  <c:v>45047</c:v>
                </c:pt>
                <c:pt idx="89">
                  <c:v>45078</c:v>
                </c:pt>
                <c:pt idx="90">
                  <c:v>45108</c:v>
                </c:pt>
                <c:pt idx="91">
                  <c:v>45139</c:v>
                </c:pt>
                <c:pt idx="92">
                  <c:v>45170</c:v>
                </c:pt>
                <c:pt idx="93">
                  <c:v>45200</c:v>
                </c:pt>
                <c:pt idx="94">
                  <c:v>45231</c:v>
                </c:pt>
                <c:pt idx="95">
                  <c:v>45261</c:v>
                </c:pt>
                <c:pt idx="96">
                  <c:v>45292</c:v>
                </c:pt>
                <c:pt idx="97">
                  <c:v>45323</c:v>
                </c:pt>
                <c:pt idx="98">
                  <c:v>45352</c:v>
                </c:pt>
                <c:pt idx="99">
                  <c:v>45383</c:v>
                </c:pt>
                <c:pt idx="100">
                  <c:v>45413</c:v>
                </c:pt>
                <c:pt idx="101">
                  <c:v>45444</c:v>
                </c:pt>
                <c:pt idx="102">
                  <c:v>45474</c:v>
                </c:pt>
                <c:pt idx="103">
                  <c:v>45505</c:v>
                </c:pt>
                <c:pt idx="104">
                  <c:v>45536</c:v>
                </c:pt>
                <c:pt idx="105">
                  <c:v>45566</c:v>
                </c:pt>
                <c:pt idx="106">
                  <c:v>45597</c:v>
                </c:pt>
                <c:pt idx="107">
                  <c:v>45627</c:v>
                </c:pt>
                <c:pt idx="108">
                  <c:v>45658</c:v>
                </c:pt>
                <c:pt idx="109">
                  <c:v>45689</c:v>
                </c:pt>
                <c:pt idx="110">
                  <c:v>45717</c:v>
                </c:pt>
                <c:pt idx="111">
                  <c:v>45748</c:v>
                </c:pt>
                <c:pt idx="112">
                  <c:v>45778</c:v>
                </c:pt>
                <c:pt idx="113">
                  <c:v>45809</c:v>
                </c:pt>
                <c:pt idx="114">
                  <c:v>45839</c:v>
                </c:pt>
                <c:pt idx="115">
                  <c:v>45870</c:v>
                </c:pt>
                <c:pt idx="116">
                  <c:v>45901</c:v>
                </c:pt>
                <c:pt idx="117">
                  <c:v>45931</c:v>
                </c:pt>
                <c:pt idx="118">
                  <c:v>45962</c:v>
                </c:pt>
              </c:numCache>
            </c:numRef>
          </c:cat>
          <c:val>
            <c:numRef>
              <c:f>'Personal Savings'!$B$2:$B$120</c:f>
              <c:numCache>
                <c:formatCode>0.0</c:formatCode>
                <c:ptCount val="119"/>
                <c:pt idx="0">
                  <c:v>834.8</c:v>
                </c:pt>
                <c:pt idx="1">
                  <c:v>768.3</c:v>
                </c:pt>
                <c:pt idx="2">
                  <c:v>821.3</c:v>
                </c:pt>
                <c:pt idx="3">
                  <c:v>765.2</c:v>
                </c:pt>
                <c:pt idx="4">
                  <c:v>732</c:v>
                </c:pt>
                <c:pt idx="5">
                  <c:v>682.3</c:v>
                </c:pt>
                <c:pt idx="6">
                  <c:v>709.5</c:v>
                </c:pt>
                <c:pt idx="7">
                  <c:v>714.4</c:v>
                </c:pt>
                <c:pt idx="8">
                  <c:v>716</c:v>
                </c:pt>
                <c:pt idx="9">
                  <c:v>745.1</c:v>
                </c:pt>
                <c:pt idx="10">
                  <c:v>759</c:v>
                </c:pt>
                <c:pt idx="11">
                  <c:v>706.5</c:v>
                </c:pt>
                <c:pt idx="12">
                  <c:v>762.6</c:v>
                </c:pt>
                <c:pt idx="13">
                  <c:v>800.6</c:v>
                </c:pt>
                <c:pt idx="14">
                  <c:v>803.7</c:v>
                </c:pt>
                <c:pt idx="15">
                  <c:v>827.3</c:v>
                </c:pt>
                <c:pt idx="16">
                  <c:v>914.7</c:v>
                </c:pt>
                <c:pt idx="17">
                  <c:v>874.2</c:v>
                </c:pt>
                <c:pt idx="18">
                  <c:v>882.1</c:v>
                </c:pt>
                <c:pt idx="19">
                  <c:v>902.4</c:v>
                </c:pt>
                <c:pt idx="20">
                  <c:v>864.6</c:v>
                </c:pt>
                <c:pt idx="21">
                  <c:v>887.7</c:v>
                </c:pt>
                <c:pt idx="22">
                  <c:v>831.9</c:v>
                </c:pt>
                <c:pt idx="23">
                  <c:v>748</c:v>
                </c:pt>
                <c:pt idx="24">
                  <c:v>854.7</c:v>
                </c:pt>
                <c:pt idx="25">
                  <c:v>885.2</c:v>
                </c:pt>
                <c:pt idx="26">
                  <c:v>900.8</c:v>
                </c:pt>
                <c:pt idx="27">
                  <c:v>919.9</c:v>
                </c:pt>
                <c:pt idx="28">
                  <c:v>927.3</c:v>
                </c:pt>
                <c:pt idx="29">
                  <c:v>972.6</c:v>
                </c:pt>
                <c:pt idx="30">
                  <c:v>1004.3</c:v>
                </c:pt>
                <c:pt idx="31">
                  <c:v>1027.5</c:v>
                </c:pt>
                <c:pt idx="32">
                  <c:v>1053.7</c:v>
                </c:pt>
                <c:pt idx="33">
                  <c:v>1053.7</c:v>
                </c:pt>
                <c:pt idx="34">
                  <c:v>1021.3</c:v>
                </c:pt>
                <c:pt idx="35">
                  <c:v>1338.9</c:v>
                </c:pt>
                <c:pt idx="36">
                  <c:v>1332.5</c:v>
                </c:pt>
                <c:pt idx="37">
                  <c:v>1353.7</c:v>
                </c:pt>
                <c:pt idx="38">
                  <c:v>1263.7</c:v>
                </c:pt>
                <c:pt idx="39">
                  <c:v>1225.4000000000001</c:v>
                </c:pt>
                <c:pt idx="40">
                  <c:v>1166.7</c:v>
                </c:pt>
                <c:pt idx="41">
                  <c:v>1142.3</c:v>
                </c:pt>
                <c:pt idx="42">
                  <c:v>1093.5</c:v>
                </c:pt>
                <c:pt idx="43">
                  <c:v>1122.5999999999999</c:v>
                </c:pt>
                <c:pt idx="44">
                  <c:v>1135.7</c:v>
                </c:pt>
                <c:pt idx="45">
                  <c:v>1154.2</c:v>
                </c:pt>
                <c:pt idx="46">
                  <c:v>1127.5999999999999</c:v>
                </c:pt>
                <c:pt idx="47">
                  <c:v>1020.1</c:v>
                </c:pt>
                <c:pt idx="48">
                  <c:v>1132.8</c:v>
                </c:pt>
                <c:pt idx="49">
                  <c:v>1247.3</c:v>
                </c:pt>
                <c:pt idx="50">
                  <c:v>2030.3</c:v>
                </c:pt>
                <c:pt idx="51">
                  <c:v>5955.2</c:v>
                </c:pt>
                <c:pt idx="52">
                  <c:v>4017.4</c:v>
                </c:pt>
                <c:pt idx="53">
                  <c:v>3261</c:v>
                </c:pt>
                <c:pt idx="54">
                  <c:v>3213</c:v>
                </c:pt>
                <c:pt idx="55">
                  <c:v>2414</c:v>
                </c:pt>
                <c:pt idx="56">
                  <c:v>2321.3000000000002</c:v>
                </c:pt>
                <c:pt idx="57">
                  <c:v>2223</c:v>
                </c:pt>
                <c:pt idx="58">
                  <c:v>2074.1999999999998</c:v>
                </c:pt>
                <c:pt idx="59">
                  <c:v>2051.8000000000002</c:v>
                </c:pt>
                <c:pt idx="60">
                  <c:v>3764.4</c:v>
                </c:pt>
                <c:pt idx="61">
                  <c:v>2313.3000000000002</c:v>
                </c:pt>
                <c:pt idx="62">
                  <c:v>5759.6</c:v>
                </c:pt>
                <c:pt idx="63">
                  <c:v>2324.3000000000002</c:v>
                </c:pt>
                <c:pt idx="64">
                  <c:v>1821</c:v>
                </c:pt>
                <c:pt idx="65">
                  <c:v>1606</c:v>
                </c:pt>
                <c:pt idx="66">
                  <c:v>1758.6</c:v>
                </c:pt>
                <c:pt idx="67">
                  <c:v>1620.7</c:v>
                </c:pt>
                <c:pt idx="68">
                  <c:v>1397.1</c:v>
                </c:pt>
                <c:pt idx="69">
                  <c:v>1304.7</c:v>
                </c:pt>
                <c:pt idx="70">
                  <c:v>1232</c:v>
                </c:pt>
                <c:pt idx="71">
                  <c:v>1224.7</c:v>
                </c:pt>
                <c:pt idx="72">
                  <c:v>762.2</c:v>
                </c:pt>
                <c:pt idx="73">
                  <c:v>757.5</c:v>
                </c:pt>
                <c:pt idx="74">
                  <c:v>582.6</c:v>
                </c:pt>
                <c:pt idx="75">
                  <c:v>479.9</c:v>
                </c:pt>
                <c:pt idx="76">
                  <c:v>476.4</c:v>
                </c:pt>
                <c:pt idx="77">
                  <c:v>418.8</c:v>
                </c:pt>
                <c:pt idx="78">
                  <c:v>620.6</c:v>
                </c:pt>
                <c:pt idx="79">
                  <c:v>618</c:v>
                </c:pt>
                <c:pt idx="80">
                  <c:v>653.4</c:v>
                </c:pt>
                <c:pt idx="81">
                  <c:v>666.1</c:v>
                </c:pt>
                <c:pt idx="82">
                  <c:v>733.2</c:v>
                </c:pt>
                <c:pt idx="83">
                  <c:v>826.3</c:v>
                </c:pt>
                <c:pt idx="84">
                  <c:v>986.6</c:v>
                </c:pt>
                <c:pt idx="85">
                  <c:v>1109.3</c:v>
                </c:pt>
                <c:pt idx="86">
                  <c:v>1226.8</c:v>
                </c:pt>
                <c:pt idx="87">
                  <c:v>1195.9000000000001</c:v>
                </c:pt>
                <c:pt idx="88">
                  <c:v>1257.9000000000001</c:v>
                </c:pt>
                <c:pt idx="89">
                  <c:v>1204.8</c:v>
                </c:pt>
                <c:pt idx="90">
                  <c:v>1147.0999999999999</c:v>
                </c:pt>
                <c:pt idx="91">
                  <c:v>1160.9000000000001</c:v>
                </c:pt>
                <c:pt idx="92">
                  <c:v>1105.5999999999999</c:v>
                </c:pt>
                <c:pt idx="93">
                  <c:v>1135.7</c:v>
                </c:pt>
                <c:pt idx="94">
                  <c:v>1185.9000000000001</c:v>
                </c:pt>
                <c:pt idx="95">
                  <c:v>1194.4000000000001</c:v>
                </c:pt>
                <c:pt idx="96">
                  <c:v>1383.7</c:v>
                </c:pt>
                <c:pt idx="97">
                  <c:v>1324.6</c:v>
                </c:pt>
                <c:pt idx="98">
                  <c:v>1283.8</c:v>
                </c:pt>
                <c:pt idx="99">
                  <c:v>1271.0999999999999</c:v>
                </c:pt>
                <c:pt idx="100">
                  <c:v>1264.8</c:v>
                </c:pt>
                <c:pt idx="101">
                  <c:v>1251.8</c:v>
                </c:pt>
                <c:pt idx="102">
                  <c:v>1165.4000000000001</c:v>
                </c:pt>
                <c:pt idx="103">
                  <c:v>1148.3</c:v>
                </c:pt>
                <c:pt idx="104">
                  <c:v>1068.0999999999999</c:v>
                </c:pt>
                <c:pt idx="105">
                  <c:v>1098.5</c:v>
                </c:pt>
                <c:pt idx="106">
                  <c:v>1088.2</c:v>
                </c:pt>
                <c:pt idx="107">
                  <c:v>970.5</c:v>
                </c:pt>
                <c:pt idx="108">
                  <c:v>1149.2</c:v>
                </c:pt>
                <c:pt idx="109">
                  <c:v>1177.4000000000001</c:v>
                </c:pt>
                <c:pt idx="110">
                  <c:v>1163.2</c:v>
                </c:pt>
                <c:pt idx="111">
                  <c:v>1268.9000000000001</c:v>
                </c:pt>
                <c:pt idx="112">
                  <c:v>1111.2</c:v>
                </c:pt>
                <c:pt idx="113">
                  <c:v>1040.9000000000001</c:v>
                </c:pt>
                <c:pt idx="114">
                  <c:v>990.3</c:v>
                </c:pt>
                <c:pt idx="115">
                  <c:v>944.3</c:v>
                </c:pt>
                <c:pt idx="116">
                  <c:v>929.7</c:v>
                </c:pt>
                <c:pt idx="117">
                  <c:v>843.9</c:v>
                </c:pt>
                <c:pt idx="118">
                  <c:v>799.7</c:v>
                </c:pt>
              </c:numCache>
            </c:numRef>
          </c:val>
          <c:smooth val="0"/>
          <c:extLst>
            <c:ext xmlns:c16="http://schemas.microsoft.com/office/drawing/2014/chart" uri="{C3380CC4-5D6E-409C-BE32-E72D297353CC}">
              <c16:uniqueId val="{00000005-6349-46F0-ACF3-235D7F407885}"/>
            </c:ext>
          </c:extLst>
        </c:ser>
        <c:dLbls>
          <c:showLegendKey val="0"/>
          <c:showVal val="0"/>
          <c:showCatName val="0"/>
          <c:showSerName val="0"/>
          <c:showPercent val="0"/>
          <c:showBubbleSize val="0"/>
        </c:dLbls>
        <c:smooth val="0"/>
        <c:axId val="1575400239"/>
        <c:axId val="1575384399"/>
      </c:lineChart>
      <c:dateAx>
        <c:axId val="1575400239"/>
        <c:scaling>
          <c:orientation val="minMax"/>
        </c:scaling>
        <c:delete val="0"/>
        <c:axPos val="b"/>
        <c:numFmt formatCode="yy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1575384399"/>
        <c:crosses val="autoZero"/>
        <c:auto val="1"/>
        <c:lblOffset val="100"/>
        <c:baseTimeUnit val="months"/>
        <c:majorUnit val="12"/>
        <c:majorTimeUnit val="months"/>
      </c:dateAx>
      <c:valAx>
        <c:axId val="157538439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a:t>Aggregate Personal Savings (Billions of Dollars)</a:t>
                </a:r>
              </a:p>
            </c:rich>
          </c:tx>
          <c:layout>
            <c:manualLayout>
              <c:xMode val="edge"/>
              <c:yMode val="edge"/>
              <c:x val="2.3390024983125111E-2"/>
              <c:y val="0.15029109674087876"/>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1575400239"/>
        <c:crosses val="autoZero"/>
        <c:crossBetween val="between"/>
      </c:valAx>
      <c:spPr>
        <a:solidFill>
          <a:srgbClr val="000000">
            <a:alpha val="0"/>
          </a:srgbClr>
        </a:solidFill>
        <a:ln w="25400">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Times New Roman" panose="02020603050405020304" pitchFamily="18" charset="0"/>
          <a:cs typeface="Times New Roman" panose="02020603050405020304" pitchFamily="18" charset="0"/>
        </a:defRPr>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j-lt"/>
                <a:ea typeface="+mn-ea"/>
                <a:cs typeface="+mn-cs"/>
              </a:defRPr>
            </a:pPr>
            <a:r>
              <a:rPr lang="en-US" sz="2000" b="0" i="0" u="none" strike="noStrike" baseline="0" dirty="0"/>
              <a:t>CPI: All Items vs. Shelter Over Time</a:t>
            </a:r>
            <a:endParaRPr lang="en-US" sz="2000" dirty="0"/>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j-lt"/>
              <a:ea typeface="+mn-ea"/>
              <a:cs typeface="+mn-cs"/>
            </a:defRPr>
          </a:pPr>
          <a:endParaRPr lang="en-US"/>
        </a:p>
      </c:txPr>
    </c:title>
    <c:autoTitleDeleted val="0"/>
    <c:plotArea>
      <c:layout>
        <c:manualLayout>
          <c:layoutTarget val="inner"/>
          <c:xMode val="edge"/>
          <c:yMode val="edge"/>
          <c:x val="0.18609812242515139"/>
          <c:y val="0.13512079857259973"/>
          <c:w val="0.78782911497061825"/>
          <c:h val="0.6127316390991947"/>
        </c:manualLayout>
      </c:layout>
      <c:lineChart>
        <c:grouping val="standard"/>
        <c:varyColors val="0"/>
        <c:ser>
          <c:idx val="3"/>
          <c:order val="1"/>
          <c:tx>
            <c:strRef>
              <c:f>'CPIs Headline shelter food '!$E$1</c:f>
              <c:strCache>
                <c:ptCount val="1"/>
                <c:pt idx="0">
                  <c:v>All Items</c:v>
                </c:pt>
              </c:strCache>
            </c:strRef>
          </c:tx>
          <c:spPr>
            <a:ln w="28575" cap="rnd">
              <a:solidFill>
                <a:schemeClr val="accent4"/>
              </a:solidFill>
              <a:round/>
            </a:ln>
            <a:effectLst/>
          </c:spPr>
          <c:marker>
            <c:symbol val="none"/>
          </c:marker>
          <c:cat>
            <c:numRef>
              <c:f>'CPIs Headline shelter food '!$A$458:$A$577</c:f>
              <c:numCache>
                <c:formatCode>yyyy\-mm\-dd</c:formatCode>
                <c:ptCount val="120"/>
                <c:pt idx="0">
                  <c:v>42370</c:v>
                </c:pt>
                <c:pt idx="1">
                  <c:v>42401</c:v>
                </c:pt>
                <c:pt idx="2">
                  <c:v>42430</c:v>
                </c:pt>
                <c:pt idx="3">
                  <c:v>42461</c:v>
                </c:pt>
                <c:pt idx="4">
                  <c:v>42491</c:v>
                </c:pt>
                <c:pt idx="5">
                  <c:v>42522</c:v>
                </c:pt>
                <c:pt idx="6">
                  <c:v>42552</c:v>
                </c:pt>
                <c:pt idx="7">
                  <c:v>42583</c:v>
                </c:pt>
                <c:pt idx="8">
                  <c:v>42614</c:v>
                </c:pt>
                <c:pt idx="9">
                  <c:v>42644</c:v>
                </c:pt>
                <c:pt idx="10">
                  <c:v>42675</c:v>
                </c:pt>
                <c:pt idx="11">
                  <c:v>42705</c:v>
                </c:pt>
                <c:pt idx="12">
                  <c:v>42736</c:v>
                </c:pt>
                <c:pt idx="13">
                  <c:v>42767</c:v>
                </c:pt>
                <c:pt idx="14">
                  <c:v>42795</c:v>
                </c:pt>
                <c:pt idx="15">
                  <c:v>42826</c:v>
                </c:pt>
                <c:pt idx="16">
                  <c:v>42856</c:v>
                </c:pt>
                <c:pt idx="17">
                  <c:v>42887</c:v>
                </c:pt>
                <c:pt idx="18">
                  <c:v>42917</c:v>
                </c:pt>
                <c:pt idx="19">
                  <c:v>42948</c:v>
                </c:pt>
                <c:pt idx="20">
                  <c:v>42979</c:v>
                </c:pt>
                <c:pt idx="21">
                  <c:v>43009</c:v>
                </c:pt>
                <c:pt idx="22">
                  <c:v>43040</c:v>
                </c:pt>
                <c:pt idx="23">
                  <c:v>43070</c:v>
                </c:pt>
                <c:pt idx="24">
                  <c:v>43101</c:v>
                </c:pt>
                <c:pt idx="25">
                  <c:v>43132</c:v>
                </c:pt>
                <c:pt idx="26">
                  <c:v>43160</c:v>
                </c:pt>
                <c:pt idx="27">
                  <c:v>43191</c:v>
                </c:pt>
                <c:pt idx="28">
                  <c:v>43221</c:v>
                </c:pt>
                <c:pt idx="29">
                  <c:v>43252</c:v>
                </c:pt>
                <c:pt idx="30">
                  <c:v>43282</c:v>
                </c:pt>
                <c:pt idx="31">
                  <c:v>43313</c:v>
                </c:pt>
                <c:pt idx="32">
                  <c:v>43344</c:v>
                </c:pt>
                <c:pt idx="33">
                  <c:v>43374</c:v>
                </c:pt>
                <c:pt idx="34">
                  <c:v>43405</c:v>
                </c:pt>
                <c:pt idx="35">
                  <c:v>43435</c:v>
                </c:pt>
                <c:pt idx="36">
                  <c:v>43466</c:v>
                </c:pt>
                <c:pt idx="37">
                  <c:v>43497</c:v>
                </c:pt>
                <c:pt idx="38">
                  <c:v>43525</c:v>
                </c:pt>
                <c:pt idx="39">
                  <c:v>43556</c:v>
                </c:pt>
                <c:pt idx="40">
                  <c:v>43586</c:v>
                </c:pt>
                <c:pt idx="41">
                  <c:v>43617</c:v>
                </c:pt>
                <c:pt idx="42">
                  <c:v>43647</c:v>
                </c:pt>
                <c:pt idx="43">
                  <c:v>43678</c:v>
                </c:pt>
                <c:pt idx="44">
                  <c:v>43709</c:v>
                </c:pt>
                <c:pt idx="45">
                  <c:v>43739</c:v>
                </c:pt>
                <c:pt idx="46">
                  <c:v>43770</c:v>
                </c:pt>
                <c:pt idx="47">
                  <c:v>43800</c:v>
                </c:pt>
                <c:pt idx="48">
                  <c:v>43831</c:v>
                </c:pt>
                <c:pt idx="49">
                  <c:v>43862</c:v>
                </c:pt>
                <c:pt idx="50">
                  <c:v>43891</c:v>
                </c:pt>
                <c:pt idx="51">
                  <c:v>43922</c:v>
                </c:pt>
                <c:pt idx="52">
                  <c:v>43952</c:v>
                </c:pt>
                <c:pt idx="53">
                  <c:v>43983</c:v>
                </c:pt>
                <c:pt idx="54">
                  <c:v>44013</c:v>
                </c:pt>
                <c:pt idx="55">
                  <c:v>44044</c:v>
                </c:pt>
                <c:pt idx="56">
                  <c:v>44075</c:v>
                </c:pt>
                <c:pt idx="57">
                  <c:v>44105</c:v>
                </c:pt>
                <c:pt idx="58">
                  <c:v>44136</c:v>
                </c:pt>
                <c:pt idx="59">
                  <c:v>44166</c:v>
                </c:pt>
                <c:pt idx="60">
                  <c:v>44197</c:v>
                </c:pt>
                <c:pt idx="61">
                  <c:v>44228</c:v>
                </c:pt>
                <c:pt idx="62">
                  <c:v>44256</c:v>
                </c:pt>
                <c:pt idx="63">
                  <c:v>44287</c:v>
                </c:pt>
                <c:pt idx="64">
                  <c:v>44317</c:v>
                </c:pt>
                <c:pt idx="65">
                  <c:v>44348</c:v>
                </c:pt>
                <c:pt idx="66">
                  <c:v>44378</c:v>
                </c:pt>
                <c:pt idx="67">
                  <c:v>44409</c:v>
                </c:pt>
                <c:pt idx="68">
                  <c:v>44440</c:v>
                </c:pt>
                <c:pt idx="69">
                  <c:v>44470</c:v>
                </c:pt>
                <c:pt idx="70">
                  <c:v>44501</c:v>
                </c:pt>
                <c:pt idx="71">
                  <c:v>44531</c:v>
                </c:pt>
                <c:pt idx="72">
                  <c:v>44562</c:v>
                </c:pt>
                <c:pt idx="73">
                  <c:v>44593</c:v>
                </c:pt>
                <c:pt idx="74">
                  <c:v>44621</c:v>
                </c:pt>
                <c:pt idx="75">
                  <c:v>44652</c:v>
                </c:pt>
                <c:pt idx="76">
                  <c:v>44682</c:v>
                </c:pt>
                <c:pt idx="77">
                  <c:v>44713</c:v>
                </c:pt>
                <c:pt idx="78">
                  <c:v>44743</c:v>
                </c:pt>
                <c:pt idx="79">
                  <c:v>44774</c:v>
                </c:pt>
                <c:pt idx="80">
                  <c:v>44805</c:v>
                </c:pt>
                <c:pt idx="81">
                  <c:v>44835</c:v>
                </c:pt>
                <c:pt idx="82">
                  <c:v>44866</c:v>
                </c:pt>
                <c:pt idx="83">
                  <c:v>44896</c:v>
                </c:pt>
                <c:pt idx="84">
                  <c:v>44927</c:v>
                </c:pt>
                <c:pt idx="85">
                  <c:v>44958</c:v>
                </c:pt>
                <c:pt idx="86">
                  <c:v>44986</c:v>
                </c:pt>
                <c:pt idx="87">
                  <c:v>45017</c:v>
                </c:pt>
                <c:pt idx="88">
                  <c:v>45047</c:v>
                </c:pt>
                <c:pt idx="89">
                  <c:v>45078</c:v>
                </c:pt>
                <c:pt idx="90">
                  <c:v>45108</c:v>
                </c:pt>
                <c:pt idx="91">
                  <c:v>45139</c:v>
                </c:pt>
                <c:pt idx="92">
                  <c:v>45170</c:v>
                </c:pt>
                <c:pt idx="93">
                  <c:v>45200</c:v>
                </c:pt>
                <c:pt idx="94">
                  <c:v>45231</c:v>
                </c:pt>
                <c:pt idx="95">
                  <c:v>45261</c:v>
                </c:pt>
                <c:pt idx="96">
                  <c:v>45292</c:v>
                </c:pt>
                <c:pt idx="97">
                  <c:v>45323</c:v>
                </c:pt>
                <c:pt idx="98">
                  <c:v>45352</c:v>
                </c:pt>
                <c:pt idx="99">
                  <c:v>45383</c:v>
                </c:pt>
                <c:pt idx="100">
                  <c:v>45413</c:v>
                </c:pt>
                <c:pt idx="101">
                  <c:v>45444</c:v>
                </c:pt>
                <c:pt idx="102">
                  <c:v>45474</c:v>
                </c:pt>
                <c:pt idx="103">
                  <c:v>45505</c:v>
                </c:pt>
                <c:pt idx="104">
                  <c:v>45536</c:v>
                </c:pt>
                <c:pt idx="105">
                  <c:v>45566</c:v>
                </c:pt>
                <c:pt idx="106">
                  <c:v>45597</c:v>
                </c:pt>
                <c:pt idx="107">
                  <c:v>45627</c:v>
                </c:pt>
                <c:pt idx="108">
                  <c:v>45658</c:v>
                </c:pt>
                <c:pt idx="109">
                  <c:v>45689</c:v>
                </c:pt>
                <c:pt idx="110">
                  <c:v>45717</c:v>
                </c:pt>
                <c:pt idx="111">
                  <c:v>45748</c:v>
                </c:pt>
                <c:pt idx="112">
                  <c:v>45778</c:v>
                </c:pt>
                <c:pt idx="113">
                  <c:v>45809</c:v>
                </c:pt>
                <c:pt idx="114">
                  <c:v>45839</c:v>
                </c:pt>
                <c:pt idx="115">
                  <c:v>45870</c:v>
                </c:pt>
                <c:pt idx="116">
                  <c:v>45901</c:v>
                </c:pt>
                <c:pt idx="117">
                  <c:v>45931</c:v>
                </c:pt>
                <c:pt idx="118">
                  <c:v>45962</c:v>
                </c:pt>
                <c:pt idx="119">
                  <c:v>45992</c:v>
                </c:pt>
              </c:numCache>
            </c:numRef>
          </c:cat>
          <c:val>
            <c:numRef>
              <c:f>'CPIs Headline shelter food '!$E$458:$E$577</c:f>
              <c:numCache>
                <c:formatCode>0.000</c:formatCode>
                <c:ptCount val="120"/>
                <c:pt idx="0">
                  <c:v>237.65199999999999</c:v>
                </c:pt>
                <c:pt idx="1">
                  <c:v>237.33600000000001</c:v>
                </c:pt>
                <c:pt idx="2">
                  <c:v>238.08</c:v>
                </c:pt>
                <c:pt idx="3">
                  <c:v>238.99199999999999</c:v>
                </c:pt>
                <c:pt idx="4">
                  <c:v>239.55699999999999</c:v>
                </c:pt>
                <c:pt idx="5">
                  <c:v>240.22200000000001</c:v>
                </c:pt>
                <c:pt idx="6">
                  <c:v>240.101</c:v>
                </c:pt>
                <c:pt idx="7">
                  <c:v>240.54499999999999</c:v>
                </c:pt>
                <c:pt idx="8">
                  <c:v>241.17599999999999</c:v>
                </c:pt>
                <c:pt idx="9">
                  <c:v>241.74100000000001</c:v>
                </c:pt>
                <c:pt idx="10">
                  <c:v>242.02600000000001</c:v>
                </c:pt>
                <c:pt idx="11">
                  <c:v>242.637</c:v>
                </c:pt>
                <c:pt idx="12">
                  <c:v>243.61799999999999</c:v>
                </c:pt>
                <c:pt idx="13">
                  <c:v>244.006</c:v>
                </c:pt>
                <c:pt idx="14">
                  <c:v>243.892</c:v>
                </c:pt>
                <c:pt idx="15">
                  <c:v>244.19300000000001</c:v>
                </c:pt>
                <c:pt idx="16">
                  <c:v>244.00399999999999</c:v>
                </c:pt>
                <c:pt idx="17">
                  <c:v>244.16300000000001</c:v>
                </c:pt>
                <c:pt idx="18">
                  <c:v>244.24299999999999</c:v>
                </c:pt>
                <c:pt idx="19">
                  <c:v>245.18299999999999</c:v>
                </c:pt>
                <c:pt idx="20">
                  <c:v>246.435</c:v>
                </c:pt>
                <c:pt idx="21">
                  <c:v>246.626</c:v>
                </c:pt>
                <c:pt idx="22">
                  <c:v>247.28399999999999</c:v>
                </c:pt>
                <c:pt idx="23">
                  <c:v>247.80500000000001</c:v>
                </c:pt>
                <c:pt idx="24">
                  <c:v>248.85900000000001</c:v>
                </c:pt>
                <c:pt idx="25">
                  <c:v>249.529</c:v>
                </c:pt>
                <c:pt idx="26">
                  <c:v>249.577</c:v>
                </c:pt>
                <c:pt idx="27">
                  <c:v>250.227</c:v>
                </c:pt>
                <c:pt idx="28">
                  <c:v>250.792</c:v>
                </c:pt>
                <c:pt idx="29">
                  <c:v>251.018</c:v>
                </c:pt>
                <c:pt idx="30">
                  <c:v>251.214</c:v>
                </c:pt>
                <c:pt idx="31">
                  <c:v>251.66300000000001</c:v>
                </c:pt>
                <c:pt idx="32">
                  <c:v>252.18199999999999</c:v>
                </c:pt>
                <c:pt idx="33">
                  <c:v>252.77199999999999</c:v>
                </c:pt>
                <c:pt idx="34">
                  <c:v>252.59399999999999</c:v>
                </c:pt>
                <c:pt idx="35">
                  <c:v>252.767</c:v>
                </c:pt>
                <c:pt idx="36">
                  <c:v>252.56100000000001</c:v>
                </c:pt>
                <c:pt idx="37">
                  <c:v>253.31899999999999</c:v>
                </c:pt>
                <c:pt idx="38">
                  <c:v>254.27699999999999</c:v>
                </c:pt>
                <c:pt idx="39">
                  <c:v>255.233</c:v>
                </c:pt>
                <c:pt idx="40">
                  <c:v>255.29599999999999</c:v>
                </c:pt>
                <c:pt idx="41">
                  <c:v>255.21299999999999</c:v>
                </c:pt>
                <c:pt idx="42">
                  <c:v>255.80199999999999</c:v>
                </c:pt>
                <c:pt idx="43">
                  <c:v>256.036</c:v>
                </c:pt>
                <c:pt idx="44">
                  <c:v>256.43</c:v>
                </c:pt>
                <c:pt idx="45">
                  <c:v>257.15499999999997</c:v>
                </c:pt>
                <c:pt idx="46">
                  <c:v>257.87900000000002</c:v>
                </c:pt>
                <c:pt idx="47">
                  <c:v>258.63</c:v>
                </c:pt>
                <c:pt idx="48">
                  <c:v>259.12700000000001</c:v>
                </c:pt>
                <c:pt idx="49">
                  <c:v>259.25</c:v>
                </c:pt>
                <c:pt idx="50">
                  <c:v>258.07600000000002</c:v>
                </c:pt>
                <c:pt idx="51">
                  <c:v>256.03199999999998</c:v>
                </c:pt>
                <c:pt idx="52">
                  <c:v>255.80199999999999</c:v>
                </c:pt>
                <c:pt idx="53">
                  <c:v>257.04199999999997</c:v>
                </c:pt>
                <c:pt idx="54">
                  <c:v>258.35199999999998</c:v>
                </c:pt>
                <c:pt idx="55">
                  <c:v>259.31599999999997</c:v>
                </c:pt>
                <c:pt idx="56">
                  <c:v>259.99700000000001</c:v>
                </c:pt>
                <c:pt idx="57">
                  <c:v>260.31900000000002</c:v>
                </c:pt>
                <c:pt idx="58">
                  <c:v>260.911</c:v>
                </c:pt>
                <c:pt idx="59">
                  <c:v>262.04500000000002</c:v>
                </c:pt>
                <c:pt idx="60">
                  <c:v>262.63900000000001</c:v>
                </c:pt>
                <c:pt idx="61">
                  <c:v>263.57299999999998</c:v>
                </c:pt>
                <c:pt idx="62">
                  <c:v>264.84699999999998</c:v>
                </c:pt>
                <c:pt idx="63">
                  <c:v>266.625</c:v>
                </c:pt>
                <c:pt idx="64">
                  <c:v>268.404</c:v>
                </c:pt>
                <c:pt idx="65">
                  <c:v>270.70999999999998</c:v>
                </c:pt>
                <c:pt idx="66">
                  <c:v>271.96499999999997</c:v>
                </c:pt>
                <c:pt idx="67">
                  <c:v>272.75200000000001</c:v>
                </c:pt>
                <c:pt idx="68">
                  <c:v>273.94200000000001</c:v>
                </c:pt>
                <c:pt idx="69">
                  <c:v>276.52800000000002</c:v>
                </c:pt>
                <c:pt idx="70">
                  <c:v>278.82400000000001</c:v>
                </c:pt>
                <c:pt idx="71">
                  <c:v>280.80599999999998</c:v>
                </c:pt>
                <c:pt idx="72">
                  <c:v>282.54199999999997</c:v>
                </c:pt>
                <c:pt idx="73">
                  <c:v>284.52499999999998</c:v>
                </c:pt>
                <c:pt idx="74">
                  <c:v>287.46699999999998</c:v>
                </c:pt>
                <c:pt idx="75">
                  <c:v>288.58199999999999</c:v>
                </c:pt>
                <c:pt idx="76">
                  <c:v>291.29899999999998</c:v>
                </c:pt>
                <c:pt idx="77">
                  <c:v>295.072</c:v>
                </c:pt>
                <c:pt idx="78">
                  <c:v>294.94</c:v>
                </c:pt>
                <c:pt idx="79">
                  <c:v>295.16199999999998</c:v>
                </c:pt>
                <c:pt idx="80">
                  <c:v>296.42099999999999</c:v>
                </c:pt>
                <c:pt idx="81">
                  <c:v>297.97899999999998</c:v>
                </c:pt>
                <c:pt idx="82">
                  <c:v>298.70800000000003</c:v>
                </c:pt>
                <c:pt idx="83">
                  <c:v>298.80799999999999</c:v>
                </c:pt>
                <c:pt idx="84">
                  <c:v>300.45600000000002</c:v>
                </c:pt>
                <c:pt idx="85">
                  <c:v>301.476</c:v>
                </c:pt>
                <c:pt idx="86">
                  <c:v>301.64299999999997</c:v>
                </c:pt>
                <c:pt idx="87">
                  <c:v>302.858</c:v>
                </c:pt>
                <c:pt idx="88">
                  <c:v>303.31599999999997</c:v>
                </c:pt>
                <c:pt idx="89">
                  <c:v>304.09899999999999</c:v>
                </c:pt>
                <c:pt idx="90">
                  <c:v>304.61500000000001</c:v>
                </c:pt>
                <c:pt idx="91">
                  <c:v>306.13799999999998</c:v>
                </c:pt>
                <c:pt idx="92">
                  <c:v>307.37400000000002</c:v>
                </c:pt>
                <c:pt idx="93">
                  <c:v>307.65300000000002</c:v>
                </c:pt>
                <c:pt idx="94">
                  <c:v>308.08699999999999</c:v>
                </c:pt>
                <c:pt idx="95">
                  <c:v>308.73500000000001</c:v>
                </c:pt>
                <c:pt idx="96">
                  <c:v>309.79399999999998</c:v>
                </c:pt>
                <c:pt idx="97">
                  <c:v>311.02199999999999</c:v>
                </c:pt>
                <c:pt idx="98">
                  <c:v>312.10700000000003</c:v>
                </c:pt>
                <c:pt idx="99">
                  <c:v>313.01600000000002</c:v>
                </c:pt>
                <c:pt idx="100">
                  <c:v>313.14</c:v>
                </c:pt>
                <c:pt idx="101">
                  <c:v>313.13099999999997</c:v>
                </c:pt>
                <c:pt idx="102">
                  <c:v>313.56599999999997</c:v>
                </c:pt>
                <c:pt idx="103">
                  <c:v>314.13099999999997</c:v>
                </c:pt>
                <c:pt idx="104">
                  <c:v>314.851</c:v>
                </c:pt>
                <c:pt idx="105">
                  <c:v>315.56400000000002</c:v>
                </c:pt>
                <c:pt idx="106">
                  <c:v>316.44900000000001</c:v>
                </c:pt>
                <c:pt idx="107">
                  <c:v>317.60300000000001</c:v>
                </c:pt>
                <c:pt idx="108">
                  <c:v>319.08600000000001</c:v>
                </c:pt>
                <c:pt idx="109">
                  <c:v>319.77499999999998</c:v>
                </c:pt>
                <c:pt idx="110">
                  <c:v>319.61500000000001</c:v>
                </c:pt>
                <c:pt idx="111">
                  <c:v>320.32100000000003</c:v>
                </c:pt>
                <c:pt idx="112">
                  <c:v>320.58</c:v>
                </c:pt>
                <c:pt idx="113">
                  <c:v>321.5</c:v>
                </c:pt>
                <c:pt idx="114">
                  <c:v>322.13200000000001</c:v>
                </c:pt>
                <c:pt idx="115">
                  <c:v>323.36399999999998</c:v>
                </c:pt>
                <c:pt idx="116">
                  <c:v>324.36799999999999</c:v>
                </c:pt>
                <c:pt idx="118">
                  <c:v>325.03100000000001</c:v>
                </c:pt>
                <c:pt idx="119">
                  <c:v>326.02999999999997</c:v>
                </c:pt>
              </c:numCache>
            </c:numRef>
          </c:val>
          <c:smooth val="0"/>
          <c:extLst>
            <c:ext xmlns:c16="http://schemas.microsoft.com/office/drawing/2014/chart" uri="{C3380CC4-5D6E-409C-BE32-E72D297353CC}">
              <c16:uniqueId val="{00000001-3BA3-4A8D-A737-2E001FE67537}"/>
            </c:ext>
          </c:extLst>
        </c:ser>
        <c:ser>
          <c:idx val="4"/>
          <c:order val="2"/>
          <c:tx>
            <c:strRef>
              <c:f>'CPIs Headline shelter food '!$F$1</c:f>
              <c:strCache>
                <c:ptCount val="1"/>
                <c:pt idx="0">
                  <c:v>Shelter</c:v>
                </c:pt>
              </c:strCache>
            </c:strRef>
          </c:tx>
          <c:spPr>
            <a:ln w="28575" cap="rnd">
              <a:solidFill>
                <a:schemeClr val="accent5"/>
              </a:solidFill>
              <a:round/>
            </a:ln>
            <a:effectLst/>
          </c:spPr>
          <c:marker>
            <c:symbol val="none"/>
          </c:marker>
          <c:cat>
            <c:numRef>
              <c:f>'CPIs Headline shelter food '!$A$458:$A$577</c:f>
              <c:numCache>
                <c:formatCode>yyyy\-mm\-dd</c:formatCode>
                <c:ptCount val="120"/>
                <c:pt idx="0">
                  <c:v>42370</c:v>
                </c:pt>
                <c:pt idx="1">
                  <c:v>42401</c:v>
                </c:pt>
                <c:pt idx="2">
                  <c:v>42430</c:v>
                </c:pt>
                <c:pt idx="3">
                  <c:v>42461</c:v>
                </c:pt>
                <c:pt idx="4">
                  <c:v>42491</c:v>
                </c:pt>
                <c:pt idx="5">
                  <c:v>42522</c:v>
                </c:pt>
                <c:pt idx="6">
                  <c:v>42552</c:v>
                </c:pt>
                <c:pt idx="7">
                  <c:v>42583</c:v>
                </c:pt>
                <c:pt idx="8">
                  <c:v>42614</c:v>
                </c:pt>
                <c:pt idx="9">
                  <c:v>42644</c:v>
                </c:pt>
                <c:pt idx="10">
                  <c:v>42675</c:v>
                </c:pt>
                <c:pt idx="11">
                  <c:v>42705</c:v>
                </c:pt>
                <c:pt idx="12">
                  <c:v>42736</c:v>
                </c:pt>
                <c:pt idx="13">
                  <c:v>42767</c:v>
                </c:pt>
                <c:pt idx="14">
                  <c:v>42795</c:v>
                </c:pt>
                <c:pt idx="15">
                  <c:v>42826</c:v>
                </c:pt>
                <c:pt idx="16">
                  <c:v>42856</c:v>
                </c:pt>
                <c:pt idx="17">
                  <c:v>42887</c:v>
                </c:pt>
                <c:pt idx="18">
                  <c:v>42917</c:v>
                </c:pt>
                <c:pt idx="19">
                  <c:v>42948</c:v>
                </c:pt>
                <c:pt idx="20">
                  <c:v>42979</c:v>
                </c:pt>
                <c:pt idx="21">
                  <c:v>43009</c:v>
                </c:pt>
                <c:pt idx="22">
                  <c:v>43040</c:v>
                </c:pt>
                <c:pt idx="23">
                  <c:v>43070</c:v>
                </c:pt>
                <c:pt idx="24">
                  <c:v>43101</c:v>
                </c:pt>
                <c:pt idx="25">
                  <c:v>43132</c:v>
                </c:pt>
                <c:pt idx="26">
                  <c:v>43160</c:v>
                </c:pt>
                <c:pt idx="27">
                  <c:v>43191</c:v>
                </c:pt>
                <c:pt idx="28">
                  <c:v>43221</c:v>
                </c:pt>
                <c:pt idx="29">
                  <c:v>43252</c:v>
                </c:pt>
                <c:pt idx="30">
                  <c:v>43282</c:v>
                </c:pt>
                <c:pt idx="31">
                  <c:v>43313</c:v>
                </c:pt>
                <c:pt idx="32">
                  <c:v>43344</c:v>
                </c:pt>
                <c:pt idx="33">
                  <c:v>43374</c:v>
                </c:pt>
                <c:pt idx="34">
                  <c:v>43405</c:v>
                </c:pt>
                <c:pt idx="35">
                  <c:v>43435</c:v>
                </c:pt>
                <c:pt idx="36">
                  <c:v>43466</c:v>
                </c:pt>
                <c:pt idx="37">
                  <c:v>43497</c:v>
                </c:pt>
                <c:pt idx="38">
                  <c:v>43525</c:v>
                </c:pt>
                <c:pt idx="39">
                  <c:v>43556</c:v>
                </c:pt>
                <c:pt idx="40">
                  <c:v>43586</c:v>
                </c:pt>
                <c:pt idx="41">
                  <c:v>43617</c:v>
                </c:pt>
                <c:pt idx="42">
                  <c:v>43647</c:v>
                </c:pt>
                <c:pt idx="43">
                  <c:v>43678</c:v>
                </c:pt>
                <c:pt idx="44">
                  <c:v>43709</c:v>
                </c:pt>
                <c:pt idx="45">
                  <c:v>43739</c:v>
                </c:pt>
                <c:pt idx="46">
                  <c:v>43770</c:v>
                </c:pt>
                <c:pt idx="47">
                  <c:v>43800</c:v>
                </c:pt>
                <c:pt idx="48">
                  <c:v>43831</c:v>
                </c:pt>
                <c:pt idx="49">
                  <c:v>43862</c:v>
                </c:pt>
                <c:pt idx="50">
                  <c:v>43891</c:v>
                </c:pt>
                <c:pt idx="51">
                  <c:v>43922</c:v>
                </c:pt>
                <c:pt idx="52">
                  <c:v>43952</c:v>
                </c:pt>
                <c:pt idx="53">
                  <c:v>43983</c:v>
                </c:pt>
                <c:pt idx="54">
                  <c:v>44013</c:v>
                </c:pt>
                <c:pt idx="55">
                  <c:v>44044</c:v>
                </c:pt>
                <c:pt idx="56">
                  <c:v>44075</c:v>
                </c:pt>
                <c:pt idx="57">
                  <c:v>44105</c:v>
                </c:pt>
                <c:pt idx="58">
                  <c:v>44136</c:v>
                </c:pt>
                <c:pt idx="59">
                  <c:v>44166</c:v>
                </c:pt>
                <c:pt idx="60">
                  <c:v>44197</c:v>
                </c:pt>
                <c:pt idx="61">
                  <c:v>44228</c:v>
                </c:pt>
                <c:pt idx="62">
                  <c:v>44256</c:v>
                </c:pt>
                <c:pt idx="63">
                  <c:v>44287</c:v>
                </c:pt>
                <c:pt idx="64">
                  <c:v>44317</c:v>
                </c:pt>
                <c:pt idx="65">
                  <c:v>44348</c:v>
                </c:pt>
                <c:pt idx="66">
                  <c:v>44378</c:v>
                </c:pt>
                <c:pt idx="67">
                  <c:v>44409</c:v>
                </c:pt>
                <c:pt idx="68">
                  <c:v>44440</c:v>
                </c:pt>
                <c:pt idx="69">
                  <c:v>44470</c:v>
                </c:pt>
                <c:pt idx="70">
                  <c:v>44501</c:v>
                </c:pt>
                <c:pt idx="71">
                  <c:v>44531</c:v>
                </c:pt>
                <c:pt idx="72">
                  <c:v>44562</c:v>
                </c:pt>
                <c:pt idx="73">
                  <c:v>44593</c:v>
                </c:pt>
                <c:pt idx="74">
                  <c:v>44621</c:v>
                </c:pt>
                <c:pt idx="75">
                  <c:v>44652</c:v>
                </c:pt>
                <c:pt idx="76">
                  <c:v>44682</c:v>
                </c:pt>
                <c:pt idx="77">
                  <c:v>44713</c:v>
                </c:pt>
                <c:pt idx="78">
                  <c:v>44743</c:v>
                </c:pt>
                <c:pt idx="79">
                  <c:v>44774</c:v>
                </c:pt>
                <c:pt idx="80">
                  <c:v>44805</c:v>
                </c:pt>
                <c:pt idx="81">
                  <c:v>44835</c:v>
                </c:pt>
                <c:pt idx="82">
                  <c:v>44866</c:v>
                </c:pt>
                <c:pt idx="83">
                  <c:v>44896</c:v>
                </c:pt>
                <c:pt idx="84">
                  <c:v>44927</c:v>
                </c:pt>
                <c:pt idx="85">
                  <c:v>44958</c:v>
                </c:pt>
                <c:pt idx="86">
                  <c:v>44986</c:v>
                </c:pt>
                <c:pt idx="87">
                  <c:v>45017</c:v>
                </c:pt>
                <c:pt idx="88">
                  <c:v>45047</c:v>
                </c:pt>
                <c:pt idx="89">
                  <c:v>45078</c:v>
                </c:pt>
                <c:pt idx="90">
                  <c:v>45108</c:v>
                </c:pt>
                <c:pt idx="91">
                  <c:v>45139</c:v>
                </c:pt>
                <c:pt idx="92">
                  <c:v>45170</c:v>
                </c:pt>
                <c:pt idx="93">
                  <c:v>45200</c:v>
                </c:pt>
                <c:pt idx="94">
                  <c:v>45231</c:v>
                </c:pt>
                <c:pt idx="95">
                  <c:v>45261</c:v>
                </c:pt>
                <c:pt idx="96">
                  <c:v>45292</c:v>
                </c:pt>
                <c:pt idx="97">
                  <c:v>45323</c:v>
                </c:pt>
                <c:pt idx="98">
                  <c:v>45352</c:v>
                </c:pt>
                <c:pt idx="99">
                  <c:v>45383</c:v>
                </c:pt>
                <c:pt idx="100">
                  <c:v>45413</c:v>
                </c:pt>
                <c:pt idx="101">
                  <c:v>45444</c:v>
                </c:pt>
                <c:pt idx="102">
                  <c:v>45474</c:v>
                </c:pt>
                <c:pt idx="103">
                  <c:v>45505</c:v>
                </c:pt>
                <c:pt idx="104">
                  <c:v>45536</c:v>
                </c:pt>
                <c:pt idx="105">
                  <c:v>45566</c:v>
                </c:pt>
                <c:pt idx="106">
                  <c:v>45597</c:v>
                </c:pt>
                <c:pt idx="107">
                  <c:v>45627</c:v>
                </c:pt>
                <c:pt idx="108">
                  <c:v>45658</c:v>
                </c:pt>
                <c:pt idx="109">
                  <c:v>45689</c:v>
                </c:pt>
                <c:pt idx="110">
                  <c:v>45717</c:v>
                </c:pt>
                <c:pt idx="111">
                  <c:v>45748</c:v>
                </c:pt>
                <c:pt idx="112">
                  <c:v>45778</c:v>
                </c:pt>
                <c:pt idx="113">
                  <c:v>45809</c:v>
                </c:pt>
                <c:pt idx="114">
                  <c:v>45839</c:v>
                </c:pt>
                <c:pt idx="115">
                  <c:v>45870</c:v>
                </c:pt>
                <c:pt idx="116">
                  <c:v>45901</c:v>
                </c:pt>
                <c:pt idx="117">
                  <c:v>45931</c:v>
                </c:pt>
                <c:pt idx="118">
                  <c:v>45962</c:v>
                </c:pt>
                <c:pt idx="119">
                  <c:v>45992</c:v>
                </c:pt>
              </c:numCache>
            </c:numRef>
          </c:cat>
          <c:val>
            <c:numRef>
              <c:f>'CPIs Headline shelter food '!$F$458:$F$577</c:f>
              <c:numCache>
                <c:formatCode>0.000</c:formatCode>
                <c:ptCount val="120"/>
                <c:pt idx="0">
                  <c:v>283.714</c:v>
                </c:pt>
                <c:pt idx="1">
                  <c:v>284.50200000000001</c:v>
                </c:pt>
                <c:pt idx="2">
                  <c:v>285.12200000000001</c:v>
                </c:pt>
                <c:pt idx="3">
                  <c:v>285.85300000000001</c:v>
                </c:pt>
                <c:pt idx="4">
                  <c:v>286.85500000000002</c:v>
                </c:pt>
                <c:pt idx="5">
                  <c:v>287.81900000000002</c:v>
                </c:pt>
                <c:pt idx="6">
                  <c:v>288.524</c:v>
                </c:pt>
                <c:pt idx="7">
                  <c:v>289.36700000000002</c:v>
                </c:pt>
                <c:pt idx="8">
                  <c:v>290.36900000000003</c:v>
                </c:pt>
                <c:pt idx="9">
                  <c:v>291.37799999999999</c:v>
                </c:pt>
                <c:pt idx="10">
                  <c:v>292.22699999999998</c:v>
                </c:pt>
                <c:pt idx="11">
                  <c:v>293.06599999999997</c:v>
                </c:pt>
                <c:pt idx="12">
                  <c:v>293.76900000000001</c:v>
                </c:pt>
                <c:pt idx="13">
                  <c:v>294.54300000000001</c:v>
                </c:pt>
                <c:pt idx="14">
                  <c:v>295.012</c:v>
                </c:pt>
                <c:pt idx="15">
                  <c:v>295.74099999999999</c:v>
                </c:pt>
                <c:pt idx="16">
                  <c:v>296.46100000000001</c:v>
                </c:pt>
                <c:pt idx="17">
                  <c:v>297.21499999999997</c:v>
                </c:pt>
                <c:pt idx="18">
                  <c:v>297.67599999999999</c:v>
                </c:pt>
                <c:pt idx="19">
                  <c:v>298.904</c:v>
                </c:pt>
                <c:pt idx="20">
                  <c:v>299.71100000000001</c:v>
                </c:pt>
                <c:pt idx="21">
                  <c:v>300.81400000000002</c:v>
                </c:pt>
                <c:pt idx="22">
                  <c:v>301.43</c:v>
                </c:pt>
                <c:pt idx="23">
                  <c:v>302.428</c:v>
                </c:pt>
                <c:pt idx="24">
                  <c:v>303.21300000000002</c:v>
                </c:pt>
                <c:pt idx="25">
                  <c:v>303.78399999999999</c:v>
                </c:pt>
                <c:pt idx="26">
                  <c:v>304.81200000000001</c:v>
                </c:pt>
                <c:pt idx="27">
                  <c:v>305.72000000000003</c:v>
                </c:pt>
                <c:pt idx="28">
                  <c:v>306.80799999999999</c:v>
                </c:pt>
                <c:pt idx="29">
                  <c:v>307.18299999999999</c:v>
                </c:pt>
                <c:pt idx="30">
                  <c:v>308.05</c:v>
                </c:pt>
                <c:pt idx="31">
                  <c:v>309.00400000000002</c:v>
                </c:pt>
                <c:pt idx="32">
                  <c:v>309.52199999999999</c:v>
                </c:pt>
                <c:pt idx="33">
                  <c:v>310.40100000000001</c:v>
                </c:pt>
                <c:pt idx="34">
                  <c:v>311.24700000000001</c:v>
                </c:pt>
                <c:pt idx="35">
                  <c:v>312.13200000000001</c:v>
                </c:pt>
                <c:pt idx="36">
                  <c:v>312.99799999999999</c:v>
                </c:pt>
                <c:pt idx="37">
                  <c:v>314.072</c:v>
                </c:pt>
                <c:pt idx="38">
                  <c:v>315.05099999999999</c:v>
                </c:pt>
                <c:pt idx="39">
                  <c:v>316.17200000000003</c:v>
                </c:pt>
                <c:pt idx="40">
                  <c:v>317.02999999999997</c:v>
                </c:pt>
                <c:pt idx="41">
                  <c:v>317.94900000000001</c:v>
                </c:pt>
                <c:pt idx="42">
                  <c:v>318.77699999999999</c:v>
                </c:pt>
                <c:pt idx="43">
                  <c:v>319.37</c:v>
                </c:pt>
                <c:pt idx="44">
                  <c:v>320.43599999999998</c:v>
                </c:pt>
                <c:pt idx="45">
                  <c:v>320.86200000000002</c:v>
                </c:pt>
                <c:pt idx="46">
                  <c:v>321.61099999999999</c:v>
                </c:pt>
                <c:pt idx="47">
                  <c:v>322.24700000000001</c:v>
                </c:pt>
                <c:pt idx="48">
                  <c:v>323.48700000000002</c:v>
                </c:pt>
                <c:pt idx="49">
                  <c:v>324.483</c:v>
                </c:pt>
                <c:pt idx="50">
                  <c:v>324.54000000000002</c:v>
                </c:pt>
                <c:pt idx="51">
                  <c:v>324.39100000000002</c:v>
                </c:pt>
                <c:pt idx="52">
                  <c:v>324.97300000000001</c:v>
                </c:pt>
                <c:pt idx="53">
                  <c:v>325.42500000000001</c:v>
                </c:pt>
                <c:pt idx="54">
                  <c:v>326.24900000000002</c:v>
                </c:pt>
                <c:pt idx="55">
                  <c:v>326.78199999999998</c:v>
                </c:pt>
                <c:pt idx="56">
                  <c:v>327.04300000000001</c:v>
                </c:pt>
                <c:pt idx="57">
                  <c:v>327.42099999999999</c:v>
                </c:pt>
                <c:pt idx="58">
                  <c:v>327.80099999999999</c:v>
                </c:pt>
                <c:pt idx="59">
                  <c:v>328.21699999999998</c:v>
                </c:pt>
                <c:pt idx="60">
                  <c:v>328.577</c:v>
                </c:pt>
                <c:pt idx="61">
                  <c:v>329.12700000000001</c:v>
                </c:pt>
                <c:pt idx="62">
                  <c:v>330.02199999999999</c:v>
                </c:pt>
                <c:pt idx="63">
                  <c:v>331.23099999999999</c:v>
                </c:pt>
                <c:pt idx="64">
                  <c:v>332.12900000000002</c:v>
                </c:pt>
                <c:pt idx="65">
                  <c:v>333.77</c:v>
                </c:pt>
                <c:pt idx="66">
                  <c:v>335.38900000000001</c:v>
                </c:pt>
                <c:pt idx="67">
                  <c:v>336.05200000000002</c:v>
                </c:pt>
                <c:pt idx="68">
                  <c:v>337.358</c:v>
                </c:pt>
                <c:pt idx="69">
                  <c:v>338.887</c:v>
                </c:pt>
                <c:pt idx="70">
                  <c:v>340.51600000000002</c:v>
                </c:pt>
                <c:pt idx="71">
                  <c:v>341.93</c:v>
                </c:pt>
                <c:pt idx="72">
                  <c:v>342.91399999999999</c:v>
                </c:pt>
                <c:pt idx="73">
                  <c:v>344.72699999999998</c:v>
                </c:pt>
                <c:pt idx="74">
                  <c:v>346.46499999999997</c:v>
                </c:pt>
                <c:pt idx="75">
                  <c:v>348.24200000000002</c:v>
                </c:pt>
                <c:pt idx="76">
                  <c:v>350.221</c:v>
                </c:pt>
                <c:pt idx="77">
                  <c:v>352.54399999999998</c:v>
                </c:pt>
                <c:pt idx="78">
                  <c:v>354.61900000000003</c:v>
                </c:pt>
                <c:pt idx="79">
                  <c:v>357.113</c:v>
                </c:pt>
                <c:pt idx="80">
                  <c:v>359.63099999999997</c:v>
                </c:pt>
                <c:pt idx="81">
                  <c:v>362.298</c:v>
                </c:pt>
                <c:pt idx="82">
                  <c:v>364.65499999999997</c:v>
                </c:pt>
                <c:pt idx="83">
                  <c:v>367.45</c:v>
                </c:pt>
                <c:pt idx="84">
                  <c:v>369.97899999999998</c:v>
                </c:pt>
                <c:pt idx="85">
                  <c:v>372.654</c:v>
                </c:pt>
                <c:pt idx="86">
                  <c:v>374.75400000000002</c:v>
                </c:pt>
                <c:pt idx="87">
                  <c:v>376.42500000000001</c:v>
                </c:pt>
                <c:pt idx="88">
                  <c:v>378.32299999999998</c:v>
                </c:pt>
                <c:pt idx="89">
                  <c:v>380.07100000000003</c:v>
                </c:pt>
                <c:pt idx="90">
                  <c:v>381.82100000000003</c:v>
                </c:pt>
                <c:pt idx="91">
                  <c:v>383.03100000000001</c:v>
                </c:pt>
                <c:pt idx="92">
                  <c:v>385.35399999999998</c:v>
                </c:pt>
                <c:pt idx="93">
                  <c:v>386.70499999999998</c:v>
                </c:pt>
                <c:pt idx="94">
                  <c:v>388.46600000000001</c:v>
                </c:pt>
                <c:pt idx="95">
                  <c:v>390.11</c:v>
                </c:pt>
                <c:pt idx="96">
                  <c:v>392.39699999999999</c:v>
                </c:pt>
                <c:pt idx="97">
                  <c:v>394.08800000000002</c:v>
                </c:pt>
                <c:pt idx="98">
                  <c:v>395.904</c:v>
                </c:pt>
                <c:pt idx="99">
                  <c:v>397.23099999999999</c:v>
                </c:pt>
                <c:pt idx="100">
                  <c:v>398.71199999999999</c:v>
                </c:pt>
                <c:pt idx="101">
                  <c:v>399.61099999999999</c:v>
                </c:pt>
                <c:pt idx="102">
                  <c:v>401.065</c:v>
                </c:pt>
                <c:pt idx="103">
                  <c:v>402.99200000000002</c:v>
                </c:pt>
                <c:pt idx="104">
                  <c:v>404.06200000000001</c:v>
                </c:pt>
                <c:pt idx="105">
                  <c:v>405.642</c:v>
                </c:pt>
                <c:pt idx="106">
                  <c:v>407.01499999999999</c:v>
                </c:pt>
                <c:pt idx="107">
                  <c:v>408.12599999999998</c:v>
                </c:pt>
                <c:pt idx="108">
                  <c:v>409.65300000000002</c:v>
                </c:pt>
                <c:pt idx="109">
                  <c:v>410.81099999999998</c:v>
                </c:pt>
                <c:pt idx="110">
                  <c:v>411.72399999999999</c:v>
                </c:pt>
                <c:pt idx="111">
                  <c:v>413.10300000000001</c:v>
                </c:pt>
                <c:pt idx="112">
                  <c:v>414.15499999999997</c:v>
                </c:pt>
                <c:pt idx="113">
                  <c:v>414.88299999999998</c:v>
                </c:pt>
                <c:pt idx="114">
                  <c:v>415.851</c:v>
                </c:pt>
                <c:pt idx="115">
                  <c:v>417.66899999999998</c:v>
                </c:pt>
                <c:pt idx="116">
                  <c:v>418.52800000000002</c:v>
                </c:pt>
                <c:pt idx="118">
                  <c:v>419.286</c:v>
                </c:pt>
                <c:pt idx="119">
                  <c:v>420.983</c:v>
                </c:pt>
              </c:numCache>
            </c:numRef>
          </c:val>
          <c:smooth val="0"/>
          <c:extLst>
            <c:ext xmlns:c16="http://schemas.microsoft.com/office/drawing/2014/chart" uri="{C3380CC4-5D6E-409C-BE32-E72D297353CC}">
              <c16:uniqueId val="{00000002-3BA3-4A8D-A737-2E001FE67537}"/>
            </c:ext>
          </c:extLst>
        </c:ser>
        <c:dLbls>
          <c:showLegendKey val="0"/>
          <c:showVal val="0"/>
          <c:showCatName val="0"/>
          <c:showSerName val="0"/>
          <c:showPercent val="0"/>
          <c:showBubbleSize val="0"/>
        </c:dLbls>
        <c:marker val="1"/>
        <c:smooth val="0"/>
        <c:axId val="389353759"/>
        <c:axId val="389354239"/>
      </c:lineChart>
      <c:lineChart>
        <c:grouping val="standard"/>
        <c:varyColors val="0"/>
        <c:ser>
          <c:idx val="0"/>
          <c:order val="0"/>
          <c:tx>
            <c:strRef>
              <c:f>'CPIs Headline shelter food '!$B$1</c:f>
              <c:strCache>
                <c:ptCount val="1"/>
                <c:pt idx="0">
                  <c:v>UMCSENT</c:v>
                </c:pt>
              </c:strCache>
            </c:strRef>
          </c:tx>
          <c:spPr>
            <a:ln w="28575" cap="rnd">
              <a:solidFill>
                <a:schemeClr val="accent1"/>
              </a:solidFill>
              <a:round/>
            </a:ln>
            <a:effectLst/>
          </c:spPr>
          <c:marker>
            <c:symbol val="none"/>
          </c:marker>
          <c:cat>
            <c:numRef>
              <c:f>'CPIs Headline shelter food '!$A$458:$A$577</c:f>
              <c:numCache>
                <c:formatCode>yyyy\-mm\-dd</c:formatCode>
                <c:ptCount val="120"/>
                <c:pt idx="0">
                  <c:v>42370</c:v>
                </c:pt>
                <c:pt idx="1">
                  <c:v>42401</c:v>
                </c:pt>
                <c:pt idx="2">
                  <c:v>42430</c:v>
                </c:pt>
                <c:pt idx="3">
                  <c:v>42461</c:v>
                </c:pt>
                <c:pt idx="4">
                  <c:v>42491</c:v>
                </c:pt>
                <c:pt idx="5">
                  <c:v>42522</c:v>
                </c:pt>
                <c:pt idx="6">
                  <c:v>42552</c:v>
                </c:pt>
                <c:pt idx="7">
                  <c:v>42583</c:v>
                </c:pt>
                <c:pt idx="8">
                  <c:v>42614</c:v>
                </c:pt>
                <c:pt idx="9">
                  <c:v>42644</c:v>
                </c:pt>
                <c:pt idx="10">
                  <c:v>42675</c:v>
                </c:pt>
                <c:pt idx="11">
                  <c:v>42705</c:v>
                </c:pt>
                <c:pt idx="12">
                  <c:v>42736</c:v>
                </c:pt>
                <c:pt idx="13">
                  <c:v>42767</c:v>
                </c:pt>
                <c:pt idx="14">
                  <c:v>42795</c:v>
                </c:pt>
                <c:pt idx="15">
                  <c:v>42826</c:v>
                </c:pt>
                <c:pt idx="16">
                  <c:v>42856</c:v>
                </c:pt>
                <c:pt idx="17">
                  <c:v>42887</c:v>
                </c:pt>
                <c:pt idx="18">
                  <c:v>42917</c:v>
                </c:pt>
                <c:pt idx="19">
                  <c:v>42948</c:v>
                </c:pt>
                <c:pt idx="20">
                  <c:v>42979</c:v>
                </c:pt>
                <c:pt idx="21">
                  <c:v>43009</c:v>
                </c:pt>
                <c:pt idx="22">
                  <c:v>43040</c:v>
                </c:pt>
                <c:pt idx="23">
                  <c:v>43070</c:v>
                </c:pt>
                <c:pt idx="24">
                  <c:v>43101</c:v>
                </c:pt>
                <c:pt idx="25">
                  <c:v>43132</c:v>
                </c:pt>
                <c:pt idx="26">
                  <c:v>43160</c:v>
                </c:pt>
                <c:pt idx="27">
                  <c:v>43191</c:v>
                </c:pt>
                <c:pt idx="28">
                  <c:v>43221</c:v>
                </c:pt>
                <c:pt idx="29">
                  <c:v>43252</c:v>
                </c:pt>
                <c:pt idx="30">
                  <c:v>43282</c:v>
                </c:pt>
                <c:pt idx="31">
                  <c:v>43313</c:v>
                </c:pt>
                <c:pt idx="32">
                  <c:v>43344</c:v>
                </c:pt>
                <c:pt idx="33">
                  <c:v>43374</c:v>
                </c:pt>
                <c:pt idx="34">
                  <c:v>43405</c:v>
                </c:pt>
                <c:pt idx="35">
                  <c:v>43435</c:v>
                </c:pt>
                <c:pt idx="36">
                  <c:v>43466</c:v>
                </c:pt>
                <c:pt idx="37">
                  <c:v>43497</c:v>
                </c:pt>
                <c:pt idx="38">
                  <c:v>43525</c:v>
                </c:pt>
                <c:pt idx="39">
                  <c:v>43556</c:v>
                </c:pt>
                <c:pt idx="40">
                  <c:v>43586</c:v>
                </c:pt>
                <c:pt idx="41">
                  <c:v>43617</c:v>
                </c:pt>
                <c:pt idx="42">
                  <c:v>43647</c:v>
                </c:pt>
                <c:pt idx="43">
                  <c:v>43678</c:v>
                </c:pt>
                <c:pt idx="44">
                  <c:v>43709</c:v>
                </c:pt>
                <c:pt idx="45">
                  <c:v>43739</c:v>
                </c:pt>
                <c:pt idx="46">
                  <c:v>43770</c:v>
                </c:pt>
                <c:pt idx="47">
                  <c:v>43800</c:v>
                </c:pt>
                <c:pt idx="48">
                  <c:v>43831</c:v>
                </c:pt>
                <c:pt idx="49">
                  <c:v>43862</c:v>
                </c:pt>
                <c:pt idx="50">
                  <c:v>43891</c:v>
                </c:pt>
                <c:pt idx="51">
                  <c:v>43922</c:v>
                </c:pt>
                <c:pt idx="52">
                  <c:v>43952</c:v>
                </c:pt>
                <c:pt idx="53">
                  <c:v>43983</c:v>
                </c:pt>
                <c:pt idx="54">
                  <c:v>44013</c:v>
                </c:pt>
                <c:pt idx="55">
                  <c:v>44044</c:v>
                </c:pt>
                <c:pt idx="56">
                  <c:v>44075</c:v>
                </c:pt>
                <c:pt idx="57">
                  <c:v>44105</c:v>
                </c:pt>
                <c:pt idx="58">
                  <c:v>44136</c:v>
                </c:pt>
                <c:pt idx="59">
                  <c:v>44166</c:v>
                </c:pt>
                <c:pt idx="60">
                  <c:v>44197</c:v>
                </c:pt>
                <c:pt idx="61">
                  <c:v>44228</c:v>
                </c:pt>
                <c:pt idx="62">
                  <c:v>44256</c:v>
                </c:pt>
                <c:pt idx="63">
                  <c:v>44287</c:v>
                </c:pt>
                <c:pt idx="64">
                  <c:v>44317</c:v>
                </c:pt>
                <c:pt idx="65">
                  <c:v>44348</c:v>
                </c:pt>
                <c:pt idx="66">
                  <c:v>44378</c:v>
                </c:pt>
                <c:pt idx="67">
                  <c:v>44409</c:v>
                </c:pt>
                <c:pt idx="68">
                  <c:v>44440</c:v>
                </c:pt>
                <c:pt idx="69">
                  <c:v>44470</c:v>
                </c:pt>
                <c:pt idx="70">
                  <c:v>44501</c:v>
                </c:pt>
                <c:pt idx="71">
                  <c:v>44531</c:v>
                </c:pt>
                <c:pt idx="72">
                  <c:v>44562</c:v>
                </c:pt>
                <c:pt idx="73">
                  <c:v>44593</c:v>
                </c:pt>
                <c:pt idx="74">
                  <c:v>44621</c:v>
                </c:pt>
                <c:pt idx="75">
                  <c:v>44652</c:v>
                </c:pt>
                <c:pt idx="76">
                  <c:v>44682</c:v>
                </c:pt>
                <c:pt idx="77">
                  <c:v>44713</c:v>
                </c:pt>
                <c:pt idx="78">
                  <c:v>44743</c:v>
                </c:pt>
                <c:pt idx="79">
                  <c:v>44774</c:v>
                </c:pt>
                <c:pt idx="80">
                  <c:v>44805</c:v>
                </c:pt>
                <c:pt idx="81">
                  <c:v>44835</c:v>
                </c:pt>
                <c:pt idx="82">
                  <c:v>44866</c:v>
                </c:pt>
                <c:pt idx="83">
                  <c:v>44896</c:v>
                </c:pt>
                <c:pt idx="84">
                  <c:v>44927</c:v>
                </c:pt>
                <c:pt idx="85">
                  <c:v>44958</c:v>
                </c:pt>
                <c:pt idx="86">
                  <c:v>44986</c:v>
                </c:pt>
                <c:pt idx="87">
                  <c:v>45017</c:v>
                </c:pt>
                <c:pt idx="88">
                  <c:v>45047</c:v>
                </c:pt>
                <c:pt idx="89">
                  <c:v>45078</c:v>
                </c:pt>
                <c:pt idx="90">
                  <c:v>45108</c:v>
                </c:pt>
                <c:pt idx="91">
                  <c:v>45139</c:v>
                </c:pt>
                <c:pt idx="92">
                  <c:v>45170</c:v>
                </c:pt>
                <c:pt idx="93">
                  <c:v>45200</c:v>
                </c:pt>
                <c:pt idx="94">
                  <c:v>45231</c:v>
                </c:pt>
                <c:pt idx="95">
                  <c:v>45261</c:v>
                </c:pt>
                <c:pt idx="96">
                  <c:v>45292</c:v>
                </c:pt>
                <c:pt idx="97">
                  <c:v>45323</c:v>
                </c:pt>
                <c:pt idx="98">
                  <c:v>45352</c:v>
                </c:pt>
                <c:pt idx="99">
                  <c:v>45383</c:v>
                </c:pt>
                <c:pt idx="100">
                  <c:v>45413</c:v>
                </c:pt>
                <c:pt idx="101">
                  <c:v>45444</c:v>
                </c:pt>
                <c:pt idx="102">
                  <c:v>45474</c:v>
                </c:pt>
                <c:pt idx="103">
                  <c:v>45505</c:v>
                </c:pt>
                <c:pt idx="104">
                  <c:v>45536</c:v>
                </c:pt>
                <c:pt idx="105">
                  <c:v>45566</c:v>
                </c:pt>
                <c:pt idx="106">
                  <c:v>45597</c:v>
                </c:pt>
                <c:pt idx="107">
                  <c:v>45627</c:v>
                </c:pt>
                <c:pt idx="108">
                  <c:v>45658</c:v>
                </c:pt>
                <c:pt idx="109">
                  <c:v>45689</c:v>
                </c:pt>
                <c:pt idx="110">
                  <c:v>45717</c:v>
                </c:pt>
                <c:pt idx="111">
                  <c:v>45748</c:v>
                </c:pt>
                <c:pt idx="112">
                  <c:v>45778</c:v>
                </c:pt>
                <c:pt idx="113">
                  <c:v>45809</c:v>
                </c:pt>
                <c:pt idx="114">
                  <c:v>45839</c:v>
                </c:pt>
                <c:pt idx="115">
                  <c:v>45870</c:v>
                </c:pt>
                <c:pt idx="116">
                  <c:v>45901</c:v>
                </c:pt>
                <c:pt idx="117">
                  <c:v>45931</c:v>
                </c:pt>
                <c:pt idx="118">
                  <c:v>45962</c:v>
                </c:pt>
                <c:pt idx="119">
                  <c:v>45992</c:v>
                </c:pt>
              </c:numCache>
            </c:numRef>
          </c:cat>
          <c:val>
            <c:numRef>
              <c:f>'CPIs Headline shelter food '!$B$458:$B$577</c:f>
              <c:numCache>
                <c:formatCode>0.0</c:formatCode>
                <c:ptCount val="120"/>
                <c:pt idx="0">
                  <c:v>92</c:v>
                </c:pt>
                <c:pt idx="1">
                  <c:v>91.7</c:v>
                </c:pt>
                <c:pt idx="2">
                  <c:v>91</c:v>
                </c:pt>
                <c:pt idx="3">
                  <c:v>89</c:v>
                </c:pt>
                <c:pt idx="4">
                  <c:v>94.7</c:v>
                </c:pt>
                <c:pt idx="5">
                  <c:v>93.5</c:v>
                </c:pt>
                <c:pt idx="6">
                  <c:v>90</c:v>
                </c:pt>
                <c:pt idx="7">
                  <c:v>89.8</c:v>
                </c:pt>
                <c:pt idx="8">
                  <c:v>91.2</c:v>
                </c:pt>
                <c:pt idx="9">
                  <c:v>87.2</c:v>
                </c:pt>
                <c:pt idx="10">
                  <c:v>93.8</c:v>
                </c:pt>
                <c:pt idx="11">
                  <c:v>98.2</c:v>
                </c:pt>
                <c:pt idx="12">
                  <c:v>98.5</c:v>
                </c:pt>
                <c:pt idx="13">
                  <c:v>96.3</c:v>
                </c:pt>
                <c:pt idx="14">
                  <c:v>96.9</c:v>
                </c:pt>
                <c:pt idx="15">
                  <c:v>97</c:v>
                </c:pt>
                <c:pt idx="16">
                  <c:v>97.1</c:v>
                </c:pt>
                <c:pt idx="17">
                  <c:v>95</c:v>
                </c:pt>
                <c:pt idx="18">
                  <c:v>93.4</c:v>
                </c:pt>
                <c:pt idx="19">
                  <c:v>96.8</c:v>
                </c:pt>
                <c:pt idx="20">
                  <c:v>95.1</c:v>
                </c:pt>
                <c:pt idx="21">
                  <c:v>100.7</c:v>
                </c:pt>
                <c:pt idx="22">
                  <c:v>98.5</c:v>
                </c:pt>
                <c:pt idx="23">
                  <c:v>95.9</c:v>
                </c:pt>
                <c:pt idx="24">
                  <c:v>95.7</c:v>
                </c:pt>
                <c:pt idx="25">
                  <c:v>99.7</c:v>
                </c:pt>
                <c:pt idx="26">
                  <c:v>101.4</c:v>
                </c:pt>
                <c:pt idx="27">
                  <c:v>98.8</c:v>
                </c:pt>
                <c:pt idx="28">
                  <c:v>98</c:v>
                </c:pt>
                <c:pt idx="29">
                  <c:v>98.2</c:v>
                </c:pt>
                <c:pt idx="30">
                  <c:v>97.9</c:v>
                </c:pt>
                <c:pt idx="31">
                  <c:v>96.2</c:v>
                </c:pt>
                <c:pt idx="32">
                  <c:v>100.1</c:v>
                </c:pt>
                <c:pt idx="33">
                  <c:v>98.6</c:v>
                </c:pt>
                <c:pt idx="34">
                  <c:v>97.5</c:v>
                </c:pt>
                <c:pt idx="35">
                  <c:v>98.3</c:v>
                </c:pt>
                <c:pt idx="36">
                  <c:v>91.2</c:v>
                </c:pt>
                <c:pt idx="37">
                  <c:v>93.8</c:v>
                </c:pt>
                <c:pt idx="38">
                  <c:v>98.4</c:v>
                </c:pt>
                <c:pt idx="39">
                  <c:v>97.2</c:v>
                </c:pt>
                <c:pt idx="40">
                  <c:v>100</c:v>
                </c:pt>
                <c:pt idx="41">
                  <c:v>98.2</c:v>
                </c:pt>
                <c:pt idx="42">
                  <c:v>98.4</c:v>
                </c:pt>
                <c:pt idx="43">
                  <c:v>89.8</c:v>
                </c:pt>
                <c:pt idx="44">
                  <c:v>93.2</c:v>
                </c:pt>
                <c:pt idx="45">
                  <c:v>95.5</c:v>
                </c:pt>
                <c:pt idx="46">
                  <c:v>96.8</c:v>
                </c:pt>
                <c:pt idx="47">
                  <c:v>99.3</c:v>
                </c:pt>
                <c:pt idx="48">
                  <c:v>99.8</c:v>
                </c:pt>
                <c:pt idx="49">
                  <c:v>101</c:v>
                </c:pt>
                <c:pt idx="50">
                  <c:v>89.1</c:v>
                </c:pt>
                <c:pt idx="51">
                  <c:v>71.8</c:v>
                </c:pt>
                <c:pt idx="52">
                  <c:v>72.3</c:v>
                </c:pt>
                <c:pt idx="53">
                  <c:v>78.099999999999994</c:v>
                </c:pt>
                <c:pt idx="54">
                  <c:v>72.5</c:v>
                </c:pt>
                <c:pt idx="55">
                  <c:v>74.099999999999994</c:v>
                </c:pt>
                <c:pt idx="56">
                  <c:v>80.400000000000006</c:v>
                </c:pt>
                <c:pt idx="57">
                  <c:v>81.8</c:v>
                </c:pt>
                <c:pt idx="58">
                  <c:v>76.900000000000006</c:v>
                </c:pt>
                <c:pt idx="59">
                  <c:v>80.7</c:v>
                </c:pt>
                <c:pt idx="60">
                  <c:v>79</c:v>
                </c:pt>
                <c:pt idx="61">
                  <c:v>76.8</c:v>
                </c:pt>
                <c:pt idx="62">
                  <c:v>84.9</c:v>
                </c:pt>
                <c:pt idx="63">
                  <c:v>88.3</c:v>
                </c:pt>
                <c:pt idx="64">
                  <c:v>82.9</c:v>
                </c:pt>
                <c:pt idx="65">
                  <c:v>85.5</c:v>
                </c:pt>
                <c:pt idx="66">
                  <c:v>81.2</c:v>
                </c:pt>
                <c:pt idx="67">
                  <c:v>70.3</c:v>
                </c:pt>
                <c:pt idx="68">
                  <c:v>72.8</c:v>
                </c:pt>
                <c:pt idx="69">
                  <c:v>71.7</c:v>
                </c:pt>
                <c:pt idx="70">
                  <c:v>67.400000000000006</c:v>
                </c:pt>
                <c:pt idx="71">
                  <c:v>70.599999999999994</c:v>
                </c:pt>
                <c:pt idx="72">
                  <c:v>67.2</c:v>
                </c:pt>
                <c:pt idx="73">
                  <c:v>62.8</c:v>
                </c:pt>
                <c:pt idx="74">
                  <c:v>59.4</c:v>
                </c:pt>
                <c:pt idx="75">
                  <c:v>65.2</c:v>
                </c:pt>
                <c:pt idx="76">
                  <c:v>58.4</c:v>
                </c:pt>
                <c:pt idx="77">
                  <c:v>50</c:v>
                </c:pt>
                <c:pt idx="78">
                  <c:v>51.5</c:v>
                </c:pt>
                <c:pt idx="79">
                  <c:v>58.2</c:v>
                </c:pt>
                <c:pt idx="80">
                  <c:v>58.6</c:v>
                </c:pt>
                <c:pt idx="81">
                  <c:v>59.9</c:v>
                </c:pt>
                <c:pt idx="82">
                  <c:v>56.7</c:v>
                </c:pt>
                <c:pt idx="83">
                  <c:v>59.8</c:v>
                </c:pt>
                <c:pt idx="84">
                  <c:v>64.900000000000006</c:v>
                </c:pt>
                <c:pt idx="85">
                  <c:v>66.900000000000006</c:v>
                </c:pt>
                <c:pt idx="86">
                  <c:v>62</c:v>
                </c:pt>
                <c:pt idx="87">
                  <c:v>63.7</c:v>
                </c:pt>
                <c:pt idx="88">
                  <c:v>59</c:v>
                </c:pt>
                <c:pt idx="89">
                  <c:v>64.2</c:v>
                </c:pt>
                <c:pt idx="90">
                  <c:v>71.5</c:v>
                </c:pt>
                <c:pt idx="91">
                  <c:v>69.400000000000006</c:v>
                </c:pt>
                <c:pt idx="92">
                  <c:v>67.8</c:v>
                </c:pt>
                <c:pt idx="93">
                  <c:v>63.8</c:v>
                </c:pt>
                <c:pt idx="94">
                  <c:v>61.3</c:v>
                </c:pt>
                <c:pt idx="95">
                  <c:v>69.7</c:v>
                </c:pt>
                <c:pt idx="96">
                  <c:v>79</c:v>
                </c:pt>
                <c:pt idx="97">
                  <c:v>76.900000000000006</c:v>
                </c:pt>
                <c:pt idx="98">
                  <c:v>79.400000000000006</c:v>
                </c:pt>
                <c:pt idx="99">
                  <c:v>77.2</c:v>
                </c:pt>
                <c:pt idx="100">
                  <c:v>69.099999999999994</c:v>
                </c:pt>
                <c:pt idx="101">
                  <c:v>68.2</c:v>
                </c:pt>
                <c:pt idx="102">
                  <c:v>66.400000000000006</c:v>
                </c:pt>
                <c:pt idx="103">
                  <c:v>67.900000000000006</c:v>
                </c:pt>
                <c:pt idx="104">
                  <c:v>70.099999999999994</c:v>
                </c:pt>
                <c:pt idx="105">
                  <c:v>70.5</c:v>
                </c:pt>
                <c:pt idx="106">
                  <c:v>71.8</c:v>
                </c:pt>
                <c:pt idx="107">
                  <c:v>74</c:v>
                </c:pt>
                <c:pt idx="108">
                  <c:v>71.7</c:v>
                </c:pt>
                <c:pt idx="109">
                  <c:v>64.7</c:v>
                </c:pt>
                <c:pt idx="110">
                  <c:v>57</c:v>
                </c:pt>
                <c:pt idx="111">
                  <c:v>52.2</c:v>
                </c:pt>
                <c:pt idx="112">
                  <c:v>52.2</c:v>
                </c:pt>
                <c:pt idx="113">
                  <c:v>60.7</c:v>
                </c:pt>
                <c:pt idx="114">
                  <c:v>61.7</c:v>
                </c:pt>
                <c:pt idx="115">
                  <c:v>58.2</c:v>
                </c:pt>
                <c:pt idx="116">
                  <c:v>55.1</c:v>
                </c:pt>
                <c:pt idx="117">
                  <c:v>53.6</c:v>
                </c:pt>
                <c:pt idx="118">
                  <c:v>51</c:v>
                </c:pt>
                <c:pt idx="119">
                  <c:v>52.9</c:v>
                </c:pt>
              </c:numCache>
            </c:numRef>
          </c:val>
          <c:smooth val="0"/>
          <c:extLst>
            <c:ext xmlns:c16="http://schemas.microsoft.com/office/drawing/2014/chart" uri="{C3380CC4-5D6E-409C-BE32-E72D297353CC}">
              <c16:uniqueId val="{00000003-3BA3-4A8D-A737-2E001FE67537}"/>
            </c:ext>
          </c:extLst>
        </c:ser>
        <c:dLbls>
          <c:showLegendKey val="0"/>
          <c:showVal val="0"/>
          <c:showCatName val="0"/>
          <c:showSerName val="0"/>
          <c:showPercent val="0"/>
          <c:showBubbleSize val="0"/>
        </c:dLbls>
        <c:marker val="1"/>
        <c:smooth val="0"/>
        <c:axId val="1181907615"/>
        <c:axId val="403753023"/>
      </c:lineChart>
      <c:dateAx>
        <c:axId val="389353759"/>
        <c:scaling>
          <c:orientation val="minMax"/>
        </c:scaling>
        <c:delete val="0"/>
        <c:axPos val="b"/>
        <c:numFmt formatCode="yy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j-lt"/>
                <a:ea typeface="+mn-ea"/>
                <a:cs typeface="+mn-cs"/>
              </a:defRPr>
            </a:pPr>
            <a:endParaRPr lang="en-US"/>
          </a:p>
        </c:txPr>
        <c:crossAx val="389354239"/>
        <c:crosses val="autoZero"/>
        <c:auto val="1"/>
        <c:lblOffset val="100"/>
        <c:baseTimeUnit val="months"/>
        <c:majorUnit val="12"/>
        <c:majorTimeUnit val="months"/>
      </c:dateAx>
      <c:valAx>
        <c:axId val="389354239"/>
        <c:scaling>
          <c:orientation val="minMax"/>
          <c:min val="2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j-lt"/>
                    <a:ea typeface="+mn-ea"/>
                    <a:cs typeface="+mn-cs"/>
                  </a:defRPr>
                </a:pPr>
                <a:r>
                  <a:rPr lang="en-US"/>
                  <a:t>Consumer Price Index</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j-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j-lt"/>
                <a:ea typeface="+mn-ea"/>
                <a:cs typeface="+mn-cs"/>
              </a:defRPr>
            </a:pPr>
            <a:endParaRPr lang="en-US"/>
          </a:p>
        </c:txPr>
        <c:crossAx val="389353759"/>
        <c:crosses val="autoZero"/>
        <c:crossBetween val="between"/>
      </c:valAx>
      <c:valAx>
        <c:axId val="403753023"/>
        <c:scaling>
          <c:orientation val="minMax"/>
        </c:scaling>
        <c:delete val="1"/>
        <c:axPos val="r"/>
        <c:numFmt formatCode="0.0" sourceLinked="1"/>
        <c:majorTickMark val="out"/>
        <c:minorTickMark val="none"/>
        <c:tickLblPos val="nextTo"/>
        <c:crossAx val="1181907615"/>
        <c:crosses val="max"/>
        <c:crossBetween val="between"/>
      </c:valAx>
      <c:dateAx>
        <c:axId val="1181907615"/>
        <c:scaling>
          <c:orientation val="minMax"/>
        </c:scaling>
        <c:delete val="1"/>
        <c:axPos val="b"/>
        <c:numFmt formatCode="yyyy\-mm\-dd" sourceLinked="1"/>
        <c:majorTickMark val="out"/>
        <c:minorTickMark val="none"/>
        <c:tickLblPos val="nextTo"/>
        <c:crossAx val="403753023"/>
        <c:crosses val="autoZero"/>
        <c:auto val="1"/>
        <c:lblOffset val="100"/>
        <c:baseTimeUnit val="months"/>
      </c:dateAx>
      <c:spPr>
        <a:noFill/>
        <a:ln>
          <a:noFill/>
        </a:ln>
        <a:effectLst/>
      </c:spPr>
    </c:plotArea>
    <c:legend>
      <c:legendPos val="b"/>
      <c:legendEntry>
        <c:idx val="2"/>
        <c:delete val="1"/>
      </c:legendEntry>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j-lt"/>
              <a:ea typeface="+mn-ea"/>
              <a:cs typeface="+mn-cs"/>
            </a:defRPr>
          </a:pPr>
          <a:endParaRPr lang="en-US"/>
        </a:p>
      </c:txPr>
    </c:legend>
    <c:plotVisOnly val="1"/>
    <c:dispBlanksAs val="gap"/>
    <c:showDLblsOverMax val="0"/>
  </c:chart>
  <c:spPr>
    <a:noFill/>
    <a:ln>
      <a:noFill/>
    </a:ln>
    <a:effectLst/>
  </c:spPr>
  <c:txPr>
    <a:bodyPr/>
    <a:lstStyle/>
    <a:p>
      <a:pPr>
        <a:defRPr sz="1800">
          <a:latin typeface="+mj-lt"/>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chemeClr val="tx1">
                    <a:lumMod val="65000"/>
                    <a:lumOff val="35000"/>
                  </a:schemeClr>
                </a:solidFill>
                <a:latin typeface="+mj-lt"/>
                <a:ea typeface="+mn-ea"/>
                <a:cs typeface="+mn-cs"/>
              </a:defRPr>
            </a:pPr>
            <a:r>
              <a:rPr lang="en-US"/>
              <a:t>Owner-occupied</a:t>
            </a:r>
          </a:p>
        </c:rich>
      </c:tx>
      <c:overlay val="0"/>
      <c:spPr>
        <a:noFill/>
        <a:ln>
          <a:noFill/>
        </a:ln>
        <a:effectLst/>
      </c:spPr>
      <c:txPr>
        <a:bodyPr rot="0" spcFirstLastPara="1" vertOverflow="ellipsis" vert="horz" wrap="square" anchor="ctr" anchorCtr="1"/>
        <a:lstStyle/>
        <a:p>
          <a:pPr>
            <a:defRPr sz="2160" b="0" i="0" u="none" strike="noStrike" kern="1200" spc="0" baseline="0">
              <a:solidFill>
                <a:schemeClr val="tx1">
                  <a:lumMod val="65000"/>
                  <a:lumOff val="35000"/>
                </a:schemeClr>
              </a:solidFill>
              <a:latin typeface="+mj-lt"/>
              <a:ea typeface="+mn-ea"/>
              <a:cs typeface="+mn-cs"/>
            </a:defRPr>
          </a:pPr>
          <a:endParaRPr lang="en-US"/>
        </a:p>
      </c:txPr>
    </c:title>
    <c:autoTitleDeleted val="0"/>
    <c:plotArea>
      <c:layout>
        <c:manualLayout>
          <c:layoutTarget val="inner"/>
          <c:xMode val="edge"/>
          <c:yMode val="edge"/>
          <c:x val="7.2886482939632541E-2"/>
          <c:y val="0.13503658842139724"/>
          <c:w val="0.83822462817147847"/>
          <c:h val="0.78050358602650838"/>
        </c:manualLayout>
      </c:layout>
      <c:barChart>
        <c:barDir val="col"/>
        <c:grouping val="clustered"/>
        <c:varyColors val="0"/>
        <c:ser>
          <c:idx val="0"/>
          <c:order val="0"/>
          <c:spPr>
            <a:solidFill>
              <a:schemeClr val="accent1"/>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2400" b="0" i="0" u="none" strike="noStrike" kern="1200" baseline="0">
                    <a:solidFill>
                      <a:schemeClr val="tx1">
                        <a:lumMod val="75000"/>
                        <a:lumOff val="25000"/>
                      </a:schemeClr>
                    </a:solidFill>
                    <a:latin typeface="+mj-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'2024 Housing Costs B25106'!$H$5:$H$7</c:f>
              <c:strCache>
                <c:ptCount val="3"/>
                <c:pt idx="0">
                  <c:v>Less than 20 percent </c:v>
                </c:pt>
                <c:pt idx="1">
                  <c:v>20 to 29 percent</c:v>
                </c:pt>
                <c:pt idx="2">
                  <c:v>30 percent or more</c:v>
                </c:pt>
              </c:strCache>
            </c:strRef>
          </c:cat>
          <c:val>
            <c:numRef>
              <c:f>'2024 Housing Costs B25106'!$J$5:$J$7</c:f>
              <c:numCache>
                <c:formatCode>General</c:formatCode>
                <c:ptCount val="3"/>
                <c:pt idx="0">
                  <c:v>0.56972591583870935</c:v>
                </c:pt>
                <c:pt idx="1">
                  <c:v>0.18754126050813394</c:v>
                </c:pt>
                <c:pt idx="2">
                  <c:v>0.23361496844030669</c:v>
                </c:pt>
              </c:numCache>
            </c:numRef>
          </c:val>
          <c:extLst>
            <c:ext xmlns:c16="http://schemas.microsoft.com/office/drawing/2014/chart" uri="{C3380CC4-5D6E-409C-BE32-E72D297353CC}">
              <c16:uniqueId val="{00000000-23DC-4004-B155-CE709D84A85A}"/>
            </c:ext>
          </c:extLst>
        </c:ser>
        <c:dLbls>
          <c:dLblPos val="outEnd"/>
          <c:showLegendKey val="0"/>
          <c:showVal val="1"/>
          <c:showCatName val="0"/>
          <c:showSerName val="0"/>
          <c:showPercent val="0"/>
          <c:showBubbleSize val="0"/>
        </c:dLbls>
        <c:gapWidth val="219"/>
        <c:overlap val="-27"/>
        <c:axId val="1797422384"/>
        <c:axId val="1797426224"/>
      </c:barChart>
      <c:catAx>
        <c:axId val="17974223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j-lt"/>
                <a:ea typeface="+mn-ea"/>
                <a:cs typeface="+mn-cs"/>
              </a:defRPr>
            </a:pPr>
            <a:endParaRPr lang="en-US"/>
          </a:p>
        </c:txPr>
        <c:crossAx val="1797426224"/>
        <c:crosses val="autoZero"/>
        <c:auto val="1"/>
        <c:lblAlgn val="ctr"/>
        <c:lblOffset val="100"/>
        <c:noMultiLvlLbl val="0"/>
      </c:catAx>
      <c:valAx>
        <c:axId val="1797426224"/>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797422384"/>
        <c:crosses val="autoZero"/>
        <c:crossBetween val="between"/>
      </c:valAx>
      <c:spPr>
        <a:noFill/>
        <a:ln>
          <a:noFill/>
        </a:ln>
        <a:effectLst/>
      </c:spPr>
    </c:plotArea>
    <c:plotVisOnly val="1"/>
    <c:dispBlanksAs val="gap"/>
    <c:showDLblsOverMax val="0"/>
  </c:chart>
  <c:spPr>
    <a:noFill/>
    <a:ln>
      <a:noFill/>
    </a:ln>
    <a:effectLst/>
  </c:spPr>
  <c:txPr>
    <a:bodyPr/>
    <a:lstStyle/>
    <a:p>
      <a:pPr>
        <a:defRPr sz="1800">
          <a:latin typeface="+mj-lt"/>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0.47225</cdr:x>
      <cdr:y>0.33546</cdr:y>
    </cdr:from>
    <cdr:to>
      <cdr:x>0.59268</cdr:x>
      <cdr:y>0.7752</cdr:y>
    </cdr:to>
    <cdr:sp macro="" textlink="">
      <cdr:nvSpPr>
        <cdr:cNvPr id="3" name="Freeform: Shape 2">
          <a:extLst xmlns:a="http://schemas.openxmlformats.org/drawingml/2006/main">
            <a:ext uri="{FF2B5EF4-FFF2-40B4-BE49-F238E27FC236}">
              <a16:creationId xmlns:a16="http://schemas.microsoft.com/office/drawing/2014/main" id="{F1962C3E-836F-8655-3316-6F61E4CA424E}"/>
            </a:ext>
          </a:extLst>
        </cdr:cNvPr>
        <cdr:cNvSpPr/>
      </cdr:nvSpPr>
      <cdr:spPr>
        <a:xfrm xmlns:a="http://schemas.openxmlformats.org/drawingml/2006/main">
          <a:off x="3197123" y="1668251"/>
          <a:ext cx="815314" cy="2186912"/>
        </a:xfrm>
        <a:custGeom xmlns:a="http://schemas.openxmlformats.org/drawingml/2006/main">
          <a:avLst/>
          <a:gdLst>
            <a:gd name="connsiteX0" fmla="*/ 0 w 842962"/>
            <a:gd name="connsiteY0" fmla="*/ 2095500 h 2095500"/>
            <a:gd name="connsiteX1" fmla="*/ 0 w 842962"/>
            <a:gd name="connsiteY1" fmla="*/ 2095500 h 2095500"/>
            <a:gd name="connsiteX2" fmla="*/ 9525 w 842962"/>
            <a:gd name="connsiteY2" fmla="*/ 2038350 h 2095500"/>
            <a:gd name="connsiteX3" fmla="*/ 66675 w 842962"/>
            <a:gd name="connsiteY3" fmla="*/ 0 h 2095500"/>
            <a:gd name="connsiteX4" fmla="*/ 133350 w 842962"/>
            <a:gd name="connsiteY4" fmla="*/ 976313 h 2095500"/>
            <a:gd name="connsiteX5" fmla="*/ 180975 w 842962"/>
            <a:gd name="connsiteY5" fmla="*/ 1019175 h 2095500"/>
            <a:gd name="connsiteX6" fmla="*/ 219075 w 842962"/>
            <a:gd name="connsiteY6" fmla="*/ 1433513 h 2095500"/>
            <a:gd name="connsiteX7" fmla="*/ 352425 w 842962"/>
            <a:gd name="connsiteY7" fmla="*/ 1652588 h 2095500"/>
            <a:gd name="connsiteX8" fmla="*/ 433387 w 842962"/>
            <a:gd name="connsiteY8" fmla="*/ 1676400 h 2095500"/>
            <a:gd name="connsiteX9" fmla="*/ 457200 w 842962"/>
            <a:gd name="connsiteY9" fmla="*/ 985838 h 2095500"/>
            <a:gd name="connsiteX10" fmla="*/ 481012 w 842962"/>
            <a:gd name="connsiteY10" fmla="*/ 1509713 h 2095500"/>
            <a:gd name="connsiteX11" fmla="*/ 509587 w 842962"/>
            <a:gd name="connsiteY11" fmla="*/ 1519238 h 2095500"/>
            <a:gd name="connsiteX12" fmla="*/ 547687 w 842962"/>
            <a:gd name="connsiteY12" fmla="*/ 333375 h 2095500"/>
            <a:gd name="connsiteX13" fmla="*/ 566737 w 842962"/>
            <a:gd name="connsiteY13" fmla="*/ 1476375 h 2095500"/>
            <a:gd name="connsiteX14" fmla="*/ 628650 w 842962"/>
            <a:gd name="connsiteY14" fmla="*/ 1781175 h 2095500"/>
            <a:gd name="connsiteX15" fmla="*/ 671512 w 842962"/>
            <a:gd name="connsiteY15" fmla="*/ 1924050 h 2095500"/>
            <a:gd name="connsiteX16" fmla="*/ 728662 w 842962"/>
            <a:gd name="connsiteY16" fmla="*/ 1871663 h 2095500"/>
            <a:gd name="connsiteX17" fmla="*/ 804862 w 842962"/>
            <a:gd name="connsiteY17" fmla="*/ 2038350 h 2095500"/>
            <a:gd name="connsiteX18" fmla="*/ 842962 w 842962"/>
            <a:gd name="connsiteY18" fmla="*/ 2090738 h 2095500"/>
            <a:gd name="connsiteX19" fmla="*/ 0 w 842962"/>
            <a:gd name="connsiteY19" fmla="*/ 2095500 h 2095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42962" h="2095500">
              <a:moveTo>
                <a:pt x="0" y="2095500"/>
              </a:moveTo>
              <a:lnTo>
                <a:pt x="0" y="2095500"/>
              </a:lnTo>
              <a:lnTo>
                <a:pt x="9525" y="2038350"/>
              </a:lnTo>
              <a:lnTo>
                <a:pt x="66675" y="0"/>
              </a:lnTo>
              <a:lnTo>
                <a:pt x="133350" y="976313"/>
              </a:lnTo>
              <a:lnTo>
                <a:pt x="180975" y="1019175"/>
              </a:lnTo>
              <a:lnTo>
                <a:pt x="219075" y="1433513"/>
              </a:lnTo>
              <a:lnTo>
                <a:pt x="352425" y="1652588"/>
              </a:lnTo>
              <a:lnTo>
                <a:pt x="433387" y="1676400"/>
              </a:lnTo>
              <a:lnTo>
                <a:pt x="457200" y="985838"/>
              </a:lnTo>
              <a:lnTo>
                <a:pt x="481012" y="1509713"/>
              </a:lnTo>
              <a:lnTo>
                <a:pt x="509587" y="1519238"/>
              </a:lnTo>
              <a:lnTo>
                <a:pt x="547687" y="333375"/>
              </a:lnTo>
              <a:lnTo>
                <a:pt x="566737" y="1476375"/>
              </a:lnTo>
              <a:lnTo>
                <a:pt x="628650" y="1781175"/>
              </a:lnTo>
              <a:lnTo>
                <a:pt x="671512" y="1924050"/>
              </a:lnTo>
              <a:lnTo>
                <a:pt x="728662" y="1871663"/>
              </a:lnTo>
              <a:lnTo>
                <a:pt x="804862" y="2038350"/>
              </a:lnTo>
              <a:lnTo>
                <a:pt x="842962" y="2090738"/>
              </a:lnTo>
              <a:lnTo>
                <a:pt x="0" y="2095500"/>
              </a:lnTo>
              <a:close/>
            </a:path>
          </a:pathLst>
        </a:custGeom>
        <a:gradFill xmlns:a="http://schemas.openxmlformats.org/drawingml/2006/main">
          <a:gsLst>
            <a:gs pos="0">
              <a:schemeClr val="accent3">
                <a:tint val="100000"/>
                <a:shade val="100000"/>
                <a:satMod val="130000"/>
                <a:alpha val="29000"/>
              </a:schemeClr>
            </a:gs>
            <a:gs pos="100000">
              <a:schemeClr val="accent3">
                <a:tint val="50000"/>
                <a:shade val="100000"/>
                <a:satMod val="350000"/>
              </a:schemeClr>
            </a:gs>
          </a:gsLst>
        </a:gradFill>
        <a:ln xmlns:a="http://schemas.openxmlformats.org/drawingml/2006/main">
          <a:solidFill>
            <a:schemeClr val="tx2"/>
          </a:solidFill>
        </a:ln>
      </cdr:spPr>
      <cdr:style>
        <a:lnRef xmlns:a="http://schemas.openxmlformats.org/drawingml/2006/main" idx="1">
          <a:schemeClr val="accent3"/>
        </a:lnRef>
        <a:fillRef xmlns:a="http://schemas.openxmlformats.org/drawingml/2006/main" idx="3">
          <a:schemeClr val="accent3"/>
        </a:fillRef>
        <a:effectRef xmlns:a="http://schemas.openxmlformats.org/drawingml/2006/main" idx="2">
          <a:schemeClr val="accent3"/>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kern="1200"/>
        </a:p>
      </cdr:txBody>
    </cdr:sp>
  </cdr:relSizeAnchor>
  <cdr:relSizeAnchor xmlns:cdr="http://schemas.openxmlformats.org/drawingml/2006/chartDrawing">
    <cdr:from>
      <cdr:x>0.59923</cdr:x>
      <cdr:y>0.76994</cdr:y>
    </cdr:from>
    <cdr:to>
      <cdr:x>0.75892</cdr:x>
      <cdr:y>0.8657</cdr:y>
    </cdr:to>
    <cdr:sp macro="" textlink="">
      <cdr:nvSpPr>
        <cdr:cNvPr id="7" name="Freeform: Shape 6">
          <a:extLst xmlns:a="http://schemas.openxmlformats.org/drawingml/2006/main">
            <a:ext uri="{FF2B5EF4-FFF2-40B4-BE49-F238E27FC236}">
              <a16:creationId xmlns:a16="http://schemas.microsoft.com/office/drawing/2014/main" id="{5F8DFF09-79CF-0BCA-FCE0-E530B6ECFA5F}"/>
            </a:ext>
          </a:extLst>
        </cdr:cNvPr>
        <cdr:cNvSpPr/>
      </cdr:nvSpPr>
      <cdr:spPr>
        <a:xfrm xmlns:a="http://schemas.openxmlformats.org/drawingml/2006/main">
          <a:off x="4056753" y="3828969"/>
          <a:ext cx="1081088" cy="476250"/>
        </a:xfrm>
        <a:custGeom xmlns:a="http://schemas.openxmlformats.org/drawingml/2006/main">
          <a:avLst/>
          <a:gdLst>
            <a:gd name="connsiteX0" fmla="*/ 0 w 1081088"/>
            <a:gd name="connsiteY0" fmla="*/ 19050 h 476250"/>
            <a:gd name="connsiteX1" fmla="*/ 1081088 w 1081088"/>
            <a:gd name="connsiteY1" fmla="*/ 0 h 476250"/>
            <a:gd name="connsiteX2" fmla="*/ 1069182 w 1081088"/>
            <a:gd name="connsiteY2" fmla="*/ 61913 h 476250"/>
            <a:gd name="connsiteX3" fmla="*/ 1021557 w 1081088"/>
            <a:gd name="connsiteY3" fmla="*/ 66675 h 476250"/>
            <a:gd name="connsiteX4" fmla="*/ 969169 w 1081088"/>
            <a:gd name="connsiteY4" fmla="*/ 107157 h 476250"/>
            <a:gd name="connsiteX5" fmla="*/ 914400 w 1081088"/>
            <a:gd name="connsiteY5" fmla="*/ 76200 h 476250"/>
            <a:gd name="connsiteX6" fmla="*/ 862013 w 1081088"/>
            <a:gd name="connsiteY6" fmla="*/ 73819 h 476250"/>
            <a:gd name="connsiteX7" fmla="*/ 788194 w 1081088"/>
            <a:gd name="connsiteY7" fmla="*/ 23813 h 476250"/>
            <a:gd name="connsiteX8" fmla="*/ 728663 w 1081088"/>
            <a:gd name="connsiteY8" fmla="*/ 47625 h 476250"/>
            <a:gd name="connsiteX9" fmla="*/ 678657 w 1081088"/>
            <a:gd name="connsiteY9" fmla="*/ 40482 h 476250"/>
            <a:gd name="connsiteX10" fmla="*/ 578644 w 1081088"/>
            <a:gd name="connsiteY10" fmla="*/ 195263 h 476250"/>
            <a:gd name="connsiteX11" fmla="*/ 540544 w 1081088"/>
            <a:gd name="connsiteY11" fmla="*/ 276225 h 476250"/>
            <a:gd name="connsiteX12" fmla="*/ 478632 w 1081088"/>
            <a:gd name="connsiteY12" fmla="*/ 352425 h 476250"/>
            <a:gd name="connsiteX13" fmla="*/ 359569 w 1081088"/>
            <a:gd name="connsiteY13" fmla="*/ 378619 h 476250"/>
            <a:gd name="connsiteX14" fmla="*/ 342900 w 1081088"/>
            <a:gd name="connsiteY14" fmla="*/ 381000 h 476250"/>
            <a:gd name="connsiteX15" fmla="*/ 297657 w 1081088"/>
            <a:gd name="connsiteY15" fmla="*/ 476250 h 476250"/>
            <a:gd name="connsiteX16" fmla="*/ 235744 w 1081088"/>
            <a:gd name="connsiteY16" fmla="*/ 459582 h 476250"/>
            <a:gd name="connsiteX17" fmla="*/ 183357 w 1081088"/>
            <a:gd name="connsiteY17" fmla="*/ 411957 h 476250"/>
            <a:gd name="connsiteX18" fmla="*/ 140494 w 1081088"/>
            <a:gd name="connsiteY18" fmla="*/ 309563 h 476250"/>
            <a:gd name="connsiteX19" fmla="*/ 100013 w 1081088"/>
            <a:gd name="connsiteY19" fmla="*/ 297657 h 476250"/>
            <a:gd name="connsiteX20" fmla="*/ 54769 w 1081088"/>
            <a:gd name="connsiteY20" fmla="*/ 57150 h 476250"/>
            <a:gd name="connsiteX21" fmla="*/ 0 w 1081088"/>
            <a:gd name="connsiteY21" fmla="*/ 19050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81088" h="476250">
              <a:moveTo>
                <a:pt x="0" y="19050"/>
              </a:moveTo>
              <a:lnTo>
                <a:pt x="1081088" y="0"/>
              </a:lnTo>
              <a:lnTo>
                <a:pt x="1069182" y="61913"/>
              </a:lnTo>
              <a:lnTo>
                <a:pt x="1021557" y="66675"/>
              </a:lnTo>
              <a:lnTo>
                <a:pt x="969169" y="107157"/>
              </a:lnTo>
              <a:lnTo>
                <a:pt x="914400" y="76200"/>
              </a:lnTo>
              <a:lnTo>
                <a:pt x="862013" y="73819"/>
              </a:lnTo>
              <a:lnTo>
                <a:pt x="788194" y="23813"/>
              </a:lnTo>
              <a:lnTo>
                <a:pt x="728663" y="47625"/>
              </a:lnTo>
              <a:lnTo>
                <a:pt x="678657" y="40482"/>
              </a:lnTo>
              <a:lnTo>
                <a:pt x="578644" y="195263"/>
              </a:lnTo>
              <a:lnTo>
                <a:pt x="540544" y="276225"/>
              </a:lnTo>
              <a:lnTo>
                <a:pt x="478632" y="352425"/>
              </a:lnTo>
              <a:lnTo>
                <a:pt x="359569" y="378619"/>
              </a:lnTo>
              <a:lnTo>
                <a:pt x="342900" y="381000"/>
              </a:lnTo>
              <a:lnTo>
                <a:pt x="297657" y="476250"/>
              </a:lnTo>
              <a:lnTo>
                <a:pt x="235744" y="459582"/>
              </a:lnTo>
              <a:lnTo>
                <a:pt x="183357" y="411957"/>
              </a:lnTo>
              <a:lnTo>
                <a:pt x="140494" y="309563"/>
              </a:lnTo>
              <a:lnTo>
                <a:pt x="100013" y="297657"/>
              </a:lnTo>
              <a:lnTo>
                <a:pt x="54769" y="57150"/>
              </a:lnTo>
              <a:lnTo>
                <a:pt x="0" y="19050"/>
              </a:lnTo>
              <a:close/>
            </a:path>
          </a:pathLst>
        </a:custGeom>
      </cdr:spPr>
      <cdr:style>
        <a:lnRef xmlns:a="http://schemas.openxmlformats.org/drawingml/2006/main" idx="1">
          <a:schemeClr val="accent2"/>
        </a:lnRef>
        <a:fillRef xmlns:a="http://schemas.openxmlformats.org/drawingml/2006/main" idx="3">
          <a:schemeClr val="accent2"/>
        </a:fillRef>
        <a:effectRef xmlns:a="http://schemas.openxmlformats.org/drawingml/2006/main" idx="2">
          <a:schemeClr val="accent2"/>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kern="1200"/>
        </a:p>
      </cdr:txBody>
    </cdr:sp>
  </cdr:relSizeAnchor>
  <cdr:relSizeAnchor xmlns:cdr="http://schemas.openxmlformats.org/drawingml/2006/chartDrawing">
    <cdr:from>
      <cdr:x>0.77545</cdr:x>
      <cdr:y>0.76611</cdr:y>
    </cdr:from>
    <cdr:to>
      <cdr:x>0.89574</cdr:x>
      <cdr:y>0.81543</cdr:y>
    </cdr:to>
    <cdr:sp macro="" textlink="">
      <cdr:nvSpPr>
        <cdr:cNvPr id="8" name="Freeform: Shape 7">
          <a:extLst xmlns:a="http://schemas.openxmlformats.org/drawingml/2006/main">
            <a:ext uri="{FF2B5EF4-FFF2-40B4-BE49-F238E27FC236}">
              <a16:creationId xmlns:a16="http://schemas.microsoft.com/office/drawing/2014/main" id="{4A21EE53-4719-5F46-71C0-CEE510204038}"/>
            </a:ext>
          </a:extLst>
        </cdr:cNvPr>
        <cdr:cNvSpPr/>
      </cdr:nvSpPr>
      <cdr:spPr>
        <a:xfrm xmlns:a="http://schemas.openxmlformats.org/drawingml/2006/main">
          <a:off x="5249760" y="3809919"/>
          <a:ext cx="814387" cy="245269"/>
        </a:xfrm>
        <a:custGeom xmlns:a="http://schemas.openxmlformats.org/drawingml/2006/main">
          <a:avLst/>
          <a:gdLst>
            <a:gd name="connsiteX0" fmla="*/ 0 w 814387"/>
            <a:gd name="connsiteY0" fmla="*/ 7144 h 245269"/>
            <a:gd name="connsiteX1" fmla="*/ 814387 w 814387"/>
            <a:gd name="connsiteY1" fmla="*/ 0 h 245269"/>
            <a:gd name="connsiteX2" fmla="*/ 809625 w 814387"/>
            <a:gd name="connsiteY2" fmla="*/ 245269 h 245269"/>
            <a:gd name="connsiteX3" fmla="*/ 754856 w 814387"/>
            <a:gd name="connsiteY3" fmla="*/ 219075 h 245269"/>
            <a:gd name="connsiteX4" fmla="*/ 666750 w 814387"/>
            <a:gd name="connsiteY4" fmla="*/ 173832 h 245269"/>
            <a:gd name="connsiteX5" fmla="*/ 623887 w 814387"/>
            <a:gd name="connsiteY5" fmla="*/ 140494 h 245269"/>
            <a:gd name="connsiteX6" fmla="*/ 607218 w 814387"/>
            <a:gd name="connsiteY6" fmla="*/ 92869 h 245269"/>
            <a:gd name="connsiteX7" fmla="*/ 588168 w 814387"/>
            <a:gd name="connsiteY7" fmla="*/ 59532 h 245269"/>
            <a:gd name="connsiteX8" fmla="*/ 573881 w 814387"/>
            <a:gd name="connsiteY8" fmla="*/ 35719 h 245269"/>
            <a:gd name="connsiteX9" fmla="*/ 523875 w 814387"/>
            <a:gd name="connsiteY9" fmla="*/ 90488 h 245269"/>
            <a:gd name="connsiteX10" fmla="*/ 461962 w 814387"/>
            <a:gd name="connsiteY10" fmla="*/ 92869 h 245269"/>
            <a:gd name="connsiteX11" fmla="*/ 431006 w 814387"/>
            <a:gd name="connsiteY11" fmla="*/ 104775 h 245269"/>
            <a:gd name="connsiteX12" fmla="*/ 400050 w 814387"/>
            <a:gd name="connsiteY12" fmla="*/ 183357 h 245269"/>
            <a:gd name="connsiteX13" fmla="*/ 359568 w 814387"/>
            <a:gd name="connsiteY13" fmla="*/ 145257 h 245269"/>
            <a:gd name="connsiteX14" fmla="*/ 307181 w 814387"/>
            <a:gd name="connsiteY14" fmla="*/ 135732 h 245269"/>
            <a:gd name="connsiteX15" fmla="*/ 280987 w 814387"/>
            <a:gd name="connsiteY15" fmla="*/ 147638 h 245269"/>
            <a:gd name="connsiteX16" fmla="*/ 219075 w 814387"/>
            <a:gd name="connsiteY16" fmla="*/ 92869 h 245269"/>
            <a:gd name="connsiteX17" fmla="*/ 183356 w 814387"/>
            <a:gd name="connsiteY17" fmla="*/ 95250 h 245269"/>
            <a:gd name="connsiteX18" fmla="*/ 152400 w 814387"/>
            <a:gd name="connsiteY18" fmla="*/ 57150 h 245269"/>
            <a:gd name="connsiteX19" fmla="*/ 0 w 814387"/>
            <a:gd name="connsiteY19" fmla="*/ 7144 h 245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14387" h="245269">
              <a:moveTo>
                <a:pt x="0" y="7144"/>
              </a:moveTo>
              <a:lnTo>
                <a:pt x="814387" y="0"/>
              </a:lnTo>
              <a:cubicBezTo>
                <a:pt x="812800" y="81756"/>
                <a:pt x="811212" y="163513"/>
                <a:pt x="809625" y="245269"/>
              </a:cubicBezTo>
              <a:lnTo>
                <a:pt x="754856" y="219075"/>
              </a:lnTo>
              <a:lnTo>
                <a:pt x="666750" y="173832"/>
              </a:lnTo>
              <a:lnTo>
                <a:pt x="623887" y="140494"/>
              </a:lnTo>
              <a:lnTo>
                <a:pt x="607218" y="92869"/>
              </a:lnTo>
              <a:lnTo>
                <a:pt x="588168" y="59532"/>
              </a:lnTo>
              <a:lnTo>
                <a:pt x="573881" y="35719"/>
              </a:lnTo>
              <a:lnTo>
                <a:pt x="523875" y="90488"/>
              </a:lnTo>
              <a:lnTo>
                <a:pt x="461962" y="92869"/>
              </a:lnTo>
              <a:lnTo>
                <a:pt x="431006" y="104775"/>
              </a:lnTo>
              <a:lnTo>
                <a:pt x="400050" y="183357"/>
              </a:lnTo>
              <a:lnTo>
                <a:pt x="359568" y="145257"/>
              </a:lnTo>
              <a:lnTo>
                <a:pt x="307181" y="135732"/>
              </a:lnTo>
              <a:lnTo>
                <a:pt x="280987" y="147638"/>
              </a:lnTo>
              <a:lnTo>
                <a:pt x="219075" y="92869"/>
              </a:lnTo>
              <a:lnTo>
                <a:pt x="183356" y="95250"/>
              </a:lnTo>
              <a:lnTo>
                <a:pt x="152400" y="57150"/>
              </a:lnTo>
              <a:lnTo>
                <a:pt x="0" y="7144"/>
              </a:lnTo>
              <a:close/>
            </a:path>
          </a:pathLst>
        </a:custGeom>
      </cdr:spPr>
      <cdr:style>
        <a:lnRef xmlns:a="http://schemas.openxmlformats.org/drawingml/2006/main" idx="1">
          <a:schemeClr val="accent2"/>
        </a:lnRef>
        <a:fillRef xmlns:a="http://schemas.openxmlformats.org/drawingml/2006/main" idx="3">
          <a:schemeClr val="accent2"/>
        </a:fillRef>
        <a:effectRef xmlns:a="http://schemas.openxmlformats.org/drawingml/2006/main" idx="2">
          <a:schemeClr val="accent2"/>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kern="1200"/>
        </a:p>
      </cdr:txBody>
    </cdr:sp>
  </cdr:relSizeAnchor>
  <cdr:relSizeAnchor xmlns:cdr="http://schemas.openxmlformats.org/drawingml/2006/chartDrawing">
    <cdr:from>
      <cdr:x>0.89618</cdr:x>
      <cdr:y>0.76563</cdr:y>
    </cdr:from>
    <cdr:to>
      <cdr:x>0.9172</cdr:x>
      <cdr:y>0.83219</cdr:y>
    </cdr:to>
    <cdr:sp macro="" textlink="">
      <cdr:nvSpPr>
        <cdr:cNvPr id="11" name="Freeform: Shape 10">
          <a:extLst xmlns:a="http://schemas.openxmlformats.org/drawingml/2006/main">
            <a:ext uri="{FF2B5EF4-FFF2-40B4-BE49-F238E27FC236}">
              <a16:creationId xmlns:a16="http://schemas.microsoft.com/office/drawing/2014/main" id="{C12ACDFE-0A0A-6BD5-868E-3CBA96FE54B5}"/>
            </a:ext>
          </a:extLst>
        </cdr:cNvPr>
        <cdr:cNvSpPr/>
      </cdr:nvSpPr>
      <cdr:spPr>
        <a:xfrm xmlns:a="http://schemas.openxmlformats.org/drawingml/2006/main">
          <a:off x="6067077" y="3807538"/>
          <a:ext cx="142326" cy="330994"/>
        </a:xfrm>
        <a:custGeom xmlns:a="http://schemas.openxmlformats.org/drawingml/2006/main">
          <a:avLst/>
          <a:gdLst>
            <a:gd name="connsiteX0" fmla="*/ 1833 w 142326"/>
            <a:gd name="connsiteY0" fmla="*/ 2381 h 330994"/>
            <a:gd name="connsiteX1" fmla="*/ 142326 w 142326"/>
            <a:gd name="connsiteY1" fmla="*/ 0 h 330994"/>
            <a:gd name="connsiteX2" fmla="*/ 142326 w 142326"/>
            <a:gd name="connsiteY2" fmla="*/ 330994 h 330994"/>
            <a:gd name="connsiteX3" fmla="*/ 68508 w 142326"/>
            <a:gd name="connsiteY3" fmla="*/ 304800 h 330994"/>
            <a:gd name="connsiteX4" fmla="*/ 1833 w 142326"/>
            <a:gd name="connsiteY4" fmla="*/ 259556 h 330994"/>
            <a:gd name="connsiteX5" fmla="*/ 1833 w 142326"/>
            <a:gd name="connsiteY5" fmla="*/ 2381 h 330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326" h="330994">
              <a:moveTo>
                <a:pt x="1833" y="2381"/>
              </a:moveTo>
              <a:lnTo>
                <a:pt x="142326" y="0"/>
              </a:lnTo>
              <a:lnTo>
                <a:pt x="142326" y="330994"/>
              </a:lnTo>
              <a:lnTo>
                <a:pt x="68508" y="304800"/>
              </a:lnTo>
              <a:lnTo>
                <a:pt x="1833" y="259556"/>
              </a:lnTo>
              <a:cubicBezTo>
                <a:pt x="245" y="173037"/>
                <a:pt x="-1342" y="86519"/>
                <a:pt x="1833" y="2381"/>
              </a:cubicBezTo>
              <a:close/>
            </a:path>
          </a:pathLst>
        </a:custGeom>
      </cdr:spPr>
      <cdr:style>
        <a:lnRef xmlns:a="http://schemas.openxmlformats.org/drawingml/2006/main" idx="1">
          <a:schemeClr val="accent2"/>
        </a:lnRef>
        <a:fillRef xmlns:a="http://schemas.openxmlformats.org/drawingml/2006/main" idx="3">
          <a:schemeClr val="accent2"/>
        </a:fillRef>
        <a:effectRef xmlns:a="http://schemas.openxmlformats.org/drawingml/2006/main" idx="2">
          <a:schemeClr val="accent2"/>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kern="1200"/>
        </a:p>
      </cdr:txBody>
    </cdr:sp>
  </cdr:relSizeAnchor>
</c:userShapes>
</file>

<file path=ppt/drawings/drawing2.xml><?xml version="1.0" encoding="utf-8"?>
<c:userShapes xmlns:c="http://schemas.openxmlformats.org/drawingml/2006/chart">
  <cdr:relSizeAnchor xmlns:cdr="http://schemas.openxmlformats.org/drawingml/2006/chartDrawing">
    <cdr:from>
      <cdr:x>0</cdr:x>
      <cdr:y>0.94258</cdr:y>
    </cdr:from>
    <cdr:to>
      <cdr:x>0.89457</cdr:x>
      <cdr:y>1</cdr:y>
    </cdr:to>
    <cdr:sp macro="" textlink="">
      <cdr:nvSpPr>
        <cdr:cNvPr id="2" name="TextBox 5">
          <a:extLst xmlns:a="http://schemas.openxmlformats.org/drawingml/2006/main">
            <a:ext uri="{FF2B5EF4-FFF2-40B4-BE49-F238E27FC236}">
              <a16:creationId xmlns:a16="http://schemas.microsoft.com/office/drawing/2014/main" id="{3BF12270-70EE-2510-30AD-D9C6C636C8F8}"/>
            </a:ext>
          </a:extLst>
        </cdr:cNvPr>
        <cdr:cNvSpPr txBox="1"/>
      </cdr:nvSpPr>
      <cdr:spPr>
        <a:xfrm xmlns:a="http://schemas.openxmlformats.org/drawingml/2006/main">
          <a:off x="0" y="5052266"/>
          <a:ext cx="6139782"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sz="1400" b="1" dirty="0">
              <a:latin typeface="+mj-lt"/>
            </a:rPr>
            <a:t>Source:</a:t>
          </a:r>
          <a:r>
            <a:rPr lang="en-US" sz="1400" dirty="0">
              <a:latin typeface="+mj-lt"/>
            </a:rPr>
            <a:t> USDA Economic Research Service (Food Security in the United States)</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41152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sz="1000" b="1" dirty="0"/>
              <a:t>Solid Macro Data, Subdued Sentiment: Explaining the Disconnect</a:t>
            </a:r>
            <a:endParaRPr lang="en-US" sz="1000" dirty="0"/>
          </a:p>
          <a:p>
            <a:r>
              <a:rPr lang="en-US" sz="1000" dirty="0"/>
              <a:t>today I’m going to talk about a disconnect that keeps showing up between the macroeconomic data and consumer sentiment. </a:t>
            </a:r>
            <a:r>
              <a:rPr lang="en-US" sz="1000" b="1" dirty="0"/>
              <a:t>By traditional macroeconomic indicators, the U.S. economy has looked relatively solid.</a:t>
            </a:r>
            <a:r>
              <a:rPr lang="en-US" sz="1000" dirty="0"/>
              <a:t> Unemployment has remained low by historical standards, real activity has held up, and inflation has cooled substantially from its peak.</a:t>
            </a:r>
          </a:p>
          <a:p>
            <a:r>
              <a:rPr lang="en-US" sz="1000" dirty="0"/>
              <a:t>And yet, </a:t>
            </a:r>
            <a:r>
              <a:rPr lang="en-US" sz="1000" b="1" dirty="0"/>
              <a:t>consumer sentiment remains unusually subdued</a:t>
            </a:r>
            <a:r>
              <a:rPr lang="en-US" sz="1000" dirty="0"/>
              <a:t>, and many households continue to describe their financial situation in terms of </a:t>
            </a:r>
            <a:r>
              <a:rPr lang="en-US" sz="1000" i="1" dirty="0"/>
              <a:t>stress</a:t>
            </a:r>
            <a:r>
              <a:rPr lang="en-US" sz="1000" dirty="0"/>
              <a:t>, </a:t>
            </a:r>
            <a:r>
              <a:rPr lang="en-US" sz="1000" i="1" dirty="0"/>
              <a:t>tight budgets</a:t>
            </a:r>
            <a:r>
              <a:rPr lang="en-US" sz="1000" dirty="0"/>
              <a:t>, and </a:t>
            </a:r>
            <a:r>
              <a:rPr lang="en-US" sz="1000" i="1" dirty="0"/>
              <a:t>affordability pressure</a:t>
            </a:r>
            <a:r>
              <a:rPr lang="en-US" sz="1000" dirty="0"/>
              <a:t>.</a:t>
            </a:r>
          </a:p>
          <a:p>
            <a:r>
              <a:rPr lang="en-US" sz="1000" dirty="0"/>
              <a:t>The goal of this presentation is to make sense of that gap. My argument is not that the headline indicators are wrong — it’s that they can be </a:t>
            </a:r>
            <a:r>
              <a:rPr lang="en-US" sz="1000" b="1" dirty="0"/>
              <a:t>incomplete measures of household experience</a:t>
            </a:r>
            <a:r>
              <a:rPr lang="en-US" sz="1000" dirty="0"/>
              <a:t>, especially in a period where the </a:t>
            </a:r>
            <a:r>
              <a:rPr lang="en-US" sz="1000" b="1" dirty="0"/>
              <a:t>price level reset higher</a:t>
            </a:r>
            <a:r>
              <a:rPr lang="en-US" sz="1000" dirty="0"/>
              <a:t>, borrowing costs rose, and household buffers thinned.</a:t>
            </a:r>
          </a:p>
          <a:p>
            <a:r>
              <a:rPr lang="en-US" sz="1000" dirty="0"/>
              <a:t>To ground that, I’ll focus on a few household finance markers that are closely tied to day-to-day constraints:</a:t>
            </a:r>
            <a:br>
              <a:rPr lang="en-US" sz="1000" dirty="0"/>
            </a:br>
            <a:r>
              <a:rPr lang="en-US" sz="1000" b="1" dirty="0"/>
              <a:t>housing affordability and cost burden</a:t>
            </a:r>
            <a:r>
              <a:rPr lang="en-US" sz="1000" dirty="0"/>
              <a:t>, </a:t>
            </a:r>
            <a:r>
              <a:rPr lang="en-US" sz="1000" b="1" dirty="0"/>
              <a:t>food security and household hardship</a:t>
            </a:r>
            <a:r>
              <a:rPr lang="en-US" sz="1000" dirty="0"/>
              <a:t>, </a:t>
            </a:r>
            <a:r>
              <a:rPr lang="en-US" sz="1000" b="1" dirty="0"/>
              <a:t>savings buffers</a:t>
            </a:r>
            <a:r>
              <a:rPr lang="en-US" sz="1000" dirty="0"/>
              <a:t>, and </a:t>
            </a:r>
            <a:r>
              <a:rPr lang="en-US" sz="1000" b="1" dirty="0"/>
              <a:t>signs of stress in consumer credit.</a:t>
            </a:r>
            <a:endParaRPr lang="en-US" sz="1000" dirty="0"/>
          </a:p>
          <a:p>
            <a:r>
              <a:rPr lang="en-US" sz="1000" dirty="0"/>
              <a:t>So the structure today is simple:</a:t>
            </a:r>
            <a:br>
              <a:rPr lang="en-US" sz="1000" dirty="0"/>
            </a:br>
            <a:r>
              <a:rPr lang="en-US" sz="1000" b="1" dirty="0"/>
              <a:t>first</a:t>
            </a:r>
            <a:r>
              <a:rPr lang="en-US" sz="1000" dirty="0"/>
              <a:t>, the economy in the aggregate;</a:t>
            </a:r>
            <a:br>
              <a:rPr lang="en-US" sz="1000" dirty="0"/>
            </a:br>
            <a:r>
              <a:rPr lang="en-US" sz="1000" b="1" dirty="0"/>
              <a:t>second</a:t>
            </a:r>
            <a:r>
              <a:rPr lang="en-US" sz="1000" dirty="0"/>
              <a:t>, what household-level indicators show about affordability and buffers;</a:t>
            </a:r>
            <a:br>
              <a:rPr lang="en-US" sz="1000" dirty="0"/>
            </a:br>
            <a:r>
              <a:rPr lang="en-US" sz="1000" b="1" dirty="0"/>
              <a:t>third</a:t>
            </a:r>
            <a:r>
              <a:rPr lang="en-US" sz="1000" dirty="0"/>
              <a:t>, why sentiment is a rational response to constraints;</a:t>
            </a:r>
            <a:br>
              <a:rPr lang="en-US" sz="1000" dirty="0"/>
            </a:br>
            <a:r>
              <a:rPr lang="en-US" sz="1000" dirty="0"/>
              <a:t>and </a:t>
            </a:r>
            <a:r>
              <a:rPr lang="en-US" sz="1000" b="1" dirty="0"/>
              <a:t>finally</a:t>
            </a:r>
            <a:r>
              <a:rPr lang="en-US" sz="1000" dirty="0"/>
              <a:t>, what this implies for spending and resilience going forward</a:t>
            </a:r>
          </a:p>
          <a:p>
            <a:pPr>
              <a:lnSpc>
                <a:spcPct val="107000"/>
              </a:lnSpc>
              <a:spcAft>
                <a:spcPts val="791"/>
              </a:spcAft>
            </a:pPr>
            <a:endParaRPr lang="en-US" sz="1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62730CE4-7DDD-4E30-9417-F23F3A3FED2C}" type="slidenum">
              <a:rPr lang="en-US" smtClean="0"/>
              <a:t>1</a:t>
            </a:fld>
            <a:endParaRPr lang="en-US" dirty="0"/>
          </a:p>
        </p:txBody>
      </p:sp>
    </p:spTree>
    <p:extLst>
      <p:ext uri="{BB962C8B-B14F-4D97-AF65-F5344CB8AC3E}">
        <p14:creationId xmlns:p14="http://schemas.microsoft.com/office/powerpoint/2010/main" val="19239025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5D652A-C639-B428-9D1F-AD2F68786B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F0A6AE-D5F5-2B56-1243-F4A6659430FD}"/>
              </a:ext>
            </a:extLst>
          </p:cNvPr>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664DAAB9-75E4-8754-DF57-BE12C6BA5F91}"/>
              </a:ext>
            </a:extLst>
          </p:cNvPr>
          <p:cNvSpPr>
            <a:spLocks noGrp="1"/>
          </p:cNvSpPr>
          <p:nvPr>
            <p:ph type="body" idx="1"/>
          </p:nvPr>
        </p:nvSpPr>
        <p:spPr>
          <a:xfrm>
            <a:off x="685800" y="4400550"/>
            <a:ext cx="5486400" cy="3600450"/>
          </a:xfrm>
          <a:prstGeom prst="rect">
            <a:avLst/>
          </a:prstGeom>
        </p:spPr>
        <p:txBody>
          <a:bodyPr/>
          <a:lstStyle/>
          <a:p>
            <a:endParaRPr lang="en-US" dirty="0"/>
          </a:p>
        </p:txBody>
      </p:sp>
    </p:spTree>
    <p:extLst>
      <p:ext uri="{BB962C8B-B14F-4D97-AF65-F5344CB8AC3E}">
        <p14:creationId xmlns:p14="http://schemas.microsoft.com/office/powerpoint/2010/main" val="38175571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dirty="0"/>
              <a:t>ZILLOW DATA – CONTEMPORANEOUS – People don’t have many affordable options besides what they have currently. Very hard market to reduce housing cost and maintain standard of living at current place</a:t>
            </a:r>
          </a:p>
          <a:p>
            <a:endParaRPr lang="en-US" dirty="0"/>
          </a:p>
          <a:p>
            <a:r>
              <a:rPr lang="en-US" dirty="0"/>
              <a:t>Zillow’s affordability index takes a typical home price and current mortgage rates to estimate a monthly payment, then compares that payment to what a typical household can afford—usually assuming housing costs should be about 30% of income. </a:t>
            </a:r>
          </a:p>
          <a:p>
            <a:endParaRPr lang="en-US" dirty="0"/>
          </a:p>
          <a:p>
            <a:r>
              <a:rPr lang="en-US" dirty="0"/>
              <a:t>First, for renters: affordability was relatively stable for most of the late 2010s, but we see a clear step up in 2021 and 2022. That’s consistent with what households experienced — rents reset higher, and once rent goes up, it usually doesn’t come back down quickly. The result is that rent consumes a larger share of income, and budgets stay tight even after the peak of inflation has passed.</a:t>
            </a:r>
          </a:p>
          <a:p>
            <a:r>
              <a:rPr lang="en-US" dirty="0"/>
              <a:t>For homeowners, the change is even more dramatic. The index spikes sharply in 2022 and 2023, which reflects the double hit from elevated home prices and much higher mortgage rates. Even if home price growth slowed, the monthly payment burden surged — and that pushed affordability to its worst point in the series.</a:t>
            </a:r>
          </a:p>
          <a:p>
            <a:r>
              <a:rPr lang="en-US" dirty="0"/>
              <a:t>Together, these charts help explain the ‘disconnect’ we’ve been talking about. Housing is the biggest fixed cost in most household budgets. When affordability worsens, families have less room to adjust, less ability to rebuild savings, and more need to rely on credit to cover everyday costs. That kind of widespread budget pressure can drive broader economic anxiety and keep consumer sentiment low, even without a traditional recession.</a:t>
            </a:r>
          </a:p>
          <a:p>
            <a:endParaRPr lang="en-US" dirty="0"/>
          </a:p>
          <a:p>
            <a:endParaRPr lang="en-US" dirty="0"/>
          </a:p>
          <a:p>
            <a:endParaRPr lang="en-US" dirty="0"/>
          </a:p>
          <a:p>
            <a:r>
              <a:rPr lang="en-US" dirty="0"/>
              <a:t>This one is your most direct “flexibility” evidence.</a:t>
            </a:r>
          </a:p>
          <a:p>
            <a:r>
              <a:rPr lang="en-US" b="1" dirty="0"/>
              <a:t>What it shows:</a:t>
            </a:r>
            <a:endParaRPr lang="en-US" dirty="0"/>
          </a:p>
          <a:p>
            <a:r>
              <a:rPr lang="en-US" b="0" dirty="0"/>
              <a:t>The income needed to rent is close to average household income</a:t>
            </a:r>
          </a:p>
          <a:p>
            <a:r>
              <a:rPr lang="en-US" b="0" dirty="0"/>
              <a:t>The income needed to buy is </a:t>
            </a:r>
            <a:r>
              <a:rPr lang="en-US" i="1" dirty="0"/>
              <a:t>well above</a:t>
            </a:r>
            <a:r>
              <a:rPr lang="en-US" dirty="0"/>
              <a:t> average household income</a:t>
            </a:r>
          </a:p>
          <a:p>
            <a:r>
              <a:rPr lang="en-US" dirty="0"/>
              <a:t>Your affordability indices move the wrong way during/after the sentiment decline</a:t>
            </a:r>
            <a:br>
              <a:rPr lang="en-US" dirty="0"/>
            </a:br>
            <a:r>
              <a:rPr lang="en-US" dirty="0"/>
              <a:t>Housing is the biggest fixed cost. If it rises relative to income, families have:</a:t>
            </a:r>
          </a:p>
          <a:p>
            <a:r>
              <a:rPr lang="en-US" dirty="0"/>
              <a:t>less leftover for food, cars, childcare, healthcare fewer options when an expense shock hits less ability to rebuild savings</a:t>
            </a:r>
          </a:p>
          <a:p>
            <a:endParaRPr lang="en-US" dirty="0"/>
          </a:p>
        </p:txBody>
      </p:sp>
    </p:spTree>
    <p:extLst>
      <p:ext uri="{BB962C8B-B14F-4D97-AF65-F5344CB8AC3E}">
        <p14:creationId xmlns:p14="http://schemas.microsoft.com/office/powerpoint/2010/main" val="5227260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496990-3B63-866D-C750-9DB40BCBE4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DBED8A-342D-409B-018A-587670EA86D6}"/>
              </a:ext>
            </a:extLst>
          </p:cNvPr>
          <p:cNvSpPr>
            <a:spLocks noGrp="1" noRot="1" noChangeAspect="1"/>
          </p:cNvSpPr>
          <p:nvPr>
            <p:ph type="sldImg" idx="2"/>
          </p:nvPr>
        </p:nvSpPr>
        <p:spPr/>
      </p:sp>
      <p:sp>
        <p:nvSpPr>
          <p:cNvPr id="3" name="Notes Placeholder 2">
            <a:extLst>
              <a:ext uri="{FF2B5EF4-FFF2-40B4-BE49-F238E27FC236}">
                <a16:creationId xmlns:a16="http://schemas.microsoft.com/office/drawing/2014/main" id="{97542C78-5633-7111-54AC-DB2FE3B175AE}"/>
              </a:ext>
            </a:extLst>
          </p:cNvPr>
          <p:cNvSpPr>
            <a:spLocks noGrp="1"/>
          </p:cNvSpPr>
          <p:nvPr>
            <p:ph type="body" sz="quarter" idx="3"/>
          </p:nvPr>
        </p:nvSpPr>
        <p:spPr/>
        <p:txBody>
          <a:bodyPr/>
          <a:lstStyle/>
          <a:p>
            <a:r>
              <a:rPr dirty="0"/>
              <a:t>People experience the economy through bills, not averages.</a:t>
            </a:r>
            <a:endParaRPr lang="en-US" dirty="0"/>
          </a:p>
          <a:p>
            <a:endParaRPr lang="en-US" dirty="0"/>
          </a:p>
          <a:p>
            <a:r>
              <a:rPr lang="en-US" dirty="0"/>
              <a:t>I call groceries “high frequency inflation” because this is where people </a:t>
            </a:r>
            <a:r>
              <a:rPr lang="en-US" i="1" dirty="0"/>
              <a:t>feel</a:t>
            </a:r>
            <a:r>
              <a:rPr lang="en-US" dirty="0"/>
              <a:t> inflation most often.</a:t>
            </a:r>
          </a:p>
          <a:p>
            <a:r>
              <a:rPr lang="en-US" dirty="0"/>
              <a:t>Households might not track monthly CPI releases, but they do notice the weekly grocery bill.</a:t>
            </a:r>
          </a:p>
          <a:p>
            <a:r>
              <a:rPr lang="en-US" dirty="0"/>
              <a:t>That means more of each paycheck goes to essentials, leaving less room for saving or discretionary spending.</a:t>
            </a:r>
          </a:p>
          <a:p>
            <a:r>
              <a:rPr lang="en-US" dirty="0"/>
              <a:t>This is a big reason sentiment can stay weak even without a recession: the budget pressure shows up in everyday life.</a:t>
            </a:r>
          </a:p>
          <a:p>
            <a:endParaRPr lang="en-US" dirty="0"/>
          </a:p>
          <a:p>
            <a:endParaRPr lang="en-US" dirty="0"/>
          </a:p>
          <a:p>
            <a:endParaRPr lang="en-US" dirty="0"/>
          </a:p>
          <a:p>
            <a:r>
              <a:rPr lang="en-US" sz="1200" dirty="0"/>
              <a:t>This helps explain </a:t>
            </a:r>
            <a:r>
              <a:rPr lang="en-US" sz="1200" b="1" dirty="0"/>
              <a:t>weak sentiment without recession – incomes can be stable and budgets can be tight – no recession no weak labor market – just bad vibes </a:t>
            </a:r>
          </a:p>
          <a:p>
            <a:r>
              <a:rPr lang="en-US" dirty="0"/>
              <a:t>So groceries help explain why consumer sentiment tracks everyday affordability, not just macro indicators.</a:t>
            </a:r>
          </a:p>
          <a:p>
            <a:endParaRPr dirty="0"/>
          </a:p>
        </p:txBody>
      </p:sp>
      <p:sp>
        <p:nvSpPr>
          <p:cNvPr id="4" name="Slide Number Placeholder 3">
            <a:extLst>
              <a:ext uri="{FF2B5EF4-FFF2-40B4-BE49-F238E27FC236}">
                <a16:creationId xmlns:a16="http://schemas.microsoft.com/office/drawing/2014/main" id="{AAABE533-1EC5-54E8-D738-D1AD53529CA7}"/>
              </a:ext>
            </a:extLst>
          </p:cNvPr>
          <p:cNvSpPr>
            <a:spLocks noGrp="1"/>
          </p:cNvSpPr>
          <p:nvPr>
            <p:ph type="sldNum" sz="quarter" idx="5"/>
          </p:nvPr>
        </p:nvSpPr>
        <p:spPr/>
      </p:sp>
    </p:spTree>
    <p:extLst>
      <p:ext uri="{BB962C8B-B14F-4D97-AF65-F5344CB8AC3E}">
        <p14:creationId xmlns:p14="http://schemas.microsoft.com/office/powerpoint/2010/main" val="10879875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lang="en-US" dirty="0"/>
              <a:t>These are </a:t>
            </a:r>
            <a:r>
              <a:rPr lang="en-US" b="1" dirty="0"/>
              <a:t>2024 Federal Poverty Guidelines (48 contiguous states + DC)</a:t>
            </a:r>
            <a:r>
              <a:rPr lang="en-US" dirty="0"/>
              <a:t>. </a:t>
            </a:r>
            <a:br>
              <a:rPr lang="en-US" dirty="0"/>
            </a:br>
            <a:r>
              <a:rPr lang="en-US" dirty="0"/>
              <a:t>Below are </a:t>
            </a:r>
            <a:r>
              <a:rPr lang="en-US" b="1" dirty="0"/>
              <a:t>100% FPL</a:t>
            </a:r>
            <a:r>
              <a:rPr lang="en-US" dirty="0"/>
              <a:t>, plus your commonly used program cutoffs (</a:t>
            </a:r>
            <a:r>
              <a:rPr lang="en-US" b="1" dirty="0"/>
              <a:t>130%</a:t>
            </a:r>
            <a:r>
              <a:rPr lang="en-US" dirty="0"/>
              <a:t> and </a:t>
            </a:r>
            <a:r>
              <a:rPr lang="en-US" b="1" dirty="0"/>
              <a:t>185%</a:t>
            </a:r>
            <a:r>
              <a:rPr lang="en-US" dirty="0"/>
              <a:t>).</a:t>
            </a:r>
          </a:p>
          <a:p>
            <a:r>
              <a:rPr lang="en-US" b="1" dirty="0"/>
              <a:t>Household size 1</a:t>
            </a:r>
          </a:p>
          <a:p>
            <a:r>
              <a:rPr lang="en-US" b="1" dirty="0"/>
              <a:t>100% FPL:</a:t>
            </a:r>
            <a:r>
              <a:rPr lang="en-US" dirty="0"/>
              <a:t> $15,060</a:t>
            </a:r>
          </a:p>
          <a:p>
            <a:r>
              <a:rPr lang="en-US" b="1" dirty="0"/>
              <a:t>130% FPL:</a:t>
            </a:r>
            <a:r>
              <a:rPr lang="en-US" dirty="0"/>
              <a:t> $19,578</a:t>
            </a:r>
          </a:p>
          <a:p>
            <a:r>
              <a:rPr lang="en-US" b="1" dirty="0"/>
              <a:t>185% FPL:</a:t>
            </a:r>
            <a:r>
              <a:rPr lang="en-US" dirty="0"/>
              <a:t> $27,861 </a:t>
            </a:r>
          </a:p>
          <a:p>
            <a:r>
              <a:rPr lang="en-US" b="1" dirty="0"/>
              <a:t>Household size 2</a:t>
            </a:r>
          </a:p>
          <a:p>
            <a:r>
              <a:rPr lang="en-US" b="1" dirty="0"/>
              <a:t>100%:</a:t>
            </a:r>
            <a:r>
              <a:rPr lang="en-US" dirty="0"/>
              <a:t> $20,440</a:t>
            </a:r>
          </a:p>
          <a:p>
            <a:r>
              <a:rPr lang="en-US" b="1" dirty="0"/>
              <a:t>130%:</a:t>
            </a:r>
            <a:r>
              <a:rPr lang="en-US" dirty="0"/>
              <a:t> $26,572</a:t>
            </a:r>
          </a:p>
          <a:p>
            <a:r>
              <a:rPr lang="en-US" b="1" dirty="0"/>
              <a:t>185%:</a:t>
            </a:r>
            <a:r>
              <a:rPr lang="en-US" dirty="0"/>
              <a:t> $37,814 </a:t>
            </a:r>
          </a:p>
          <a:p>
            <a:r>
              <a:rPr lang="en-US" b="1" dirty="0"/>
              <a:t>Household size 3</a:t>
            </a:r>
          </a:p>
          <a:p>
            <a:r>
              <a:rPr lang="en-US" b="1" dirty="0"/>
              <a:t>100%:</a:t>
            </a:r>
            <a:r>
              <a:rPr lang="en-US" dirty="0"/>
              <a:t> $25,820</a:t>
            </a:r>
          </a:p>
          <a:p>
            <a:r>
              <a:rPr lang="en-US" b="1" dirty="0"/>
              <a:t>130%:</a:t>
            </a:r>
            <a:r>
              <a:rPr lang="en-US" dirty="0"/>
              <a:t> $33,566</a:t>
            </a:r>
          </a:p>
          <a:p>
            <a:r>
              <a:rPr lang="en-US" b="1" dirty="0"/>
              <a:t>185%:</a:t>
            </a:r>
            <a:r>
              <a:rPr lang="en-US" dirty="0"/>
              <a:t> $47,767 </a:t>
            </a:r>
          </a:p>
          <a:p>
            <a:r>
              <a:rPr lang="en-US" b="1" dirty="0"/>
              <a:t>Household size 4</a:t>
            </a:r>
          </a:p>
          <a:p>
            <a:r>
              <a:rPr lang="en-US" b="1" dirty="0"/>
              <a:t>100%:</a:t>
            </a:r>
            <a:r>
              <a:rPr lang="en-US" dirty="0"/>
              <a:t> $31,200</a:t>
            </a:r>
          </a:p>
          <a:p>
            <a:r>
              <a:rPr lang="en-US" b="1" dirty="0"/>
              <a:t>130%:</a:t>
            </a:r>
            <a:r>
              <a:rPr lang="en-US" dirty="0"/>
              <a:t> $40,560</a:t>
            </a:r>
          </a:p>
          <a:p>
            <a:r>
              <a:rPr lang="en-US" b="1" dirty="0"/>
              <a:t>185%:</a:t>
            </a:r>
            <a:r>
              <a:rPr lang="en-US" dirty="0"/>
              <a:t> $57,720</a:t>
            </a:r>
          </a:p>
          <a:p>
            <a:endParaRPr dirty="0"/>
          </a:p>
        </p:txBody>
      </p:sp>
      <p:sp>
        <p:nvSpPr>
          <p:cNvPr id="4" name="Slide Number Placeholder 3"/>
          <p:cNvSpPr>
            <a:spLocks noGrp="1"/>
          </p:cNvSpPr>
          <p:nvPr>
            <p:ph type="sldNum" sz="quarter" idx="5"/>
          </p:nvPr>
        </p:nvSpPr>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dirty="0"/>
              <a:t>Below poverty (≈ under </a:t>
            </a:r>
            <a:r>
              <a:rPr lang="en-US" b="1" dirty="0"/>
              <a:t>$31k for a family of 4</a:t>
            </a:r>
            <a:r>
              <a:rPr lang="en-US" dirty="0"/>
              <a:t>)</a:t>
            </a:r>
          </a:p>
          <a:p>
            <a:r>
              <a:rPr lang="en-US" dirty="0"/>
              <a:t>Near-poor / moderate hardship risk (≈ under </a:t>
            </a:r>
            <a:r>
              <a:rPr lang="en-US" b="1" dirty="0"/>
              <a:t>$58k for a family of 4</a:t>
            </a:r>
            <a:r>
              <a:rPr lang="en-US" dirty="0"/>
              <a:t>)</a:t>
            </a:r>
          </a:p>
          <a:p>
            <a:r>
              <a:rPr lang="en-US" b="1" dirty="0"/>
              <a:t>130%:</a:t>
            </a:r>
            <a:r>
              <a:rPr lang="en-US" dirty="0"/>
              <a:t> $40,560</a:t>
            </a:r>
          </a:p>
          <a:p>
            <a:endParaRPr lang="en-US" dirty="0"/>
          </a:p>
          <a:p>
            <a:r>
              <a:rPr lang="en-US" b="1" dirty="0"/>
              <a:t>Below 185% of poverty (“moderate hardship risk”):</a:t>
            </a:r>
            <a:r>
              <a:rPr lang="en-US" dirty="0"/>
              <a:t> about </a:t>
            </a:r>
            <a:r>
              <a:rPr lang="en-US" b="1" dirty="0"/>
              <a:t>1 in 4</a:t>
            </a:r>
            <a:endParaRPr lang="en-US" dirty="0"/>
          </a:p>
          <a:p>
            <a:endParaRPr lang="en-US" dirty="0"/>
          </a:p>
          <a:p>
            <a:endParaRPr lang="en-US" dirty="0"/>
          </a:p>
          <a:p>
            <a:r>
              <a:rPr lang="en-US" dirty="0"/>
              <a:t>This chart shows food insecurity rates across income levels, and the message is very clear: food insecurity is highly income-sensitive.</a:t>
            </a:r>
          </a:p>
          <a:p>
            <a:r>
              <a:rPr lang="en-US" dirty="0"/>
              <a:t>In 2023, about </a:t>
            </a:r>
            <a:r>
              <a:rPr lang="en-US" b="1" dirty="0"/>
              <a:t>13.5%</a:t>
            </a:r>
            <a:r>
              <a:rPr lang="en-US" dirty="0"/>
              <a:t> of all U.S. households experienced food insecurity at some point during the year.</a:t>
            </a:r>
          </a:p>
          <a:p>
            <a:r>
              <a:rPr lang="en-US" dirty="0"/>
              <a:t>But that risk is dramatically higher for households with incomes near or below the poverty line—roughly </a:t>
            </a:r>
            <a:r>
              <a:rPr lang="en-US" b="1" dirty="0"/>
              <a:t>one-third to nearly two-fifths</a:t>
            </a:r>
            <a:r>
              <a:rPr lang="en-US" dirty="0"/>
              <a:t> of households depending on the cutoff.</a:t>
            </a:r>
          </a:p>
          <a:p>
            <a:r>
              <a:rPr lang="en-US" dirty="0"/>
              <a:t>The takeaway is that inflation pressure is not evenly experienced. For higher-income households, rising grocery prices are frustrating. For lower-income households, the same price increases can force real tradeoffs—between food, rent, utilities, and other essentials.</a:t>
            </a:r>
          </a:p>
          <a:p>
            <a:r>
              <a:rPr lang="en-US" dirty="0"/>
              <a:t>This helps explain consumer sentiment: even if the overall economy looks stable in aggregate data, a large share of households are still living a much tighter month-to-month reality.</a:t>
            </a:r>
          </a:p>
          <a:p>
            <a:endParaRPr lang="en-US" dirty="0"/>
          </a:p>
          <a:p>
            <a:endParaRPr lang="en-US" dirty="0"/>
          </a:p>
          <a:p>
            <a:endParaRPr lang="en-US" b="0" dirty="0"/>
          </a:p>
          <a:p>
            <a:endParaRPr lang="en-US" b="0" dirty="0"/>
          </a:p>
          <a:p>
            <a:r>
              <a:rPr lang="en-US" b="0" dirty="0"/>
              <a:t>This slide shows that food insecurity is not evenly distributed—it rises sharply as income falls.</a:t>
            </a:r>
          </a:p>
          <a:p>
            <a:r>
              <a:rPr lang="en-US" b="0" dirty="0"/>
              <a:t>In 2023, about 13.5% of all U.S. households experienced food insecurity at some point during the year. </a:t>
            </a:r>
          </a:p>
          <a:p>
            <a:r>
              <a:rPr lang="en-US" b="0" dirty="0"/>
              <a:t>But among households below the poverty line, food insecurity is much higher—around four in ten households. </a:t>
            </a:r>
          </a:p>
          <a:p>
            <a:r>
              <a:rPr lang="en-US" b="0" dirty="0"/>
              <a:t>The same pattern shows up below 185% of poverty as well—about one-third of households. </a:t>
            </a:r>
          </a:p>
          <a:p>
            <a:r>
              <a:rPr lang="en-US" b="0" dirty="0"/>
              <a:t>This is important for our consumer sentiment story: even if the “average” economy looks fine, many households—especially at lower incomes—are living a much tighter budget reality.</a:t>
            </a:r>
          </a:p>
          <a:p>
            <a:endParaRPr lang="en-US" dirty="0"/>
          </a:p>
        </p:txBody>
      </p:sp>
    </p:spTree>
    <p:extLst>
      <p:ext uri="{BB962C8B-B14F-4D97-AF65-F5344CB8AC3E}">
        <p14:creationId xmlns:p14="http://schemas.microsoft.com/office/powerpoint/2010/main" val="19081165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F04C46-82FC-79C8-B68F-30B32EF756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AA86F7-3311-CD24-F9B9-D15AB67E95E7}"/>
              </a:ext>
            </a:extLst>
          </p:cNvPr>
          <p:cNvSpPr>
            <a:spLocks noGrp="1" noRot="1" noChangeAspect="1"/>
          </p:cNvSpPr>
          <p:nvPr>
            <p:ph type="sldImg" idx="2"/>
          </p:nvPr>
        </p:nvSpPr>
        <p:spPr/>
      </p:sp>
      <p:sp>
        <p:nvSpPr>
          <p:cNvPr id="3" name="Notes Placeholder 2">
            <a:extLst>
              <a:ext uri="{FF2B5EF4-FFF2-40B4-BE49-F238E27FC236}">
                <a16:creationId xmlns:a16="http://schemas.microsoft.com/office/drawing/2014/main" id="{336D7FAA-5098-0584-F88B-10ACF1094D08}"/>
              </a:ext>
            </a:extLst>
          </p:cNvPr>
          <p:cNvSpPr>
            <a:spLocks noGrp="1"/>
          </p:cNvSpPr>
          <p:nvPr>
            <p:ph type="body" sz="quarter" idx="3"/>
          </p:nvPr>
        </p:nvSpPr>
        <p:spPr/>
        <p:txBody>
          <a:bodyPr/>
          <a:lstStyle/>
          <a:p>
            <a:r>
              <a:rPr lang="en-US" dirty="0"/>
              <a:t>To wrap up, the main message of this presentation is that consumer sentiment is weak not because the economy is collapsing, but because household budgets have been under real pressure.</a:t>
            </a:r>
          </a:p>
          <a:p>
            <a:r>
              <a:rPr lang="en-US" dirty="0"/>
              <a:t>First, after the inflation surge, </a:t>
            </a:r>
            <a:r>
              <a:rPr lang="en-US" b="1" dirty="0"/>
              <a:t>prices reset higher</a:t>
            </a:r>
            <a:r>
              <a:rPr lang="en-US" dirty="0"/>
              <a:t>, and many essential categories stayed elevated. That changes what life feels like financially even when inflation “comes down.”</a:t>
            </a:r>
          </a:p>
          <a:p>
            <a:r>
              <a:rPr lang="en-US" dirty="0"/>
              <a:t>Second, this pressure is strongest in high-salience categories—especially </a:t>
            </a:r>
            <a:r>
              <a:rPr lang="en-US" b="1" dirty="0"/>
              <a:t>housing and groceries</a:t>
            </a:r>
            <a:r>
              <a:rPr lang="en-US" dirty="0"/>
              <a:t>.</a:t>
            </a:r>
          </a:p>
          <a:p>
            <a:r>
              <a:rPr lang="en-US" dirty="0"/>
              <a:t>Housing is the biggest fixed monthly expense, and shelter inflation tends to move slowly and stay elevated.</a:t>
            </a:r>
          </a:p>
          <a:p>
            <a:r>
              <a:rPr lang="en-US" dirty="0"/>
              <a:t>Groceries are “high-frequency inflation,” meaning households feel those prices weekly, which strongly shapes perceptions of the economy.</a:t>
            </a:r>
          </a:p>
          <a:p>
            <a:r>
              <a:rPr lang="en-US" dirty="0"/>
              <a:t>Third, households don’t just respond to higher prices emotionally—they respond financially.</a:t>
            </a:r>
          </a:p>
          <a:p>
            <a:r>
              <a:rPr lang="en-US" dirty="0"/>
              <a:t>Savings rates spiked in 2020 and helped absorb shocks temporarily, but savings normalized and recently dipped lower, leaving </a:t>
            </a:r>
            <a:r>
              <a:rPr lang="en-US" b="1" dirty="0"/>
              <a:t>less cushion</a:t>
            </a:r>
            <a:r>
              <a:rPr lang="en-US" dirty="0"/>
              <a:t>.</a:t>
            </a:r>
          </a:p>
          <a:p>
            <a:r>
              <a:rPr lang="en-US" dirty="0"/>
              <a:t>We see that same idea in the Federal Reserve’s household budget evidence: in 2024, only about </a:t>
            </a:r>
            <a:r>
              <a:rPr lang="en-US" b="1" dirty="0"/>
              <a:t>63% of adults</a:t>
            </a:r>
            <a:r>
              <a:rPr lang="en-US" dirty="0"/>
              <a:t> reported they could cover a $400 emergency with cash or its equivalent, which implies thin buffers for a meaningful share of households.</a:t>
            </a:r>
          </a:p>
          <a:p>
            <a:r>
              <a:rPr lang="en-US" dirty="0"/>
              <a:t>Fourth, we see coping behavior in the credit data. Delinquencies may not signal crisis, but more households carrying balances or making minimum payments is consistent with </a:t>
            </a:r>
            <a:r>
              <a:rPr lang="en-US" b="1" dirty="0"/>
              <a:t>cash-flow stress</a:t>
            </a:r>
            <a:r>
              <a:rPr lang="en-US" dirty="0"/>
              <a:t>.</a:t>
            </a:r>
          </a:p>
          <a:p>
            <a:r>
              <a:rPr lang="en-US" dirty="0"/>
              <a:t>Fifth, the burden is not evenly distributed. The food insecurity data shows that hardship is </a:t>
            </a:r>
            <a:r>
              <a:rPr lang="en-US" b="1" dirty="0"/>
              <a:t>highly income-sensitive</a:t>
            </a:r>
            <a:r>
              <a:rPr lang="en-US" dirty="0"/>
              <a:t>, so even if averages look stable, many households are operating with tight margins and tougher tradeoffs.</a:t>
            </a:r>
          </a:p>
          <a:p>
            <a:r>
              <a:rPr lang="en-US" dirty="0"/>
              <a:t>Finally, it’s important to acknowledge that economists debate whether consumer sentiment is leading, coincident, or lagging—and whether it is causal or simply reflective. But regardless of timing, it captures something that traditional headline indicators do not: the </a:t>
            </a:r>
            <a:r>
              <a:rPr lang="en-US" b="1" dirty="0"/>
              <a:t>decision environment</a:t>
            </a:r>
            <a:r>
              <a:rPr lang="en-US" dirty="0"/>
              <a:t> households are living in.</a:t>
            </a:r>
          </a:p>
          <a:p>
            <a:r>
              <a:rPr lang="en-US" dirty="0"/>
              <a:t>So the takeaway is: consumer sentiment is weak because households are constrained by affordability and reduced financial buffers, and those constraints can persist even when the macro economy avoids recession.</a:t>
            </a:r>
          </a:p>
          <a:p>
            <a:endParaRPr lang="en-US" dirty="0"/>
          </a:p>
          <a:p>
            <a:endParaRPr lang="en-US" dirty="0"/>
          </a:p>
          <a:p>
            <a:r>
              <a:rPr lang="en-US" dirty="0"/>
              <a:t>The most important takeaway is that we’ve seen a sharp decline in consumer sentiment </a:t>
            </a:r>
            <a:r>
              <a:rPr lang="en-US" b="1" dirty="0"/>
              <a:t>without an official recession</a:t>
            </a:r>
            <a:r>
              <a:rPr lang="en-US" dirty="0"/>
              <a:t>, and that’s historically unusual.</a:t>
            </a:r>
          </a:p>
          <a:p>
            <a:r>
              <a:rPr lang="en-US" dirty="0"/>
              <a:t>I’m not claiming there’s one single definitive explanation for this disconnect.</a:t>
            </a:r>
          </a:p>
          <a:p>
            <a:r>
              <a:rPr lang="en-US" dirty="0"/>
              <a:t>But the pattern across the household data is consistent: prices reset higher, essentials like housing and groceries weigh heavily on budgets, and financial buffers are thinner than they were a few years ago.</a:t>
            </a:r>
          </a:p>
          <a:p>
            <a:r>
              <a:rPr lang="en-US" dirty="0"/>
              <a:t>The Federal Reserve’s household survey data show that many families still lack a strong emergency buffer, and credit data suggest that more households are carrying balances or making minimum payments.</a:t>
            </a:r>
          </a:p>
          <a:p>
            <a:r>
              <a:rPr lang="en-US" dirty="0"/>
              <a:t>Even if the macroeconomy looks stable, households can still be financially stretched.</a:t>
            </a:r>
          </a:p>
          <a:p>
            <a:r>
              <a:rPr lang="en-US" dirty="0"/>
              <a:t>And if a recession does arrive, the concern is that </a:t>
            </a:r>
            <a:r>
              <a:rPr lang="en-US" b="1" dirty="0"/>
              <a:t>we may be entering it with a more fragile consumer</a:t>
            </a:r>
            <a:r>
              <a:rPr lang="en-US" dirty="0"/>
              <a:t> than headline indicators alone would suggest.</a:t>
            </a:r>
          </a:p>
          <a:p>
            <a:endParaRPr dirty="0"/>
          </a:p>
        </p:txBody>
      </p:sp>
      <p:sp>
        <p:nvSpPr>
          <p:cNvPr id="4" name="Slide Number Placeholder 3">
            <a:extLst>
              <a:ext uri="{FF2B5EF4-FFF2-40B4-BE49-F238E27FC236}">
                <a16:creationId xmlns:a16="http://schemas.microsoft.com/office/drawing/2014/main" id="{AF8CBAFB-947C-0348-F23A-DB46FF2693A8}"/>
              </a:ext>
            </a:extLst>
          </p:cNvPr>
          <p:cNvSpPr>
            <a:spLocks noGrp="1"/>
          </p:cNvSpPr>
          <p:nvPr>
            <p:ph type="sldNum" sz="quarter" idx="5"/>
          </p:nvPr>
        </p:nvSpPr>
        <p:spPr/>
      </p:sp>
    </p:spTree>
    <p:extLst>
      <p:ext uri="{BB962C8B-B14F-4D97-AF65-F5344CB8AC3E}">
        <p14:creationId xmlns:p14="http://schemas.microsoft.com/office/powerpoint/2010/main" val="13493991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dirty="0"/>
              <a:t>“Rising grocery prices relative to real wages suggests many households likely devoted a larger portion of their budgets to essentials—especially food leaving less room for discretionary spending.”</a:t>
            </a:r>
          </a:p>
        </p:txBody>
      </p:sp>
    </p:spTree>
    <p:extLst>
      <p:ext uri="{BB962C8B-B14F-4D97-AF65-F5344CB8AC3E}">
        <p14:creationId xmlns:p14="http://schemas.microsoft.com/office/powerpoint/2010/main" val="38305060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dirty="0"/>
              <a:t>Change in housing – half a percent more of consumer expenditures (.55%)</a:t>
            </a:r>
          </a:p>
          <a:p>
            <a:r>
              <a:rPr lang="en-US" dirty="0"/>
              <a:t>Change in “All Else” is 0.49 percent</a:t>
            </a:r>
          </a:p>
          <a:p>
            <a:endParaRPr lang="en-US" dirty="0"/>
          </a:p>
          <a:p>
            <a:r>
              <a:rPr lang="en-US" dirty="0"/>
              <a:t>Shifts in consumption patterns (like this) may indicate households are facing an income constraint to their spending. Meaning money is being diverted from discretionary expenditures (like recreation etc.) lowering consumer qualify of life (cant get what they want) </a:t>
            </a:r>
          </a:p>
        </p:txBody>
      </p:sp>
    </p:spTree>
    <p:extLst>
      <p:ext uri="{BB962C8B-B14F-4D97-AF65-F5344CB8AC3E}">
        <p14:creationId xmlns:p14="http://schemas.microsoft.com/office/powerpoint/2010/main" val="26662621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dirty="0"/>
              <a:t>This chart breaks down how people are paying their credit card bills: paying the full balance, paying part of the balance, paying only the minimum, or becoming delinquent.</a:t>
            </a:r>
          </a:p>
          <a:p>
            <a:endParaRPr lang="en-US" dirty="0"/>
          </a:p>
          <a:p>
            <a:r>
              <a:rPr lang="en-US" dirty="0"/>
              <a:t>One clear shift in recent years is that fewer households are able to pay off their balance in full, while a larger share are carrying balances or making only minimum payments.</a:t>
            </a:r>
          </a:p>
          <a:p>
            <a:r>
              <a:rPr lang="en-US" dirty="0"/>
              <a:t>That pattern is consistent with budgets being tighter: households still spend, but they’re relying more on revolving credit to manage cash flow.</a:t>
            </a:r>
          </a:p>
          <a:p>
            <a:r>
              <a:rPr lang="en-US" dirty="0"/>
              <a:t>Importantly, delinquency rates are still relatively low compared with what you might see in a major downturn — but they’ve moved up from the unusually low levels during the pandemic period.</a:t>
            </a:r>
          </a:p>
          <a:p>
            <a:r>
              <a:rPr lang="en-US" dirty="0"/>
              <a:t>The overall message is that credit conditions don’t scream crisis, but they do suggest </a:t>
            </a:r>
            <a:r>
              <a:rPr lang="en-US" b="1" dirty="0"/>
              <a:t>more strain at the margin</a:t>
            </a:r>
            <a:r>
              <a:rPr lang="en-US" dirty="0"/>
              <a:t>, which fits the consumer sentiment story: spending can hold up while financial anxiety rises.</a:t>
            </a:r>
          </a:p>
          <a:p>
            <a:endParaRPr lang="en-US" dirty="0"/>
          </a:p>
        </p:txBody>
      </p:sp>
    </p:spTree>
    <p:extLst>
      <p:ext uri="{BB962C8B-B14F-4D97-AF65-F5344CB8AC3E}">
        <p14:creationId xmlns:p14="http://schemas.microsoft.com/office/powerpoint/2010/main" val="29713568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dirty="0"/>
              <a:t>Consumer sentiment is strongly influenced by inflation experiences, but measured inflation—especially </a:t>
            </a:r>
            <a:r>
              <a:rPr lang="en-US" b="1" dirty="0"/>
              <a:t>CPI shelter inflation</a:t>
            </a:r>
            <a:r>
              <a:rPr lang="en-US" dirty="0"/>
              <a:t>—can reflect </a:t>
            </a:r>
            <a:r>
              <a:rPr lang="en-US" b="1" dirty="0"/>
              <a:t>housing market conditions with a lag</a:t>
            </a:r>
            <a:r>
              <a:rPr lang="en-US" dirty="0"/>
              <a:t>. This can create a persistent gap between what households </a:t>
            </a:r>
            <a:r>
              <a:rPr lang="en-US" i="1" dirty="0"/>
              <a:t>feel</a:t>
            </a:r>
            <a:r>
              <a:rPr lang="en-US" dirty="0"/>
              <a:t> and what top-line inflation </a:t>
            </a:r>
            <a:r>
              <a:rPr lang="en-US" i="1" dirty="0"/>
              <a:t>appears</a:t>
            </a:r>
            <a:r>
              <a:rPr lang="en-US" dirty="0"/>
              <a:t> to be doing at any moment.</a:t>
            </a:r>
          </a:p>
          <a:p>
            <a:br>
              <a:rPr lang="en-US" dirty="0"/>
            </a:br>
            <a:endParaRPr lang="en-US" dirty="0"/>
          </a:p>
          <a:p>
            <a:r>
              <a:rPr lang="en-US" b="1" dirty="0"/>
              <a:t>1) Why housing is central to inflation perceptions</a:t>
            </a:r>
          </a:p>
          <a:p>
            <a:r>
              <a:rPr lang="en-US" dirty="0"/>
              <a:t>Housing is </a:t>
            </a:r>
            <a:r>
              <a:rPr lang="en-US" i="1" dirty="0"/>
              <a:t>high-salience</a:t>
            </a:r>
            <a:r>
              <a:rPr lang="en-US" dirty="0"/>
              <a:t> spending:</a:t>
            </a:r>
          </a:p>
          <a:p>
            <a:pPr lvl="1"/>
            <a:r>
              <a:rPr lang="en-US" dirty="0"/>
              <a:t>rent checks</a:t>
            </a:r>
          </a:p>
          <a:p>
            <a:pPr lvl="1"/>
            <a:r>
              <a:rPr lang="en-US" dirty="0"/>
              <a:t>mortgage payments</a:t>
            </a:r>
          </a:p>
          <a:p>
            <a:pPr lvl="1"/>
            <a:r>
              <a:rPr lang="en-US" dirty="0"/>
              <a:t>“can I afford a home?” decisions</a:t>
            </a:r>
          </a:p>
          <a:p>
            <a:pPr lvl="1"/>
            <a:r>
              <a:rPr lang="en-US" dirty="0"/>
              <a:t>visible local price changes (Zillow-like comparisons, rent increases, etc.)</a:t>
            </a:r>
          </a:p>
          <a:p>
            <a:r>
              <a:rPr lang="en-US" dirty="0"/>
              <a:t>Even when energy or food prices move quickly, housing is the “slow-moving giant” that shapes household expectations about the cost of living.</a:t>
            </a:r>
          </a:p>
          <a:p>
            <a:r>
              <a:rPr lang="en-US" b="1" dirty="0"/>
              <a:t>Sentiment connection:</a:t>
            </a:r>
            <a:r>
              <a:rPr lang="en-US" dirty="0"/>
              <a:t> when households think “inflation,” they often mean </a:t>
            </a:r>
            <a:r>
              <a:rPr lang="en-US" b="1" dirty="0"/>
              <a:t>housing affordability + rent stress</a:t>
            </a:r>
            <a:r>
              <a:rPr lang="en-US" dirty="0"/>
              <a:t>, not just the CPI headline number.</a:t>
            </a:r>
          </a:p>
          <a:p>
            <a:br>
              <a:rPr lang="en-US" dirty="0"/>
            </a:br>
            <a:endParaRPr lang="en-US" dirty="0"/>
          </a:p>
          <a:p>
            <a:r>
              <a:rPr lang="en-US" b="1" dirty="0"/>
              <a:t>2) What Summers emphasizes: CPI shelter ≠ house prices (and moves with a lag)</a:t>
            </a:r>
          </a:p>
          <a:p>
            <a:r>
              <a:rPr lang="en-US" dirty="0"/>
              <a:t>CPI does not plug in house prices directly.</a:t>
            </a:r>
            <a:br>
              <a:rPr lang="en-US" dirty="0"/>
            </a:br>
            <a:r>
              <a:rPr lang="en-US" dirty="0"/>
              <a:t>Instead, the shelter component is dominated by:</a:t>
            </a:r>
          </a:p>
          <a:p>
            <a:r>
              <a:rPr lang="en-US" b="1" dirty="0"/>
              <a:t>Rent of primary residence</a:t>
            </a:r>
            <a:endParaRPr lang="en-US" dirty="0"/>
          </a:p>
          <a:p>
            <a:r>
              <a:rPr lang="en-US" b="1" dirty="0"/>
              <a:t>Owner’s Equivalent Rent (OER)</a:t>
            </a:r>
            <a:r>
              <a:rPr lang="en-US" dirty="0"/>
              <a:t> (imputed rent homeowners would pay)</a:t>
            </a:r>
          </a:p>
          <a:p>
            <a:r>
              <a:rPr lang="en-US" b="1" dirty="0"/>
              <a:t>Key implication:</a:t>
            </a:r>
            <a:br>
              <a:rPr lang="en-US" dirty="0"/>
            </a:br>
            <a:r>
              <a:rPr lang="en-US" dirty="0"/>
              <a:t>Even if </a:t>
            </a:r>
            <a:r>
              <a:rPr lang="en-US" b="1" dirty="0"/>
              <a:t>house prices</a:t>
            </a:r>
            <a:r>
              <a:rPr lang="en-US" dirty="0"/>
              <a:t> cool rapidly, CPI shelter inflation can remain elevated because the measurement approach captures rental-equivalent costs that adjust gradually.</a:t>
            </a:r>
          </a:p>
          <a:p>
            <a:br>
              <a:rPr lang="en-US" dirty="0"/>
            </a:br>
            <a:endParaRPr lang="en-US" dirty="0"/>
          </a:p>
          <a:p>
            <a:r>
              <a:rPr lang="en-US" b="1" dirty="0"/>
              <a:t>3) The lag mechanism (intuitive timeline)</a:t>
            </a:r>
          </a:p>
          <a:p>
            <a:r>
              <a:rPr lang="en-US" b="1" dirty="0"/>
              <a:t>Housing market shock today → CPI shelter later</a:t>
            </a:r>
          </a:p>
          <a:p>
            <a:r>
              <a:rPr lang="en-US" dirty="0"/>
              <a:t>Think of this as a pipeline:</a:t>
            </a:r>
          </a:p>
          <a:p>
            <a:r>
              <a:rPr lang="en-US" b="1" dirty="0"/>
              <a:t>House prices / market rents change (t)</a:t>
            </a:r>
            <a:br>
              <a:rPr lang="en-US" dirty="0"/>
            </a:br>
            <a:r>
              <a:rPr lang="en-US" dirty="0"/>
              <a:t>→ lease renewals adjust gradually</a:t>
            </a:r>
            <a:br>
              <a:rPr lang="en-US" dirty="0"/>
            </a:br>
            <a:r>
              <a:rPr lang="en-US" dirty="0"/>
              <a:t>→ OER/rent measures update with delay</a:t>
            </a:r>
            <a:br>
              <a:rPr lang="en-US" dirty="0"/>
            </a:br>
            <a:r>
              <a:rPr lang="en-US" dirty="0"/>
              <a:t>→ CPI shelter inflation peaks </a:t>
            </a:r>
            <a:r>
              <a:rPr lang="en-US" i="1" dirty="0"/>
              <a:t>after</a:t>
            </a:r>
            <a:r>
              <a:rPr lang="en-US" dirty="0"/>
              <a:t> the market peaks (t + several quarters)</a:t>
            </a:r>
          </a:p>
          <a:p>
            <a:r>
              <a:rPr lang="en-US" dirty="0"/>
              <a:t>So when people hear “inflation is easing,” they may not believe it because </a:t>
            </a:r>
            <a:r>
              <a:rPr lang="en-US" b="1" dirty="0"/>
              <a:t>housing still feels expensive</a:t>
            </a:r>
            <a:r>
              <a:rPr lang="en-US" dirty="0"/>
              <a:t>, and CPI shelter may still be climbing even after house prices stop rising.</a:t>
            </a:r>
          </a:p>
          <a:p>
            <a:br>
              <a:rPr lang="en-US" dirty="0"/>
            </a:br>
            <a:endParaRPr lang="en-US" dirty="0"/>
          </a:p>
          <a:p>
            <a:r>
              <a:rPr lang="en-US" b="1" dirty="0"/>
              <a:t>4) Why this matters for consumer sentiment</a:t>
            </a:r>
          </a:p>
          <a:p>
            <a:r>
              <a:rPr lang="en-US" dirty="0"/>
              <a:t>Consumer sentiment can remain depressed even when:</a:t>
            </a:r>
          </a:p>
          <a:p>
            <a:r>
              <a:rPr lang="en-US" dirty="0"/>
              <a:t>headline CPI is falling, </a:t>
            </a:r>
            <a:r>
              <a:rPr lang="en-US" i="1" dirty="0"/>
              <a:t>or</a:t>
            </a:r>
            <a:endParaRPr lang="en-US" dirty="0"/>
          </a:p>
          <a:p>
            <a:r>
              <a:rPr lang="en-US" dirty="0"/>
              <a:t>goods inflation is cooling, </a:t>
            </a:r>
            <a:r>
              <a:rPr lang="en-US" i="1" dirty="0"/>
              <a:t>or</a:t>
            </a:r>
            <a:endParaRPr lang="en-US" dirty="0"/>
          </a:p>
          <a:p>
            <a:r>
              <a:rPr lang="en-US" dirty="0"/>
              <a:t>the Fed claims progress on inflation</a:t>
            </a:r>
          </a:p>
          <a:p>
            <a:r>
              <a:rPr lang="en-US" dirty="0"/>
              <a:t>Because for consumers:</a:t>
            </a:r>
          </a:p>
          <a:p>
            <a:r>
              <a:rPr lang="en-US" b="1" dirty="0"/>
              <a:t>affordability is lived inflation</a:t>
            </a:r>
            <a:endParaRPr lang="en-US" dirty="0"/>
          </a:p>
          <a:p>
            <a:r>
              <a:rPr lang="en-US" dirty="0"/>
              <a:t>the “cost of getting by” is dominated by shelter costs</a:t>
            </a:r>
          </a:p>
          <a:p>
            <a:r>
              <a:rPr lang="en-US" dirty="0"/>
              <a:t>housing is the biggest driver of “am I falling behind?” perceptions</a:t>
            </a:r>
          </a:p>
          <a:p>
            <a:r>
              <a:rPr lang="en-US" dirty="0"/>
              <a:t>This helps explain why sentiment may show </a:t>
            </a:r>
            <a:r>
              <a:rPr lang="en-US" b="1" dirty="0"/>
              <a:t>persistent pessimism</a:t>
            </a:r>
            <a:r>
              <a:rPr lang="en-US" dirty="0"/>
              <a:t> even when macro indicators look “better.”</a:t>
            </a:r>
          </a:p>
          <a:p>
            <a:br>
              <a:rPr lang="en-US" dirty="0"/>
            </a:br>
            <a:r>
              <a:rPr lang="en-US" dirty="0"/>
              <a:t>This lag story maps directly into:</a:t>
            </a:r>
          </a:p>
          <a:p>
            <a:r>
              <a:rPr lang="en-US" dirty="0"/>
              <a:t>“Is now a good time to buy a major household item?”</a:t>
            </a:r>
          </a:p>
          <a:p>
            <a:r>
              <a:rPr lang="en-US" dirty="0"/>
              <a:t>“Do you expect the economy to improve over the next year / 5 years?”</a:t>
            </a:r>
          </a:p>
          <a:p>
            <a:r>
              <a:rPr lang="en-US" dirty="0"/>
              <a:t>“Are you better or worse off financially than a year ago?”</a:t>
            </a:r>
          </a:p>
          <a:p>
            <a:r>
              <a:rPr lang="en-US" dirty="0"/>
              <a:t>Housing affordability pressures tend to pull </a:t>
            </a:r>
            <a:r>
              <a:rPr lang="en-US" b="1" dirty="0"/>
              <a:t>all three</a:t>
            </a:r>
            <a:r>
              <a:rPr lang="en-US" dirty="0"/>
              <a:t> down.</a:t>
            </a:r>
          </a:p>
          <a:p>
            <a:endParaRPr lang="en-US" dirty="0"/>
          </a:p>
        </p:txBody>
      </p:sp>
    </p:spTree>
    <p:extLst>
      <p:ext uri="{BB962C8B-B14F-4D97-AF65-F5344CB8AC3E}">
        <p14:creationId xmlns:p14="http://schemas.microsoft.com/office/powerpoint/2010/main" val="2223163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55CB2E-0257-AD86-175F-63231CC7CD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3CE764-3715-7BDE-E08C-80958ADFE2B0}"/>
              </a:ext>
            </a:extLst>
          </p:cNvPr>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88D1D6C2-BD2D-843C-DF29-56FB2E7F017B}"/>
              </a:ext>
            </a:extLst>
          </p:cNvPr>
          <p:cNvSpPr>
            <a:spLocks noGrp="1"/>
          </p:cNvSpPr>
          <p:nvPr>
            <p:ph type="body" idx="1"/>
          </p:nvPr>
        </p:nvSpPr>
        <p:spPr>
          <a:xfrm>
            <a:off x="685800" y="4400550"/>
            <a:ext cx="5486400" cy="3600450"/>
          </a:xfrm>
          <a:prstGeom prst="rect">
            <a:avLst/>
          </a:prstGeom>
        </p:spPr>
        <p:txBody>
          <a:bodyPr/>
          <a:lstStyle/>
          <a:p>
            <a:r>
              <a:rPr lang="en-US" b="1" dirty="0"/>
              <a:t>Why care?</a:t>
            </a:r>
            <a:endParaRPr lang="en-US" dirty="0"/>
          </a:p>
          <a:p>
            <a:r>
              <a:rPr lang="en-US" dirty="0"/>
              <a:t>Can be a </a:t>
            </a:r>
            <a:r>
              <a:rPr lang="en-US" b="1" dirty="0"/>
              <a:t>leading indicator</a:t>
            </a:r>
            <a:r>
              <a:rPr lang="en-US" dirty="0"/>
              <a:t> when expectations shift before spending changes</a:t>
            </a:r>
          </a:p>
          <a:p>
            <a:r>
              <a:rPr lang="en-US" dirty="0"/>
              <a:t>Can be a </a:t>
            </a:r>
            <a:r>
              <a:rPr lang="en-US" b="1" dirty="0"/>
              <a:t>coincident indicator</a:t>
            </a:r>
            <a:r>
              <a:rPr lang="en-US" dirty="0"/>
              <a:t> of real-time household stress</a:t>
            </a:r>
          </a:p>
          <a:p>
            <a:r>
              <a:rPr lang="en-US" dirty="0"/>
              <a:t>Sometimes looks </a:t>
            </a:r>
            <a:r>
              <a:rPr lang="en-US" b="1" dirty="0"/>
              <a:t>lagging</a:t>
            </a:r>
            <a:r>
              <a:rPr lang="en-US" dirty="0"/>
              <a:t>, reflecting cumulative price pressure already experienced</a:t>
            </a:r>
          </a:p>
          <a:p>
            <a:r>
              <a:rPr lang="en-US" dirty="0"/>
              <a:t>Best interpreted as a </a:t>
            </a:r>
            <a:r>
              <a:rPr lang="en-US" b="1" dirty="0"/>
              <a:t>signal of risk and constraint</a:t>
            </a:r>
            <a:r>
              <a:rPr lang="en-US" dirty="0"/>
              <a:t>, not a single causal driver</a:t>
            </a:r>
          </a:p>
          <a:p>
            <a:br>
              <a:rPr lang="en-US" dirty="0"/>
            </a:br>
            <a:r>
              <a:rPr lang="en-US" dirty="0"/>
              <a:t>A natural question is: </a:t>
            </a:r>
            <a:r>
              <a:rPr lang="en-US" i="1" dirty="0"/>
              <a:t>does sentiment actually matter?</a:t>
            </a:r>
            <a:r>
              <a:rPr lang="en-US" dirty="0"/>
              <a:t> Is it leading, lagging, or causal?</a:t>
            </a:r>
          </a:p>
          <a:p>
            <a:r>
              <a:rPr lang="en-US" dirty="0"/>
              <a:t>The honest answer is: </a:t>
            </a:r>
            <a:r>
              <a:rPr lang="en-US" b="1" dirty="0"/>
              <a:t>it can play all three roles</a:t>
            </a:r>
            <a:r>
              <a:rPr lang="en-US" dirty="0"/>
              <a:t>, depending on what’s driving it and what part of the economy you’re watching.</a:t>
            </a:r>
          </a:p>
          <a:p>
            <a:r>
              <a:rPr lang="en-US" b="1" dirty="0"/>
              <a:t>Leading indicator:</a:t>
            </a:r>
            <a:r>
              <a:rPr lang="en-US" dirty="0"/>
              <a:t> sentiment can move first when households become more uncertain and start delaying big purchases—before that shows up in official spending data.</a:t>
            </a:r>
          </a:p>
          <a:p>
            <a:r>
              <a:rPr lang="en-US" b="1" dirty="0"/>
              <a:t>Coincident indicator:</a:t>
            </a:r>
            <a:r>
              <a:rPr lang="en-US" dirty="0"/>
              <a:t> sentiment often reflects what households are experiencing right now—like affordability stress or budget tightening.</a:t>
            </a:r>
          </a:p>
          <a:p>
            <a:r>
              <a:rPr lang="en-US" b="1" dirty="0"/>
              <a:t>Lagging indicator:</a:t>
            </a:r>
            <a:r>
              <a:rPr lang="en-US" dirty="0"/>
              <a:t> sometimes it reacts after a long period of cumulative pressure, especially when prices have already reset higher and people feel worse off over time.</a:t>
            </a:r>
          </a:p>
          <a:p>
            <a:r>
              <a:rPr lang="en-US" dirty="0"/>
              <a:t>On causality: sentiment isn’t just “mood.” It can affect real behavior—especially discretionary and big-ticket spending—but it’s also shaped by the same underlying fundamentals households face.</a:t>
            </a:r>
          </a:p>
          <a:p>
            <a:r>
              <a:rPr lang="en-US" dirty="0"/>
              <a:t>So the best way to use it is as a </a:t>
            </a:r>
            <a:r>
              <a:rPr lang="en-US" b="1" dirty="0"/>
              <a:t>measurement of the household decision environment</a:t>
            </a:r>
            <a:r>
              <a:rPr lang="en-US" dirty="0"/>
              <a:t>: it tells us when consumers are becoming more cautious, constrained, or pessimistic—even if GDP and unemployment still look fine.</a:t>
            </a:r>
          </a:p>
          <a:p>
            <a:endParaRPr lang="en-US" dirty="0"/>
          </a:p>
        </p:txBody>
      </p:sp>
    </p:spTree>
    <p:extLst>
      <p:ext uri="{BB962C8B-B14F-4D97-AF65-F5344CB8AC3E}">
        <p14:creationId xmlns:p14="http://schemas.microsoft.com/office/powerpoint/2010/main" val="11036937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endParaRPr dirty="0"/>
          </a:p>
        </p:txBody>
      </p:sp>
      <p:sp>
        <p:nvSpPr>
          <p:cNvPr id="4" name="Slide Number Placeholder 3"/>
          <p:cNvSpPr>
            <a:spLocks noGrp="1"/>
          </p:cNvSpPr>
          <p:nvPr>
            <p:ph type="sldNum" sz="quarter" idx="5"/>
          </p:nvPr>
        </p:nvSpPr>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b="0" dirty="0"/>
              <a:t>This chart shows the University of Michigan Consumer Sentiment Index over time, with recessions shaded in gray.</a:t>
            </a:r>
          </a:p>
          <a:p>
            <a:r>
              <a:rPr lang="en-US" b="0" dirty="0"/>
              <a:t>Historically, you can see a clear pattern: sentiment drops sharply during recessions, when job loss risk rises, incomes become uncertain, and households pull back spending.</a:t>
            </a:r>
          </a:p>
          <a:p>
            <a:r>
              <a:rPr lang="en-US" b="0" dirty="0"/>
              <a:t>What’s unusual in the current period is that we’ve seen a very large decline in sentiment even without an official recession.</a:t>
            </a:r>
          </a:p>
          <a:p>
            <a:r>
              <a:rPr lang="en-US" b="0" dirty="0"/>
              <a:t>That tells us something important: sentiment isn’t just reacting to GDP contractions — it’s reacting to lived economic pressure, especially affordability concerns like inflation, high borrowing costs, and housing stress.</a:t>
            </a:r>
          </a:p>
          <a:p>
            <a:r>
              <a:rPr lang="en-US" b="0" dirty="0"/>
              <a:t>So this is a key motivation for why sentiment matters: it can signal consumer strain and caution even when standard indicators still look “okay.”</a:t>
            </a:r>
          </a:p>
          <a:p>
            <a:endParaRPr lang="en-US" dirty="0"/>
          </a:p>
          <a:p>
            <a:endParaRPr lang="en-US" b="0" dirty="0"/>
          </a:p>
          <a:p>
            <a:r>
              <a:rPr lang="en-US" b="0" dirty="0"/>
              <a:t>Consumer sentiment is not “soft data” in the sense of being irrelevant—it is a window into how people are processing economic conditions and making decisions under uncertainty. When households face a complex and rapidly changing environment, many economic choices are shaped not only by deliberate calculation, but also by fast, automatic cognitive processes that operate outside conscious awareness.</a:t>
            </a:r>
          </a:p>
          <a:p>
            <a:endParaRPr lang="en-US" b="0" dirty="0"/>
          </a:p>
          <a:p>
            <a:r>
              <a:rPr lang="en-US" b="0" dirty="0"/>
              <a:t>Economic conditions change quickly—prices, interest rates, jobs, and policy can shift over weeks, not years. And households have to react in real time.</a:t>
            </a:r>
          </a:p>
          <a:p>
            <a:r>
              <a:rPr lang="en-US" b="0" dirty="0"/>
              <a:t>But the key point is: people don’t evaluate the economy the way a textbook model does. In practice, consumers are constantly making decisions—how much to spend, whether to borrow, whether to delay a major purchase—while facing limited attention, limited time, and too much information to fully process consciously. Curtin argues that because conscious reasoning is capacity-constrained and costly, decision-making relies heavily on nonconscious cognitive processing—pattern recognition, intuition, and learned associations. </a:t>
            </a:r>
          </a:p>
          <a:p>
            <a:r>
              <a:rPr lang="en-US" b="0" dirty="0"/>
              <a:t>That’s why measures like consumer sentiment are valuable: they summarize how households </a:t>
            </a:r>
            <a:r>
              <a:rPr lang="en-US" b="0" i="1" dirty="0"/>
              <a:t>perceive</a:t>
            </a:r>
            <a:r>
              <a:rPr lang="en-US" b="0" dirty="0"/>
              <a:t> current conditions and anticipate the future, capturing the psychological and informational layer of the economy that often drives spending behavior before official statistics fully adjust.</a:t>
            </a:r>
          </a:p>
          <a:p>
            <a:endParaRPr lang="en-US" b="0" dirty="0"/>
          </a:p>
          <a:p>
            <a:r>
              <a:rPr lang="en-US" b="0" dirty="0"/>
              <a:t>This compares to the lows of the 2008 and 2009 recession (and one in the 1980s). But we aren’t seeing aggregate indicators of a great deal of macro economic stress – but consumer sentiment is telling us that a good deal of stress is being felt at the micro level – the individual households</a:t>
            </a:r>
          </a:p>
        </p:txBody>
      </p:sp>
    </p:spTree>
    <p:extLst>
      <p:ext uri="{BB962C8B-B14F-4D97-AF65-F5344CB8AC3E}">
        <p14:creationId xmlns:p14="http://schemas.microsoft.com/office/powerpoint/2010/main" val="15706921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dirty="0"/>
              <a:t>Run through these – make joke about how they know this already </a:t>
            </a:r>
          </a:p>
          <a:p>
            <a:endParaRPr lang="en-US" dirty="0"/>
          </a:p>
          <a:p>
            <a:r>
              <a:rPr lang="en-US" dirty="0"/>
              <a:t>GDP is UP consumer sentiment – DOWN  </a:t>
            </a:r>
          </a:p>
          <a:p>
            <a:r>
              <a:rPr lang="en-US" dirty="0"/>
              <a:t>Real Wages UP consumer sentiment Down </a:t>
            </a:r>
          </a:p>
          <a:p>
            <a:r>
              <a:rPr lang="en-US" dirty="0"/>
              <a:t>Unemployment – well DOWN and Consumer sentiment Down</a:t>
            </a:r>
          </a:p>
        </p:txBody>
      </p:sp>
    </p:spTree>
    <p:extLst>
      <p:ext uri="{BB962C8B-B14F-4D97-AF65-F5344CB8AC3E}">
        <p14:creationId xmlns:p14="http://schemas.microsoft.com/office/powerpoint/2010/main" val="21340936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dirty="0"/>
              <a:t>This chart shows the U.S. personal savings rate over time.</a:t>
            </a:r>
          </a:p>
          <a:p>
            <a:r>
              <a:rPr lang="en-US" dirty="0"/>
              <a:t>During 2020, the savings rate spiked to </a:t>
            </a:r>
            <a:r>
              <a:rPr lang="en-US" b="0" dirty="0"/>
              <a:t>historic highs—partly because households cut back spending, and also because many received temporary income support.</a:t>
            </a:r>
          </a:p>
          <a:p>
            <a:r>
              <a:rPr lang="en-US" b="0" dirty="0"/>
              <a:t>But as the economy reopened, savings returned closer to normal levels and then drifted downward.</a:t>
            </a:r>
          </a:p>
          <a:p>
            <a:r>
              <a:rPr lang="en-US" b="0" dirty="0"/>
              <a:t>The practical takeaway is that households today have less financial cushion than they did a few years ago, which matters for sentiment.</a:t>
            </a:r>
          </a:p>
          <a:p>
            <a:r>
              <a:rPr lang="en-US" b="0" dirty="0"/>
              <a:t>When savings are thin, inflation becomes more stressful—not necessarily because the economy is in recession, but because families have less flexibility to handle higher grocery bills, rent increases, insurance costs, or unexpected expenses.</a:t>
            </a:r>
          </a:p>
          <a:p>
            <a:r>
              <a:rPr lang="en-US" b="0" dirty="0"/>
              <a:t>This helps explain why confidence can stay weak even when employment is strong: budgets feel tighter when the “buffer” is smaller.</a:t>
            </a:r>
          </a:p>
          <a:p>
            <a:endParaRPr lang="en-US" dirty="0"/>
          </a:p>
        </p:txBody>
      </p:sp>
    </p:spTree>
    <p:extLst>
      <p:ext uri="{BB962C8B-B14F-4D97-AF65-F5344CB8AC3E}">
        <p14:creationId xmlns:p14="http://schemas.microsoft.com/office/powerpoint/2010/main" val="8809065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dirty="0"/>
              <a:t>Savings are one of the main ways households smooth economic shocks.</a:t>
            </a:r>
          </a:p>
          <a:p>
            <a:r>
              <a:rPr lang="en-US" dirty="0"/>
              <a:t>During the pandemic, elevated savings helped offset rising prices and uncertainty.</a:t>
            </a:r>
          </a:p>
          <a:p>
            <a:r>
              <a:rPr lang="en-US" dirty="0"/>
              <a:t>As inflation persisted and savings normalized—and then dipped below pre-pandemic levels—that buffer weakened.</a:t>
            </a:r>
          </a:p>
          <a:p>
            <a:r>
              <a:rPr lang="en-US" dirty="0"/>
              <a:t>With less savings available, the same price increase feels more painful, even if income is still coming in.</a:t>
            </a:r>
          </a:p>
          <a:p>
            <a:r>
              <a:rPr lang="en-US" dirty="0"/>
              <a:t>This helps explain why sentiment weakened as savings declined, even without a recession.</a:t>
            </a:r>
          </a:p>
          <a:p>
            <a:endParaRPr lang="en-US" dirty="0"/>
          </a:p>
        </p:txBody>
      </p:sp>
    </p:spTree>
    <p:extLst>
      <p:ext uri="{BB962C8B-B14F-4D97-AF65-F5344CB8AC3E}">
        <p14:creationId xmlns:p14="http://schemas.microsoft.com/office/powerpoint/2010/main" val="9455301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lang="en-US" dirty="0"/>
              <a:t>“Up to this point, we’ve been building the idea that the disconnect isn’t random — it starts when prices reset higher after the inflation surge. Even if inflation cools, the overall price level is still elevated, and that matters for how budgets feel month to month.</a:t>
            </a:r>
          </a:p>
          <a:p>
            <a:r>
              <a:rPr lang="en-US" dirty="0"/>
              <a:t>The key issue is that essentials absorb more income. Households can cut back on optional spending, but they can’t easily cut housing or groceries — those costs show up every single month.</a:t>
            </a:r>
          </a:p>
          <a:p>
            <a:r>
              <a:rPr lang="en-US" dirty="0"/>
              <a:t>So next I’m going to focus on two essential categories that drive the lived experience of inflation:</a:t>
            </a:r>
            <a:br>
              <a:rPr lang="en-US" dirty="0"/>
            </a:br>
            <a:r>
              <a:rPr lang="en-US" b="1" dirty="0"/>
              <a:t>first shelter</a:t>
            </a:r>
            <a:r>
              <a:rPr lang="en-US" dirty="0"/>
              <a:t>, because it’s the largest fixed monthly bill and adjusts slowly,</a:t>
            </a:r>
            <a:br>
              <a:rPr lang="en-US" dirty="0"/>
            </a:br>
            <a:r>
              <a:rPr lang="en-US" dirty="0"/>
              <a:t>and then </a:t>
            </a:r>
            <a:r>
              <a:rPr lang="en-US" b="1" dirty="0"/>
              <a:t>groceries</a:t>
            </a:r>
            <a:r>
              <a:rPr lang="en-US" dirty="0"/>
              <a:t>, because they’re purchased frequently and are the most visible inflation signal for households.</a:t>
            </a:r>
          </a:p>
          <a:p>
            <a:r>
              <a:rPr lang="en-US" dirty="0"/>
              <a:t>That’s where the squeeze shows up — and it helps explain why sentiment stays low even when the economy doesn’t look like a typical recession.”</a:t>
            </a:r>
          </a:p>
          <a:p>
            <a:endParaRPr dirty="0"/>
          </a:p>
        </p:txBody>
      </p:sp>
      <p:sp>
        <p:nvSpPr>
          <p:cNvPr id="4" name="Slide Number Placeholder 3"/>
          <p:cNvSpPr>
            <a:spLocks noGrp="1"/>
          </p:cNvSpPr>
          <p:nvPr>
            <p:ph type="sldNum" sz="quarter" idx="5"/>
          </p:nvPr>
        </p:nvSpPr>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FC78F5-7FBD-C547-C6FC-06320DA641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C6ADDE-685C-1969-112C-030FC49D3A80}"/>
              </a:ext>
            </a:extLst>
          </p:cNvPr>
          <p:cNvSpPr>
            <a:spLocks noGrp="1" noRot="1" noChangeAspect="1"/>
          </p:cNvSpPr>
          <p:nvPr>
            <p:ph type="sldImg" idx="2"/>
          </p:nvPr>
        </p:nvSpPr>
        <p:spPr/>
      </p:sp>
      <p:sp>
        <p:nvSpPr>
          <p:cNvPr id="3" name="Notes Placeholder 2">
            <a:extLst>
              <a:ext uri="{FF2B5EF4-FFF2-40B4-BE49-F238E27FC236}">
                <a16:creationId xmlns:a16="http://schemas.microsoft.com/office/drawing/2014/main" id="{BE2AC810-E60E-D7A7-30FD-9BBB3CE239A1}"/>
              </a:ext>
            </a:extLst>
          </p:cNvPr>
          <p:cNvSpPr>
            <a:spLocks noGrp="1"/>
          </p:cNvSpPr>
          <p:nvPr>
            <p:ph type="body" sz="quarter" idx="3"/>
          </p:nvPr>
        </p:nvSpPr>
        <p:spPr/>
        <p:txBody>
          <a:bodyPr/>
          <a:lstStyle/>
          <a:p>
            <a:r>
              <a:rPr lang="en-US" dirty="0"/>
              <a:t>This chart compares overall </a:t>
            </a:r>
            <a:r>
              <a:rPr lang="en-US" b="0" dirty="0"/>
              <a:t>inflation (“All Items”) to the CPI shelter index over time.</a:t>
            </a:r>
          </a:p>
          <a:p>
            <a:r>
              <a:rPr lang="en-US" b="0" dirty="0"/>
              <a:t>The key story is that shelter inflation has risen faster and stayed elevated, especially after 2021.</a:t>
            </a:r>
          </a:p>
          <a:p>
            <a:r>
              <a:rPr lang="en-US" b="0" dirty="0"/>
              <a:t>Housing costs don’t adjust like gas prices — they tend to move slowly and stay high once they rise, because rent renewals and housing affordability change gradually.</a:t>
            </a:r>
          </a:p>
          <a:p>
            <a:r>
              <a:rPr lang="en-US" b="0" dirty="0"/>
              <a:t>That matters for consumer sentiment because shelter is a monthly, unavoidable expense. It’s not something most households can easily cut back on.</a:t>
            </a:r>
          </a:p>
          <a:p>
            <a:r>
              <a:rPr lang="en-US" b="0" dirty="0"/>
              <a:t>So even if inflation improves in other areas, housing keeps the “cost of living” feeling high, which </a:t>
            </a:r>
            <a:r>
              <a:rPr lang="en-US" dirty="0"/>
              <a:t>helps explain persistent consumer pessimism.</a:t>
            </a:r>
          </a:p>
          <a:p>
            <a:endParaRPr lang="en-US" dirty="0"/>
          </a:p>
          <a:p>
            <a:endParaRPr lang="en-US" dirty="0"/>
          </a:p>
          <a:p>
            <a:r>
              <a:rPr lang="en-US" dirty="0"/>
              <a:t>This lag story maps directly into:</a:t>
            </a:r>
          </a:p>
          <a:p>
            <a:r>
              <a:rPr lang="en-US" dirty="0"/>
              <a:t>“Is now a good time to buy a major household item?”</a:t>
            </a:r>
          </a:p>
          <a:p>
            <a:r>
              <a:rPr lang="en-US" dirty="0"/>
              <a:t>“Do you expect the economy to improve over the next year / 5 years?”</a:t>
            </a:r>
          </a:p>
          <a:p>
            <a:r>
              <a:rPr lang="en-US" dirty="0"/>
              <a:t>“Are you better or worse off financially than a year ago?”</a:t>
            </a:r>
          </a:p>
          <a:p>
            <a:r>
              <a:rPr lang="en-US" dirty="0"/>
              <a:t>Housing affordability pressures tend to pull </a:t>
            </a:r>
            <a:r>
              <a:rPr lang="en-US" b="1" dirty="0"/>
              <a:t>all three</a:t>
            </a:r>
            <a:r>
              <a:rPr lang="en-US" dirty="0"/>
              <a:t> down.</a:t>
            </a:r>
          </a:p>
          <a:p>
            <a:endParaRPr lang="en-US" dirty="0"/>
          </a:p>
          <a:p>
            <a:endParaRPr dirty="0"/>
          </a:p>
        </p:txBody>
      </p:sp>
      <p:sp>
        <p:nvSpPr>
          <p:cNvPr id="4" name="Slide Number Placeholder 3">
            <a:extLst>
              <a:ext uri="{FF2B5EF4-FFF2-40B4-BE49-F238E27FC236}">
                <a16:creationId xmlns:a16="http://schemas.microsoft.com/office/drawing/2014/main" id="{2A55750E-6FEE-EE60-165C-B1EA8BD9F123}"/>
              </a:ext>
            </a:extLst>
          </p:cNvPr>
          <p:cNvSpPr>
            <a:spLocks noGrp="1"/>
          </p:cNvSpPr>
          <p:nvPr>
            <p:ph type="sldNum" sz="quarter" idx="5"/>
          </p:nvPr>
        </p:nvSpPr>
        <p:spPr/>
      </p:sp>
    </p:spTree>
    <p:extLst>
      <p:ext uri="{BB962C8B-B14F-4D97-AF65-F5344CB8AC3E}">
        <p14:creationId xmlns:p14="http://schemas.microsoft.com/office/powerpoint/2010/main" val="16915151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Tree>
    <p:extLst>
      <p:ext uri="{BB962C8B-B14F-4D97-AF65-F5344CB8AC3E}">
        <p14:creationId xmlns:p14="http://schemas.microsoft.com/office/powerpoint/2010/main" val="42283632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2/2/2026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2/2/2026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2/2/2026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2/2/2026</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hart" Target="../charts/chart12.xml"/></Relationships>
</file>

<file path=ppt/slides/_rels/slide13.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hart" Target="../charts/chart14.xml"/></Relationships>
</file>

<file path=ppt/slides/_rels/slide14.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chart" Target="../charts/chart16.xml"/></Relationships>
</file>

<file path=ppt/slides/_rels/slide15.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chart" Target="../charts/chart21.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s://fred.stlouisfed.org/graph/?g=1QWbI"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s://fred.stlouisfed.org/graph/?g=1QWcz"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hyperlink" Target="https://fred.stlouisfed.org/graph/?g=1QWdl"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fred.stlouisfed.org/graph/?g=1QWfQ"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9576" y="5593322"/>
            <a:ext cx="4353116" cy="898398"/>
          </a:xfrm>
          <a:prstGeom prst="rect">
            <a:avLst/>
          </a:prstGeom>
        </p:spPr>
      </p:pic>
      <p:sp>
        <p:nvSpPr>
          <p:cNvPr id="7" name="Title 1"/>
          <p:cNvSpPr txBox="1">
            <a:spLocks/>
          </p:cNvSpPr>
          <p:nvPr/>
        </p:nvSpPr>
        <p:spPr>
          <a:xfrm>
            <a:off x="184719" y="1849821"/>
            <a:ext cx="12007281" cy="2385567"/>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b="1" kern="1200">
                <a:solidFill>
                  <a:schemeClr val="tx1"/>
                </a:solidFill>
                <a:latin typeface="+mj-lt"/>
                <a:ea typeface="+mj-ea"/>
                <a:cs typeface="+mj-cs"/>
              </a:defRPr>
            </a:lvl1pPr>
          </a:lstStyle>
          <a:p>
            <a:r>
              <a:rPr kumimoji="0" lang="en-US" sz="4800" i="0" u="none" strike="noStrike" kern="1200" cap="none" spc="0" normalizeH="0" baseline="0" noProof="0" dirty="0">
                <a:ln>
                  <a:noFill/>
                </a:ln>
                <a:solidFill>
                  <a:schemeClr val="tx2"/>
                </a:solidFill>
                <a:effectLst/>
                <a:uLnTx/>
                <a:uFillTx/>
                <a:latin typeface="Times New Roman" panose="02020603050405020304"/>
                <a:ea typeface="+mj-ea"/>
                <a:cs typeface="+mj-cs"/>
              </a:rPr>
              <a:t>Household Finances &amp; Consumer Sentiment</a:t>
            </a:r>
            <a:endParaRPr lang="en-US" sz="4800" dirty="0">
              <a:solidFill>
                <a:schemeClr val="tx2"/>
              </a:solidFill>
            </a:endParaRPr>
          </a:p>
          <a:p>
            <a:endParaRPr lang="en-US" sz="3800" b="0" dirty="0">
              <a:solidFill>
                <a:schemeClr val="bg1">
                  <a:lumMod val="50000"/>
                </a:schemeClr>
              </a:solidFill>
            </a:endParaRPr>
          </a:p>
          <a:p>
            <a:r>
              <a:rPr lang="en-US" sz="3200" b="0" dirty="0">
                <a:solidFill>
                  <a:schemeClr val="tx2">
                    <a:lumMod val="50000"/>
                  </a:schemeClr>
                </a:solidFill>
              </a:rPr>
              <a:t>Solid Macro Data, Subdued Sentiment: Examining the Disconnect</a:t>
            </a:r>
            <a:endParaRPr lang="en-US" sz="4800" b="0" dirty="0">
              <a:solidFill>
                <a:schemeClr val="tx2">
                  <a:lumMod val="50000"/>
                </a:schemeClr>
              </a:solidFill>
            </a:endParaRPr>
          </a:p>
          <a:p>
            <a:endParaRPr lang="en-US" sz="3075" dirty="0">
              <a:solidFill>
                <a:srgbClr val="17468E"/>
              </a:solidFill>
            </a:endParaRPr>
          </a:p>
        </p:txBody>
      </p:sp>
      <p:sp>
        <p:nvSpPr>
          <p:cNvPr id="8" name="TextBox 7"/>
          <p:cNvSpPr txBox="1"/>
          <p:nvPr/>
        </p:nvSpPr>
        <p:spPr>
          <a:xfrm>
            <a:off x="229576" y="4452690"/>
            <a:ext cx="6169939" cy="923330"/>
          </a:xfrm>
          <a:prstGeom prst="rect">
            <a:avLst/>
          </a:prstGeom>
          <a:noFill/>
        </p:spPr>
        <p:txBody>
          <a:bodyPr wrap="square" rtlCol="0">
            <a:spAutoFit/>
          </a:bodyPr>
          <a:lstStyle/>
          <a:p>
            <a:r>
              <a:rPr lang="en-US" dirty="0">
                <a:solidFill>
                  <a:srgbClr val="17468E"/>
                </a:solidFill>
                <a:latin typeface="+mj-lt"/>
              </a:rPr>
              <a:t>Katie Scott</a:t>
            </a:r>
          </a:p>
          <a:p>
            <a:r>
              <a:rPr lang="en-US" dirty="0">
                <a:solidFill>
                  <a:srgbClr val="17468E"/>
                </a:solidFill>
                <a:latin typeface="+mj-lt"/>
              </a:rPr>
              <a:t>Economist, Center for Business and Economic Research</a:t>
            </a:r>
          </a:p>
          <a:p>
            <a:r>
              <a:rPr lang="en-US" dirty="0">
                <a:solidFill>
                  <a:srgbClr val="17468E"/>
                </a:solidFill>
                <a:latin typeface="+mj-lt"/>
              </a:rPr>
              <a:t>katie.scott@uky.edu</a:t>
            </a:r>
          </a:p>
        </p:txBody>
      </p:sp>
    </p:spTree>
    <p:extLst>
      <p:ext uri="{BB962C8B-B14F-4D97-AF65-F5344CB8AC3E}">
        <p14:creationId xmlns:p14="http://schemas.microsoft.com/office/powerpoint/2010/main" val="39463017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706E57B-92B5-4386-1792-19CD893DEF20}"/>
            </a:ext>
          </a:extLst>
        </p:cNvPr>
        <p:cNvGrpSpPr/>
        <p:nvPr/>
      </p:nvGrpSpPr>
      <p:grpSpPr>
        <a:xfrm>
          <a:off x="0" y="0"/>
          <a:ext cx="0" cy="0"/>
          <a:chOff x="0" y="0"/>
          <a:chExt cx="0" cy="0"/>
        </a:xfrm>
      </p:grpSpPr>
      <p:sp useBgFill="1">
        <p:nvSpPr>
          <p:cNvPr id="53" name="Rectangle 52">
            <a:extLst>
              <a:ext uri="{FF2B5EF4-FFF2-40B4-BE49-F238E27FC236}">
                <a16:creationId xmlns:a16="http://schemas.microsoft.com/office/drawing/2014/main" id="{2596F992-698C-48C0-9D89-70DA4CE92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2">
            <a:extLst>
              <a:ext uri="{FF2B5EF4-FFF2-40B4-BE49-F238E27FC236}">
                <a16:creationId xmlns:a16="http://schemas.microsoft.com/office/drawing/2014/main" id="{B1EBC8BA-F471-1A3B-B355-2F5430CA593B}"/>
              </a:ext>
            </a:extLst>
          </p:cNvPr>
          <p:cNvSpPr>
            <a:spLocks noGrp="1"/>
          </p:cNvSpPr>
          <p:nvPr>
            <p:ph type="title"/>
          </p:nvPr>
        </p:nvSpPr>
        <p:spPr>
          <a:xfrm>
            <a:off x="559242" y="-847"/>
            <a:ext cx="5181597" cy="1655482"/>
          </a:xfrm>
        </p:spPr>
        <p:txBody>
          <a:bodyPr vert="horz" lIns="91440" tIns="45720" rIns="91440" bIns="45720" rtlCol="0" anchor="b">
            <a:normAutofit/>
          </a:bodyPr>
          <a:lstStyle/>
          <a:p>
            <a:pPr algn="l" defTabSz="914400">
              <a:lnSpc>
                <a:spcPct val="90000"/>
              </a:lnSpc>
            </a:pPr>
            <a:r>
              <a:rPr lang="en-US" sz="4000" b="1" kern="1200" dirty="0">
                <a:solidFill>
                  <a:schemeClr val="tx1"/>
                </a:solidFill>
                <a:latin typeface="+mj-lt"/>
                <a:ea typeface="+mj-ea"/>
                <a:cs typeface="+mj-cs"/>
              </a:rPr>
              <a:t>Housing: The Bill That Shapes the Budget</a:t>
            </a:r>
          </a:p>
        </p:txBody>
      </p:sp>
      <p:sp>
        <p:nvSpPr>
          <p:cNvPr id="2" name="Rectangle 1">
            <a:extLst>
              <a:ext uri="{FF2B5EF4-FFF2-40B4-BE49-F238E27FC236}">
                <a16:creationId xmlns:a16="http://schemas.microsoft.com/office/drawing/2014/main" id="{5F3BA0A6-0063-3EAC-14D4-6F506863B16B}"/>
              </a:ext>
            </a:extLst>
          </p:cNvPr>
          <p:cNvSpPr>
            <a:spLocks noChangeArrowheads="1"/>
          </p:cNvSpPr>
          <p:nvPr/>
        </p:nvSpPr>
        <p:spPr bwMode="auto">
          <a:xfrm>
            <a:off x="590772" y="2418408"/>
            <a:ext cx="5601487" cy="340989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t" anchorCtr="0" compatLnSpc="1">
            <a:prstTxWarp prst="textNoShape">
              <a:avLst/>
            </a:prstTxWarp>
            <a:normAutofit/>
          </a:bodyPr>
          <a:lstStyle/>
          <a:p>
            <a:pPr marL="0" marR="0" lvl="0" indent="-228600" defTabSz="914400" fontAlgn="base">
              <a:lnSpc>
                <a:spcPct val="90000"/>
              </a:lnSpc>
              <a:spcBef>
                <a:spcPct val="0"/>
              </a:spcBef>
              <a:spcAft>
                <a:spcPts val="600"/>
              </a:spcAft>
              <a:buClrTx/>
              <a:buSzTx/>
              <a:buFont typeface="Arial" panose="020B0604020202020204" pitchFamily="34" charset="0"/>
              <a:buChar char="•"/>
              <a:tabLst/>
            </a:pPr>
            <a:endParaRPr kumimoji="0" lang="en-US" altLang="en-US" sz="2400" i="0" u="none" strike="noStrike" cap="none" normalizeH="0" baseline="0" dirty="0">
              <a:ln>
                <a:noFill/>
              </a:ln>
              <a:solidFill>
                <a:schemeClr val="tx2">
                  <a:lumMod val="50000"/>
                </a:schemeClr>
              </a:solidFill>
              <a:effectLst/>
              <a:latin typeface="+mj-lt"/>
            </a:endParaRPr>
          </a:p>
        </p:txBody>
      </p:sp>
      <p:sp>
        <p:nvSpPr>
          <p:cNvPr id="54" name="Rectangle 53">
            <a:extLst>
              <a:ext uri="{FF2B5EF4-FFF2-40B4-BE49-F238E27FC236}">
                <a16:creationId xmlns:a16="http://schemas.microsoft.com/office/drawing/2014/main" id="{A344AAA5-41F4-4862-97EF-688D31DC75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85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69E1A62C-2AAF-4B3E-8CDB-65E2370809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26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Chart 3">
            <a:extLst>
              <a:ext uri="{FF2B5EF4-FFF2-40B4-BE49-F238E27FC236}">
                <a16:creationId xmlns:a16="http://schemas.microsoft.com/office/drawing/2014/main" id="{B71BF94C-AFB1-90A2-F44B-4236977F15BC}"/>
              </a:ext>
            </a:extLst>
          </p:cNvPr>
          <p:cNvGraphicFramePr>
            <a:graphicFrameLocks/>
          </p:cNvGraphicFramePr>
          <p:nvPr>
            <p:extLst>
              <p:ext uri="{D42A27DB-BD31-4B8C-83A1-F6EECF244321}">
                <p14:modId xmlns:p14="http://schemas.microsoft.com/office/powerpoint/2010/main" val="4035247255"/>
              </p:ext>
            </p:extLst>
          </p:nvPr>
        </p:nvGraphicFramePr>
        <p:xfrm>
          <a:off x="6274676" y="608275"/>
          <a:ext cx="5358082" cy="518425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1754177A-CB0C-02B5-8DE5-A6B3BF540001}"/>
              </a:ext>
            </a:extLst>
          </p:cNvPr>
          <p:cNvSpPr txBox="1"/>
          <p:nvPr/>
        </p:nvSpPr>
        <p:spPr>
          <a:xfrm>
            <a:off x="6274676" y="5828306"/>
            <a:ext cx="6096000" cy="276999"/>
          </a:xfrm>
          <a:prstGeom prst="rect">
            <a:avLst/>
          </a:prstGeom>
          <a:noFill/>
        </p:spPr>
        <p:txBody>
          <a:bodyPr wrap="square">
            <a:spAutoFit/>
          </a:bodyPr>
          <a:lstStyle/>
          <a:p>
            <a:r>
              <a:rPr lang="en-US" sz="1200" b="1" dirty="0">
                <a:latin typeface="+mj-lt"/>
              </a:rPr>
              <a:t>Source: </a:t>
            </a:r>
            <a:r>
              <a:rPr lang="en-US" sz="1200" dirty="0">
                <a:latin typeface="+mj-lt"/>
              </a:rPr>
              <a:t>BLS (CPIAUCSL and CPI Shelter component series); accessed via FRED.</a:t>
            </a:r>
          </a:p>
        </p:txBody>
      </p:sp>
      <p:sp>
        <p:nvSpPr>
          <p:cNvPr id="6" name="Rectangle 1">
            <a:extLst>
              <a:ext uri="{FF2B5EF4-FFF2-40B4-BE49-F238E27FC236}">
                <a16:creationId xmlns:a16="http://schemas.microsoft.com/office/drawing/2014/main" id="{AEC6EE07-FFCB-E0F8-194C-01B6059C1A6A}"/>
              </a:ext>
            </a:extLst>
          </p:cNvPr>
          <p:cNvSpPr>
            <a:spLocks noChangeArrowheads="1"/>
          </p:cNvSpPr>
          <p:nvPr/>
        </p:nvSpPr>
        <p:spPr bwMode="auto">
          <a:xfrm>
            <a:off x="431458" y="1950129"/>
            <a:ext cx="5664542"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i="0" u="none" strike="noStrike" cap="none" normalizeH="0" baseline="0" dirty="0">
                <a:ln>
                  <a:noFill/>
                </a:ln>
                <a:solidFill>
                  <a:schemeClr val="tx2">
                    <a:lumMod val="50000"/>
                  </a:schemeClr>
                </a:solidFill>
                <a:effectLst/>
                <a:latin typeface="+mj-lt"/>
              </a:rPr>
              <a:t>Shelter prices have risen faster than overall prices since 2022</a:t>
            </a:r>
          </a:p>
          <a:p>
            <a:pPr marL="0" marR="0" lvl="0" indent="0" algn="l" defTabSz="914400" rtl="0" eaLnBrk="0" fontAlgn="base" latinLnBrk="0" hangingPunct="0">
              <a:lnSpc>
                <a:spcPct val="100000"/>
              </a:lnSpc>
              <a:spcBef>
                <a:spcPct val="0"/>
              </a:spcBef>
              <a:spcAft>
                <a:spcPct val="0"/>
              </a:spcAft>
              <a:buClrTx/>
              <a:buSzTx/>
              <a:tabLst/>
            </a:pPr>
            <a:endParaRPr kumimoji="0" lang="en-US" altLang="en-US" sz="2400" i="0" u="none" strike="noStrike" cap="none" normalizeH="0" baseline="0" dirty="0">
              <a:ln>
                <a:noFill/>
              </a:ln>
              <a:solidFill>
                <a:schemeClr val="tx2">
                  <a:lumMod val="50000"/>
                </a:schemeClr>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i="0" u="none" strike="noStrike" cap="none" normalizeH="0" baseline="0" dirty="0">
                <a:ln>
                  <a:noFill/>
                </a:ln>
                <a:solidFill>
                  <a:schemeClr val="tx2">
                    <a:lumMod val="50000"/>
                  </a:schemeClr>
                </a:solidFill>
                <a:effectLst/>
                <a:latin typeface="+mj-lt"/>
              </a:rPr>
              <a:t>Housing is typically the largest fixed monthly expense</a:t>
            </a:r>
          </a:p>
          <a:p>
            <a:pPr marL="0" marR="0" lvl="0" indent="0" algn="l" defTabSz="914400" rtl="0" eaLnBrk="0" fontAlgn="base" latinLnBrk="0" hangingPunct="0">
              <a:lnSpc>
                <a:spcPct val="100000"/>
              </a:lnSpc>
              <a:spcBef>
                <a:spcPct val="0"/>
              </a:spcBef>
              <a:spcAft>
                <a:spcPct val="0"/>
              </a:spcAft>
              <a:buClrTx/>
              <a:buSzTx/>
              <a:tabLst/>
            </a:pPr>
            <a:endParaRPr kumimoji="0" lang="en-US" altLang="en-US" sz="2400" i="0" u="none" strike="noStrike" cap="none" normalizeH="0" baseline="0" dirty="0">
              <a:ln>
                <a:noFill/>
              </a:ln>
              <a:solidFill>
                <a:schemeClr val="tx2">
                  <a:lumMod val="50000"/>
                </a:schemeClr>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i="0" u="none" strike="noStrike" cap="none" normalizeH="0" baseline="0" dirty="0">
                <a:ln>
                  <a:noFill/>
                </a:ln>
                <a:solidFill>
                  <a:schemeClr val="tx2">
                    <a:lumMod val="50000"/>
                  </a:schemeClr>
                </a:solidFill>
                <a:effectLst/>
                <a:latin typeface="+mj-lt"/>
              </a:rPr>
              <a:t>Higher shelter costs keep budgets tight even as inflation cools</a:t>
            </a:r>
          </a:p>
        </p:txBody>
      </p:sp>
    </p:spTree>
    <p:extLst>
      <p:ext uri="{BB962C8B-B14F-4D97-AF65-F5344CB8AC3E}">
        <p14:creationId xmlns:p14="http://schemas.microsoft.com/office/powerpoint/2010/main" val="36242429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23FBF-51C7-CBF2-58C3-6976CDA14B89}"/>
              </a:ext>
            </a:extLst>
          </p:cNvPr>
          <p:cNvSpPr>
            <a:spLocks noGrp="1"/>
          </p:cNvSpPr>
          <p:nvPr>
            <p:ph type="title"/>
          </p:nvPr>
        </p:nvSpPr>
        <p:spPr/>
        <p:txBody>
          <a:bodyPr>
            <a:normAutofit fontScale="90000"/>
          </a:bodyPr>
          <a:lstStyle/>
          <a:p>
            <a:pPr algn="l"/>
            <a:r>
              <a:rPr lang="en-US" b="1" dirty="0"/>
              <a:t>Cost-burdened Households: 2024</a:t>
            </a:r>
            <a:br>
              <a:rPr lang="en-US" sz="2400" dirty="0"/>
            </a:br>
            <a:r>
              <a:rPr lang="en-US" sz="2400" dirty="0"/>
              <a:t>Cost-burdened is defined as households spending more than 30 percent of income on housing.</a:t>
            </a:r>
            <a:br>
              <a:rPr lang="en-US" sz="2400" dirty="0"/>
            </a:br>
            <a:endParaRPr lang="en-US" sz="2400" dirty="0"/>
          </a:p>
        </p:txBody>
      </p:sp>
      <p:graphicFrame>
        <p:nvGraphicFramePr>
          <p:cNvPr id="6" name="Chart 5">
            <a:extLst>
              <a:ext uri="{FF2B5EF4-FFF2-40B4-BE49-F238E27FC236}">
                <a16:creationId xmlns:a16="http://schemas.microsoft.com/office/drawing/2014/main" id="{9071A898-8FB8-2ABC-0E5E-4F3EB74359BF}"/>
              </a:ext>
            </a:extLst>
          </p:cNvPr>
          <p:cNvGraphicFramePr>
            <a:graphicFrameLocks/>
          </p:cNvGraphicFramePr>
          <p:nvPr>
            <p:extLst>
              <p:ext uri="{D42A27DB-BD31-4B8C-83A1-F6EECF244321}">
                <p14:modId xmlns:p14="http://schemas.microsoft.com/office/powerpoint/2010/main" val="2482075451"/>
              </p:ext>
            </p:extLst>
          </p:nvPr>
        </p:nvGraphicFramePr>
        <p:xfrm>
          <a:off x="609600" y="1417638"/>
          <a:ext cx="5329649" cy="483601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a:extLst>
              <a:ext uri="{FF2B5EF4-FFF2-40B4-BE49-F238E27FC236}">
                <a16:creationId xmlns:a16="http://schemas.microsoft.com/office/drawing/2014/main" id="{DB7056DB-581C-E97F-CA3E-192DCC13262A}"/>
              </a:ext>
            </a:extLst>
          </p:cNvPr>
          <p:cNvGraphicFramePr>
            <a:graphicFrameLocks/>
          </p:cNvGraphicFramePr>
          <p:nvPr>
            <p:extLst>
              <p:ext uri="{D42A27DB-BD31-4B8C-83A1-F6EECF244321}">
                <p14:modId xmlns:p14="http://schemas.microsoft.com/office/powerpoint/2010/main" val="1340177155"/>
              </p:ext>
            </p:extLst>
          </p:nvPr>
        </p:nvGraphicFramePr>
        <p:xfrm>
          <a:off x="6409270" y="1331228"/>
          <a:ext cx="5329649" cy="4922427"/>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224D0829-2EEF-C36C-974C-AF6451A63667}"/>
              </a:ext>
            </a:extLst>
          </p:cNvPr>
          <p:cNvSpPr txBox="1"/>
          <p:nvPr/>
        </p:nvSpPr>
        <p:spPr>
          <a:xfrm>
            <a:off x="202550" y="6436858"/>
            <a:ext cx="11723838" cy="307777"/>
          </a:xfrm>
          <a:prstGeom prst="rect">
            <a:avLst/>
          </a:prstGeom>
          <a:noFill/>
        </p:spPr>
        <p:txBody>
          <a:bodyPr wrap="square">
            <a:spAutoFit/>
          </a:bodyPr>
          <a:lstStyle/>
          <a:p>
            <a:r>
              <a:rPr lang="en-US" sz="1400" b="1" dirty="0">
                <a:latin typeface="+mj-lt"/>
              </a:rPr>
              <a:t>Source: </a:t>
            </a:r>
            <a:r>
              <a:rPr lang="en-US" sz="1400" dirty="0">
                <a:latin typeface="+mj-lt"/>
              </a:rPr>
              <a:t>U.S. Census Bureau, American Community Survey (ACS) 1-year estimates.</a:t>
            </a:r>
          </a:p>
        </p:txBody>
      </p:sp>
    </p:spTree>
    <p:extLst>
      <p:ext uri="{BB962C8B-B14F-4D97-AF65-F5344CB8AC3E}">
        <p14:creationId xmlns:p14="http://schemas.microsoft.com/office/powerpoint/2010/main" val="38638652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F95B33-1147-0EE1-5100-7ADD9BC3736F}"/>
            </a:ext>
          </a:extLst>
        </p:cNvPr>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4D8EDBE1-0136-C545-AD46-1D3762F224E8}"/>
              </a:ext>
            </a:extLst>
          </p:cNvPr>
          <p:cNvGraphicFramePr>
            <a:graphicFrameLocks/>
          </p:cNvGraphicFramePr>
          <p:nvPr>
            <p:extLst>
              <p:ext uri="{D42A27DB-BD31-4B8C-83A1-F6EECF244321}">
                <p14:modId xmlns:p14="http://schemas.microsoft.com/office/powerpoint/2010/main" val="47817811"/>
              </p:ext>
            </p:extLst>
          </p:nvPr>
        </p:nvGraphicFramePr>
        <p:xfrm>
          <a:off x="6007100" y="1626432"/>
          <a:ext cx="5967697" cy="495693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9CF4D868-7066-B7C1-2C81-6C863F7F3D07}"/>
              </a:ext>
            </a:extLst>
          </p:cNvPr>
          <p:cNvSpPr>
            <a:spLocks noGrp="1"/>
          </p:cNvSpPr>
          <p:nvPr>
            <p:ph type="title"/>
          </p:nvPr>
        </p:nvSpPr>
        <p:spPr/>
        <p:txBody>
          <a:bodyPr>
            <a:normAutofit fontScale="90000"/>
          </a:bodyPr>
          <a:lstStyle/>
          <a:p>
            <a:r>
              <a:rPr lang="en-US" sz="4900" b="1" dirty="0"/>
              <a:t>Cost-burden of Households </a:t>
            </a:r>
            <a:br>
              <a:rPr lang="en-US" sz="3200" dirty="0"/>
            </a:br>
            <a:r>
              <a:rPr lang="en-US" sz="3200" b="1" dirty="0">
                <a:solidFill>
                  <a:schemeClr val="accent6"/>
                </a:solidFill>
              </a:rPr>
              <a:t>2020</a:t>
            </a:r>
            <a:r>
              <a:rPr lang="en-US" sz="3200" dirty="0"/>
              <a:t> vs. </a:t>
            </a:r>
            <a:r>
              <a:rPr lang="en-US" sz="3200" b="1" dirty="0">
                <a:solidFill>
                  <a:schemeClr val="accent5"/>
                </a:solidFill>
              </a:rPr>
              <a:t>2024</a:t>
            </a:r>
          </a:p>
        </p:txBody>
      </p:sp>
      <p:graphicFrame>
        <p:nvGraphicFramePr>
          <p:cNvPr id="5" name="Chart 4">
            <a:extLst>
              <a:ext uri="{FF2B5EF4-FFF2-40B4-BE49-F238E27FC236}">
                <a16:creationId xmlns:a16="http://schemas.microsoft.com/office/drawing/2014/main" id="{583ABDB9-F796-E01B-5CC9-9CF7EB36DF33}"/>
              </a:ext>
            </a:extLst>
          </p:cNvPr>
          <p:cNvGraphicFramePr>
            <a:graphicFrameLocks/>
          </p:cNvGraphicFramePr>
          <p:nvPr>
            <p:extLst>
              <p:ext uri="{D42A27DB-BD31-4B8C-83A1-F6EECF244321}">
                <p14:modId xmlns:p14="http://schemas.microsoft.com/office/powerpoint/2010/main" val="186749448"/>
              </p:ext>
            </p:extLst>
          </p:nvPr>
        </p:nvGraphicFramePr>
        <p:xfrm>
          <a:off x="0" y="1417638"/>
          <a:ext cx="5841999" cy="5165724"/>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a:extLst>
              <a:ext uri="{FF2B5EF4-FFF2-40B4-BE49-F238E27FC236}">
                <a16:creationId xmlns:a16="http://schemas.microsoft.com/office/drawing/2014/main" id="{9FC96B3F-9C73-57D4-87B2-08A14E86CD58}"/>
              </a:ext>
            </a:extLst>
          </p:cNvPr>
          <p:cNvSpPr txBox="1"/>
          <p:nvPr/>
        </p:nvSpPr>
        <p:spPr>
          <a:xfrm>
            <a:off x="234081" y="6429473"/>
            <a:ext cx="11723838" cy="307777"/>
          </a:xfrm>
          <a:prstGeom prst="rect">
            <a:avLst/>
          </a:prstGeom>
          <a:noFill/>
        </p:spPr>
        <p:txBody>
          <a:bodyPr wrap="square">
            <a:spAutoFit/>
          </a:bodyPr>
          <a:lstStyle/>
          <a:p>
            <a:r>
              <a:rPr lang="en-US" sz="1400" b="1" dirty="0">
                <a:latin typeface="+mj-lt"/>
              </a:rPr>
              <a:t>Source: </a:t>
            </a:r>
            <a:r>
              <a:rPr lang="en-US" sz="1400" dirty="0">
                <a:latin typeface="+mj-lt"/>
              </a:rPr>
              <a:t>U.S. Census Bureau, American Community Survey (ACS) 1-year estimates.</a:t>
            </a:r>
          </a:p>
        </p:txBody>
      </p:sp>
    </p:spTree>
    <p:extLst>
      <p:ext uri="{BB962C8B-B14F-4D97-AF65-F5344CB8AC3E}">
        <p14:creationId xmlns:p14="http://schemas.microsoft.com/office/powerpoint/2010/main" val="38825543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31470D-9844-D17A-4D2C-F5B37157D52F}"/>
            </a:ext>
          </a:extLst>
        </p:cNvPr>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A31698C9-2749-D6AF-FF69-C0DA3CAEAAD8}"/>
              </a:ext>
            </a:extLst>
          </p:cNvPr>
          <p:cNvGraphicFramePr>
            <a:graphicFrameLocks/>
          </p:cNvGraphicFramePr>
          <p:nvPr/>
        </p:nvGraphicFramePr>
        <p:xfrm>
          <a:off x="6007100" y="1626432"/>
          <a:ext cx="5967697" cy="495693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827955A3-7DA9-D8E6-30B7-2F0F611302BA}"/>
              </a:ext>
            </a:extLst>
          </p:cNvPr>
          <p:cNvSpPr>
            <a:spLocks noGrp="1"/>
          </p:cNvSpPr>
          <p:nvPr>
            <p:ph type="title"/>
          </p:nvPr>
        </p:nvSpPr>
        <p:spPr/>
        <p:txBody>
          <a:bodyPr>
            <a:normAutofit fontScale="90000"/>
          </a:bodyPr>
          <a:lstStyle/>
          <a:p>
            <a:r>
              <a:rPr lang="en-US" sz="4900" b="1" dirty="0"/>
              <a:t>Cost-burden of Households </a:t>
            </a:r>
            <a:br>
              <a:rPr lang="en-US" sz="3200" dirty="0"/>
            </a:br>
            <a:r>
              <a:rPr lang="en-US" sz="3200" b="1" dirty="0">
                <a:solidFill>
                  <a:schemeClr val="accent6"/>
                </a:solidFill>
              </a:rPr>
              <a:t>2020</a:t>
            </a:r>
            <a:r>
              <a:rPr lang="en-US" sz="3200" dirty="0"/>
              <a:t> vs. </a:t>
            </a:r>
            <a:r>
              <a:rPr lang="en-US" sz="3200" b="1" dirty="0">
                <a:solidFill>
                  <a:schemeClr val="accent5"/>
                </a:solidFill>
              </a:rPr>
              <a:t>2024</a:t>
            </a:r>
          </a:p>
        </p:txBody>
      </p:sp>
      <p:graphicFrame>
        <p:nvGraphicFramePr>
          <p:cNvPr id="5" name="Chart 4">
            <a:extLst>
              <a:ext uri="{FF2B5EF4-FFF2-40B4-BE49-F238E27FC236}">
                <a16:creationId xmlns:a16="http://schemas.microsoft.com/office/drawing/2014/main" id="{2AA7AE74-D294-DB9A-D58A-9271C9F26640}"/>
              </a:ext>
            </a:extLst>
          </p:cNvPr>
          <p:cNvGraphicFramePr>
            <a:graphicFrameLocks/>
          </p:cNvGraphicFramePr>
          <p:nvPr/>
        </p:nvGraphicFramePr>
        <p:xfrm>
          <a:off x="0" y="1417638"/>
          <a:ext cx="5841999" cy="5165724"/>
        </p:xfrm>
        <a:graphic>
          <a:graphicData uri="http://schemas.openxmlformats.org/drawingml/2006/chart">
            <c:chart xmlns:c="http://schemas.openxmlformats.org/drawingml/2006/chart" xmlns:r="http://schemas.openxmlformats.org/officeDocument/2006/relationships" r:id="rId4"/>
          </a:graphicData>
        </a:graphic>
      </p:graphicFrame>
      <p:sp>
        <p:nvSpPr>
          <p:cNvPr id="3" name="Oval 2">
            <a:extLst>
              <a:ext uri="{FF2B5EF4-FFF2-40B4-BE49-F238E27FC236}">
                <a16:creationId xmlns:a16="http://schemas.microsoft.com/office/drawing/2014/main" id="{8EAB318C-8917-1F8F-51BD-AC2BD7A2B5FE}"/>
              </a:ext>
            </a:extLst>
          </p:cNvPr>
          <p:cNvSpPr/>
          <p:nvPr/>
        </p:nvSpPr>
        <p:spPr>
          <a:xfrm>
            <a:off x="8622662" y="2186929"/>
            <a:ext cx="2460171" cy="4396433"/>
          </a:xfrm>
          <a:prstGeom prst="ellipse">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1696BAF8-5F02-5CA3-D167-71537727D928}"/>
              </a:ext>
            </a:extLst>
          </p:cNvPr>
          <p:cNvSpPr txBox="1"/>
          <p:nvPr/>
        </p:nvSpPr>
        <p:spPr>
          <a:xfrm>
            <a:off x="234081" y="6429473"/>
            <a:ext cx="11723838" cy="307777"/>
          </a:xfrm>
          <a:prstGeom prst="rect">
            <a:avLst/>
          </a:prstGeom>
          <a:noFill/>
        </p:spPr>
        <p:txBody>
          <a:bodyPr wrap="square">
            <a:spAutoFit/>
          </a:bodyPr>
          <a:lstStyle/>
          <a:p>
            <a:r>
              <a:rPr lang="en-US" sz="1400" b="1" dirty="0">
                <a:latin typeface="+mj-lt"/>
              </a:rPr>
              <a:t>Source: </a:t>
            </a:r>
            <a:r>
              <a:rPr lang="en-US" sz="1400" dirty="0">
                <a:latin typeface="+mj-lt"/>
              </a:rPr>
              <a:t>U.S. Census Bureau, American Community Survey (ACS) 1-year estimates.</a:t>
            </a:r>
          </a:p>
        </p:txBody>
      </p:sp>
    </p:spTree>
    <p:extLst>
      <p:ext uri="{BB962C8B-B14F-4D97-AF65-F5344CB8AC3E}">
        <p14:creationId xmlns:p14="http://schemas.microsoft.com/office/powerpoint/2010/main" val="6687477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31CE0-DC82-6225-3B3C-6CFD03E43125}"/>
              </a:ext>
            </a:extLst>
          </p:cNvPr>
          <p:cNvSpPr>
            <a:spLocks noGrp="1"/>
          </p:cNvSpPr>
          <p:nvPr>
            <p:ph type="title"/>
          </p:nvPr>
        </p:nvSpPr>
        <p:spPr>
          <a:xfrm>
            <a:off x="406399" y="562991"/>
            <a:ext cx="4147751" cy="1143000"/>
          </a:xfrm>
        </p:spPr>
        <p:txBody>
          <a:bodyPr anchor="b">
            <a:noAutofit/>
          </a:bodyPr>
          <a:lstStyle/>
          <a:p>
            <a:r>
              <a:rPr lang="en-US" b="1" dirty="0"/>
              <a:t>Current Housing Market</a:t>
            </a:r>
          </a:p>
        </p:txBody>
      </p:sp>
      <p:graphicFrame>
        <p:nvGraphicFramePr>
          <p:cNvPr id="8" name="Chart 7">
            <a:extLst>
              <a:ext uri="{FF2B5EF4-FFF2-40B4-BE49-F238E27FC236}">
                <a16:creationId xmlns:a16="http://schemas.microsoft.com/office/drawing/2014/main" id="{420B5F3E-151E-4E99-A77B-D1F1A4847573}"/>
              </a:ext>
            </a:extLst>
          </p:cNvPr>
          <p:cNvGraphicFramePr>
            <a:graphicFrameLocks/>
          </p:cNvGraphicFramePr>
          <p:nvPr>
            <p:extLst>
              <p:ext uri="{D42A27DB-BD31-4B8C-83A1-F6EECF244321}">
                <p14:modId xmlns:p14="http://schemas.microsoft.com/office/powerpoint/2010/main" val="1221541752"/>
              </p:ext>
            </p:extLst>
          </p:nvPr>
        </p:nvGraphicFramePr>
        <p:xfrm>
          <a:off x="5078627" y="78787"/>
          <a:ext cx="6706974" cy="325067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291C7794-31B1-52A4-05F1-6E8B64D09D03}"/>
              </a:ext>
            </a:extLst>
          </p:cNvPr>
          <p:cNvGraphicFramePr>
            <a:graphicFrameLocks/>
          </p:cNvGraphicFramePr>
          <p:nvPr>
            <p:extLst>
              <p:ext uri="{D42A27DB-BD31-4B8C-83A1-F6EECF244321}">
                <p14:modId xmlns:p14="http://schemas.microsoft.com/office/powerpoint/2010/main" val="2533539857"/>
              </p:ext>
            </p:extLst>
          </p:nvPr>
        </p:nvGraphicFramePr>
        <p:xfrm>
          <a:off x="5078627" y="3429000"/>
          <a:ext cx="6706974" cy="3250672"/>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a:extLst>
              <a:ext uri="{FF2B5EF4-FFF2-40B4-BE49-F238E27FC236}">
                <a16:creationId xmlns:a16="http://schemas.microsoft.com/office/drawing/2014/main" id="{B8BBD12F-0EEB-49C5-B79A-E836A4AE9A4F}"/>
              </a:ext>
            </a:extLst>
          </p:cNvPr>
          <p:cNvSpPr txBox="1"/>
          <p:nvPr/>
        </p:nvSpPr>
        <p:spPr>
          <a:xfrm>
            <a:off x="342898" y="1991316"/>
            <a:ext cx="4495801" cy="3416320"/>
          </a:xfrm>
          <a:prstGeom prst="rect">
            <a:avLst/>
          </a:prstGeom>
          <a:noFill/>
        </p:spPr>
        <p:txBody>
          <a:bodyPr wrap="square" rtlCol="0">
            <a:spAutoFit/>
          </a:bodyPr>
          <a:lstStyle/>
          <a:p>
            <a:r>
              <a:rPr lang="en-US" sz="2400" dirty="0">
                <a:solidFill>
                  <a:schemeClr val="tx2">
                    <a:lumMod val="50000"/>
                  </a:schemeClr>
                </a:solidFill>
                <a:latin typeface="+mj-lt"/>
              </a:rPr>
              <a:t>Median US household income: </a:t>
            </a:r>
            <a:r>
              <a:rPr lang="en-US" sz="2400" b="1" dirty="0">
                <a:solidFill>
                  <a:schemeClr val="tx2">
                    <a:lumMod val="50000"/>
                  </a:schemeClr>
                </a:solidFill>
                <a:latin typeface="+mj-lt"/>
              </a:rPr>
              <a:t>$81,600</a:t>
            </a:r>
          </a:p>
          <a:p>
            <a:endParaRPr lang="en-US" sz="2400" dirty="0">
              <a:solidFill>
                <a:schemeClr val="tx2">
                  <a:lumMod val="50000"/>
                </a:schemeClr>
              </a:solidFill>
              <a:latin typeface="+mj-lt"/>
            </a:endParaRPr>
          </a:p>
          <a:p>
            <a:r>
              <a:rPr lang="en-US" sz="2400" dirty="0">
                <a:solidFill>
                  <a:schemeClr val="tx2">
                    <a:lumMod val="50000"/>
                  </a:schemeClr>
                </a:solidFill>
                <a:latin typeface="+mj-lt"/>
              </a:rPr>
              <a:t>Income needed to afford typical rental payment</a:t>
            </a:r>
            <a:r>
              <a:rPr lang="en-US" sz="2400" b="1" dirty="0">
                <a:solidFill>
                  <a:schemeClr val="tx2">
                    <a:lumMod val="50000"/>
                  </a:schemeClr>
                </a:solidFill>
                <a:latin typeface="+mj-lt"/>
              </a:rPr>
              <a:t>: $76,000</a:t>
            </a:r>
          </a:p>
          <a:p>
            <a:endParaRPr lang="en-US" sz="2400" dirty="0">
              <a:solidFill>
                <a:schemeClr val="tx2">
                  <a:lumMod val="50000"/>
                </a:schemeClr>
              </a:solidFill>
              <a:latin typeface="+mj-lt"/>
            </a:endParaRPr>
          </a:p>
          <a:p>
            <a:r>
              <a:rPr lang="en-US" sz="2400" dirty="0">
                <a:solidFill>
                  <a:schemeClr val="tx2">
                    <a:lumMod val="50000"/>
                  </a:schemeClr>
                </a:solidFill>
                <a:latin typeface="+mj-lt"/>
              </a:rPr>
              <a:t>Income needed to afford a typical home purchase:</a:t>
            </a:r>
          </a:p>
          <a:p>
            <a:r>
              <a:rPr lang="en-US" sz="2400" b="1" dirty="0">
                <a:solidFill>
                  <a:schemeClr val="tx2">
                    <a:lumMod val="50000"/>
                  </a:schemeClr>
                </a:solidFill>
                <a:latin typeface="+mj-lt"/>
              </a:rPr>
              <a:t>$93,000</a:t>
            </a:r>
          </a:p>
        </p:txBody>
      </p:sp>
      <p:sp>
        <p:nvSpPr>
          <p:cNvPr id="6" name="TextBox 5">
            <a:extLst>
              <a:ext uri="{FF2B5EF4-FFF2-40B4-BE49-F238E27FC236}">
                <a16:creationId xmlns:a16="http://schemas.microsoft.com/office/drawing/2014/main" id="{9E150768-FC44-ED0D-3A80-9E55818CB223}"/>
              </a:ext>
            </a:extLst>
          </p:cNvPr>
          <p:cNvSpPr txBox="1"/>
          <p:nvPr/>
        </p:nvSpPr>
        <p:spPr>
          <a:xfrm>
            <a:off x="152400" y="5971843"/>
            <a:ext cx="4926227" cy="646331"/>
          </a:xfrm>
          <a:prstGeom prst="rect">
            <a:avLst/>
          </a:prstGeom>
          <a:noFill/>
        </p:spPr>
        <p:txBody>
          <a:bodyPr wrap="square">
            <a:spAutoFit/>
          </a:bodyPr>
          <a:lstStyle/>
          <a:p>
            <a:r>
              <a:rPr lang="en-US" sz="1200" i="1" dirty="0">
                <a:latin typeface="+mj-lt"/>
              </a:rPr>
              <a:t>Source:</a:t>
            </a:r>
            <a:r>
              <a:rPr lang="en-US" sz="1200" dirty="0">
                <a:latin typeface="+mj-lt"/>
              </a:rPr>
              <a:t> Zillow Observed Rent Index (ZORI) and Zillow Home Value Index (ZHVI) and U.S. Census Bureau, American Community Survey (ACS) (household income); accessed via Zillow and data.census.gov.</a:t>
            </a:r>
          </a:p>
        </p:txBody>
      </p:sp>
    </p:spTree>
    <p:extLst>
      <p:ext uri="{BB962C8B-B14F-4D97-AF65-F5344CB8AC3E}">
        <p14:creationId xmlns:p14="http://schemas.microsoft.com/office/powerpoint/2010/main" val="19883543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55ABFE2-3E4C-8623-340C-FCA1BF65F159}"/>
            </a:ext>
          </a:extLst>
        </p:cNvPr>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C2B807-E62C-DBF8-DA29-250DA14B1B8C}"/>
              </a:ext>
            </a:extLst>
          </p:cNvPr>
          <p:cNvSpPr>
            <a:spLocks noGrp="1"/>
          </p:cNvSpPr>
          <p:nvPr>
            <p:ph type="title"/>
          </p:nvPr>
        </p:nvSpPr>
        <p:spPr>
          <a:xfrm>
            <a:off x="484117" y="70885"/>
            <a:ext cx="4959603" cy="1642969"/>
          </a:xfrm>
        </p:spPr>
        <p:txBody>
          <a:bodyPr anchor="b">
            <a:normAutofit/>
          </a:bodyPr>
          <a:lstStyle/>
          <a:p>
            <a:r>
              <a:rPr lang="en-US" sz="4000" b="1" dirty="0"/>
              <a:t>High Frequency Inflation: Groceries</a:t>
            </a:r>
          </a:p>
        </p:txBody>
      </p:sp>
      <p:sp>
        <p:nvSpPr>
          <p:cNvPr id="3" name="Content Placeholder 2">
            <a:extLst>
              <a:ext uri="{FF2B5EF4-FFF2-40B4-BE49-F238E27FC236}">
                <a16:creationId xmlns:a16="http://schemas.microsoft.com/office/drawing/2014/main" id="{A9FCBBA2-BE4B-2B66-0A46-74BBC351252E}"/>
              </a:ext>
            </a:extLst>
          </p:cNvPr>
          <p:cNvSpPr>
            <a:spLocks noGrp="1"/>
          </p:cNvSpPr>
          <p:nvPr>
            <p:ph idx="1"/>
          </p:nvPr>
        </p:nvSpPr>
        <p:spPr>
          <a:xfrm>
            <a:off x="557047" y="2020151"/>
            <a:ext cx="4959603" cy="3522569"/>
          </a:xfrm>
        </p:spPr>
        <p:txBody>
          <a:bodyPr anchor="t">
            <a:normAutofit/>
          </a:bodyPr>
          <a:lstStyle/>
          <a:p>
            <a:r>
              <a:rPr lang="en-US" sz="2400" dirty="0">
                <a:solidFill>
                  <a:schemeClr val="tx2">
                    <a:lumMod val="50000"/>
                  </a:schemeClr>
                </a:solidFill>
                <a:latin typeface="+mj-lt"/>
              </a:rPr>
              <a:t>Grocery inflation is highly visible and hard to avoid</a:t>
            </a:r>
          </a:p>
          <a:p>
            <a:pPr marL="0" indent="0">
              <a:buNone/>
            </a:pPr>
            <a:endParaRPr lang="en-US" sz="2400" dirty="0">
              <a:solidFill>
                <a:schemeClr val="tx2">
                  <a:lumMod val="50000"/>
                </a:schemeClr>
              </a:solidFill>
              <a:latin typeface="+mj-lt"/>
            </a:endParaRPr>
          </a:p>
          <a:p>
            <a:r>
              <a:rPr lang="en-US" sz="2400" dirty="0">
                <a:solidFill>
                  <a:schemeClr val="tx2">
                    <a:lumMod val="50000"/>
                  </a:schemeClr>
                </a:solidFill>
                <a:latin typeface="+mj-lt"/>
              </a:rPr>
              <a:t>High-frequency purchases are a constant reminder of higher prices</a:t>
            </a:r>
          </a:p>
          <a:p>
            <a:pPr marL="0" indent="0">
              <a:buNone/>
            </a:pPr>
            <a:endParaRPr lang="en-US" sz="2400" dirty="0">
              <a:solidFill>
                <a:schemeClr val="tx2">
                  <a:lumMod val="50000"/>
                </a:schemeClr>
              </a:solidFill>
              <a:latin typeface="+mj-lt"/>
            </a:endParaRPr>
          </a:p>
          <a:p>
            <a:r>
              <a:rPr lang="en-US" sz="2400" dirty="0">
                <a:solidFill>
                  <a:schemeClr val="tx2">
                    <a:lumMod val="50000"/>
                  </a:schemeClr>
                </a:solidFill>
                <a:latin typeface="+mj-lt"/>
              </a:rPr>
              <a:t>When grocery prices rise, budgets tighten quickly</a:t>
            </a:r>
            <a:endParaRPr lang="en-US" sz="2400" u="sng" dirty="0">
              <a:solidFill>
                <a:schemeClr val="tx2">
                  <a:lumMod val="50000"/>
                </a:schemeClr>
              </a:solidFill>
              <a:latin typeface="+mj-lt"/>
            </a:endParaRPr>
          </a:p>
        </p:txBody>
      </p:sp>
      <p:sp>
        <p:nvSpPr>
          <p:cNvPr id="45" name="Rectangle 44">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Chart 3">
            <a:extLst>
              <a:ext uri="{FF2B5EF4-FFF2-40B4-BE49-F238E27FC236}">
                <a16:creationId xmlns:a16="http://schemas.microsoft.com/office/drawing/2014/main" id="{CDB32315-F28F-16E3-B460-6B9121087B64}"/>
              </a:ext>
            </a:extLst>
          </p:cNvPr>
          <p:cNvGraphicFramePr>
            <a:graphicFrameLocks/>
          </p:cNvGraphicFramePr>
          <p:nvPr>
            <p:extLst>
              <p:ext uri="{D42A27DB-BD31-4B8C-83A1-F6EECF244321}">
                <p14:modId xmlns:p14="http://schemas.microsoft.com/office/powerpoint/2010/main" val="3106263470"/>
              </p:ext>
            </p:extLst>
          </p:nvPr>
        </p:nvGraphicFramePr>
        <p:xfrm>
          <a:off x="5927836" y="777766"/>
          <a:ext cx="5821450" cy="5177359"/>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60A614BF-E22B-2FB6-C532-7823CD43F410}"/>
              </a:ext>
            </a:extLst>
          </p:cNvPr>
          <p:cNvSpPr txBox="1"/>
          <p:nvPr/>
        </p:nvSpPr>
        <p:spPr>
          <a:xfrm>
            <a:off x="5927836" y="5955125"/>
            <a:ext cx="6096000" cy="276999"/>
          </a:xfrm>
          <a:prstGeom prst="rect">
            <a:avLst/>
          </a:prstGeom>
          <a:noFill/>
        </p:spPr>
        <p:txBody>
          <a:bodyPr wrap="square">
            <a:spAutoFit/>
          </a:bodyPr>
          <a:lstStyle/>
          <a:p>
            <a:r>
              <a:rPr lang="en-US" sz="1200" b="1" dirty="0">
                <a:latin typeface="+mj-lt"/>
              </a:rPr>
              <a:t>Source: </a:t>
            </a:r>
            <a:r>
              <a:rPr lang="en-US" sz="1200" dirty="0">
                <a:latin typeface="+mj-lt"/>
              </a:rPr>
              <a:t>BLS (CPIAUCSL and CPI Food at Home component series); accessed via FRED.</a:t>
            </a:r>
          </a:p>
        </p:txBody>
      </p:sp>
    </p:spTree>
    <p:extLst>
      <p:ext uri="{BB962C8B-B14F-4D97-AF65-F5344CB8AC3E}">
        <p14:creationId xmlns:p14="http://schemas.microsoft.com/office/powerpoint/2010/main" val="11392502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1297" y="72252"/>
            <a:ext cx="10972800" cy="1143000"/>
          </a:xfrm>
        </p:spPr>
        <p:txBody>
          <a:bodyPr>
            <a:normAutofit/>
          </a:bodyPr>
          <a:lstStyle/>
          <a:p>
            <a:pPr algn="l"/>
            <a:r>
              <a:rPr lang="en-US" b="1"/>
              <a:t>Food Insecurity is Rising</a:t>
            </a:r>
            <a:endParaRPr lang="en-US" b="1" dirty="0"/>
          </a:p>
        </p:txBody>
      </p:sp>
      <p:sp>
        <p:nvSpPr>
          <p:cNvPr id="3" name="Content Placeholder 2"/>
          <p:cNvSpPr>
            <a:spLocks noGrp="1"/>
          </p:cNvSpPr>
          <p:nvPr>
            <p:ph idx="1"/>
          </p:nvPr>
        </p:nvSpPr>
        <p:spPr>
          <a:xfrm>
            <a:off x="391297" y="1215252"/>
            <a:ext cx="4980804" cy="3748538"/>
          </a:xfrm>
        </p:spPr>
        <p:txBody>
          <a:bodyPr>
            <a:noAutofit/>
          </a:bodyPr>
          <a:lstStyle/>
          <a:p>
            <a:r>
              <a:rPr lang="en-US" sz="2400" dirty="0">
                <a:solidFill>
                  <a:schemeClr val="tx2">
                    <a:lumMod val="50000"/>
                  </a:schemeClr>
                </a:solidFill>
                <a:latin typeface="+mj-lt"/>
              </a:rPr>
              <a:t>Food insecurity increased from 2021 to 2024 </a:t>
            </a:r>
          </a:p>
          <a:p>
            <a:pPr lvl="1" indent="-342900">
              <a:buFont typeface="Arial" panose="020B0604020202020204" pitchFamily="34" charset="0"/>
              <a:buChar char="•"/>
            </a:pPr>
            <a:r>
              <a:rPr lang="en-US" sz="2000" dirty="0">
                <a:solidFill>
                  <a:schemeClr val="tx2">
                    <a:lumMod val="50000"/>
                  </a:schemeClr>
                </a:solidFill>
                <a:latin typeface="+mj-lt"/>
              </a:rPr>
              <a:t>A 32 percent increase in the number of households relative to 2021</a:t>
            </a:r>
          </a:p>
          <a:p>
            <a:pPr marL="400050" lvl="1" indent="0">
              <a:buNone/>
            </a:pPr>
            <a:endParaRPr lang="en-US" sz="2000" dirty="0">
              <a:solidFill>
                <a:schemeClr val="tx2">
                  <a:lumMod val="50000"/>
                </a:schemeClr>
              </a:solidFill>
              <a:latin typeface="+mj-lt"/>
            </a:endParaRPr>
          </a:p>
          <a:p>
            <a:r>
              <a:rPr lang="en-US" sz="2400" dirty="0">
                <a:solidFill>
                  <a:schemeClr val="tx2">
                    <a:lumMod val="50000"/>
                  </a:schemeClr>
                </a:solidFill>
                <a:latin typeface="+mj-lt"/>
              </a:rPr>
              <a:t>Recent estimates show food insecurity remains elevated</a:t>
            </a:r>
          </a:p>
          <a:p>
            <a:pPr marL="0" indent="0">
              <a:buNone/>
            </a:pPr>
            <a:endParaRPr lang="en-US" sz="2800" dirty="0">
              <a:solidFill>
                <a:schemeClr val="tx2">
                  <a:lumMod val="50000"/>
                </a:schemeClr>
              </a:solidFill>
              <a:latin typeface="+mj-lt"/>
            </a:endParaRPr>
          </a:p>
          <a:p>
            <a:r>
              <a:rPr lang="en-US" sz="2400" dirty="0">
                <a:solidFill>
                  <a:schemeClr val="tx2">
                    <a:lumMod val="50000"/>
                  </a:schemeClr>
                </a:solidFill>
                <a:latin typeface="+mj-lt"/>
              </a:rPr>
              <a:t>Households are being pushed into tougher tradeoffs</a:t>
            </a:r>
          </a:p>
          <a:p>
            <a:pPr lvl="1">
              <a:buFont typeface="Arial" panose="020B0604020202020204" pitchFamily="34" charset="0"/>
              <a:buChar char="•"/>
            </a:pPr>
            <a:r>
              <a:rPr lang="en-US" sz="2000" dirty="0">
                <a:solidFill>
                  <a:schemeClr val="tx2">
                    <a:lumMod val="50000"/>
                  </a:schemeClr>
                </a:solidFill>
                <a:latin typeface="+mj-lt"/>
              </a:rPr>
              <a:t>Rising food insecurity may indicate that households can’t sustain necessary expenditures </a:t>
            </a:r>
          </a:p>
          <a:p>
            <a:pPr marL="457200" lvl="1" indent="0">
              <a:buNone/>
            </a:pPr>
            <a:endParaRPr lang="en-US" dirty="0">
              <a:latin typeface="+mj-lt"/>
            </a:endParaRPr>
          </a:p>
          <a:p>
            <a:pPr marL="57150" indent="0">
              <a:buNone/>
            </a:pPr>
            <a:endParaRPr lang="en-US" sz="2800" dirty="0">
              <a:latin typeface="+mj-lt"/>
            </a:endParaRPr>
          </a:p>
          <a:p>
            <a:pPr lvl="1"/>
            <a:endParaRPr lang="en-US" dirty="0">
              <a:latin typeface="+mj-lt"/>
            </a:endParaRPr>
          </a:p>
          <a:p>
            <a:pPr marL="0" indent="0">
              <a:buNone/>
            </a:pPr>
            <a:endParaRPr lang="en-US" sz="2800" dirty="0">
              <a:latin typeface="+mj-lt"/>
            </a:endParaRPr>
          </a:p>
          <a:p>
            <a:pPr marL="0" indent="0">
              <a:buNone/>
            </a:pPr>
            <a:endParaRPr lang="en-US" sz="2800" dirty="0">
              <a:latin typeface="+mj-lt"/>
            </a:endParaRPr>
          </a:p>
        </p:txBody>
      </p:sp>
      <p:graphicFrame>
        <p:nvGraphicFramePr>
          <p:cNvPr id="4" name="Chart 3">
            <a:extLst>
              <a:ext uri="{FF2B5EF4-FFF2-40B4-BE49-F238E27FC236}">
                <a16:creationId xmlns:a16="http://schemas.microsoft.com/office/drawing/2014/main" id="{BEF3E546-4049-87C9-E249-3BBED470A418}"/>
              </a:ext>
            </a:extLst>
          </p:cNvPr>
          <p:cNvGraphicFramePr>
            <a:graphicFrameLocks/>
          </p:cNvGraphicFramePr>
          <p:nvPr>
            <p:extLst>
              <p:ext uri="{D42A27DB-BD31-4B8C-83A1-F6EECF244321}">
                <p14:modId xmlns:p14="http://schemas.microsoft.com/office/powerpoint/2010/main" val="3861891515"/>
              </p:ext>
            </p:extLst>
          </p:nvPr>
        </p:nvGraphicFramePr>
        <p:xfrm>
          <a:off x="6095999" y="1537886"/>
          <a:ext cx="5399905" cy="4294574"/>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3BF12270-70EE-2510-30AD-D9C6C636C8F8}"/>
              </a:ext>
            </a:extLst>
          </p:cNvPr>
          <p:cNvSpPr txBox="1"/>
          <p:nvPr/>
        </p:nvSpPr>
        <p:spPr>
          <a:xfrm>
            <a:off x="6095999" y="6038884"/>
            <a:ext cx="5850926" cy="523220"/>
          </a:xfrm>
          <a:prstGeom prst="rect">
            <a:avLst/>
          </a:prstGeom>
          <a:noFill/>
        </p:spPr>
        <p:txBody>
          <a:bodyPr wrap="square" rtlCol="0">
            <a:spAutoFit/>
          </a:bodyPr>
          <a:lstStyle/>
          <a:p>
            <a:r>
              <a:rPr lang="en-US" sz="1400" b="1" dirty="0">
                <a:latin typeface="+mj-lt"/>
              </a:rPr>
              <a:t>Source:</a:t>
            </a:r>
            <a:r>
              <a:rPr lang="en-US" sz="1400" dirty="0">
                <a:latin typeface="+mj-lt"/>
              </a:rPr>
              <a:t> USDA Economic Research Service (Food Security in the United States)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22F76-5C84-EA2B-9394-5861E418BF22}"/>
              </a:ext>
            </a:extLst>
          </p:cNvPr>
          <p:cNvSpPr>
            <a:spLocks noGrp="1"/>
          </p:cNvSpPr>
          <p:nvPr>
            <p:ph type="title"/>
          </p:nvPr>
        </p:nvSpPr>
        <p:spPr>
          <a:xfrm>
            <a:off x="296563" y="117389"/>
            <a:ext cx="10972800" cy="1143000"/>
          </a:xfrm>
        </p:spPr>
        <p:txBody>
          <a:bodyPr/>
          <a:lstStyle/>
          <a:p>
            <a:pPr algn="l"/>
            <a:r>
              <a:rPr lang="en-US" b="1" dirty="0"/>
              <a:t>Food Insecurity Is Highly Income-Sensitive</a:t>
            </a:r>
          </a:p>
        </p:txBody>
      </p:sp>
      <p:graphicFrame>
        <p:nvGraphicFramePr>
          <p:cNvPr id="4" name="Chart 3">
            <a:extLst>
              <a:ext uri="{FF2B5EF4-FFF2-40B4-BE49-F238E27FC236}">
                <a16:creationId xmlns:a16="http://schemas.microsoft.com/office/drawing/2014/main" id="{85A762E5-EFE4-FC70-5555-C89F3AE8C708}"/>
              </a:ext>
            </a:extLst>
          </p:cNvPr>
          <p:cNvGraphicFramePr>
            <a:graphicFrameLocks/>
          </p:cNvGraphicFramePr>
          <p:nvPr>
            <p:extLst>
              <p:ext uri="{D42A27DB-BD31-4B8C-83A1-F6EECF244321}">
                <p14:modId xmlns:p14="http://schemas.microsoft.com/office/powerpoint/2010/main" val="4173484359"/>
              </p:ext>
            </p:extLst>
          </p:nvPr>
        </p:nvGraphicFramePr>
        <p:xfrm>
          <a:off x="4910531" y="1238516"/>
          <a:ext cx="6863420" cy="5360043"/>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2">
            <a:extLst>
              <a:ext uri="{FF2B5EF4-FFF2-40B4-BE49-F238E27FC236}">
                <a16:creationId xmlns:a16="http://schemas.microsoft.com/office/drawing/2014/main" id="{E411AC89-F5A8-8244-1DC1-0E20B6E0AFB4}"/>
              </a:ext>
            </a:extLst>
          </p:cNvPr>
          <p:cNvSpPr>
            <a:spLocks noGrp="1" noChangeArrowheads="1"/>
          </p:cNvSpPr>
          <p:nvPr>
            <p:ph idx="1"/>
          </p:nvPr>
        </p:nvSpPr>
        <p:spPr bwMode="auto">
          <a:xfrm>
            <a:off x="296563" y="2161199"/>
            <a:ext cx="4324864"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Char char="•"/>
              <a:tabLst/>
            </a:pPr>
            <a:r>
              <a:rPr kumimoji="0" lang="en-US" altLang="en-US" sz="2400" i="0" u="none" strike="noStrike" cap="none" normalizeH="0" baseline="0" dirty="0">
                <a:ln>
                  <a:noFill/>
                </a:ln>
                <a:solidFill>
                  <a:schemeClr val="tx2">
                    <a:lumMod val="50000"/>
                  </a:schemeClr>
                </a:solidFill>
                <a:effectLst/>
                <a:latin typeface="+mj-lt"/>
              </a:rPr>
              <a:t>Food insecurity is concentrated among lower-income households</a:t>
            </a:r>
          </a:p>
          <a:p>
            <a:pPr marL="0" marR="0" lvl="0" indent="0" algn="r" defTabSz="914400" rtl="0" eaLnBrk="0" fontAlgn="base" latinLnBrk="0" hangingPunct="0">
              <a:lnSpc>
                <a:spcPct val="100000"/>
              </a:lnSpc>
              <a:spcBef>
                <a:spcPct val="0"/>
              </a:spcBef>
              <a:spcAft>
                <a:spcPct val="0"/>
              </a:spcAft>
              <a:buClrTx/>
              <a:buSzTx/>
              <a:buFontTx/>
              <a:buChar char="•"/>
              <a:tabLst/>
            </a:pPr>
            <a:endParaRPr kumimoji="0" lang="en-US" altLang="en-US" sz="2400" i="0" u="none" strike="noStrike" cap="none" normalizeH="0" baseline="0" dirty="0">
              <a:ln>
                <a:noFill/>
              </a:ln>
              <a:solidFill>
                <a:schemeClr val="tx2">
                  <a:lumMod val="50000"/>
                </a:schemeClr>
              </a:solidFill>
              <a:effectLst/>
              <a:latin typeface="+mj-lt"/>
            </a:endParaRPr>
          </a:p>
          <a:p>
            <a:pPr marL="0" marR="0" lvl="0" indent="0" algn="r" defTabSz="914400" rtl="0" eaLnBrk="0" fontAlgn="base" latinLnBrk="0" hangingPunct="0">
              <a:lnSpc>
                <a:spcPct val="100000"/>
              </a:lnSpc>
              <a:spcBef>
                <a:spcPct val="0"/>
              </a:spcBef>
              <a:spcAft>
                <a:spcPct val="0"/>
              </a:spcAft>
              <a:buClrTx/>
              <a:buSzTx/>
              <a:buFontTx/>
              <a:buChar char="•"/>
              <a:tabLst/>
            </a:pPr>
            <a:r>
              <a:rPr kumimoji="0" lang="en-US" altLang="en-US" sz="2400" i="0" u="none" strike="noStrike" cap="none" normalizeH="0" baseline="0" dirty="0">
                <a:ln>
                  <a:noFill/>
                </a:ln>
                <a:solidFill>
                  <a:schemeClr val="tx2">
                    <a:lumMod val="50000"/>
                  </a:schemeClr>
                </a:solidFill>
                <a:effectLst/>
                <a:latin typeface="+mj-lt"/>
              </a:rPr>
              <a:t>Rising grocery costs can turn small shocks into real instability</a:t>
            </a:r>
          </a:p>
          <a:p>
            <a:pPr marL="0" marR="0" lvl="0" indent="0" algn="r" defTabSz="914400" rtl="0" eaLnBrk="0" fontAlgn="base" latinLnBrk="0" hangingPunct="0">
              <a:lnSpc>
                <a:spcPct val="100000"/>
              </a:lnSpc>
              <a:spcBef>
                <a:spcPct val="0"/>
              </a:spcBef>
              <a:spcAft>
                <a:spcPct val="0"/>
              </a:spcAft>
              <a:buClrTx/>
              <a:buSzTx/>
              <a:buFontTx/>
              <a:buChar char="•"/>
              <a:tabLst/>
            </a:pPr>
            <a:endParaRPr kumimoji="0" lang="en-US" altLang="en-US" sz="2400" i="0" u="none" strike="noStrike" cap="none" normalizeH="0" baseline="0" dirty="0">
              <a:ln>
                <a:noFill/>
              </a:ln>
              <a:solidFill>
                <a:schemeClr val="tx2">
                  <a:lumMod val="50000"/>
                </a:schemeClr>
              </a:solidFill>
              <a:effectLst/>
              <a:latin typeface="+mj-lt"/>
            </a:endParaRPr>
          </a:p>
          <a:p>
            <a:pPr marL="0" marR="0" lvl="0" indent="0" algn="r" defTabSz="914400" rtl="0" eaLnBrk="0" fontAlgn="base" latinLnBrk="0" hangingPunct="0">
              <a:lnSpc>
                <a:spcPct val="100000"/>
              </a:lnSpc>
              <a:spcBef>
                <a:spcPct val="0"/>
              </a:spcBef>
              <a:spcAft>
                <a:spcPct val="0"/>
              </a:spcAft>
              <a:buClrTx/>
              <a:buSzTx/>
              <a:buFontTx/>
              <a:buChar char="•"/>
              <a:tabLst/>
            </a:pPr>
            <a:r>
              <a:rPr kumimoji="0" lang="en-US" altLang="en-US" sz="2400" i="0" u="none" strike="noStrike" cap="none" normalizeH="0" baseline="0" dirty="0">
                <a:ln>
                  <a:noFill/>
                </a:ln>
                <a:solidFill>
                  <a:schemeClr val="tx2">
                    <a:lumMod val="50000"/>
                  </a:schemeClr>
                </a:solidFill>
                <a:effectLst/>
                <a:latin typeface="+mj-lt"/>
              </a:rPr>
              <a:t>Sentiment reflects these uneven lived experiences, not just averages</a:t>
            </a:r>
          </a:p>
        </p:txBody>
      </p:sp>
    </p:spTree>
    <p:extLst>
      <p:ext uri="{BB962C8B-B14F-4D97-AF65-F5344CB8AC3E}">
        <p14:creationId xmlns:p14="http://schemas.microsoft.com/office/powerpoint/2010/main" val="39082750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B36AB2-F4B9-CEBA-1A91-D8858DFFCC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3B4531-0D60-D588-3DF8-22D023A0A40A}"/>
              </a:ext>
            </a:extLst>
          </p:cNvPr>
          <p:cNvSpPr>
            <a:spLocks noGrp="1"/>
          </p:cNvSpPr>
          <p:nvPr>
            <p:ph type="title"/>
          </p:nvPr>
        </p:nvSpPr>
        <p:spPr>
          <a:xfrm>
            <a:off x="412750" y="455063"/>
            <a:ext cx="11366500" cy="1143000"/>
          </a:xfrm>
        </p:spPr>
        <p:txBody>
          <a:bodyPr>
            <a:normAutofit fontScale="90000"/>
          </a:bodyPr>
          <a:lstStyle/>
          <a:p>
            <a:r>
              <a:rPr lang="en-US" b="1" dirty="0"/>
              <a:t>Strong Economy, Strained Households</a:t>
            </a:r>
            <a:br>
              <a:rPr lang="en-US" b="1" dirty="0"/>
            </a:br>
            <a:r>
              <a:rPr lang="en-US" sz="3600" i="1" dirty="0"/>
              <a:t>Sentiment has dropped to historic lows without a recession</a:t>
            </a:r>
          </a:p>
        </p:txBody>
      </p:sp>
      <p:sp>
        <p:nvSpPr>
          <p:cNvPr id="3" name="Rectangle 1">
            <a:extLst>
              <a:ext uri="{FF2B5EF4-FFF2-40B4-BE49-F238E27FC236}">
                <a16:creationId xmlns:a16="http://schemas.microsoft.com/office/drawing/2014/main" id="{E90C5D0E-2684-1D0B-9C14-71FFB93B3286}"/>
              </a:ext>
            </a:extLst>
          </p:cNvPr>
          <p:cNvSpPr>
            <a:spLocks noGrp="1" noChangeArrowheads="1"/>
          </p:cNvSpPr>
          <p:nvPr>
            <p:ph idx="1"/>
          </p:nvPr>
        </p:nvSpPr>
        <p:spPr bwMode="auto">
          <a:xfrm>
            <a:off x="704460" y="2177583"/>
            <a:ext cx="10154040" cy="2985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i="0" u="none" strike="noStrike" cap="none" normalizeH="0" baseline="0" dirty="0">
                <a:ln>
                  <a:noFill/>
                </a:ln>
                <a:solidFill>
                  <a:schemeClr val="tx2">
                    <a:lumMod val="50000"/>
                  </a:schemeClr>
                </a:solidFill>
                <a:effectLst/>
                <a:latin typeface="+mj-lt"/>
              </a:rPr>
              <a:t>Sentiment remains subdued without a recession</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2400" i="0" u="none" strike="noStrike" cap="none" normalizeH="0" baseline="0" dirty="0">
              <a:ln>
                <a:noFill/>
              </a:ln>
              <a:solidFill>
                <a:schemeClr val="tx2">
                  <a:lumMod val="50000"/>
                </a:schemeClr>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i="0" u="none" strike="noStrike" cap="none" normalizeH="0" baseline="0" dirty="0">
                <a:ln>
                  <a:noFill/>
                </a:ln>
                <a:solidFill>
                  <a:schemeClr val="tx2">
                    <a:lumMod val="50000"/>
                  </a:schemeClr>
                </a:solidFill>
                <a:effectLst/>
                <a:latin typeface="+mj-lt"/>
              </a:rPr>
              <a:t>Affordability pressures shape perceptions of macro-economic conditions</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2400" i="0" u="none" strike="noStrike" cap="none" normalizeH="0" baseline="0" dirty="0">
              <a:ln>
                <a:noFill/>
              </a:ln>
              <a:solidFill>
                <a:schemeClr val="tx2">
                  <a:lumMod val="50000"/>
                </a:schemeClr>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i="0" u="none" strike="noStrike" cap="none" normalizeH="0" baseline="0" dirty="0">
                <a:ln>
                  <a:noFill/>
                </a:ln>
                <a:solidFill>
                  <a:schemeClr val="tx2">
                    <a:lumMod val="50000"/>
                  </a:schemeClr>
                </a:solidFill>
                <a:effectLst/>
                <a:latin typeface="+mj-lt"/>
              </a:rPr>
              <a:t>Household buffers against high expenses have thinned since the pandemic</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2400" i="0" u="none" strike="noStrike" cap="none" normalizeH="0" baseline="0" dirty="0">
              <a:ln>
                <a:noFill/>
              </a:ln>
              <a:solidFill>
                <a:schemeClr val="tx2">
                  <a:lumMod val="50000"/>
                </a:schemeClr>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i="0" u="none" strike="noStrike" cap="none" normalizeH="0" baseline="0" dirty="0">
                <a:ln>
                  <a:noFill/>
                </a:ln>
                <a:solidFill>
                  <a:schemeClr val="tx2">
                    <a:lumMod val="50000"/>
                  </a:schemeClr>
                </a:solidFill>
                <a:effectLst/>
                <a:latin typeface="+mj-lt"/>
              </a:rPr>
              <a:t>Higher essential costs reduce discretionary spending and increase perceived risk</a:t>
            </a:r>
          </a:p>
          <a:p>
            <a:pPr marL="400050" lvl="1" indent="0" defTabSz="914400" eaLnBrk="0" fontAlgn="base" hangingPunct="0">
              <a:spcBef>
                <a:spcPct val="0"/>
              </a:spcBef>
              <a:spcAft>
                <a:spcPct val="0"/>
              </a:spcAft>
              <a:buFontTx/>
              <a:buChar char="•"/>
            </a:pPr>
            <a:r>
              <a:rPr kumimoji="0" lang="en-US" altLang="en-US" sz="2000" b="1" i="0" u="none" strike="noStrike" cap="none" normalizeH="0" baseline="0" dirty="0">
                <a:ln>
                  <a:noFill/>
                </a:ln>
                <a:solidFill>
                  <a:schemeClr val="tx2">
                    <a:lumMod val="50000"/>
                  </a:schemeClr>
                </a:solidFill>
                <a:effectLst/>
                <a:latin typeface="+mj-lt"/>
              </a:rPr>
              <a:t>Focus areas:</a:t>
            </a:r>
            <a:r>
              <a:rPr kumimoji="0" lang="en-US" altLang="en-US" sz="2000" b="0" i="0" u="none" strike="noStrike" cap="none" normalizeH="0" baseline="0" dirty="0">
                <a:ln>
                  <a:noFill/>
                </a:ln>
                <a:solidFill>
                  <a:schemeClr val="tx2">
                    <a:lumMod val="50000"/>
                  </a:schemeClr>
                </a:solidFill>
                <a:effectLst/>
                <a:latin typeface="+mj-lt"/>
              </a:rPr>
              <a:t> Housing (largest fixed cost) • Food (frequent essential purchase)</a:t>
            </a:r>
          </a:p>
        </p:txBody>
      </p:sp>
    </p:spTree>
    <p:extLst>
      <p:ext uri="{BB962C8B-B14F-4D97-AF65-F5344CB8AC3E}">
        <p14:creationId xmlns:p14="http://schemas.microsoft.com/office/powerpoint/2010/main" val="24358867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21DF7-DEE1-B174-C319-54795DF93E9D}"/>
              </a:ext>
            </a:extLst>
          </p:cNvPr>
          <p:cNvSpPr>
            <a:spLocks noGrp="1"/>
          </p:cNvSpPr>
          <p:nvPr>
            <p:ph type="title"/>
          </p:nvPr>
        </p:nvSpPr>
        <p:spPr>
          <a:xfrm>
            <a:off x="609600" y="2857500"/>
            <a:ext cx="10972800" cy="1143000"/>
          </a:xfrm>
        </p:spPr>
        <p:txBody>
          <a:bodyPr/>
          <a:lstStyle/>
          <a:p>
            <a:r>
              <a:rPr lang="en-US" dirty="0"/>
              <a:t>Appendix</a:t>
            </a:r>
          </a:p>
        </p:txBody>
      </p:sp>
    </p:spTree>
    <p:extLst>
      <p:ext uri="{BB962C8B-B14F-4D97-AF65-F5344CB8AC3E}">
        <p14:creationId xmlns:p14="http://schemas.microsoft.com/office/powerpoint/2010/main" val="18290407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FDE2DB3-E9EE-516F-94B5-B00A1A42282B}"/>
            </a:ext>
          </a:extLst>
        </p:cNvPr>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DD962691-A777-8508-13D2-0B61D10B7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A8430B-994D-3B37-1F23-8F8966CEE073}"/>
              </a:ext>
            </a:extLst>
          </p:cNvPr>
          <p:cNvSpPr>
            <a:spLocks noGrp="1"/>
          </p:cNvSpPr>
          <p:nvPr>
            <p:ph type="title"/>
          </p:nvPr>
        </p:nvSpPr>
        <p:spPr>
          <a:xfrm>
            <a:off x="288172" y="89504"/>
            <a:ext cx="9770227" cy="827520"/>
          </a:xfrm>
        </p:spPr>
        <p:txBody>
          <a:bodyPr vert="horz" lIns="91440" tIns="45720" rIns="91440" bIns="45720" rtlCol="0" anchor="b">
            <a:noAutofit/>
          </a:bodyPr>
          <a:lstStyle/>
          <a:p>
            <a:pPr algn="l" defTabSz="914400">
              <a:lnSpc>
                <a:spcPct val="90000"/>
              </a:lnSpc>
            </a:pPr>
            <a:r>
              <a:rPr lang="en-US" b="1" kern="1200" dirty="0">
                <a:solidFill>
                  <a:schemeClr val="tx1"/>
                </a:solidFill>
                <a:latin typeface="+mj-lt"/>
                <a:ea typeface="+mj-ea"/>
                <a:cs typeface="+mj-cs"/>
              </a:rPr>
              <a:t>Michigan’s Consumer Sentiment Index</a:t>
            </a:r>
          </a:p>
        </p:txBody>
      </p:sp>
      <p:sp>
        <p:nvSpPr>
          <p:cNvPr id="6" name="TextBox 5">
            <a:extLst>
              <a:ext uri="{FF2B5EF4-FFF2-40B4-BE49-F238E27FC236}">
                <a16:creationId xmlns:a16="http://schemas.microsoft.com/office/drawing/2014/main" id="{55A1F9CB-3DF3-A3B3-8D95-736F9F8D050B}"/>
              </a:ext>
            </a:extLst>
          </p:cNvPr>
          <p:cNvSpPr txBox="1"/>
          <p:nvPr/>
        </p:nvSpPr>
        <p:spPr>
          <a:xfrm>
            <a:off x="376113" y="1417587"/>
            <a:ext cx="6614864" cy="2716625"/>
          </a:xfrm>
          <a:prstGeom prst="rect">
            <a:avLst/>
          </a:prstGeom>
        </p:spPr>
        <p:txBody>
          <a:bodyPr vert="horz" lIns="91440" tIns="45720" rIns="91440" bIns="45720" rtlCol="0" anchor="t">
            <a:noAutofit/>
          </a:bodyPr>
          <a:lstStyle/>
          <a:p>
            <a:pPr marL="285750" indent="-285750">
              <a:buFont typeface="Arial" panose="020B0604020202020204" pitchFamily="34" charset="0"/>
              <a:buChar char="•"/>
            </a:pPr>
            <a:r>
              <a:rPr lang="en-US" sz="2400" dirty="0">
                <a:solidFill>
                  <a:schemeClr val="accent1">
                    <a:lumMod val="50000"/>
                  </a:schemeClr>
                </a:solidFill>
                <a:latin typeface="+mj-lt"/>
              </a:rPr>
              <a:t>A summary measure of how households evaluate:</a:t>
            </a:r>
          </a:p>
          <a:p>
            <a:pPr marL="742950" lvl="1" indent="-285750">
              <a:buFont typeface="Arial" panose="020B0604020202020204" pitchFamily="34" charset="0"/>
              <a:buChar char="•"/>
            </a:pPr>
            <a:r>
              <a:rPr lang="en-US" sz="2400" dirty="0">
                <a:solidFill>
                  <a:schemeClr val="accent1">
                    <a:lumMod val="50000"/>
                  </a:schemeClr>
                </a:solidFill>
                <a:latin typeface="+mj-lt"/>
              </a:rPr>
              <a:t>Their finances</a:t>
            </a:r>
          </a:p>
          <a:p>
            <a:pPr marL="742950" lvl="1" indent="-285750">
              <a:buFont typeface="Arial" panose="020B0604020202020204" pitchFamily="34" charset="0"/>
              <a:buChar char="•"/>
            </a:pPr>
            <a:r>
              <a:rPr lang="en-US" sz="2400" dirty="0">
                <a:solidFill>
                  <a:schemeClr val="accent1">
                    <a:lumMod val="50000"/>
                  </a:schemeClr>
                </a:solidFill>
                <a:latin typeface="+mj-lt"/>
              </a:rPr>
              <a:t>The broader economy</a:t>
            </a:r>
          </a:p>
          <a:p>
            <a:pPr lvl="1"/>
            <a:endParaRPr lang="en-US" sz="2400" dirty="0">
              <a:solidFill>
                <a:schemeClr val="accent1">
                  <a:lumMod val="50000"/>
                </a:schemeClr>
              </a:solidFill>
              <a:latin typeface="+mj-lt"/>
            </a:endParaRPr>
          </a:p>
          <a:p>
            <a:pPr marL="342900" indent="-342900">
              <a:buFont typeface="Arial" panose="020B0604020202020204" pitchFamily="34" charset="0"/>
              <a:buChar char="•"/>
            </a:pPr>
            <a:r>
              <a:rPr lang="en-US" altLang="en-US" sz="2400" dirty="0">
                <a:solidFill>
                  <a:schemeClr val="accent1">
                    <a:lumMod val="50000"/>
                  </a:schemeClr>
                </a:solidFill>
                <a:latin typeface="+mj-lt"/>
              </a:rPr>
              <a:t>Used in major economic indexes and forecasting tools</a:t>
            </a:r>
          </a:p>
          <a:p>
            <a:endParaRPr lang="en-US" sz="2400" dirty="0">
              <a:solidFill>
                <a:schemeClr val="accent1">
                  <a:lumMod val="50000"/>
                </a:schemeClr>
              </a:solidFill>
              <a:latin typeface="+mj-lt"/>
            </a:endParaRPr>
          </a:p>
          <a:p>
            <a:pPr marL="285750" indent="-285750">
              <a:buFont typeface="Arial" panose="020B0604020202020204" pitchFamily="34" charset="0"/>
              <a:buChar char="•"/>
            </a:pPr>
            <a:r>
              <a:rPr lang="en-US" sz="2400" dirty="0">
                <a:solidFill>
                  <a:schemeClr val="accent1">
                    <a:lumMod val="50000"/>
                  </a:schemeClr>
                </a:solidFill>
                <a:latin typeface="+mj-lt"/>
              </a:rPr>
              <a:t>Measures consumers’ </a:t>
            </a:r>
            <a:r>
              <a:rPr lang="en-US" sz="2400" b="1" dirty="0">
                <a:solidFill>
                  <a:schemeClr val="accent1">
                    <a:lumMod val="50000"/>
                  </a:schemeClr>
                </a:solidFill>
                <a:latin typeface="+mj-lt"/>
              </a:rPr>
              <a:t>perception</a:t>
            </a:r>
            <a:r>
              <a:rPr lang="en-US" sz="2400" dirty="0">
                <a:solidFill>
                  <a:schemeClr val="accent1">
                    <a:lumMod val="50000"/>
                  </a:schemeClr>
                </a:solidFill>
                <a:latin typeface="+mj-lt"/>
              </a:rPr>
              <a:t> of the economy </a:t>
            </a:r>
          </a:p>
          <a:p>
            <a:pPr marL="742950" lvl="1" indent="-285750">
              <a:buFont typeface="Arial" panose="020B0604020202020204" pitchFamily="34" charset="0"/>
              <a:buChar char="•"/>
            </a:pPr>
            <a:r>
              <a:rPr lang="en-US" sz="2000" dirty="0">
                <a:solidFill>
                  <a:schemeClr val="tx2">
                    <a:lumMod val="50000"/>
                  </a:schemeClr>
                </a:solidFill>
                <a:latin typeface="+mj-lt"/>
              </a:rPr>
              <a:t>Most decisions rely on limited data and lived experience—not continuous macro monitoring</a:t>
            </a:r>
          </a:p>
          <a:p>
            <a:pPr defTabSz="914400">
              <a:lnSpc>
                <a:spcPct val="90000"/>
              </a:lnSpc>
              <a:spcAft>
                <a:spcPts val="600"/>
              </a:spcAft>
            </a:pPr>
            <a:endParaRPr lang="en-US" sz="2400" b="1" dirty="0"/>
          </a:p>
          <a:p>
            <a:pPr marL="285750" indent="-228600" defTabSz="914400">
              <a:lnSpc>
                <a:spcPct val="90000"/>
              </a:lnSpc>
              <a:spcAft>
                <a:spcPts val="600"/>
              </a:spcAft>
              <a:buFont typeface="Arial" panose="020B0604020202020204" pitchFamily="34" charset="0"/>
              <a:buChar char="•"/>
            </a:pPr>
            <a:endParaRPr lang="en-US" sz="2000" dirty="0"/>
          </a:p>
        </p:txBody>
      </p:sp>
      <p:sp>
        <p:nvSpPr>
          <p:cNvPr id="39" name="Rectangle 38">
            <a:extLst>
              <a:ext uri="{FF2B5EF4-FFF2-40B4-BE49-F238E27FC236}">
                <a16:creationId xmlns:a16="http://schemas.microsoft.com/office/drawing/2014/main" id="{5C5DE072-3F59-8182-B35D-BBFF3BB3A2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E979E4FA-C60C-A86B-1081-E02798576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Chart 2">
            <a:extLst>
              <a:ext uri="{FF2B5EF4-FFF2-40B4-BE49-F238E27FC236}">
                <a16:creationId xmlns:a16="http://schemas.microsoft.com/office/drawing/2014/main" id="{C01BC9C1-F09F-56C1-B38E-29E9F6152BC7}"/>
              </a:ext>
            </a:extLst>
          </p:cNvPr>
          <p:cNvGraphicFramePr>
            <a:graphicFrameLocks/>
          </p:cNvGraphicFramePr>
          <p:nvPr>
            <p:extLst>
              <p:ext uri="{D42A27DB-BD31-4B8C-83A1-F6EECF244321}">
                <p14:modId xmlns:p14="http://schemas.microsoft.com/office/powerpoint/2010/main" val="2009866650"/>
              </p:ext>
            </p:extLst>
          </p:nvPr>
        </p:nvGraphicFramePr>
        <p:xfrm>
          <a:off x="6990977" y="934365"/>
          <a:ext cx="5201023" cy="546600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366978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F0A604E4-7307-451C-93BE-F1F7E1BF3B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3999" y="0"/>
            <a:ext cx="9144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F7F3A0AA-35E5-4085-942B-7378390306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524001" y="5282344"/>
            <a:ext cx="9143997" cy="159074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402F5C38-C747-4173-ABBF-656E39E82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523998" y="5282344"/>
            <a:ext cx="6086475" cy="1590742"/>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37EECFC-A684-4391-AE85-4CDAF5565F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523997" y="5282344"/>
            <a:ext cx="9143998" cy="1590742"/>
          </a:xfrm>
          <a:prstGeom prst="rect">
            <a:avLst/>
          </a:prstGeom>
          <a:gradFill>
            <a:gsLst>
              <a:gs pos="0">
                <a:srgbClr val="000000">
                  <a:alpha val="71765"/>
                </a:srgbClr>
              </a:gs>
              <a:gs pos="100000">
                <a:schemeClr val="accent1">
                  <a:alpha val="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9DBA41-FB27-BEBD-35F4-72F5DFB3C24B}"/>
              </a:ext>
            </a:extLst>
          </p:cNvPr>
          <p:cNvSpPr>
            <a:spLocks noGrp="1"/>
          </p:cNvSpPr>
          <p:nvPr>
            <p:ph type="title"/>
          </p:nvPr>
        </p:nvSpPr>
        <p:spPr>
          <a:xfrm>
            <a:off x="2048785" y="5490971"/>
            <a:ext cx="5221554" cy="1159200"/>
          </a:xfrm>
        </p:spPr>
        <p:txBody>
          <a:bodyPr vert="horz" lIns="91440" tIns="45720" rIns="91440" bIns="45720" rtlCol="0" anchor="ctr">
            <a:normAutofit/>
          </a:bodyPr>
          <a:lstStyle/>
          <a:p>
            <a:pPr algn="l" defTabSz="914400">
              <a:lnSpc>
                <a:spcPct val="90000"/>
              </a:lnSpc>
            </a:pPr>
            <a:r>
              <a:rPr lang="en-US" sz="3500">
                <a:solidFill>
                  <a:srgbClr val="FFFFFF"/>
                </a:solidFill>
              </a:rPr>
              <a:t>Grocery Prices v. Real Wages</a:t>
            </a:r>
          </a:p>
        </p:txBody>
      </p:sp>
      <p:pic>
        <p:nvPicPr>
          <p:cNvPr id="4" name="Content Placeholder 3">
            <a:extLst>
              <a:ext uri="{FF2B5EF4-FFF2-40B4-BE49-F238E27FC236}">
                <a16:creationId xmlns:a16="http://schemas.microsoft.com/office/drawing/2014/main" id="{8638AB4C-B1B6-B101-131F-9CBE0CA88ABB}"/>
              </a:ext>
            </a:extLst>
          </p:cNvPr>
          <p:cNvPicPr>
            <a:picLocks noChangeAspect="1"/>
          </p:cNvPicPr>
          <p:nvPr/>
        </p:nvPicPr>
        <p:blipFill>
          <a:blip r:embed="rId3"/>
          <a:stretch>
            <a:fillRect/>
          </a:stretch>
        </p:blipFill>
        <p:spPr>
          <a:xfrm>
            <a:off x="2131861" y="183244"/>
            <a:ext cx="7928271" cy="4519114"/>
          </a:xfrm>
          <a:prstGeom prst="rect">
            <a:avLst/>
          </a:prstGeom>
        </p:spPr>
      </p:pic>
    </p:spTree>
    <p:extLst>
      <p:ext uri="{BB962C8B-B14F-4D97-AF65-F5344CB8AC3E}">
        <p14:creationId xmlns:p14="http://schemas.microsoft.com/office/powerpoint/2010/main" val="38517424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63650-1120-D470-1754-B6D43B720120}"/>
              </a:ext>
            </a:extLst>
          </p:cNvPr>
          <p:cNvSpPr>
            <a:spLocks noGrp="1"/>
          </p:cNvSpPr>
          <p:nvPr>
            <p:ph type="title"/>
          </p:nvPr>
        </p:nvSpPr>
        <p:spPr/>
        <p:txBody>
          <a:bodyPr/>
          <a:lstStyle/>
          <a:p>
            <a:r>
              <a:rPr lang="en-US" dirty="0"/>
              <a:t>Household Spending (Aggregate)</a:t>
            </a:r>
          </a:p>
        </p:txBody>
      </p:sp>
      <p:graphicFrame>
        <p:nvGraphicFramePr>
          <p:cNvPr id="7" name="Chart 6">
            <a:extLst>
              <a:ext uri="{FF2B5EF4-FFF2-40B4-BE49-F238E27FC236}">
                <a16:creationId xmlns:a16="http://schemas.microsoft.com/office/drawing/2014/main" id="{CE3048AD-97CA-02A2-4BA3-4438808DA9F7}"/>
              </a:ext>
            </a:extLst>
          </p:cNvPr>
          <p:cNvGraphicFramePr>
            <a:graphicFrameLocks/>
          </p:cNvGraphicFramePr>
          <p:nvPr>
            <p:extLst>
              <p:ext uri="{D42A27DB-BD31-4B8C-83A1-F6EECF244321}">
                <p14:modId xmlns:p14="http://schemas.microsoft.com/office/powerpoint/2010/main" val="132660792"/>
              </p:ext>
            </p:extLst>
          </p:nvPr>
        </p:nvGraphicFramePr>
        <p:xfrm>
          <a:off x="5903496" y="1427264"/>
          <a:ext cx="4575008" cy="43671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2F97A1C7-E194-BDAB-C05A-4EEF0D5272F3}"/>
              </a:ext>
            </a:extLst>
          </p:cNvPr>
          <p:cNvGraphicFramePr>
            <a:graphicFrameLocks/>
          </p:cNvGraphicFramePr>
          <p:nvPr>
            <p:extLst>
              <p:ext uri="{D42A27DB-BD31-4B8C-83A1-F6EECF244321}">
                <p14:modId xmlns:p14="http://schemas.microsoft.com/office/powerpoint/2010/main" val="3092406244"/>
              </p:ext>
            </p:extLst>
          </p:nvPr>
        </p:nvGraphicFramePr>
        <p:xfrm>
          <a:off x="1503546" y="1417638"/>
          <a:ext cx="4786162" cy="417945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012904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98492-5F04-29F6-963C-B70AF0A6DA9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01228A9-16FC-5F9C-488F-EC7219B5D319}"/>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02C55D8F-2D38-9E53-6F49-FD0D2A193B0A}"/>
              </a:ext>
            </a:extLst>
          </p:cNvPr>
          <p:cNvPicPr>
            <a:picLocks noChangeAspect="1"/>
          </p:cNvPicPr>
          <p:nvPr/>
        </p:nvPicPr>
        <p:blipFill>
          <a:blip r:embed="rId2"/>
          <a:stretch>
            <a:fillRect/>
          </a:stretch>
        </p:blipFill>
        <p:spPr>
          <a:xfrm>
            <a:off x="1981201" y="396530"/>
            <a:ext cx="8267903" cy="6093170"/>
          </a:xfrm>
          <a:prstGeom prst="rect">
            <a:avLst/>
          </a:prstGeom>
        </p:spPr>
      </p:pic>
    </p:spTree>
    <p:extLst>
      <p:ext uri="{BB962C8B-B14F-4D97-AF65-F5344CB8AC3E}">
        <p14:creationId xmlns:p14="http://schemas.microsoft.com/office/powerpoint/2010/main" val="38016817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0A604E4-7307-451C-93BE-F1F7E1BF3B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3999" y="0"/>
            <a:ext cx="9144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7F3A0AA-35E5-4085-942B-7378390306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524001" y="5282344"/>
            <a:ext cx="9143997" cy="159074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02F5C38-C747-4173-ABBF-656E39E82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523998" y="5282344"/>
            <a:ext cx="6086475" cy="1590742"/>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37EECFC-A684-4391-AE85-4CDAF5565F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523997" y="5282344"/>
            <a:ext cx="9143998" cy="1590742"/>
          </a:xfrm>
          <a:prstGeom prst="rect">
            <a:avLst/>
          </a:prstGeom>
          <a:gradFill>
            <a:gsLst>
              <a:gs pos="0">
                <a:srgbClr val="000000">
                  <a:alpha val="71765"/>
                </a:srgbClr>
              </a:gs>
              <a:gs pos="100000">
                <a:schemeClr val="accent1">
                  <a:alpha val="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7A75401-B5B5-D7B0-5461-FEE7DA25C0CD}"/>
              </a:ext>
            </a:extLst>
          </p:cNvPr>
          <p:cNvSpPr>
            <a:spLocks noGrp="1"/>
          </p:cNvSpPr>
          <p:nvPr>
            <p:ph type="title"/>
          </p:nvPr>
        </p:nvSpPr>
        <p:spPr>
          <a:xfrm>
            <a:off x="2048785" y="5490971"/>
            <a:ext cx="5221554" cy="1159200"/>
          </a:xfrm>
        </p:spPr>
        <p:txBody>
          <a:bodyPr vert="horz" lIns="91440" tIns="45720" rIns="91440" bIns="45720" rtlCol="0" anchor="ctr">
            <a:normAutofit/>
          </a:bodyPr>
          <a:lstStyle/>
          <a:p>
            <a:pPr algn="l" defTabSz="914400">
              <a:lnSpc>
                <a:spcPct val="90000"/>
              </a:lnSpc>
            </a:pPr>
            <a:r>
              <a:rPr lang="en-US" sz="3500" dirty="0">
                <a:solidFill>
                  <a:srgbClr val="FFFFFF"/>
                </a:solidFill>
              </a:rPr>
              <a:t>Groceries and consumer sentiment</a:t>
            </a:r>
          </a:p>
        </p:txBody>
      </p:sp>
      <p:pic>
        <p:nvPicPr>
          <p:cNvPr id="4" name="FRED Graph Chart" descr="FRED Graph">
            <a:hlinkClick r:id="rId2" tooltip="View this chart in your browser. "/>
            <a:extLst>
              <a:ext uri="{FF2B5EF4-FFF2-40B4-BE49-F238E27FC236}">
                <a16:creationId xmlns:a16="http://schemas.microsoft.com/office/drawing/2014/main" id="{F1E2C74C-2DFB-A84A-67CA-D49CE6DCECDD}"/>
              </a:ext>
            </a:extLst>
          </p:cNvPr>
          <p:cNvPicPr>
            <a:picLocks noChangeAspect="1"/>
          </p:cNvPicPr>
          <p:nvPr/>
        </p:nvPicPr>
        <p:blipFill>
          <a:blip r:embed="rId3"/>
          <a:stretch>
            <a:fillRect/>
          </a:stretch>
        </p:blipFill>
        <p:spPr>
          <a:xfrm>
            <a:off x="2349047" y="390832"/>
            <a:ext cx="7563370" cy="4519114"/>
          </a:xfrm>
          <a:prstGeom prst="rect">
            <a:avLst/>
          </a:prstGeom>
        </p:spPr>
      </p:pic>
    </p:spTree>
    <p:extLst>
      <p:ext uri="{BB962C8B-B14F-4D97-AF65-F5344CB8AC3E}">
        <p14:creationId xmlns:p14="http://schemas.microsoft.com/office/powerpoint/2010/main" val="5998660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B24CCF-BD7C-1E5B-39CA-B87881654B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96C238-0900-C6F4-32D1-39FEC5B9610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70BD147-BE80-4A33-4ADA-63778AB1C9C2}"/>
              </a:ext>
            </a:extLst>
          </p:cNvPr>
          <p:cNvSpPr>
            <a:spLocks noGrp="1"/>
          </p:cNvSpPr>
          <p:nvPr>
            <p:ph idx="1"/>
          </p:nvPr>
        </p:nvSpPr>
        <p:spPr/>
        <p:txBody>
          <a:bodyPr/>
          <a:lstStyle/>
          <a:p>
            <a:endParaRPr lang="en-US"/>
          </a:p>
        </p:txBody>
      </p:sp>
      <p:pic>
        <p:nvPicPr>
          <p:cNvPr id="4" name="FRED Graph Chart" descr="FRED Graph">
            <a:hlinkClick r:id="rId2" tooltip="View this chart in your browser. "/>
            <a:extLst>
              <a:ext uri="{FF2B5EF4-FFF2-40B4-BE49-F238E27FC236}">
                <a16:creationId xmlns:a16="http://schemas.microsoft.com/office/drawing/2014/main" id="{F2779544-BD13-7843-21C4-53E24CE543BF}"/>
              </a:ext>
            </a:extLst>
          </p:cNvPr>
          <p:cNvPicPr>
            <a:picLocks noChangeAspect="1"/>
          </p:cNvPicPr>
          <p:nvPr/>
        </p:nvPicPr>
        <p:blipFill>
          <a:blip r:embed="rId3"/>
          <a:stretch>
            <a:fillRect/>
          </a:stretch>
        </p:blipFill>
        <p:spPr>
          <a:xfrm>
            <a:off x="2000250" y="1095375"/>
            <a:ext cx="8191500" cy="4667250"/>
          </a:xfrm>
          <a:prstGeom prst="rect">
            <a:avLst/>
          </a:prstGeom>
        </p:spPr>
      </p:pic>
    </p:spTree>
    <p:extLst>
      <p:ext uri="{BB962C8B-B14F-4D97-AF65-F5344CB8AC3E}">
        <p14:creationId xmlns:p14="http://schemas.microsoft.com/office/powerpoint/2010/main" val="5592094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B36A8-E90D-1B5F-E2D2-217B10CE6646}"/>
              </a:ext>
            </a:extLst>
          </p:cNvPr>
          <p:cNvSpPr>
            <a:spLocks noGrp="1"/>
          </p:cNvSpPr>
          <p:nvPr>
            <p:ph type="title"/>
          </p:nvPr>
        </p:nvSpPr>
        <p:spPr/>
        <p:txBody>
          <a:bodyPr/>
          <a:lstStyle/>
          <a:p>
            <a:endParaRPr lang="en-US"/>
          </a:p>
        </p:txBody>
      </p:sp>
      <p:pic>
        <p:nvPicPr>
          <p:cNvPr id="4" name="FRED Graph Chart" descr="FRED Graph">
            <a:hlinkClick r:id="rId2" tooltip="View this chart in your browser. "/>
            <a:extLst>
              <a:ext uri="{FF2B5EF4-FFF2-40B4-BE49-F238E27FC236}">
                <a16:creationId xmlns:a16="http://schemas.microsoft.com/office/drawing/2014/main" id="{16F719C2-638C-3150-C179-69CF70365BD5}"/>
              </a:ext>
            </a:extLst>
          </p:cNvPr>
          <p:cNvPicPr>
            <a:picLocks noGrp="1" noChangeAspect="1"/>
          </p:cNvPicPr>
          <p:nvPr>
            <p:ph idx="1"/>
          </p:nvPr>
        </p:nvPicPr>
        <p:blipFill>
          <a:blip r:embed="rId3"/>
          <a:stretch>
            <a:fillRect/>
          </a:stretch>
        </p:blipFill>
        <p:spPr>
          <a:xfrm>
            <a:off x="2302308" y="1600201"/>
            <a:ext cx="7587384" cy="4525963"/>
          </a:xfrm>
          <a:prstGeom prst="rect">
            <a:avLst/>
          </a:prstGeom>
        </p:spPr>
      </p:pic>
    </p:spTree>
    <p:extLst>
      <p:ext uri="{BB962C8B-B14F-4D97-AF65-F5344CB8AC3E}">
        <p14:creationId xmlns:p14="http://schemas.microsoft.com/office/powerpoint/2010/main" val="37655398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EC8487B-F5AE-190B-F03D-60C386EB549D}"/>
              </a:ext>
            </a:extLst>
          </p:cNvPr>
          <p:cNvSpPr/>
          <p:nvPr/>
        </p:nvSpPr>
        <p:spPr>
          <a:xfrm>
            <a:off x="1698205" y="317639"/>
            <a:ext cx="1429265" cy="42705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useBgFill="1">
        <p:nvSpPr>
          <p:cNvPr id="26" name="Rectangle 25">
            <a:extLst>
              <a:ext uri="{FF2B5EF4-FFF2-40B4-BE49-F238E27FC236}">
                <a16:creationId xmlns:a16="http://schemas.microsoft.com/office/drawing/2014/main" id="{68AF5748-FED8-45BA-8631-26D1D10F32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075653" y="434802"/>
            <a:ext cx="146304"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a:solidFill>
                <a:prstClr val="white"/>
              </a:solidFill>
              <a:latin typeface="Calibri" panose="020F0502020204030204"/>
            </a:endParaRPr>
          </a:p>
        </p:txBody>
      </p:sp>
      <p:sp>
        <p:nvSpPr>
          <p:cNvPr id="30" name="Rectangle 29">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84771" y="4546920"/>
            <a:ext cx="30175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1" name="Title 10">
            <a:extLst>
              <a:ext uri="{FF2B5EF4-FFF2-40B4-BE49-F238E27FC236}">
                <a16:creationId xmlns:a16="http://schemas.microsoft.com/office/drawing/2014/main" id="{13458D2E-C75F-E96F-A7C6-D4B14D64D8E5}"/>
              </a:ext>
            </a:extLst>
          </p:cNvPr>
          <p:cNvSpPr>
            <a:spLocks noGrp="1"/>
          </p:cNvSpPr>
          <p:nvPr>
            <p:ph type="title"/>
          </p:nvPr>
        </p:nvSpPr>
        <p:spPr>
          <a:xfrm>
            <a:off x="335562" y="127335"/>
            <a:ext cx="10972800" cy="1143000"/>
          </a:xfrm>
          <a:solidFill>
            <a:schemeClr val="bg1"/>
          </a:solidFill>
        </p:spPr>
        <p:txBody>
          <a:bodyPr/>
          <a:lstStyle/>
          <a:p>
            <a:pPr algn="l"/>
            <a:r>
              <a:rPr lang="en-US" b="1" dirty="0"/>
              <a:t>Stress in the Credit Data?</a:t>
            </a:r>
          </a:p>
        </p:txBody>
      </p:sp>
      <p:graphicFrame>
        <p:nvGraphicFramePr>
          <p:cNvPr id="13" name="Chart 12">
            <a:extLst>
              <a:ext uri="{FF2B5EF4-FFF2-40B4-BE49-F238E27FC236}">
                <a16:creationId xmlns:a16="http://schemas.microsoft.com/office/drawing/2014/main" id="{B3D17A8B-0873-A9E2-250E-C7544D0E0A9F}"/>
              </a:ext>
            </a:extLst>
          </p:cNvPr>
          <p:cNvGraphicFramePr>
            <a:graphicFrameLocks/>
          </p:cNvGraphicFramePr>
          <p:nvPr>
            <p:extLst>
              <p:ext uri="{D42A27DB-BD31-4B8C-83A1-F6EECF244321}">
                <p14:modId xmlns:p14="http://schemas.microsoft.com/office/powerpoint/2010/main" val="73010586"/>
              </p:ext>
            </p:extLst>
          </p:nvPr>
        </p:nvGraphicFramePr>
        <p:xfrm>
          <a:off x="5029200" y="1270335"/>
          <a:ext cx="6444178" cy="5231227"/>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4">
            <a:extLst>
              <a:ext uri="{FF2B5EF4-FFF2-40B4-BE49-F238E27FC236}">
                <a16:creationId xmlns:a16="http://schemas.microsoft.com/office/drawing/2014/main" id="{49F8CF5F-75D4-D917-D7B9-7E117665B14A}"/>
              </a:ext>
            </a:extLst>
          </p:cNvPr>
          <p:cNvSpPr>
            <a:spLocks noChangeArrowheads="1"/>
          </p:cNvSpPr>
          <p:nvPr/>
        </p:nvSpPr>
        <p:spPr bwMode="auto">
          <a:xfrm rot="10800000" flipV="1">
            <a:off x="335562" y="1615668"/>
            <a:ext cx="4428944"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lang="en-US" altLang="en-US" sz="2800" dirty="0">
                <a:latin typeface="+mj-lt"/>
              </a:rPr>
              <a:t>Percentage of accounts paying full balance is still higher than pre-pandemic</a:t>
            </a:r>
          </a:p>
          <a:p>
            <a:pPr marL="0" marR="0" lvl="0" indent="0" algn="l" defTabSz="914400" rtl="0" eaLnBrk="0" fontAlgn="base" latinLnBrk="0" hangingPunct="0">
              <a:lnSpc>
                <a:spcPct val="100000"/>
              </a:lnSpc>
              <a:spcBef>
                <a:spcPct val="0"/>
              </a:spcBef>
              <a:spcAft>
                <a:spcPct val="0"/>
              </a:spcAft>
              <a:buClrTx/>
              <a:buSzTx/>
              <a:tabLst/>
            </a:pPr>
            <a:endParaRPr kumimoji="0" lang="en-US" altLang="en-US" sz="2800" i="0" u="none" strike="noStrike" cap="none" normalizeH="0" baseline="0" dirty="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i="0" u="none" strike="noStrike" cap="none" normalizeH="0" baseline="0" dirty="0">
                <a:ln>
                  <a:noFill/>
                </a:ln>
                <a:solidFill>
                  <a:schemeClr val="tx1"/>
                </a:solidFill>
                <a:effectLst/>
                <a:latin typeface="+mj-lt"/>
              </a:rPr>
              <a:t>The share making minimum payments has trended upward</a:t>
            </a:r>
          </a:p>
          <a:p>
            <a:pPr marL="0" marR="0" lvl="0" indent="0" algn="l" defTabSz="914400" rtl="0" eaLnBrk="0" fontAlgn="base" latinLnBrk="0" hangingPunct="0">
              <a:lnSpc>
                <a:spcPct val="100000"/>
              </a:lnSpc>
              <a:spcBef>
                <a:spcPct val="0"/>
              </a:spcBef>
              <a:spcAft>
                <a:spcPct val="0"/>
              </a:spcAft>
              <a:buClrTx/>
              <a:buSzTx/>
              <a:tabLst/>
            </a:pPr>
            <a:endParaRPr kumimoji="0" lang="en-US" altLang="en-US" sz="2800" i="0" u="none" strike="noStrike" cap="none" normalizeH="0" baseline="0" dirty="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i="0" u="none" strike="noStrike" cap="none" normalizeH="0" baseline="0" dirty="0">
                <a:ln>
                  <a:noFill/>
                </a:ln>
                <a:solidFill>
                  <a:schemeClr val="tx1"/>
                </a:solidFill>
                <a:effectLst/>
                <a:latin typeface="+mj-lt"/>
              </a:rPr>
              <a:t>Delinquencies remain low overall, but have increased from pandemic-era lows</a:t>
            </a:r>
          </a:p>
        </p:txBody>
      </p:sp>
      <p:sp>
        <p:nvSpPr>
          <p:cNvPr id="4" name="TextBox 3">
            <a:extLst>
              <a:ext uri="{FF2B5EF4-FFF2-40B4-BE49-F238E27FC236}">
                <a16:creationId xmlns:a16="http://schemas.microsoft.com/office/drawing/2014/main" id="{9DBBEDB8-19BF-FE49-63AA-078FEA459E7F}"/>
              </a:ext>
            </a:extLst>
          </p:cNvPr>
          <p:cNvSpPr txBox="1"/>
          <p:nvPr/>
        </p:nvSpPr>
        <p:spPr>
          <a:xfrm>
            <a:off x="5377378" y="6338169"/>
            <a:ext cx="6444178" cy="461665"/>
          </a:xfrm>
          <a:prstGeom prst="rect">
            <a:avLst/>
          </a:prstGeom>
          <a:noFill/>
        </p:spPr>
        <p:txBody>
          <a:bodyPr wrap="square">
            <a:spAutoFit/>
          </a:bodyPr>
          <a:lstStyle/>
          <a:p>
            <a:r>
              <a:rPr lang="en-US" sz="1200" i="1" dirty="0">
                <a:latin typeface="+mj-lt"/>
              </a:rPr>
              <a:t>Source:</a:t>
            </a:r>
            <a:r>
              <a:rPr lang="en-US" sz="1200" dirty="0">
                <a:latin typeface="+mj-lt"/>
              </a:rPr>
              <a:t> Board of Governors of the Federal Reserve System; accessed via FRED (delinquency rate on credit card loans).</a:t>
            </a:r>
          </a:p>
        </p:txBody>
      </p:sp>
    </p:spTree>
    <p:extLst>
      <p:ext uri="{BB962C8B-B14F-4D97-AF65-F5344CB8AC3E}">
        <p14:creationId xmlns:p14="http://schemas.microsoft.com/office/powerpoint/2010/main" val="2537521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6C76E0E-A869-468C-8AB8-BE573739F8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524000" y="5281552"/>
            <a:ext cx="9144000" cy="1576450"/>
          </a:xfrm>
          <a:prstGeom prst="rect">
            <a:avLst/>
          </a:prstGeom>
          <a:gradFill>
            <a:gsLst>
              <a:gs pos="0">
                <a:schemeClr val="accent1"/>
              </a:gs>
              <a:gs pos="10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980D51-170D-4D0F-B1DE-FA7299627D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20642" y="5281553"/>
            <a:ext cx="3047356" cy="1576447"/>
          </a:xfrm>
          <a:prstGeom prst="rect">
            <a:avLst/>
          </a:prstGeom>
          <a:gradFill>
            <a:gsLst>
              <a:gs pos="0">
                <a:srgbClr val="000000">
                  <a:alpha val="63000"/>
                </a:srgbClr>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5B103BBE-1445-4DEC-B4D9-5C57296E5B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524000" y="5281553"/>
            <a:ext cx="9143999" cy="1576447"/>
          </a:xfrm>
          <a:prstGeom prst="rect">
            <a:avLst/>
          </a:prstGeom>
          <a:gradFill>
            <a:gsLst>
              <a:gs pos="39000">
                <a:schemeClr val="accent1">
                  <a:lumMod val="50000"/>
                  <a:alpha val="0"/>
                </a:schemeClr>
              </a:gs>
              <a:gs pos="100000">
                <a:srgbClr val="000000">
                  <a:alpha val="71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087841-90F6-DE8A-A652-B5A810D7611C}"/>
              </a:ext>
            </a:extLst>
          </p:cNvPr>
          <p:cNvSpPr>
            <a:spLocks noGrp="1"/>
          </p:cNvSpPr>
          <p:nvPr>
            <p:ph type="title"/>
          </p:nvPr>
        </p:nvSpPr>
        <p:spPr>
          <a:xfrm>
            <a:off x="2150898" y="5652098"/>
            <a:ext cx="7940485" cy="877729"/>
          </a:xfrm>
        </p:spPr>
        <p:txBody>
          <a:bodyPr anchor="ctr">
            <a:normAutofit/>
          </a:bodyPr>
          <a:lstStyle/>
          <a:p>
            <a:r>
              <a:rPr lang="en-US" sz="3500" dirty="0">
                <a:solidFill>
                  <a:srgbClr val="FFFFFF"/>
                </a:solidFill>
              </a:rPr>
              <a:t>Real v. Nominal Savings</a:t>
            </a:r>
          </a:p>
        </p:txBody>
      </p:sp>
      <p:graphicFrame>
        <p:nvGraphicFramePr>
          <p:cNvPr id="4" name="Content Placeholder 3">
            <a:extLst>
              <a:ext uri="{FF2B5EF4-FFF2-40B4-BE49-F238E27FC236}">
                <a16:creationId xmlns:a16="http://schemas.microsoft.com/office/drawing/2014/main" id="{B92C9AF8-FBA1-3CC9-B71F-FDE9F5AA1A85}"/>
              </a:ext>
            </a:extLst>
          </p:cNvPr>
          <p:cNvGraphicFramePr>
            <a:graphicFrameLocks noGrp="1"/>
          </p:cNvGraphicFramePr>
          <p:nvPr>
            <p:ph idx="1"/>
            <p:extLst>
              <p:ext uri="{D42A27DB-BD31-4B8C-83A1-F6EECF244321}">
                <p14:modId xmlns:p14="http://schemas.microsoft.com/office/powerpoint/2010/main" val="1615054577"/>
              </p:ext>
            </p:extLst>
          </p:nvPr>
        </p:nvGraphicFramePr>
        <p:xfrm>
          <a:off x="2217199" y="723569"/>
          <a:ext cx="7985714" cy="402086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000869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8632" y="1922631"/>
            <a:ext cx="6875818" cy="3030558"/>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60679" y="3165298"/>
            <a:ext cx="4355594" cy="302895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18858" y="2085761"/>
            <a:ext cx="6857572" cy="268605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362446" y="1712395"/>
            <a:ext cx="4808302" cy="3066500"/>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446AFC21-3F99-A28B-6C75-9889A2448A34}"/>
              </a:ext>
            </a:extLst>
          </p:cNvPr>
          <p:cNvSpPr>
            <a:spLocks noGrp="1"/>
          </p:cNvSpPr>
          <p:nvPr>
            <p:ph type="title"/>
          </p:nvPr>
        </p:nvSpPr>
        <p:spPr>
          <a:xfrm>
            <a:off x="2019031" y="2767106"/>
            <a:ext cx="2160621" cy="3071906"/>
          </a:xfrm>
        </p:spPr>
        <p:txBody>
          <a:bodyPr vert="horz" lIns="91440" tIns="45720" rIns="91440" bIns="45720" rtlCol="0" anchor="t">
            <a:normAutofit/>
          </a:bodyPr>
          <a:lstStyle/>
          <a:p>
            <a:pPr algn="l" defTabSz="914400">
              <a:lnSpc>
                <a:spcPct val="90000"/>
              </a:lnSpc>
            </a:pPr>
            <a:r>
              <a:rPr lang="en-US" sz="3500" dirty="0">
                <a:solidFill>
                  <a:srgbClr val="FFFFFF"/>
                </a:solidFill>
              </a:rPr>
              <a:t>Housing and Earnings</a:t>
            </a:r>
            <a:br>
              <a:rPr lang="en-US" sz="3500" dirty="0">
                <a:solidFill>
                  <a:srgbClr val="FFFFFF"/>
                </a:solidFill>
              </a:rPr>
            </a:br>
            <a:endParaRPr lang="en-US" sz="3500" dirty="0">
              <a:solidFill>
                <a:srgbClr val="FFFFFF"/>
              </a:solidFill>
            </a:endParaRPr>
          </a:p>
        </p:txBody>
      </p:sp>
      <p:pic>
        <p:nvPicPr>
          <p:cNvPr id="8" name="FRED Graph Chart" descr="FRED Graph">
            <a:hlinkClick r:id="rId3" tooltip="View this chart in your browser. "/>
            <a:extLst>
              <a:ext uri="{FF2B5EF4-FFF2-40B4-BE49-F238E27FC236}">
                <a16:creationId xmlns:a16="http://schemas.microsoft.com/office/drawing/2014/main" id="{FCB6883E-8F49-3D94-21BF-5E37AA05F70E}"/>
              </a:ext>
            </a:extLst>
          </p:cNvPr>
          <p:cNvPicPr>
            <a:picLocks noChangeAspect="1"/>
          </p:cNvPicPr>
          <p:nvPr/>
        </p:nvPicPr>
        <p:blipFill>
          <a:blip r:embed="rId4"/>
          <a:srcRect l="8030" r="19068" b="1"/>
          <a:stretch>
            <a:fillRect/>
          </a:stretch>
        </p:blipFill>
        <p:spPr>
          <a:xfrm>
            <a:off x="4900822" y="1208207"/>
            <a:ext cx="5419311" cy="4441587"/>
          </a:xfrm>
          <a:prstGeom prst="rect">
            <a:avLst/>
          </a:prstGeom>
        </p:spPr>
      </p:pic>
    </p:spTree>
    <p:extLst>
      <p:ext uri="{BB962C8B-B14F-4D97-AF65-F5344CB8AC3E}">
        <p14:creationId xmlns:p14="http://schemas.microsoft.com/office/powerpoint/2010/main" val="30400771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Concept</a:t>
            </a:r>
            <a:endParaRPr dirty="0"/>
          </a:p>
        </p:txBody>
      </p:sp>
      <p:sp>
        <p:nvSpPr>
          <p:cNvPr id="3" name="Content Placeholder 2"/>
          <p:cNvSpPr>
            <a:spLocks noGrp="1"/>
          </p:cNvSpPr>
          <p:nvPr>
            <p:ph idx="1"/>
          </p:nvPr>
        </p:nvSpPr>
        <p:spPr/>
        <p:txBody>
          <a:bodyPr>
            <a:normAutofit fontScale="40000" lnSpcReduction="20000"/>
          </a:bodyPr>
          <a:lstStyle/>
          <a:p>
            <a:r>
              <a:t>Linking framework components to data sources</a:t>
            </a:r>
          </a:p>
          <a:p>
            <a:endParaRPr/>
          </a:p>
          <a:p>
            <a:r>
              <a:t>Affordability shocks</a:t>
            </a:r>
          </a:p>
          <a:p>
            <a:r>
              <a:t>• CPI &amp; component price indices (FRED)</a:t>
            </a:r>
          </a:p>
          <a:p>
            <a:r>
              <a:t>• Housing costs &amp; cost burden (ACS, data.census.gov)</a:t>
            </a:r>
          </a:p>
          <a:p>
            <a:endParaRPr/>
          </a:p>
          <a:p>
            <a:r>
              <a:t>Reduced financial buffers</a:t>
            </a:r>
          </a:p>
          <a:p>
            <a:r>
              <a:t>• Personal savings rate (FRED)</a:t>
            </a:r>
          </a:p>
          <a:p>
            <a:r>
              <a:t>• Liquid asset indicators (Federal Reserve)</a:t>
            </a:r>
          </a:p>
          <a:p>
            <a:endParaRPr/>
          </a:p>
          <a:p>
            <a:r>
              <a:t>Heightened uncertainty &amp; expectations</a:t>
            </a:r>
          </a:p>
          <a:p>
            <a:r>
              <a:t>• Inflation expectations (Michigan Survey)</a:t>
            </a:r>
          </a:p>
          <a:p>
            <a:r>
              <a:t>• Job security perceptions (Michigan Survey)</a:t>
            </a:r>
          </a:p>
          <a:p>
            <a:endParaRPr/>
          </a:p>
          <a:p>
            <a:r>
              <a:t>Weaker consumer sentiment</a:t>
            </a:r>
          </a:p>
          <a:p>
            <a:r>
              <a:t>• University of Michigan Consumer Sentiment Index</a:t>
            </a:r>
          </a:p>
          <a:p>
            <a:endParaRPr/>
          </a:p>
          <a:p>
            <a:r>
              <a:t>Household behavior</a:t>
            </a:r>
          </a:p>
          <a:p>
            <a:r>
              <a:t>• Consumption &amp; spending (BEA)</a:t>
            </a:r>
          </a:p>
          <a:p>
            <a:r>
              <a:t>• Credit use &amp; delinquencies (Federal Reserve)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818F61-63CF-EAF2-D8B5-0CFF1F9BF51F}"/>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defTabSz="914400">
              <a:lnSpc>
                <a:spcPct val="90000"/>
              </a:lnSpc>
            </a:pPr>
            <a:r>
              <a:rPr lang="en-US" sz="2600" kern="1200">
                <a:solidFill>
                  <a:srgbClr val="FFFFFF"/>
                </a:solidFill>
                <a:latin typeface="+mj-lt"/>
                <a:ea typeface="+mj-ea"/>
                <a:cs typeface="+mj-cs"/>
              </a:rPr>
              <a:t>Michigan’s Consumer Sentiment Index </a:t>
            </a:r>
            <a:endParaRPr lang="en-US" sz="2600" kern="1200" dirty="0">
              <a:solidFill>
                <a:srgbClr val="FFFFFF"/>
              </a:solidFill>
              <a:latin typeface="+mj-lt"/>
              <a:ea typeface="+mj-ea"/>
              <a:cs typeface="+mj-cs"/>
            </a:endParaRPr>
          </a:p>
        </p:txBody>
      </p:sp>
      <p:graphicFrame>
        <p:nvGraphicFramePr>
          <p:cNvPr id="6" name="Chart 5">
            <a:extLst>
              <a:ext uri="{FF2B5EF4-FFF2-40B4-BE49-F238E27FC236}">
                <a16:creationId xmlns:a16="http://schemas.microsoft.com/office/drawing/2014/main" id="{88BEE90F-2489-E0C5-229E-6403E39CD212}"/>
              </a:ext>
            </a:extLst>
          </p:cNvPr>
          <p:cNvGraphicFramePr>
            <a:graphicFrameLocks/>
          </p:cNvGraphicFramePr>
          <p:nvPr>
            <p:extLst>
              <p:ext uri="{D42A27DB-BD31-4B8C-83A1-F6EECF244321}">
                <p14:modId xmlns:p14="http://schemas.microsoft.com/office/powerpoint/2010/main" val="3689700244"/>
              </p:ext>
            </p:extLst>
          </p:nvPr>
        </p:nvGraphicFramePr>
        <p:xfrm>
          <a:off x="3717555" y="646502"/>
          <a:ext cx="7834365" cy="5267538"/>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4A1752CC-381C-22EF-D9F1-20E68A39609D}"/>
              </a:ext>
            </a:extLst>
          </p:cNvPr>
          <p:cNvSpPr txBox="1"/>
          <p:nvPr/>
        </p:nvSpPr>
        <p:spPr>
          <a:xfrm>
            <a:off x="3717555" y="5980665"/>
            <a:ext cx="7497142" cy="461665"/>
          </a:xfrm>
          <a:prstGeom prst="rect">
            <a:avLst/>
          </a:prstGeom>
          <a:noFill/>
        </p:spPr>
        <p:txBody>
          <a:bodyPr wrap="square">
            <a:spAutoFit/>
          </a:bodyPr>
          <a:lstStyle/>
          <a:p>
            <a:r>
              <a:rPr lang="en-US" sz="1200" b="1" dirty="0">
                <a:latin typeface="+mj-lt"/>
              </a:rPr>
              <a:t>Source: </a:t>
            </a:r>
            <a:r>
              <a:rPr lang="en-US" sz="1200" dirty="0">
                <a:latin typeface="+mj-lt"/>
              </a:rPr>
              <a:t>University of Michigan Surveys of Consumers; accessed via Federal Reserve Bank of St. Louis FRED (UMCSENT).</a:t>
            </a:r>
          </a:p>
        </p:txBody>
      </p:sp>
    </p:spTree>
    <p:extLst>
      <p:ext uri="{BB962C8B-B14F-4D97-AF65-F5344CB8AC3E}">
        <p14:creationId xmlns:p14="http://schemas.microsoft.com/office/powerpoint/2010/main" val="42773046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D2A939F-C8EE-77B8-967F-F04541FEC7DD}"/>
              </a:ext>
            </a:extLst>
          </p:cNvPr>
          <p:cNvSpPr txBox="1"/>
          <p:nvPr/>
        </p:nvSpPr>
        <p:spPr>
          <a:xfrm>
            <a:off x="640080" y="2074363"/>
            <a:ext cx="2752354" cy="2709275"/>
          </a:xfrm>
          <a:prstGeom prst="ellipse">
            <a:avLst/>
          </a:prstGeom>
          <a:solidFill>
            <a:schemeClr val="tx1">
              <a:lumMod val="85000"/>
              <a:lumOff val="15000"/>
            </a:schemeClr>
          </a:solidFill>
          <a:ln w="174625" cmpd="thinThick">
            <a:solidFill>
              <a:schemeClr val="tx1">
                <a:lumMod val="85000"/>
                <a:lumOff val="15000"/>
              </a:schemeClr>
            </a:solidFill>
          </a:ln>
        </p:spPr>
        <p:txBody>
          <a:bodyPr vert="horz" lIns="91440" tIns="45720" rIns="91440" bIns="45720" rtlCol="0" anchor="ctr">
            <a:normAutofit/>
          </a:bodyPr>
          <a:lstStyle/>
          <a:p>
            <a:pPr algn="ctr" defTabSz="914400">
              <a:lnSpc>
                <a:spcPct val="90000"/>
              </a:lnSpc>
              <a:spcBef>
                <a:spcPct val="0"/>
              </a:spcBef>
              <a:spcAft>
                <a:spcPts val="600"/>
              </a:spcAft>
            </a:pPr>
            <a:r>
              <a:rPr lang="en-US" sz="2600" kern="1200" dirty="0">
                <a:solidFill>
                  <a:schemeClr val="bg1"/>
                </a:solidFill>
                <a:latin typeface="+mj-lt"/>
                <a:ea typeface="+mj-ea"/>
                <a:cs typeface="+mj-cs"/>
              </a:rPr>
              <a:t>Real GDP vs. Sentiment </a:t>
            </a:r>
          </a:p>
        </p:txBody>
      </p:sp>
      <p:graphicFrame>
        <p:nvGraphicFramePr>
          <p:cNvPr id="2" name="Chart 1">
            <a:extLst>
              <a:ext uri="{FF2B5EF4-FFF2-40B4-BE49-F238E27FC236}">
                <a16:creationId xmlns:a16="http://schemas.microsoft.com/office/drawing/2014/main" id="{61ECF41B-6622-4A98-7C0D-E9DAE6FB1B66}"/>
              </a:ext>
            </a:extLst>
          </p:cNvPr>
          <p:cNvGraphicFramePr>
            <a:graphicFrameLocks/>
          </p:cNvGraphicFramePr>
          <p:nvPr>
            <p:extLst>
              <p:ext uri="{D42A27DB-BD31-4B8C-83A1-F6EECF244321}">
                <p14:modId xmlns:p14="http://schemas.microsoft.com/office/powerpoint/2010/main" val="2421985802"/>
              </p:ext>
            </p:extLst>
          </p:nvPr>
        </p:nvGraphicFramePr>
        <p:xfrm>
          <a:off x="3988934" y="914400"/>
          <a:ext cx="7562986" cy="5421086"/>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610C27D2-4F93-861F-B5BE-924799EB0CEF}"/>
              </a:ext>
            </a:extLst>
          </p:cNvPr>
          <p:cNvSpPr txBox="1"/>
          <p:nvPr/>
        </p:nvSpPr>
        <p:spPr>
          <a:xfrm>
            <a:off x="3988934" y="6335486"/>
            <a:ext cx="7267645" cy="276999"/>
          </a:xfrm>
          <a:prstGeom prst="rect">
            <a:avLst/>
          </a:prstGeom>
          <a:noFill/>
        </p:spPr>
        <p:txBody>
          <a:bodyPr wrap="square">
            <a:spAutoFit/>
          </a:bodyPr>
          <a:lstStyle/>
          <a:p>
            <a:r>
              <a:rPr lang="en-US" sz="1200" b="1" dirty="0">
                <a:latin typeface="+mj-lt"/>
              </a:rPr>
              <a:t>Source: </a:t>
            </a:r>
            <a:r>
              <a:rPr lang="en-US" sz="1200" dirty="0">
                <a:latin typeface="+mj-lt"/>
              </a:rPr>
              <a:t>BEA (GDPC1) and University of Michigan Surveys of Consumers (UMCSENT); accessed via FRED.</a:t>
            </a:r>
          </a:p>
        </p:txBody>
      </p:sp>
    </p:spTree>
    <p:extLst>
      <p:ext uri="{BB962C8B-B14F-4D97-AF65-F5344CB8AC3E}">
        <p14:creationId xmlns:p14="http://schemas.microsoft.com/office/powerpoint/2010/main" val="7299938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8452E9D-6263-F77F-7E35-8F9ADE3913B0}"/>
              </a:ext>
            </a:extLst>
          </p:cNvPr>
          <p:cNvSpPr txBox="1"/>
          <p:nvPr/>
        </p:nvSpPr>
        <p:spPr>
          <a:xfrm>
            <a:off x="640080" y="2099763"/>
            <a:ext cx="2752354" cy="2709275"/>
          </a:xfrm>
          <a:prstGeom prst="ellipse">
            <a:avLst/>
          </a:prstGeom>
          <a:solidFill>
            <a:schemeClr val="tx1">
              <a:lumMod val="85000"/>
              <a:lumOff val="15000"/>
            </a:schemeClr>
          </a:solidFill>
          <a:ln w="174625" cmpd="thinThick">
            <a:solidFill>
              <a:schemeClr val="tx1">
                <a:lumMod val="85000"/>
                <a:lumOff val="15000"/>
              </a:schemeClr>
            </a:solidFill>
          </a:ln>
        </p:spPr>
        <p:txBody>
          <a:bodyPr vert="horz" lIns="91440" tIns="45720" rIns="91440" bIns="45720" rtlCol="0" anchor="ctr">
            <a:normAutofit/>
          </a:bodyPr>
          <a:lstStyle/>
          <a:p>
            <a:pPr algn="ctr" defTabSz="914400">
              <a:lnSpc>
                <a:spcPct val="90000"/>
              </a:lnSpc>
              <a:spcBef>
                <a:spcPct val="0"/>
              </a:spcBef>
              <a:spcAft>
                <a:spcPts val="600"/>
              </a:spcAft>
            </a:pPr>
            <a:r>
              <a:rPr lang="en-US" sz="2600" kern="1200" dirty="0">
                <a:solidFill>
                  <a:schemeClr val="bg1"/>
                </a:solidFill>
                <a:latin typeface="+mj-lt"/>
                <a:ea typeface="+mj-ea"/>
                <a:cs typeface="+mj-cs"/>
              </a:rPr>
              <a:t>Real </a:t>
            </a:r>
            <a:r>
              <a:rPr lang="en-US" sz="2600" dirty="0">
                <a:solidFill>
                  <a:schemeClr val="bg1"/>
                </a:solidFill>
                <a:latin typeface="+mj-lt"/>
                <a:ea typeface="+mj-ea"/>
                <a:cs typeface="+mj-cs"/>
              </a:rPr>
              <a:t>Wages vs. Sentiment</a:t>
            </a:r>
            <a:endParaRPr lang="en-US" sz="2600" kern="1200" dirty="0">
              <a:solidFill>
                <a:schemeClr val="bg1"/>
              </a:solidFill>
              <a:latin typeface="+mj-lt"/>
              <a:ea typeface="+mj-ea"/>
              <a:cs typeface="+mj-cs"/>
            </a:endParaRPr>
          </a:p>
        </p:txBody>
      </p:sp>
      <p:graphicFrame>
        <p:nvGraphicFramePr>
          <p:cNvPr id="6" name="Chart 5">
            <a:extLst>
              <a:ext uri="{FF2B5EF4-FFF2-40B4-BE49-F238E27FC236}">
                <a16:creationId xmlns:a16="http://schemas.microsoft.com/office/drawing/2014/main" id="{0DA0E2E8-CB80-4A04-8A76-139E738DCFE2}"/>
              </a:ext>
            </a:extLst>
          </p:cNvPr>
          <p:cNvGraphicFramePr>
            <a:graphicFrameLocks/>
          </p:cNvGraphicFramePr>
          <p:nvPr>
            <p:extLst>
              <p:ext uri="{D42A27DB-BD31-4B8C-83A1-F6EECF244321}">
                <p14:modId xmlns:p14="http://schemas.microsoft.com/office/powerpoint/2010/main" val="4206678532"/>
              </p:ext>
            </p:extLst>
          </p:nvPr>
        </p:nvGraphicFramePr>
        <p:xfrm>
          <a:off x="3962400" y="725214"/>
          <a:ext cx="7899400" cy="5866086"/>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3394DA3A-BEFD-A8AE-9A11-13BCB1AA9FB0}"/>
              </a:ext>
            </a:extLst>
          </p:cNvPr>
          <p:cNvSpPr txBox="1"/>
          <p:nvPr/>
        </p:nvSpPr>
        <p:spPr>
          <a:xfrm>
            <a:off x="3819337" y="6129635"/>
            <a:ext cx="7251434" cy="461665"/>
          </a:xfrm>
          <a:prstGeom prst="rect">
            <a:avLst/>
          </a:prstGeom>
          <a:noFill/>
        </p:spPr>
        <p:txBody>
          <a:bodyPr wrap="square">
            <a:spAutoFit/>
          </a:bodyPr>
          <a:lstStyle/>
          <a:p>
            <a:r>
              <a:rPr lang="en-US" sz="1200" b="1" dirty="0">
                <a:latin typeface="+mj-lt"/>
              </a:rPr>
              <a:t>Source: </a:t>
            </a:r>
            <a:r>
              <a:rPr lang="en-US" sz="1200" dirty="0">
                <a:latin typeface="+mj-lt"/>
              </a:rPr>
              <a:t>BLS (real average hourly earnings series) and University of Michigan Surveys of Consumers (UMCSENT); accessed via FRED.</a:t>
            </a:r>
          </a:p>
        </p:txBody>
      </p:sp>
    </p:spTree>
    <p:extLst>
      <p:ext uri="{BB962C8B-B14F-4D97-AF65-F5344CB8AC3E}">
        <p14:creationId xmlns:p14="http://schemas.microsoft.com/office/powerpoint/2010/main" val="27059227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6750F7-511B-ABA6-F8BC-BAB6590D69BD}"/>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defTabSz="914400">
              <a:lnSpc>
                <a:spcPct val="90000"/>
              </a:lnSpc>
            </a:pPr>
            <a:r>
              <a:rPr lang="en-US" sz="2200" kern="1200" dirty="0">
                <a:solidFill>
                  <a:srgbClr val="FFFFFF"/>
                </a:solidFill>
                <a:latin typeface="+mj-lt"/>
                <a:ea typeface="+mj-ea"/>
                <a:cs typeface="+mj-cs"/>
              </a:rPr>
              <a:t>Unemployment Rate </a:t>
            </a:r>
            <a:br>
              <a:rPr lang="en-US" sz="2200" kern="1200" dirty="0">
                <a:solidFill>
                  <a:srgbClr val="FFFFFF"/>
                </a:solidFill>
                <a:latin typeface="+mj-lt"/>
                <a:ea typeface="+mj-ea"/>
                <a:cs typeface="+mj-cs"/>
              </a:rPr>
            </a:br>
            <a:r>
              <a:rPr lang="en-US" sz="2200" kern="1200" dirty="0">
                <a:solidFill>
                  <a:srgbClr val="FFFFFF"/>
                </a:solidFill>
                <a:latin typeface="+mj-lt"/>
                <a:ea typeface="+mj-ea"/>
                <a:cs typeface="+mj-cs"/>
              </a:rPr>
              <a:t>vs.</a:t>
            </a:r>
            <a:br>
              <a:rPr lang="en-US" sz="2200" kern="1200" dirty="0">
                <a:solidFill>
                  <a:srgbClr val="FFFFFF"/>
                </a:solidFill>
                <a:latin typeface="+mj-lt"/>
                <a:ea typeface="+mj-ea"/>
                <a:cs typeface="+mj-cs"/>
              </a:rPr>
            </a:br>
            <a:r>
              <a:rPr lang="en-US" sz="2200" kern="1200" dirty="0">
                <a:solidFill>
                  <a:srgbClr val="FFFFFF"/>
                </a:solidFill>
                <a:latin typeface="+mj-lt"/>
                <a:ea typeface="+mj-ea"/>
                <a:cs typeface="+mj-cs"/>
              </a:rPr>
              <a:t> Sentiment</a:t>
            </a:r>
          </a:p>
        </p:txBody>
      </p:sp>
      <p:graphicFrame>
        <p:nvGraphicFramePr>
          <p:cNvPr id="11" name="Chart 10">
            <a:extLst>
              <a:ext uri="{FF2B5EF4-FFF2-40B4-BE49-F238E27FC236}">
                <a16:creationId xmlns:a16="http://schemas.microsoft.com/office/drawing/2014/main" id="{3D7E578E-390E-F5D7-B3CA-B3CCA02072F5}"/>
              </a:ext>
            </a:extLst>
          </p:cNvPr>
          <p:cNvGraphicFramePr>
            <a:graphicFrameLocks/>
          </p:cNvGraphicFramePr>
          <p:nvPr>
            <p:extLst>
              <p:ext uri="{D42A27DB-BD31-4B8C-83A1-F6EECF244321}">
                <p14:modId xmlns:p14="http://schemas.microsoft.com/office/powerpoint/2010/main" val="2578984168"/>
              </p:ext>
            </p:extLst>
          </p:nvPr>
        </p:nvGraphicFramePr>
        <p:xfrm>
          <a:off x="3781508" y="543697"/>
          <a:ext cx="7945053" cy="5770606"/>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CAB5DEAD-EAE5-B9A7-3889-5AAFCDDCE4D9}"/>
              </a:ext>
            </a:extLst>
          </p:cNvPr>
          <p:cNvSpPr txBox="1"/>
          <p:nvPr/>
        </p:nvSpPr>
        <p:spPr>
          <a:xfrm>
            <a:off x="3781509" y="6309152"/>
            <a:ext cx="7159760" cy="276999"/>
          </a:xfrm>
          <a:prstGeom prst="rect">
            <a:avLst/>
          </a:prstGeom>
          <a:noFill/>
        </p:spPr>
        <p:txBody>
          <a:bodyPr wrap="square">
            <a:spAutoFit/>
          </a:bodyPr>
          <a:lstStyle/>
          <a:p>
            <a:r>
              <a:rPr lang="en-US" sz="1200" b="1" dirty="0">
                <a:latin typeface="+mj-lt"/>
              </a:rPr>
              <a:t>Source: </a:t>
            </a:r>
            <a:r>
              <a:rPr lang="en-US" sz="1200" dirty="0">
                <a:latin typeface="+mj-lt"/>
              </a:rPr>
              <a:t>BLS (UNRATE) and University of Michigan Surveys of Consumers (UMCSENT); accessed via FRED.</a:t>
            </a:r>
          </a:p>
        </p:txBody>
      </p:sp>
    </p:spTree>
    <p:extLst>
      <p:ext uri="{BB962C8B-B14F-4D97-AF65-F5344CB8AC3E}">
        <p14:creationId xmlns:p14="http://schemas.microsoft.com/office/powerpoint/2010/main" val="1933265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596F992-698C-48C0-9D89-70DA4CE92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BC4D0ED-FCEE-87F7-5CF3-168EF0AD84C2}"/>
              </a:ext>
            </a:extLst>
          </p:cNvPr>
          <p:cNvSpPr>
            <a:spLocks noGrp="1"/>
          </p:cNvSpPr>
          <p:nvPr>
            <p:ph type="title"/>
          </p:nvPr>
        </p:nvSpPr>
        <p:spPr>
          <a:xfrm>
            <a:off x="114742" y="11990"/>
            <a:ext cx="5423344" cy="1655482"/>
          </a:xfrm>
        </p:spPr>
        <p:txBody>
          <a:bodyPr vert="horz" lIns="91440" tIns="45720" rIns="91440" bIns="45720" rtlCol="0" anchor="b">
            <a:normAutofit/>
          </a:bodyPr>
          <a:lstStyle/>
          <a:p>
            <a:pPr algn="r" defTabSz="914400">
              <a:lnSpc>
                <a:spcPct val="90000"/>
              </a:lnSpc>
            </a:pPr>
            <a:r>
              <a:rPr lang="en-US" sz="4000" b="1" kern="1200" dirty="0">
                <a:solidFill>
                  <a:schemeClr val="tx1"/>
                </a:solidFill>
                <a:latin typeface="+mj-lt"/>
                <a:ea typeface="+mj-ea"/>
                <a:cs typeface="+mj-cs"/>
              </a:rPr>
              <a:t>Savings Rates Spiked, Normalized, Then Fell</a:t>
            </a:r>
          </a:p>
        </p:txBody>
      </p:sp>
      <p:sp>
        <p:nvSpPr>
          <p:cNvPr id="7" name="TextBox 6">
            <a:extLst>
              <a:ext uri="{FF2B5EF4-FFF2-40B4-BE49-F238E27FC236}">
                <a16:creationId xmlns:a16="http://schemas.microsoft.com/office/drawing/2014/main" id="{F6563CC7-EF13-5443-AB66-F2B2320C6F8E}"/>
              </a:ext>
            </a:extLst>
          </p:cNvPr>
          <p:cNvSpPr txBox="1"/>
          <p:nvPr/>
        </p:nvSpPr>
        <p:spPr>
          <a:xfrm>
            <a:off x="800990" y="2401960"/>
            <a:ext cx="5181598" cy="3409898"/>
          </a:xfrm>
          <a:prstGeom prst="rect">
            <a:avLst/>
          </a:prstGeom>
        </p:spPr>
        <p:txBody>
          <a:bodyPr vert="horz" lIns="91440" tIns="45720" rIns="91440" bIns="45720" rtlCol="0" anchor="t">
            <a:normAutofit/>
          </a:bodyPr>
          <a:lstStyle/>
          <a:p>
            <a:pPr lvl="0" indent="-228600" algn="r" defTabSz="914400" fontAlgn="base">
              <a:lnSpc>
                <a:spcPct val="90000"/>
              </a:lnSpc>
              <a:spcBef>
                <a:spcPct val="0"/>
              </a:spcBef>
              <a:spcAft>
                <a:spcPts val="600"/>
              </a:spcAft>
              <a:buFont typeface="Arial" panose="020B0604020202020204" pitchFamily="34" charset="0"/>
              <a:buChar char="•"/>
            </a:pPr>
            <a:endParaRPr lang="en-US" altLang="en-US" sz="2400" dirty="0">
              <a:solidFill>
                <a:schemeClr val="tx2">
                  <a:lumMod val="75000"/>
                </a:schemeClr>
              </a:solidFill>
              <a:latin typeface="+mj-lt"/>
            </a:endParaRPr>
          </a:p>
        </p:txBody>
      </p:sp>
      <p:sp>
        <p:nvSpPr>
          <p:cNvPr id="14" name="Rectangle 13">
            <a:extLst>
              <a:ext uri="{FF2B5EF4-FFF2-40B4-BE49-F238E27FC236}">
                <a16:creationId xmlns:a16="http://schemas.microsoft.com/office/drawing/2014/main" id="{A344AAA5-41F4-4862-97EF-688D31DC75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85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9E1A62C-2AAF-4B3E-8CDB-65E2370809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26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Chart 3">
            <a:extLst>
              <a:ext uri="{FF2B5EF4-FFF2-40B4-BE49-F238E27FC236}">
                <a16:creationId xmlns:a16="http://schemas.microsoft.com/office/drawing/2014/main" id="{F617E87D-37E1-E8A5-6771-6B49C25ECDDC}"/>
              </a:ext>
            </a:extLst>
          </p:cNvPr>
          <p:cNvGraphicFramePr>
            <a:graphicFrameLocks/>
          </p:cNvGraphicFramePr>
          <p:nvPr>
            <p:extLst>
              <p:ext uri="{D42A27DB-BD31-4B8C-83A1-F6EECF244321}">
                <p14:modId xmlns:p14="http://schemas.microsoft.com/office/powerpoint/2010/main" val="4209710632"/>
              </p:ext>
            </p:extLst>
          </p:nvPr>
        </p:nvGraphicFramePr>
        <p:xfrm>
          <a:off x="6209414" y="644056"/>
          <a:ext cx="5423344" cy="518425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E6B2F48B-0D26-944E-3CA9-61CACD6EA986}"/>
              </a:ext>
            </a:extLst>
          </p:cNvPr>
          <p:cNvSpPr txBox="1"/>
          <p:nvPr/>
        </p:nvSpPr>
        <p:spPr>
          <a:xfrm>
            <a:off x="6209414" y="5829329"/>
            <a:ext cx="6096000" cy="276999"/>
          </a:xfrm>
          <a:prstGeom prst="rect">
            <a:avLst/>
          </a:prstGeom>
          <a:noFill/>
        </p:spPr>
        <p:txBody>
          <a:bodyPr wrap="square">
            <a:spAutoFit/>
          </a:bodyPr>
          <a:lstStyle/>
          <a:p>
            <a:r>
              <a:rPr lang="en-US" sz="1200" b="1" dirty="0">
                <a:latin typeface="+mj-lt"/>
              </a:rPr>
              <a:t>Source: </a:t>
            </a:r>
            <a:r>
              <a:rPr lang="en-US" sz="1200" dirty="0">
                <a:latin typeface="+mj-lt"/>
              </a:rPr>
              <a:t>BEA (PSAVERT); accessed via FRED.</a:t>
            </a:r>
          </a:p>
        </p:txBody>
      </p:sp>
      <p:sp>
        <p:nvSpPr>
          <p:cNvPr id="9" name="Rectangle 1">
            <a:extLst>
              <a:ext uri="{FF2B5EF4-FFF2-40B4-BE49-F238E27FC236}">
                <a16:creationId xmlns:a16="http://schemas.microsoft.com/office/drawing/2014/main" id="{C62DDE22-D699-592A-B607-84E45136915E}"/>
              </a:ext>
            </a:extLst>
          </p:cNvPr>
          <p:cNvSpPr>
            <a:spLocks noChangeArrowheads="1"/>
          </p:cNvSpPr>
          <p:nvPr/>
        </p:nvSpPr>
        <p:spPr bwMode="auto">
          <a:xfrm>
            <a:off x="425671" y="1972086"/>
            <a:ext cx="5690486"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i="0" u="none" strike="noStrike" cap="none" normalizeH="0" baseline="0" dirty="0">
                <a:ln>
                  <a:noFill/>
                </a:ln>
                <a:solidFill>
                  <a:schemeClr val="tx2">
                    <a:lumMod val="50000"/>
                  </a:schemeClr>
                </a:solidFill>
                <a:effectLst/>
                <a:latin typeface="+mj-lt"/>
              </a:rPr>
              <a:t>Savings surged during the start of the pandemic</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2400" i="0" u="none" strike="noStrike" cap="none" normalizeH="0" baseline="0" dirty="0">
              <a:ln>
                <a:noFill/>
              </a:ln>
              <a:solidFill>
                <a:schemeClr val="tx2">
                  <a:lumMod val="50000"/>
                </a:schemeClr>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i="0" u="none" strike="noStrike" cap="none" normalizeH="0" baseline="0" dirty="0">
                <a:ln>
                  <a:noFill/>
                </a:ln>
                <a:solidFill>
                  <a:schemeClr val="tx2">
                    <a:lumMod val="50000"/>
                  </a:schemeClr>
                </a:solidFill>
                <a:effectLst/>
                <a:latin typeface="+mj-lt"/>
              </a:rPr>
              <a:t>Savings later returned toward pre-pandemic norms</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2400" i="0" u="none" strike="noStrike" cap="none" normalizeH="0" baseline="0" dirty="0">
              <a:ln>
                <a:noFill/>
              </a:ln>
              <a:solidFill>
                <a:schemeClr val="tx2">
                  <a:lumMod val="50000"/>
                </a:schemeClr>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i="0" u="none" strike="noStrike" cap="none" normalizeH="0" baseline="0" dirty="0">
                <a:ln>
                  <a:noFill/>
                </a:ln>
                <a:solidFill>
                  <a:schemeClr val="tx2">
                    <a:lumMod val="50000"/>
                  </a:schemeClr>
                </a:solidFill>
                <a:effectLst/>
                <a:latin typeface="+mj-lt"/>
              </a:rPr>
              <a:t>Recent readings have been below pre-pandemic levels</a:t>
            </a:r>
          </a:p>
        </p:txBody>
      </p:sp>
    </p:spTree>
    <p:extLst>
      <p:ext uri="{BB962C8B-B14F-4D97-AF65-F5344CB8AC3E}">
        <p14:creationId xmlns:p14="http://schemas.microsoft.com/office/powerpoint/2010/main" val="34266534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8333F9B-40D6-C597-DF7E-FE541020C629}"/>
            </a:ext>
          </a:extLst>
        </p:cNvPr>
        <p:cNvGrpSpPr/>
        <p:nvPr/>
      </p:nvGrpSpPr>
      <p:grpSpPr>
        <a:xfrm>
          <a:off x="0" y="0"/>
          <a:ext cx="0" cy="0"/>
          <a:chOff x="0" y="0"/>
          <a:chExt cx="0" cy="0"/>
        </a:xfrm>
      </p:grpSpPr>
      <p:sp useBgFill="1">
        <p:nvSpPr>
          <p:cNvPr id="48" name="Rectangle 47">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51">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FA60A6D2-7A0C-3F34-D680-673187A4F1EE}"/>
              </a:ext>
            </a:extLst>
          </p:cNvPr>
          <p:cNvSpPr>
            <a:spLocks noGrp="1"/>
          </p:cNvSpPr>
          <p:nvPr>
            <p:ph type="title"/>
          </p:nvPr>
        </p:nvSpPr>
        <p:spPr>
          <a:xfrm>
            <a:off x="660041" y="2767106"/>
            <a:ext cx="2880828" cy="3071906"/>
          </a:xfrm>
          <a:prstGeom prst="ellipse">
            <a:avLst/>
          </a:prstGeom>
        </p:spPr>
        <p:txBody>
          <a:bodyPr vert="horz" lIns="91440" tIns="45720" rIns="91440" bIns="45720" rtlCol="0" anchor="t">
            <a:normAutofit/>
          </a:bodyPr>
          <a:lstStyle/>
          <a:p>
            <a:pPr algn="l" defTabSz="914400">
              <a:lnSpc>
                <a:spcPct val="90000"/>
              </a:lnSpc>
            </a:pPr>
            <a:r>
              <a:rPr lang="en-US" sz="3100" kern="1200" dirty="0">
                <a:solidFill>
                  <a:srgbClr val="FFFFFF"/>
                </a:solidFill>
                <a:latin typeface="+mj-lt"/>
                <a:ea typeface="+mj-ea"/>
                <a:cs typeface="+mj-cs"/>
              </a:rPr>
              <a:t>Savings as an Inflation Shock Absorber</a:t>
            </a:r>
          </a:p>
        </p:txBody>
      </p:sp>
      <p:sp>
        <p:nvSpPr>
          <p:cNvPr id="4" name="TextBox 3">
            <a:extLst>
              <a:ext uri="{FF2B5EF4-FFF2-40B4-BE49-F238E27FC236}">
                <a16:creationId xmlns:a16="http://schemas.microsoft.com/office/drawing/2014/main" id="{A2F7B9CF-84B6-3D59-FFBB-BA4882B7EC9A}"/>
              </a:ext>
            </a:extLst>
          </p:cNvPr>
          <p:cNvSpPr txBox="1"/>
          <p:nvPr/>
        </p:nvSpPr>
        <p:spPr>
          <a:xfrm>
            <a:off x="4495807" y="5812001"/>
            <a:ext cx="6096000" cy="276999"/>
          </a:xfrm>
          <a:prstGeom prst="rect">
            <a:avLst/>
          </a:prstGeom>
          <a:noFill/>
        </p:spPr>
        <p:txBody>
          <a:bodyPr wrap="square">
            <a:spAutoFit/>
          </a:bodyPr>
          <a:lstStyle/>
          <a:p>
            <a:r>
              <a:rPr lang="en-US" sz="1200" b="1" dirty="0">
                <a:latin typeface="+mj-lt"/>
              </a:rPr>
              <a:t>Source: </a:t>
            </a:r>
            <a:r>
              <a:rPr lang="en-US" sz="1200" dirty="0">
                <a:latin typeface="+mj-lt"/>
              </a:rPr>
              <a:t>BEA (PMSAVE); accessed via FRED</a:t>
            </a:r>
          </a:p>
        </p:txBody>
      </p:sp>
      <p:graphicFrame>
        <p:nvGraphicFramePr>
          <p:cNvPr id="5" name="Chart 4">
            <a:extLst>
              <a:ext uri="{FF2B5EF4-FFF2-40B4-BE49-F238E27FC236}">
                <a16:creationId xmlns:a16="http://schemas.microsoft.com/office/drawing/2014/main" id="{4672BE53-9A07-2045-FB34-783DA766F779}"/>
              </a:ext>
            </a:extLst>
          </p:cNvPr>
          <p:cNvGraphicFramePr>
            <a:graphicFrameLocks/>
          </p:cNvGraphicFramePr>
          <p:nvPr>
            <p:extLst>
              <p:ext uri="{D42A27DB-BD31-4B8C-83A1-F6EECF244321}">
                <p14:modId xmlns:p14="http://schemas.microsoft.com/office/powerpoint/2010/main" val="1461547179"/>
              </p:ext>
            </p:extLst>
          </p:nvPr>
        </p:nvGraphicFramePr>
        <p:xfrm>
          <a:off x="4346678" y="688262"/>
          <a:ext cx="6769963" cy="497308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665743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596F992-698C-48C0-9D89-70DA4CE92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25519" y="-25499"/>
            <a:ext cx="6340930" cy="1655482"/>
          </a:xfrm>
        </p:spPr>
        <p:txBody>
          <a:bodyPr anchor="b">
            <a:normAutofit/>
          </a:bodyPr>
          <a:lstStyle/>
          <a:p>
            <a:pPr algn="l"/>
            <a:r>
              <a:rPr lang="en-US" sz="4000" b="1" dirty="0"/>
              <a:t>Pressure on Household Budgets</a:t>
            </a:r>
          </a:p>
        </p:txBody>
      </p:sp>
      <p:sp>
        <p:nvSpPr>
          <p:cNvPr id="3" name="Content Placeholder 2"/>
          <p:cNvSpPr>
            <a:spLocks noGrp="1"/>
          </p:cNvSpPr>
          <p:nvPr>
            <p:ph idx="1"/>
          </p:nvPr>
        </p:nvSpPr>
        <p:spPr>
          <a:xfrm>
            <a:off x="602284" y="1754264"/>
            <a:ext cx="6264165" cy="3409898"/>
          </a:xfrm>
        </p:spPr>
        <p:txBody>
          <a:bodyPr anchor="t">
            <a:noAutofit/>
          </a:bodyPr>
          <a:lstStyle/>
          <a:p>
            <a:pPr>
              <a:lnSpc>
                <a:spcPct val="90000"/>
              </a:lnSpc>
              <a:defRPr sz="2000">
                <a:solidFill>
                  <a:srgbClr val="102B45"/>
                </a:solidFill>
              </a:defRPr>
            </a:pPr>
            <a:r>
              <a:rPr lang="en-US" sz="2400" dirty="0">
                <a:solidFill>
                  <a:schemeClr val="tx2">
                    <a:lumMod val="50000"/>
                  </a:schemeClr>
                </a:solidFill>
                <a:latin typeface="+mj-lt"/>
              </a:rPr>
              <a:t>Prices are higher after the inflation surge</a:t>
            </a:r>
          </a:p>
          <a:p>
            <a:pPr marL="0" indent="0">
              <a:lnSpc>
                <a:spcPct val="90000"/>
              </a:lnSpc>
              <a:buNone/>
              <a:defRPr sz="2000">
                <a:solidFill>
                  <a:srgbClr val="102B45"/>
                </a:solidFill>
              </a:defRPr>
            </a:pPr>
            <a:endParaRPr lang="en-US" sz="2400" dirty="0">
              <a:solidFill>
                <a:schemeClr val="tx2">
                  <a:lumMod val="50000"/>
                </a:schemeClr>
              </a:solidFill>
              <a:latin typeface="+mj-lt"/>
            </a:endParaRPr>
          </a:p>
          <a:p>
            <a:pPr>
              <a:lnSpc>
                <a:spcPct val="90000"/>
              </a:lnSpc>
              <a:defRPr sz="2000">
                <a:solidFill>
                  <a:srgbClr val="102B45"/>
                </a:solidFill>
              </a:defRPr>
            </a:pPr>
            <a:r>
              <a:rPr lang="en-US" sz="2400" dirty="0">
                <a:solidFill>
                  <a:schemeClr val="tx2">
                    <a:lumMod val="50000"/>
                  </a:schemeClr>
                </a:solidFill>
                <a:latin typeface="+mj-lt"/>
              </a:rPr>
              <a:t>Essentials absorb more of the budget </a:t>
            </a:r>
          </a:p>
          <a:p>
            <a:pPr lvl="1">
              <a:lnSpc>
                <a:spcPct val="90000"/>
              </a:lnSpc>
              <a:defRPr sz="2000">
                <a:solidFill>
                  <a:srgbClr val="102B45"/>
                </a:solidFill>
              </a:defRPr>
            </a:pPr>
            <a:r>
              <a:rPr lang="en-US" sz="2400" dirty="0">
                <a:solidFill>
                  <a:schemeClr val="tx2">
                    <a:lumMod val="50000"/>
                  </a:schemeClr>
                </a:solidFill>
                <a:latin typeface="+mj-lt"/>
              </a:rPr>
              <a:t>Less discretionary income</a:t>
            </a:r>
          </a:p>
          <a:p>
            <a:pPr lvl="1">
              <a:lnSpc>
                <a:spcPct val="90000"/>
              </a:lnSpc>
              <a:defRPr sz="2000">
                <a:solidFill>
                  <a:srgbClr val="102B45"/>
                </a:solidFill>
              </a:defRPr>
            </a:pPr>
            <a:r>
              <a:rPr lang="en-US" sz="2400" dirty="0">
                <a:solidFill>
                  <a:schemeClr val="tx2">
                    <a:lumMod val="50000"/>
                  </a:schemeClr>
                </a:solidFill>
                <a:latin typeface="+mj-lt"/>
              </a:rPr>
              <a:t>Households feel more cash-flow constrained</a:t>
            </a:r>
          </a:p>
          <a:p>
            <a:pPr marL="457200" lvl="1" indent="0">
              <a:lnSpc>
                <a:spcPct val="90000"/>
              </a:lnSpc>
              <a:buNone/>
              <a:defRPr sz="2000">
                <a:solidFill>
                  <a:srgbClr val="102B45"/>
                </a:solidFill>
              </a:defRPr>
            </a:pPr>
            <a:endParaRPr lang="en-US" sz="2400" dirty="0">
              <a:solidFill>
                <a:schemeClr val="tx2">
                  <a:lumMod val="50000"/>
                </a:schemeClr>
              </a:solidFill>
              <a:latin typeface="+mj-lt"/>
            </a:endParaRPr>
          </a:p>
          <a:p>
            <a:pPr>
              <a:lnSpc>
                <a:spcPct val="90000"/>
              </a:lnSpc>
              <a:defRPr sz="1800">
                <a:solidFill>
                  <a:srgbClr val="102B45"/>
                </a:solidFill>
              </a:defRPr>
            </a:pPr>
            <a:r>
              <a:rPr lang="en-US" sz="2400" dirty="0">
                <a:solidFill>
                  <a:schemeClr val="tx2">
                    <a:lumMod val="50000"/>
                  </a:schemeClr>
                </a:solidFill>
                <a:latin typeface="+mj-lt"/>
              </a:rPr>
              <a:t>Essential Budget Categories</a:t>
            </a:r>
          </a:p>
          <a:p>
            <a:pPr lvl="1">
              <a:lnSpc>
                <a:spcPct val="90000"/>
              </a:lnSpc>
              <a:defRPr sz="1800">
                <a:solidFill>
                  <a:srgbClr val="102B45"/>
                </a:solidFill>
              </a:defRPr>
            </a:pPr>
            <a:r>
              <a:rPr lang="en-US" sz="2400" dirty="0">
                <a:solidFill>
                  <a:schemeClr val="tx2">
                    <a:lumMod val="50000"/>
                  </a:schemeClr>
                </a:solidFill>
                <a:latin typeface="+mj-lt"/>
              </a:rPr>
              <a:t>Shelter prices — largest fixed monthly bill</a:t>
            </a:r>
          </a:p>
          <a:p>
            <a:pPr lvl="1">
              <a:lnSpc>
                <a:spcPct val="90000"/>
              </a:lnSpc>
              <a:defRPr sz="1800">
                <a:solidFill>
                  <a:srgbClr val="102B45"/>
                </a:solidFill>
              </a:defRPr>
            </a:pPr>
            <a:r>
              <a:rPr lang="en-US" sz="2400" dirty="0">
                <a:solidFill>
                  <a:schemeClr val="tx2">
                    <a:lumMod val="50000"/>
                  </a:schemeClr>
                </a:solidFill>
                <a:latin typeface="+mj-lt"/>
              </a:rPr>
              <a:t>Grocery prices — frequent purchases; shapes perception of inflation</a:t>
            </a:r>
          </a:p>
          <a:p>
            <a:pPr marL="457200" lvl="1" indent="0">
              <a:lnSpc>
                <a:spcPct val="90000"/>
              </a:lnSpc>
              <a:buNone/>
              <a:defRPr sz="1800">
                <a:solidFill>
                  <a:srgbClr val="102B45"/>
                </a:solidFill>
              </a:defRPr>
            </a:pPr>
            <a:endParaRPr lang="en-US" sz="2400" dirty="0">
              <a:latin typeface="+mj-lt"/>
            </a:endParaRPr>
          </a:p>
        </p:txBody>
      </p:sp>
      <p:pic>
        <p:nvPicPr>
          <p:cNvPr id="5" name="Picture 4">
            <a:extLst>
              <a:ext uri="{FF2B5EF4-FFF2-40B4-BE49-F238E27FC236}">
                <a16:creationId xmlns:a16="http://schemas.microsoft.com/office/drawing/2014/main" id="{BBEF4C0C-4E37-2ADF-C869-208309AF3F63}"/>
              </a:ext>
            </a:extLst>
          </p:cNvPr>
          <p:cNvPicPr>
            <a:picLocks noChangeAspect="1"/>
          </p:cNvPicPr>
          <p:nvPr/>
        </p:nvPicPr>
        <p:blipFill>
          <a:blip r:embed="rId3"/>
          <a:srcRect l="3898" r="2850"/>
          <a:stretch>
            <a:fillRect/>
          </a:stretch>
        </p:blipFill>
        <p:spPr>
          <a:xfrm>
            <a:off x="7728405" y="836875"/>
            <a:ext cx="3601639" cy="5184250"/>
          </a:xfrm>
          <a:prstGeom prst="rect">
            <a:avLst/>
          </a:prstGeom>
        </p:spPr>
      </p:pic>
      <p:sp>
        <p:nvSpPr>
          <p:cNvPr id="12" name="Rectangle 11">
            <a:extLst>
              <a:ext uri="{FF2B5EF4-FFF2-40B4-BE49-F238E27FC236}">
                <a16:creationId xmlns:a16="http://schemas.microsoft.com/office/drawing/2014/main" id="{A344AAA5-41F4-4862-97EF-688D31DC75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85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9E1A62C-2AAF-4B3E-8CDB-65E2370809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26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5">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21437B58-423B-437D-BAF9-B1767DC004D4}">
  <we:reference id="wa104380955" version="3.16.2.1" store="en-US" storeType="OMEX"/>
  <we:alternateReferences>
    <we:reference id="WA104380955" version="3.16.2.1" store="WA104380955"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14417</TotalTime>
  <Words>4718</Words>
  <Application>Microsoft Office PowerPoint</Application>
  <PresentationFormat>Widescreen</PresentationFormat>
  <Paragraphs>372</Paragraphs>
  <Slides>29</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Times New Roman</vt:lpstr>
      <vt:lpstr>Office Theme</vt:lpstr>
      <vt:lpstr>PowerPoint Presentation</vt:lpstr>
      <vt:lpstr>Michigan’s Consumer Sentiment Index</vt:lpstr>
      <vt:lpstr>Michigan’s Consumer Sentiment Index </vt:lpstr>
      <vt:lpstr>PowerPoint Presentation</vt:lpstr>
      <vt:lpstr>PowerPoint Presentation</vt:lpstr>
      <vt:lpstr>Unemployment Rate  vs.  Sentiment</vt:lpstr>
      <vt:lpstr>Savings Rates Spiked, Normalized, Then Fell</vt:lpstr>
      <vt:lpstr>Savings as an Inflation Shock Absorber</vt:lpstr>
      <vt:lpstr>Pressure on Household Budgets</vt:lpstr>
      <vt:lpstr>Housing: The Bill That Shapes the Budget</vt:lpstr>
      <vt:lpstr>Cost-burdened Households: 2024 Cost-burdened is defined as households spending more than 30 percent of income on housing. </vt:lpstr>
      <vt:lpstr>Cost-burden of Households  2020 vs. 2024</vt:lpstr>
      <vt:lpstr>Cost-burden of Households  2020 vs. 2024</vt:lpstr>
      <vt:lpstr>Current Housing Market</vt:lpstr>
      <vt:lpstr>High Frequency Inflation: Groceries</vt:lpstr>
      <vt:lpstr>Food Insecurity is Rising</vt:lpstr>
      <vt:lpstr>Food Insecurity Is Highly Income-Sensitive</vt:lpstr>
      <vt:lpstr>Strong Economy, Strained Households Sentiment has dropped to historic lows without a recession</vt:lpstr>
      <vt:lpstr>Appendix</vt:lpstr>
      <vt:lpstr>Grocery Prices v. Real Wages</vt:lpstr>
      <vt:lpstr>Household Spending (Aggregate)</vt:lpstr>
      <vt:lpstr>PowerPoint Presentation</vt:lpstr>
      <vt:lpstr>Groceries and consumer sentiment</vt:lpstr>
      <vt:lpstr>PowerPoint Presentation</vt:lpstr>
      <vt:lpstr>PowerPoint Presentation</vt:lpstr>
      <vt:lpstr>Stress in the Credit Data?</vt:lpstr>
      <vt:lpstr>Real v. Nominal Savings</vt:lpstr>
      <vt:lpstr>Housing and Earnings </vt:lpstr>
      <vt:lpstr>Concept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Scott, Katie</dc:creator>
  <cp:keywords/>
  <dc:description>generated using python-pptx</dc:description>
  <cp:lastModifiedBy>Scott, Katie</cp:lastModifiedBy>
  <cp:revision>39</cp:revision>
  <dcterms:created xsi:type="dcterms:W3CDTF">2013-01-27T09:14:16Z</dcterms:created>
  <dcterms:modified xsi:type="dcterms:W3CDTF">2026-02-02T18:40:51Z</dcterms:modified>
  <cp:category/>
</cp:coreProperties>
</file>