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Lst>
  <p:notesMasterIdLst>
    <p:notesMasterId r:id="rId23"/>
  </p:notesMasterIdLst>
  <p:handoutMasterIdLst>
    <p:handoutMasterId r:id="rId24"/>
  </p:handoutMasterIdLst>
  <p:sldIdLst>
    <p:sldId id="256" r:id="rId2"/>
    <p:sldId id="939" r:id="rId3"/>
    <p:sldId id="896" r:id="rId4"/>
    <p:sldId id="928" r:id="rId5"/>
    <p:sldId id="931" r:id="rId6"/>
    <p:sldId id="933" r:id="rId7"/>
    <p:sldId id="918" r:id="rId8"/>
    <p:sldId id="932" r:id="rId9"/>
    <p:sldId id="920" r:id="rId10"/>
    <p:sldId id="901" r:id="rId11"/>
    <p:sldId id="925" r:id="rId12"/>
    <p:sldId id="924" r:id="rId13"/>
    <p:sldId id="935" r:id="rId14"/>
    <p:sldId id="934" r:id="rId15"/>
    <p:sldId id="922" r:id="rId16"/>
    <p:sldId id="923" r:id="rId17"/>
    <p:sldId id="902" r:id="rId18"/>
    <p:sldId id="936" r:id="rId19"/>
    <p:sldId id="937" r:id="rId20"/>
    <p:sldId id="927" r:id="rId21"/>
    <p:sldId id="938" r:id="rId2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2988" userDrawn="1">
          <p15:clr>
            <a:srgbClr val="A4A3A4"/>
          </p15:clr>
        </p15:guide>
        <p15:guide id="3" pos="2880" userDrawn="1">
          <p15:clr>
            <a:srgbClr val="A4A3A4"/>
          </p15:clr>
        </p15:guide>
        <p15:guide id="6" orient="horz" pos="1980" userDrawn="1">
          <p15:clr>
            <a:srgbClr val="A4A3A4"/>
          </p15:clr>
        </p15:guide>
        <p15:guide id="7" orient="horz" pos="732" userDrawn="1">
          <p15:clr>
            <a:srgbClr val="A4A3A4"/>
          </p15:clr>
        </p15:guide>
      </p15:sldGuideLst>
    </p:ext>
    <p:ext uri="{2D200454-40CA-4A62-9FC3-DE9A4176ACB9}">
      <p15:notesGuideLst xmlns:p15="http://schemas.microsoft.com/office/powerpoint/2012/main">
        <p15:guide id="1" orient="horz" pos="2203" userDrawn="1">
          <p15:clr>
            <a:srgbClr val="A4A3A4"/>
          </p15:clr>
        </p15:guide>
        <p15:guide id="2" pos="2935" userDrawn="1">
          <p15:clr>
            <a:srgbClr val="A4A3A4"/>
          </p15:clr>
        </p15:guide>
        <p15:guide id="3" orient="horz" pos="2928" userDrawn="1">
          <p15:clr>
            <a:srgbClr val="A4A3A4"/>
          </p15:clr>
        </p15:guide>
        <p15:guide id="4"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7E5460-947F-0CF3-EECA-84776A95EED9}" name="Dunn, Julianne E" initials="JD" userId="Dunn, Julianne E" providerId="None"/>
  <p188:author id="{7C75C0D2-AD76-C116-AF3F-3EC851C30441}" name="Huettner, Brett D" initials="HBD" userId="S::Brett.Huettner@clev.frb.org::65e5396a-8dd9-4982-a433-793d60cead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Venkatu, Guhan" initials="GV" lastIdx="0" clrIdx="0"/>
  <p:cmAuthor id="1" name="Mark Schweitzer" initials="MES" lastIdx="11" clrIdx="1"/>
  <p:cmAuthor id="2" name="Dunn, Julianne E" initials="JD" lastIdx="3" clrIdx="2">
    <p:extLst>
      <p:ext uri="{19B8F6BF-5375-455C-9EA6-DF929625EA0E}">
        <p15:presenceInfo xmlns:p15="http://schemas.microsoft.com/office/powerpoint/2012/main" userId="S::Julianne.Dunn@clev.frb.org::fd189ad4-f709-4b31-852a-920cc6a886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5A9"/>
    <a:srgbClr val="061B55"/>
    <a:srgbClr val="960909"/>
    <a:srgbClr val="7F7F7F"/>
    <a:srgbClr val="E67A17"/>
    <a:srgbClr val="768F40"/>
    <a:srgbClr val="2875A8"/>
    <a:srgbClr val="581F54"/>
    <a:srgbClr val="666666"/>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8D8B7-1716-4C5B-86D0-FB44271FB81C}" v="33" dt="2026-02-01T19:45:22.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2" d="100"/>
          <a:sy n="202" d="100"/>
        </p:scale>
        <p:origin x="248" y="96"/>
      </p:cViewPr>
      <p:guideLst>
        <p:guide orient="horz" pos="1620"/>
        <p:guide orient="horz" pos="2988"/>
        <p:guide pos="2880"/>
        <p:guide orient="horz" pos="1980"/>
        <p:guide orient="horz" pos="732"/>
      </p:guideLst>
    </p:cSldViewPr>
  </p:slideViewPr>
  <p:notesTextViewPr>
    <p:cViewPr>
      <p:scale>
        <a:sx n="1" d="1"/>
        <a:sy n="1" d="1"/>
      </p:scale>
      <p:origin x="0" y="0"/>
    </p:cViewPr>
  </p:notesTextViewPr>
  <p:notesViewPr>
    <p:cSldViewPr snapToGrid="0">
      <p:cViewPr>
        <p:scale>
          <a:sx n="1" d="2"/>
          <a:sy n="1" d="2"/>
        </p:scale>
        <p:origin x="0" y="0"/>
      </p:cViewPr>
      <p:guideLst>
        <p:guide orient="horz" pos="2203"/>
        <p:guide pos="2935"/>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391" tIns="46696" rIns="93391" bIns="46696"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4820"/>
          </a:xfrm>
          <a:prstGeom prst="rect">
            <a:avLst/>
          </a:prstGeom>
        </p:spPr>
        <p:txBody>
          <a:bodyPr vert="horz" lIns="93391" tIns="46696" rIns="93391" bIns="46696" rtlCol="0"/>
          <a:lstStyle>
            <a:lvl1pPr algn="r">
              <a:defRPr sz="1200"/>
            </a:lvl1pPr>
          </a:lstStyle>
          <a:p>
            <a:fld id="{0AC131F3-F2BF-4DD4-9B7C-7588D5EA85DB}" type="datetimeFigureOut">
              <a:rPr lang="en-US" smtClean="0"/>
              <a:pPr/>
              <a:t>1/30/2026</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391" tIns="46696" rIns="93391" bIns="4669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391" tIns="46696" rIns="93391" bIns="46696" rtlCol="0" anchor="b"/>
          <a:lstStyle>
            <a:lvl1pPr algn="r">
              <a:defRPr sz="1200"/>
            </a:lvl1pPr>
          </a:lstStyle>
          <a:p>
            <a:fld id="{2C75915E-B88D-4D50-B128-F03D11073BDE}" type="slidenum">
              <a:rPr lang="en-US" smtClean="0"/>
              <a:pPr/>
              <a:t>‹#›</a:t>
            </a:fld>
            <a:endParaRPr lang="en-US"/>
          </a:p>
        </p:txBody>
      </p:sp>
    </p:spTree>
    <p:extLst>
      <p:ext uri="{BB962C8B-B14F-4D97-AF65-F5344CB8AC3E}">
        <p14:creationId xmlns:p14="http://schemas.microsoft.com/office/powerpoint/2010/main" val="43548149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391" tIns="46696" rIns="93391" bIns="46696"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391" tIns="46696" rIns="93391" bIns="46696" rtlCol="0"/>
          <a:lstStyle>
            <a:lvl1pPr algn="r">
              <a:defRPr sz="1200"/>
            </a:lvl1pPr>
          </a:lstStyle>
          <a:p>
            <a:fld id="{97F9D38B-927B-48AD-94F7-D4FFA6168899}" type="datetimeFigureOut">
              <a:rPr lang="en-US" smtClean="0"/>
              <a:pPr/>
              <a:t>1/30/2026</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391" tIns="46696" rIns="93391" bIns="46696"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391" tIns="46696" rIns="93391" bIns="46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391" tIns="46696" rIns="93391" bIns="46696" rtlCol="0" anchor="b"/>
          <a:lstStyle>
            <a:lvl1pPr algn="r">
              <a:defRPr sz="1200"/>
            </a:lvl1pPr>
          </a:lstStyle>
          <a:p>
            <a:fld id="{74CED2BD-E563-418A-B119-6918B740FA62}" type="slidenum">
              <a:rPr lang="en-US" smtClean="0"/>
              <a:pPr/>
              <a:t>‹#›</a:t>
            </a:fld>
            <a:endParaRPr lang="en-US"/>
          </a:p>
        </p:txBody>
      </p:sp>
    </p:spTree>
    <p:extLst>
      <p:ext uri="{BB962C8B-B14F-4D97-AF65-F5344CB8AC3E}">
        <p14:creationId xmlns:p14="http://schemas.microsoft.com/office/powerpoint/2010/main" val="34857909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a:xfrm>
            <a:off x="1" y="8829967"/>
            <a:ext cx="3037840" cy="464820"/>
          </a:xfrm>
          <a:prstGeom prst="rect">
            <a:avLst/>
          </a:prstGeom>
        </p:spPr>
        <p:txBody>
          <a:bodyPr/>
          <a:lstStyle/>
          <a:p>
            <a:r>
              <a:rPr lang="en-US"/>
              <a:t>Internal FR</a:t>
            </a:r>
          </a:p>
        </p:txBody>
      </p:sp>
      <p:sp>
        <p:nvSpPr>
          <p:cNvPr id="5" name="Slide Number Placeholder 4"/>
          <p:cNvSpPr>
            <a:spLocks noGrp="1"/>
          </p:cNvSpPr>
          <p:nvPr>
            <p:ph type="sldNum" sz="quarter" idx="5"/>
          </p:nvPr>
        </p:nvSpPr>
        <p:spPr/>
        <p:txBody>
          <a:bodyPr/>
          <a:lstStyle/>
          <a:p>
            <a:fld id="{74CED2BD-E563-418A-B119-6918B740FA62}" type="slidenum">
              <a:rPr lang="en-US" smtClean="0"/>
              <a:pPr/>
              <a:t>1</a:t>
            </a:fld>
            <a:endParaRPr lang="en-US"/>
          </a:p>
        </p:txBody>
      </p:sp>
    </p:spTree>
    <p:extLst>
      <p:ext uri="{BB962C8B-B14F-4D97-AF65-F5344CB8AC3E}">
        <p14:creationId xmlns:p14="http://schemas.microsoft.com/office/powerpoint/2010/main" val="222495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062A2-134A-7DB3-B215-AE4B8DA34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936B2C-B3A0-A349-1735-0271BD6F2A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7EF8C-33B3-8E44-4B96-BF0C912F666C}"/>
              </a:ext>
            </a:extLst>
          </p:cNvPr>
          <p:cNvSpPr>
            <a:spLocks noGrp="1"/>
          </p:cNvSpPr>
          <p:nvPr>
            <p:ph type="body" idx="1"/>
          </p:nvPr>
        </p:nvSpPr>
        <p:spPr/>
        <p:txBody>
          <a:bodyPr>
            <a:normAutofit/>
          </a:bodyPr>
          <a:lstStyle/>
          <a:p>
            <a:pPr marL="171450" indent="-171450" rtl="0" fontAlgn="ctr">
              <a:buFont typeface="Arial" panose="020B0604020202020204" pitchFamily="34" charset="0"/>
              <a:buChar char="•"/>
            </a:pPr>
            <a:endParaRPr lang="en-US" sz="1200" kern="1200">
              <a:solidFill>
                <a:schemeClr val="tx1"/>
              </a:solidFill>
              <a:effectLst/>
              <a:latin typeface="+mn-lt"/>
              <a:ea typeface="+mn-ea"/>
              <a:cs typeface="+mn-cs"/>
            </a:endParaRPr>
          </a:p>
        </p:txBody>
      </p:sp>
    </p:spTree>
    <p:extLst>
      <p:ext uri="{BB962C8B-B14F-4D97-AF65-F5344CB8AC3E}">
        <p14:creationId xmlns:p14="http://schemas.microsoft.com/office/powerpoint/2010/main" val="112464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4CED2BD-E563-418A-B119-6918B740FA62}" type="slidenum">
              <a:rPr lang="en-US" smtClean="0"/>
              <a:pPr/>
              <a:t>9</a:t>
            </a:fld>
            <a:endParaRPr lang="en-US"/>
          </a:p>
        </p:txBody>
      </p:sp>
    </p:spTree>
    <p:extLst>
      <p:ext uri="{BB962C8B-B14F-4D97-AF65-F5344CB8AC3E}">
        <p14:creationId xmlns:p14="http://schemas.microsoft.com/office/powerpoint/2010/main" val="105816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CED2BD-E563-418A-B119-6918B740FA62}" type="slidenum">
              <a:rPr lang="en-US" smtClean="0"/>
              <a:pPr/>
              <a:t>12</a:t>
            </a:fld>
            <a:endParaRPr lang="en-US"/>
          </a:p>
        </p:txBody>
      </p:sp>
    </p:spTree>
    <p:extLst>
      <p:ext uri="{BB962C8B-B14F-4D97-AF65-F5344CB8AC3E}">
        <p14:creationId xmlns:p14="http://schemas.microsoft.com/office/powerpoint/2010/main" val="236199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CED2BD-E563-418A-B119-6918B740FA62}" type="slidenum">
              <a:rPr lang="en-US" smtClean="0"/>
              <a:pPr/>
              <a:t>20</a:t>
            </a:fld>
            <a:endParaRPr lang="en-US"/>
          </a:p>
        </p:txBody>
      </p:sp>
    </p:spTree>
    <p:extLst>
      <p:ext uri="{BB962C8B-B14F-4D97-AF65-F5344CB8AC3E}">
        <p14:creationId xmlns:p14="http://schemas.microsoft.com/office/powerpoint/2010/main" val="2061371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4541520" y="3065964"/>
            <a:ext cx="3002280" cy="69343"/>
          </a:xfrm>
          <a:prstGeom prst="rect">
            <a:avLst/>
          </a:prstGeom>
          <a:solidFill>
            <a:srgbClr val="94C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3065964"/>
            <a:ext cx="4389120" cy="69343"/>
          </a:xfrm>
          <a:prstGeom prst="rect">
            <a:avLst/>
          </a:prstGeom>
          <a:solidFill>
            <a:srgbClr val="28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52400" y="1782483"/>
            <a:ext cx="7391400" cy="1228163"/>
          </a:xfrm>
          <a:prstGeom prst="rect">
            <a:avLst/>
          </a:prstGeom>
          <a:solidFill>
            <a:srgbClr val="2C5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597586" y="1782484"/>
            <a:ext cx="1394013" cy="1228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3999" y="4441834"/>
            <a:ext cx="3657600" cy="457200"/>
          </a:xfrm>
          <a:prstGeom prst="rect">
            <a:avLst/>
          </a:prstGeom>
        </p:spPr>
      </p:pic>
      <p:sp>
        <p:nvSpPr>
          <p:cNvPr id="15" name="Rectangle 14"/>
          <p:cNvSpPr/>
          <p:nvPr userDrawn="1"/>
        </p:nvSpPr>
        <p:spPr>
          <a:xfrm>
            <a:off x="7592567" y="3065964"/>
            <a:ext cx="1399032" cy="69343"/>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mcclass"/>
          <p:cNvSpPr>
            <a:spLocks noGrp="1"/>
          </p:cNvSpPr>
          <p:nvPr>
            <p:ph type="body" sz="quarter" idx="10" hasCustomPrompt="1"/>
          </p:nvPr>
        </p:nvSpPr>
        <p:spPr>
          <a:xfrm>
            <a:off x="152399" y="4651715"/>
            <a:ext cx="1822057" cy="219456"/>
          </a:xfrm>
          <a:prstGeom prst="rect">
            <a:avLst/>
          </a:prstGeom>
        </p:spPr>
        <p:txBody>
          <a:bodyPr lIns="91440" tIns="0" rIns="0" bIns="0" anchor="ctr" anchorCtr="0"/>
          <a:lstStyle>
            <a:lvl1pPr algn="l">
              <a:defRPr sz="1400" baseline="0">
                <a:solidFill>
                  <a:srgbClr val="414B56"/>
                </a:solidFill>
              </a:defRPr>
            </a:lvl1pPr>
          </a:lstStyle>
          <a:p>
            <a:pPr lvl="0"/>
            <a:r>
              <a:rPr lang="en-US"/>
              <a:t>FOMC CLASS</a:t>
            </a:r>
          </a:p>
        </p:txBody>
      </p:sp>
      <p:sp>
        <p:nvSpPr>
          <p:cNvPr id="17" name="version"/>
          <p:cNvSpPr>
            <a:spLocks noGrp="1"/>
          </p:cNvSpPr>
          <p:nvPr>
            <p:ph type="body" sz="quarter" idx="11" hasCustomPrompt="1"/>
          </p:nvPr>
        </p:nvSpPr>
        <p:spPr>
          <a:xfrm>
            <a:off x="152400" y="4882616"/>
            <a:ext cx="1822056" cy="219456"/>
          </a:xfrm>
          <a:prstGeom prst="rect">
            <a:avLst/>
          </a:prstGeom>
        </p:spPr>
        <p:txBody>
          <a:bodyPr lIns="91440" tIns="0" rIns="0" bIns="0" anchor="ctr" anchorCtr="0"/>
          <a:lstStyle>
            <a:lvl1pPr algn="l">
              <a:defRPr sz="1400" baseline="0">
                <a:solidFill>
                  <a:srgbClr val="414B56"/>
                </a:solidFill>
              </a:defRPr>
            </a:lvl1pPr>
          </a:lstStyle>
          <a:p>
            <a:pPr lvl="0"/>
            <a:r>
              <a:rPr lang="en-US"/>
              <a:t>Version:</a:t>
            </a:r>
          </a:p>
        </p:txBody>
      </p:sp>
      <p:sp>
        <p:nvSpPr>
          <p:cNvPr id="9" name="authorsdate"/>
          <p:cNvSpPr>
            <a:spLocks noGrp="1" noChangeArrowheads="1"/>
          </p:cNvSpPr>
          <p:nvPr>
            <p:ph type="subTitle" idx="1" hasCustomPrompt="1"/>
          </p:nvPr>
        </p:nvSpPr>
        <p:spPr>
          <a:xfrm>
            <a:off x="152400" y="3259041"/>
            <a:ext cx="3617299" cy="1314450"/>
          </a:xfrm>
          <a:prstGeom prst="rect">
            <a:avLst/>
          </a:prstGeom>
        </p:spPr>
        <p:txBody>
          <a:bodyPr/>
          <a:lstStyle>
            <a:lvl1pPr marL="0" indent="0">
              <a:buFont typeface="Symbol" pitchFamily="18" charset="2"/>
              <a:buNone/>
              <a:defRPr sz="1800">
                <a:solidFill>
                  <a:srgbClr val="414B56"/>
                </a:solidFill>
              </a:defRPr>
            </a:lvl1pPr>
          </a:lstStyle>
          <a:p>
            <a:r>
              <a:rPr lang="en-US"/>
              <a:t>Click to add authors and date</a:t>
            </a:r>
          </a:p>
        </p:txBody>
      </p:sp>
      <p:sp>
        <p:nvSpPr>
          <p:cNvPr id="8" name="title"/>
          <p:cNvSpPr>
            <a:spLocks noGrp="1" noChangeArrowheads="1"/>
          </p:cNvSpPr>
          <p:nvPr>
            <p:ph type="ctrTitle"/>
          </p:nvPr>
        </p:nvSpPr>
        <p:spPr>
          <a:xfrm>
            <a:off x="240792" y="1898216"/>
            <a:ext cx="7214616" cy="996696"/>
          </a:xfrm>
          <a:prstGeom prst="rect">
            <a:avLst/>
          </a:prstGeom>
          <a:noFill/>
        </p:spPr>
        <p:txBody>
          <a:bodyPr lIns="0" tIns="0" rIns="0" bIns="0" anchor="ctr" anchorCtr="0"/>
          <a:lstStyle>
            <a:lvl1pPr algn="l">
              <a:defRPr sz="4400" b="0">
                <a:solidFill>
                  <a:srgbClr val="FFFFFF"/>
                </a:solidFill>
                <a:latin typeface="+mj-lt"/>
              </a:defRPr>
            </a:lvl1pPr>
          </a:lstStyle>
          <a:p>
            <a:endParaRPr lang="en-US"/>
          </a:p>
        </p:txBody>
      </p:sp>
    </p:spTree>
    <p:extLst>
      <p:ext uri="{BB962C8B-B14F-4D97-AF65-F5344CB8AC3E}">
        <p14:creationId xmlns:p14="http://schemas.microsoft.com/office/powerpoint/2010/main" val="744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table">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sz="2000"/>
            </a:lvl1pPr>
          </a:lstStyle>
          <a:p>
            <a:fld id="{16DB3CF8-59E7-44C6-88F7-CC6EEF5857E3}" type="slidenum">
              <a:rPr lang="en-US" smtClean="0"/>
              <a:pPr/>
              <a:t>‹#›</a:t>
            </a:fld>
            <a:endParaRPr lang="en-US"/>
          </a:p>
        </p:txBody>
      </p:sp>
      <p:sp>
        <p:nvSpPr>
          <p:cNvPr id="4" name="header"/>
          <p:cNvSpPr>
            <a:spLocks noGrp="1"/>
          </p:cNvSpPr>
          <p:nvPr>
            <p:ph type="title" hasCustomPrompt="1"/>
          </p:nvPr>
        </p:nvSpPr>
        <p:spPr>
          <a:xfrm>
            <a:off x="0" y="0"/>
            <a:ext cx="9144000" cy="512064"/>
          </a:xfrm>
          <a:prstGeom prst="rect">
            <a:avLst/>
          </a:prstGeom>
          <a:solidFill>
            <a:srgbClr val="2C536B"/>
          </a:solidFill>
        </p:spPr>
        <p:txBody>
          <a:bodyPr anchor="ctr"/>
          <a:lstStyle>
            <a:lvl1pPr algn="l">
              <a:defRPr lang="en-US" sz="1650" baseline="0">
                <a:solidFill>
                  <a:schemeClr val="bg1"/>
                </a:solidFill>
                <a:ea typeface="+mn-ea"/>
                <a:cs typeface="Arial" panose="020B0604020202020204" pitchFamily="34" charset="0"/>
              </a:defRPr>
            </a:lvl1pPr>
          </a:lstStyle>
          <a:p>
            <a:pPr marL="0" lvl="0" indent="0">
              <a:spcBef>
                <a:spcPts val="750"/>
              </a:spcBef>
              <a:buFontTx/>
            </a:pPr>
            <a:r>
              <a:rPr lang="en-US"/>
              <a:t>Slide title or description</a:t>
            </a:r>
          </a:p>
        </p:txBody>
      </p:sp>
      <p:sp>
        <p:nvSpPr>
          <p:cNvPr id="5" name="source"/>
          <p:cNvSpPr>
            <a:spLocks noGrp="1"/>
          </p:cNvSpPr>
          <p:nvPr>
            <p:ph type="body" sz="quarter" idx="16" hasCustomPrompt="1"/>
          </p:nvPr>
        </p:nvSpPr>
        <p:spPr>
          <a:xfrm>
            <a:off x="74675" y="4841160"/>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Source</a:t>
            </a:r>
          </a:p>
        </p:txBody>
      </p:sp>
      <p:sp>
        <p:nvSpPr>
          <p:cNvPr id="6" name="note"/>
          <p:cNvSpPr>
            <a:spLocks noGrp="1"/>
          </p:cNvSpPr>
          <p:nvPr>
            <p:ph type="body" sz="quarter" idx="23" hasCustomPrompt="1"/>
          </p:nvPr>
        </p:nvSpPr>
        <p:spPr>
          <a:xfrm>
            <a:off x="4787456" y="4604118"/>
            <a:ext cx="4277296" cy="465642"/>
          </a:xfrm>
          <a:prstGeom prst="rect">
            <a:avLst/>
          </a:prstGeom>
          <a:noFill/>
        </p:spPr>
        <p:txBody>
          <a:bodyPr lIns="0" tIns="27432" rIns="0" bIns="0" anchor="t" anchorCtr="0"/>
          <a:lstStyle>
            <a:lvl1pPr algn="l">
              <a:defRPr sz="1100">
                <a:solidFill>
                  <a:srgbClr val="414B56"/>
                </a:solidFill>
                <a:latin typeface="+mn-lt"/>
                <a:cs typeface="Arial" panose="020B0604020202020204" pitchFamily="34" charset="0"/>
              </a:defRPr>
            </a:lvl1pPr>
          </a:lstStyle>
          <a:p>
            <a:pPr lvl="0"/>
            <a:r>
              <a:rPr lang="en-US"/>
              <a:t>Slide note</a:t>
            </a:r>
          </a:p>
        </p:txBody>
      </p:sp>
      <p:sp>
        <p:nvSpPr>
          <p:cNvPr id="7" name="lastobservation"/>
          <p:cNvSpPr>
            <a:spLocks noGrp="1"/>
          </p:cNvSpPr>
          <p:nvPr>
            <p:ph type="body" sz="quarter" idx="25" hasCustomPrompt="1"/>
          </p:nvPr>
        </p:nvSpPr>
        <p:spPr>
          <a:xfrm>
            <a:off x="76199" y="4604118"/>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Last observation</a:t>
            </a:r>
          </a:p>
        </p:txBody>
      </p:sp>
      <p:sp>
        <p:nvSpPr>
          <p:cNvPr id="8" name="body"/>
          <p:cNvSpPr>
            <a:spLocks noGrp="1"/>
          </p:cNvSpPr>
          <p:nvPr>
            <p:ph type="body" sz="quarter" idx="18"/>
          </p:nvPr>
        </p:nvSpPr>
        <p:spPr>
          <a:xfrm>
            <a:off x="76200" y="576208"/>
            <a:ext cx="8991600" cy="3995792"/>
          </a:xfrm>
          <a:prstGeom prst="rect">
            <a:avLst/>
          </a:prstGeom>
        </p:spPr>
        <p:txBody>
          <a:bodyPr/>
          <a:lstStyle>
            <a:lvl1pPr marL="0" indent="0">
              <a:buSzPct val="80000"/>
              <a:buFont typeface="Arial" panose="020B0604020202020204" pitchFamily="34" charset="0"/>
              <a:buNone/>
              <a:defRPr sz="2400">
                <a:solidFill>
                  <a:srgbClr val="414B56"/>
                </a:solidFill>
                <a:latin typeface="+mj-lt"/>
              </a:defRPr>
            </a:lvl1pPr>
            <a:lvl2pPr marL="685800" indent="-342900">
              <a:buClr>
                <a:srgbClr val="414B56"/>
              </a:buClr>
              <a:buSzPct val="80000"/>
              <a:buFont typeface="Wingdings" panose="05000000000000000000" pitchFamily="2" charset="2"/>
              <a:buChar char="§"/>
              <a:defRPr sz="2000">
                <a:solidFill>
                  <a:srgbClr val="414B56"/>
                </a:solidFill>
                <a:latin typeface="+mj-lt"/>
              </a:defRPr>
            </a:lvl2pPr>
            <a:lvl3pPr marL="1028700" indent="-342900">
              <a:buSzPct val="80000"/>
              <a:buFont typeface="Arial" panose="020B0604020202020204" pitchFamily="34" charset="0"/>
              <a:buChar char="•"/>
              <a:defRPr sz="2000">
                <a:solidFill>
                  <a:srgbClr val="414B56"/>
                </a:solidFill>
                <a:latin typeface="+mj-lt"/>
              </a:defRPr>
            </a:lvl3pPr>
            <a:lvl4pPr marL="1371600" indent="-342900">
              <a:buClr>
                <a:srgbClr val="414B56"/>
              </a:buClr>
              <a:buSzPct val="80000"/>
              <a:buFont typeface="Gill Sans MT" panose="020B0502020104020203" pitchFamily="34" charset="0"/>
              <a:buChar char="–"/>
              <a:defRPr sz="2000">
                <a:solidFill>
                  <a:srgbClr val="414B56"/>
                </a:solidFill>
                <a:latin typeface="+mj-lt"/>
              </a:defRPr>
            </a:lvl4pPr>
            <a:lvl5pPr marL="1714500" indent="-342900">
              <a:buSzPct val="80000"/>
              <a:buFont typeface="Arial" panose="020B0604020202020204" pitchFamily="34" charset="0"/>
              <a:buChar char="•"/>
              <a:defRPr sz="2000">
                <a:solidFill>
                  <a:srgbClr val="414B56"/>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603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1chart2">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sz="2000"/>
            </a:lvl1pPr>
          </a:lstStyle>
          <a:p>
            <a:fld id="{16DB3CF8-59E7-44C6-88F7-CC6EEF5857E3}" type="slidenum">
              <a:rPr lang="en-US" smtClean="0"/>
              <a:pPr/>
              <a:t>‹#›</a:t>
            </a:fld>
            <a:endParaRPr lang="en-US"/>
          </a:p>
        </p:txBody>
      </p:sp>
      <p:sp>
        <p:nvSpPr>
          <p:cNvPr id="4" name="header"/>
          <p:cNvSpPr>
            <a:spLocks noGrp="1"/>
          </p:cNvSpPr>
          <p:nvPr>
            <p:ph type="title" hasCustomPrompt="1"/>
          </p:nvPr>
        </p:nvSpPr>
        <p:spPr>
          <a:xfrm>
            <a:off x="0" y="0"/>
            <a:ext cx="9144000" cy="512064"/>
          </a:xfrm>
          <a:prstGeom prst="rect">
            <a:avLst/>
          </a:prstGeom>
          <a:solidFill>
            <a:srgbClr val="2C536B"/>
          </a:solidFill>
        </p:spPr>
        <p:txBody>
          <a:bodyPr anchor="ctr"/>
          <a:lstStyle>
            <a:lvl1pPr algn="l">
              <a:defRPr lang="en-US" sz="1650" baseline="0">
                <a:solidFill>
                  <a:schemeClr val="bg1"/>
                </a:solidFill>
                <a:ea typeface="+mn-ea"/>
                <a:cs typeface="Arial" panose="020B0604020202020204" pitchFamily="34" charset="0"/>
              </a:defRPr>
            </a:lvl1pPr>
          </a:lstStyle>
          <a:p>
            <a:pPr marL="0" lvl="0" indent="0">
              <a:spcBef>
                <a:spcPts val="750"/>
              </a:spcBef>
              <a:buFontTx/>
            </a:pPr>
            <a:r>
              <a:rPr lang="en-US"/>
              <a:t>Slide title or description</a:t>
            </a:r>
          </a:p>
        </p:txBody>
      </p:sp>
      <p:sp>
        <p:nvSpPr>
          <p:cNvPr id="5" name="source"/>
          <p:cNvSpPr>
            <a:spLocks noGrp="1"/>
          </p:cNvSpPr>
          <p:nvPr>
            <p:ph type="body" sz="quarter" idx="16" hasCustomPrompt="1"/>
          </p:nvPr>
        </p:nvSpPr>
        <p:spPr>
          <a:xfrm>
            <a:off x="4790427" y="4841160"/>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Source</a:t>
            </a:r>
          </a:p>
        </p:txBody>
      </p:sp>
      <p:sp>
        <p:nvSpPr>
          <p:cNvPr id="6" name="note"/>
          <p:cNvSpPr>
            <a:spLocks noGrp="1"/>
          </p:cNvSpPr>
          <p:nvPr>
            <p:ph type="body" sz="quarter" idx="23" hasCustomPrompt="1"/>
          </p:nvPr>
        </p:nvSpPr>
        <p:spPr>
          <a:xfrm>
            <a:off x="82931" y="4604118"/>
            <a:ext cx="4277296" cy="465642"/>
          </a:xfrm>
          <a:prstGeom prst="rect">
            <a:avLst/>
          </a:prstGeom>
          <a:noFill/>
        </p:spPr>
        <p:txBody>
          <a:bodyPr lIns="0" tIns="27432" rIns="0" bIns="0" anchor="t" anchorCtr="0"/>
          <a:lstStyle>
            <a:lvl1pPr algn="l">
              <a:defRPr sz="1100">
                <a:solidFill>
                  <a:srgbClr val="414B56"/>
                </a:solidFill>
                <a:latin typeface="+mn-lt"/>
                <a:cs typeface="Arial" panose="020B0604020202020204" pitchFamily="34" charset="0"/>
              </a:defRPr>
            </a:lvl1pPr>
          </a:lstStyle>
          <a:p>
            <a:pPr lvl="0"/>
            <a:r>
              <a:rPr lang="en-US"/>
              <a:t>Slide note</a:t>
            </a:r>
          </a:p>
        </p:txBody>
      </p:sp>
      <p:sp>
        <p:nvSpPr>
          <p:cNvPr id="7" name="lastobservation"/>
          <p:cNvSpPr>
            <a:spLocks noGrp="1"/>
          </p:cNvSpPr>
          <p:nvPr>
            <p:ph type="body" sz="quarter" idx="25" hasCustomPrompt="1"/>
          </p:nvPr>
        </p:nvSpPr>
        <p:spPr>
          <a:xfrm>
            <a:off x="4785325" y="4604118"/>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Last observation</a:t>
            </a:r>
          </a:p>
        </p:txBody>
      </p:sp>
      <p:sp>
        <p:nvSpPr>
          <p:cNvPr id="8" name="textbox"/>
          <p:cNvSpPr>
            <a:spLocks noGrp="1"/>
          </p:cNvSpPr>
          <p:nvPr>
            <p:ph type="body" sz="quarter" idx="18"/>
          </p:nvPr>
        </p:nvSpPr>
        <p:spPr>
          <a:xfrm>
            <a:off x="76200" y="571500"/>
            <a:ext cx="4495800" cy="4000500"/>
          </a:xfrm>
          <a:prstGeom prst="rect">
            <a:avLst/>
          </a:prstGeom>
        </p:spPr>
        <p:txBody>
          <a:bodyPr/>
          <a:lstStyle>
            <a:lvl1pPr marL="214313" indent="-214313">
              <a:buSzPct val="80000"/>
              <a:buFont typeface="Arial" panose="020B0604020202020204" pitchFamily="34" charset="0"/>
              <a:buChar char="•"/>
              <a:defRPr sz="2400">
                <a:solidFill>
                  <a:srgbClr val="414B56"/>
                </a:solidFill>
                <a:latin typeface="+mj-lt"/>
              </a:defRPr>
            </a:lvl1pPr>
            <a:lvl2pPr marL="685800" indent="-342900">
              <a:buClr>
                <a:srgbClr val="414B56"/>
              </a:buClr>
              <a:buSzPct val="80000"/>
              <a:buFont typeface="Wingdings" panose="05000000000000000000" pitchFamily="2" charset="2"/>
              <a:buChar char="§"/>
              <a:defRPr sz="2000">
                <a:solidFill>
                  <a:srgbClr val="414B56"/>
                </a:solidFill>
                <a:latin typeface="+mj-lt"/>
              </a:defRPr>
            </a:lvl2pPr>
            <a:lvl3pPr marL="1028700" indent="-342900">
              <a:buSzPct val="80000"/>
              <a:buFont typeface="Arial" panose="020B0604020202020204" pitchFamily="34" charset="0"/>
              <a:buChar char="•"/>
              <a:defRPr sz="2000">
                <a:solidFill>
                  <a:srgbClr val="414B56"/>
                </a:solidFill>
                <a:latin typeface="+mj-lt"/>
              </a:defRPr>
            </a:lvl3pPr>
            <a:lvl4pPr marL="1371600" indent="-342900">
              <a:buClr>
                <a:srgbClr val="414B56"/>
              </a:buClr>
              <a:buSzPct val="80000"/>
              <a:buFont typeface="Gill Sans MT" panose="020B0502020104020203" pitchFamily="34" charset="0"/>
              <a:buChar char="–"/>
              <a:defRPr sz="2000">
                <a:solidFill>
                  <a:srgbClr val="414B56"/>
                </a:solidFill>
                <a:latin typeface="+mj-lt"/>
              </a:defRPr>
            </a:lvl4pPr>
            <a:lvl5pPr marL="1714500" indent="-342900">
              <a:buSzPct val="80000"/>
              <a:buFont typeface="Arial" panose="020B0604020202020204" pitchFamily="34" charset="0"/>
              <a:buChar char="•"/>
              <a:defRPr sz="2000">
                <a:solidFill>
                  <a:srgbClr val="414B56"/>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excelchart"/>
          <p:cNvSpPr>
            <a:spLocks noGrp="1"/>
          </p:cNvSpPr>
          <p:nvPr>
            <p:ph type="chart" sz="quarter" idx="11" hasCustomPrompt="1"/>
          </p:nvPr>
        </p:nvSpPr>
        <p:spPr>
          <a:xfrm>
            <a:off x="4575048" y="971550"/>
            <a:ext cx="4492752" cy="3600450"/>
          </a:xfrm>
          <a:prstGeom prst="rect">
            <a:avLst/>
          </a:prstGeom>
        </p:spPr>
        <p:txBody>
          <a:bodyPr anchor="ctr">
            <a:normAutofit/>
          </a:bodyPr>
          <a:lstStyle>
            <a:lvl1pPr algn="ctr">
              <a:defRPr sz="2100" baseline="0">
                <a:solidFill>
                  <a:srgbClr val="414B56"/>
                </a:solidFill>
              </a:defRPr>
            </a:lvl1pPr>
          </a:lstStyle>
          <a:p>
            <a:r>
              <a:rPr lang="en-US"/>
              <a:t>Insert Excel Chart</a:t>
            </a:r>
          </a:p>
        </p:txBody>
      </p:sp>
      <p:sp>
        <p:nvSpPr>
          <p:cNvPr id="10" name="charttitle"/>
          <p:cNvSpPr>
            <a:spLocks noGrp="1"/>
          </p:cNvSpPr>
          <p:nvPr>
            <p:ph type="body" sz="quarter" idx="20" hasCustomPrompt="1"/>
          </p:nvPr>
        </p:nvSpPr>
        <p:spPr>
          <a:xfrm>
            <a:off x="4579178" y="571502"/>
            <a:ext cx="3264291" cy="245215"/>
          </a:xfrm>
          <a:prstGeom prst="rect">
            <a:avLst/>
          </a:prstGeom>
        </p:spPr>
        <p:txBody>
          <a:bodyPr lIns="45720" tIns="0" rIns="0" bIns="0"/>
          <a:lstStyle>
            <a:lvl1pPr>
              <a:lnSpc>
                <a:spcPct val="100000"/>
              </a:lnSpc>
              <a:spcBef>
                <a:spcPts val="0"/>
              </a:spcBef>
              <a:defRPr sz="1900">
                <a:solidFill>
                  <a:srgbClr val="3A6F8F"/>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Chart Title</a:t>
            </a:r>
          </a:p>
        </p:txBody>
      </p:sp>
      <p:sp>
        <p:nvSpPr>
          <p:cNvPr id="12" name="yaxistitle"/>
          <p:cNvSpPr>
            <a:spLocks noGrp="1"/>
          </p:cNvSpPr>
          <p:nvPr>
            <p:ph type="body" sz="quarter" idx="19" hasCustomPrompt="1"/>
          </p:nvPr>
        </p:nvSpPr>
        <p:spPr>
          <a:xfrm>
            <a:off x="5172518" y="946919"/>
            <a:ext cx="3264291" cy="200025"/>
          </a:xfrm>
          <a:prstGeom prst="rect">
            <a:avLst/>
          </a:prstGeom>
          <a:noFill/>
        </p:spPr>
        <p:txBody>
          <a:bodyPr lIns="0" tIns="0" rIns="0" bIns="0" anchor="b" anchorCtr="0"/>
          <a:lstStyle>
            <a:lvl1pPr algn="l">
              <a:defRPr sz="1400">
                <a:solidFill>
                  <a:srgbClr val="414B56"/>
                </a:solidFill>
                <a:latin typeface="+mn-lt"/>
                <a:cs typeface="Arial" panose="020B0604020202020204" pitchFamily="34" charset="0"/>
              </a:defRPr>
            </a:lvl1pPr>
          </a:lstStyle>
          <a:p>
            <a:pPr lvl="0"/>
            <a:r>
              <a:rPr lang="en-US"/>
              <a:t>Axis title</a:t>
            </a:r>
          </a:p>
        </p:txBody>
      </p:sp>
    </p:spTree>
    <p:extLst>
      <p:ext uri="{BB962C8B-B14F-4D97-AF65-F5344CB8AC3E}">
        <p14:creationId xmlns:p14="http://schemas.microsoft.com/office/powerpoint/2010/main" val="3088163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1text2">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sz="2000"/>
            </a:lvl1pPr>
          </a:lstStyle>
          <a:p>
            <a:fld id="{16DB3CF8-59E7-44C6-88F7-CC6EEF5857E3}" type="slidenum">
              <a:rPr lang="en-US" smtClean="0"/>
              <a:pPr/>
              <a:t>‹#›</a:t>
            </a:fld>
            <a:endParaRPr lang="en-US"/>
          </a:p>
        </p:txBody>
      </p:sp>
      <p:sp>
        <p:nvSpPr>
          <p:cNvPr id="4" name="header"/>
          <p:cNvSpPr>
            <a:spLocks noGrp="1"/>
          </p:cNvSpPr>
          <p:nvPr>
            <p:ph type="title" hasCustomPrompt="1"/>
          </p:nvPr>
        </p:nvSpPr>
        <p:spPr>
          <a:xfrm>
            <a:off x="0" y="0"/>
            <a:ext cx="9144000" cy="512064"/>
          </a:xfrm>
          <a:prstGeom prst="rect">
            <a:avLst/>
          </a:prstGeom>
          <a:solidFill>
            <a:srgbClr val="2C536B"/>
          </a:solidFill>
        </p:spPr>
        <p:txBody>
          <a:bodyPr anchor="ctr"/>
          <a:lstStyle>
            <a:lvl1pPr algn="l">
              <a:defRPr lang="en-US" sz="1650" baseline="0">
                <a:solidFill>
                  <a:schemeClr val="bg1"/>
                </a:solidFill>
                <a:ea typeface="+mn-ea"/>
                <a:cs typeface="Arial" panose="020B0604020202020204" pitchFamily="34" charset="0"/>
              </a:defRPr>
            </a:lvl1pPr>
          </a:lstStyle>
          <a:p>
            <a:pPr marL="0" lvl="0" indent="0">
              <a:spcBef>
                <a:spcPts val="750"/>
              </a:spcBef>
              <a:buFontTx/>
            </a:pPr>
            <a:r>
              <a:rPr lang="en-US"/>
              <a:t>Slide title or description</a:t>
            </a:r>
          </a:p>
        </p:txBody>
      </p:sp>
      <p:sp>
        <p:nvSpPr>
          <p:cNvPr id="5" name="source"/>
          <p:cNvSpPr>
            <a:spLocks noGrp="1"/>
          </p:cNvSpPr>
          <p:nvPr>
            <p:ph type="body" sz="quarter" idx="16" hasCustomPrompt="1"/>
          </p:nvPr>
        </p:nvSpPr>
        <p:spPr>
          <a:xfrm>
            <a:off x="73152" y="4833673"/>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Source</a:t>
            </a:r>
          </a:p>
        </p:txBody>
      </p:sp>
      <p:sp>
        <p:nvSpPr>
          <p:cNvPr id="6" name="note"/>
          <p:cNvSpPr>
            <a:spLocks noGrp="1"/>
          </p:cNvSpPr>
          <p:nvPr>
            <p:ph type="body" sz="quarter" idx="23" hasCustomPrompt="1"/>
          </p:nvPr>
        </p:nvSpPr>
        <p:spPr>
          <a:xfrm>
            <a:off x="4790504" y="4608576"/>
            <a:ext cx="4277296" cy="465642"/>
          </a:xfrm>
          <a:prstGeom prst="rect">
            <a:avLst/>
          </a:prstGeom>
          <a:noFill/>
        </p:spPr>
        <p:txBody>
          <a:bodyPr lIns="0" tIns="27432" rIns="0" bIns="0" anchor="t" anchorCtr="0"/>
          <a:lstStyle>
            <a:lvl1pPr algn="l">
              <a:defRPr sz="1100">
                <a:solidFill>
                  <a:srgbClr val="414B56"/>
                </a:solidFill>
                <a:latin typeface="+mn-lt"/>
                <a:cs typeface="Arial" panose="020B0604020202020204" pitchFamily="34" charset="0"/>
              </a:defRPr>
            </a:lvl1pPr>
          </a:lstStyle>
          <a:p>
            <a:pPr lvl="0"/>
            <a:r>
              <a:rPr lang="en-US"/>
              <a:t>Slide note</a:t>
            </a:r>
          </a:p>
        </p:txBody>
      </p:sp>
      <p:sp>
        <p:nvSpPr>
          <p:cNvPr id="7" name="lastobservation"/>
          <p:cNvSpPr>
            <a:spLocks noGrp="1"/>
          </p:cNvSpPr>
          <p:nvPr>
            <p:ph type="body" sz="quarter" idx="25" hasCustomPrompt="1"/>
          </p:nvPr>
        </p:nvSpPr>
        <p:spPr>
          <a:xfrm>
            <a:off x="76200" y="4608576"/>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Last observation</a:t>
            </a:r>
          </a:p>
        </p:txBody>
      </p:sp>
      <p:sp>
        <p:nvSpPr>
          <p:cNvPr id="9" name="excelchart"/>
          <p:cNvSpPr>
            <a:spLocks noGrp="1"/>
          </p:cNvSpPr>
          <p:nvPr>
            <p:ph type="chart" sz="quarter" idx="11" hasCustomPrompt="1"/>
          </p:nvPr>
        </p:nvSpPr>
        <p:spPr>
          <a:xfrm>
            <a:off x="76200" y="987552"/>
            <a:ext cx="4492752" cy="3600450"/>
          </a:xfrm>
          <a:prstGeom prst="rect">
            <a:avLst/>
          </a:prstGeom>
        </p:spPr>
        <p:txBody>
          <a:bodyPr anchor="ctr">
            <a:normAutofit/>
          </a:bodyPr>
          <a:lstStyle>
            <a:lvl1pPr algn="ctr">
              <a:defRPr sz="2100" baseline="0">
                <a:solidFill>
                  <a:srgbClr val="414B56"/>
                </a:solidFill>
              </a:defRPr>
            </a:lvl1pPr>
          </a:lstStyle>
          <a:p>
            <a:r>
              <a:rPr lang="en-US"/>
              <a:t>Insert Excel Chart</a:t>
            </a:r>
          </a:p>
        </p:txBody>
      </p:sp>
      <p:sp>
        <p:nvSpPr>
          <p:cNvPr id="10" name="charttitle"/>
          <p:cNvSpPr>
            <a:spLocks noGrp="1"/>
          </p:cNvSpPr>
          <p:nvPr>
            <p:ph type="body" sz="quarter" idx="20" hasCustomPrompt="1"/>
          </p:nvPr>
        </p:nvSpPr>
        <p:spPr>
          <a:xfrm>
            <a:off x="72447" y="571502"/>
            <a:ext cx="3264291" cy="245215"/>
          </a:xfrm>
          <a:prstGeom prst="rect">
            <a:avLst/>
          </a:prstGeom>
        </p:spPr>
        <p:txBody>
          <a:bodyPr lIns="45720" tIns="0" rIns="0" bIns="0"/>
          <a:lstStyle>
            <a:lvl1pPr>
              <a:lnSpc>
                <a:spcPct val="100000"/>
              </a:lnSpc>
              <a:spcBef>
                <a:spcPts val="0"/>
              </a:spcBef>
              <a:defRPr sz="1900">
                <a:solidFill>
                  <a:srgbClr val="3A6F8F"/>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Chart Title</a:t>
            </a:r>
          </a:p>
        </p:txBody>
      </p:sp>
      <p:sp>
        <p:nvSpPr>
          <p:cNvPr id="12" name="yaxistitle"/>
          <p:cNvSpPr>
            <a:spLocks noGrp="1"/>
          </p:cNvSpPr>
          <p:nvPr>
            <p:ph type="body" sz="quarter" idx="19" hasCustomPrompt="1"/>
          </p:nvPr>
        </p:nvSpPr>
        <p:spPr>
          <a:xfrm>
            <a:off x="585216" y="946919"/>
            <a:ext cx="3264291" cy="200025"/>
          </a:xfrm>
          <a:prstGeom prst="rect">
            <a:avLst/>
          </a:prstGeom>
          <a:noFill/>
        </p:spPr>
        <p:txBody>
          <a:bodyPr lIns="0" tIns="0" rIns="0" bIns="0" anchor="b" anchorCtr="0"/>
          <a:lstStyle>
            <a:lvl1pPr algn="l">
              <a:defRPr sz="1400">
                <a:solidFill>
                  <a:srgbClr val="414B56"/>
                </a:solidFill>
                <a:latin typeface="+mn-lt"/>
                <a:cs typeface="Arial" panose="020B0604020202020204" pitchFamily="34" charset="0"/>
              </a:defRPr>
            </a:lvl1pPr>
          </a:lstStyle>
          <a:p>
            <a:pPr lvl="0"/>
            <a:r>
              <a:rPr lang="en-US"/>
              <a:t>Axis title</a:t>
            </a:r>
          </a:p>
        </p:txBody>
      </p:sp>
      <p:sp>
        <p:nvSpPr>
          <p:cNvPr id="11" name="textbox"/>
          <p:cNvSpPr>
            <a:spLocks noGrp="1"/>
          </p:cNvSpPr>
          <p:nvPr>
            <p:ph type="body" sz="quarter" idx="18"/>
          </p:nvPr>
        </p:nvSpPr>
        <p:spPr>
          <a:xfrm>
            <a:off x="4568952" y="571502"/>
            <a:ext cx="4495800" cy="4000500"/>
          </a:xfrm>
          <a:prstGeom prst="rect">
            <a:avLst/>
          </a:prstGeom>
        </p:spPr>
        <p:txBody>
          <a:bodyPr/>
          <a:lstStyle>
            <a:lvl1pPr marL="214313" indent="-214313">
              <a:buSzPct val="80000"/>
              <a:buFont typeface="Arial" panose="020B0604020202020204" pitchFamily="34" charset="0"/>
              <a:buChar char="•"/>
              <a:defRPr sz="2400">
                <a:solidFill>
                  <a:srgbClr val="414B56"/>
                </a:solidFill>
                <a:latin typeface="+mj-lt"/>
              </a:defRPr>
            </a:lvl1pPr>
            <a:lvl2pPr marL="685800" indent="-342900">
              <a:buClr>
                <a:srgbClr val="414B56"/>
              </a:buClr>
              <a:buSzPct val="80000"/>
              <a:buFont typeface="Wingdings" panose="05000000000000000000" pitchFamily="2" charset="2"/>
              <a:buChar char="§"/>
              <a:defRPr sz="2000">
                <a:solidFill>
                  <a:srgbClr val="414B56"/>
                </a:solidFill>
                <a:latin typeface="+mj-lt"/>
              </a:defRPr>
            </a:lvl2pPr>
            <a:lvl3pPr marL="1028700" indent="-342900">
              <a:buSzPct val="80000"/>
              <a:buFont typeface="Arial" panose="020B0604020202020204" pitchFamily="34" charset="0"/>
              <a:buChar char="•"/>
              <a:defRPr sz="2000">
                <a:solidFill>
                  <a:srgbClr val="414B56"/>
                </a:solidFill>
                <a:latin typeface="+mj-lt"/>
              </a:defRPr>
            </a:lvl3pPr>
            <a:lvl4pPr marL="1371600" indent="-342900">
              <a:buClr>
                <a:srgbClr val="414B56"/>
              </a:buClr>
              <a:buSzPct val="80000"/>
              <a:buFont typeface="Gill Sans MT" panose="020B0502020104020203" pitchFamily="34" charset="0"/>
              <a:buChar char="–"/>
              <a:defRPr sz="2000">
                <a:solidFill>
                  <a:srgbClr val="414B56"/>
                </a:solidFill>
                <a:latin typeface="+mj-lt"/>
              </a:defRPr>
            </a:lvl4pPr>
            <a:lvl5pPr marL="1714500" indent="-342900">
              <a:buSzPct val="80000"/>
              <a:buFont typeface="Arial" panose="020B0604020202020204" pitchFamily="34" charset="0"/>
              <a:buChar char="•"/>
              <a:defRPr sz="2000">
                <a:solidFill>
                  <a:srgbClr val="414B56"/>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075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graph">
    <p:spTree>
      <p:nvGrpSpPr>
        <p:cNvPr id="1" name=""/>
        <p:cNvGrpSpPr/>
        <p:nvPr/>
      </p:nvGrpSpPr>
      <p:grpSpPr>
        <a:xfrm>
          <a:off x="0" y="0"/>
          <a:ext cx="0" cy="0"/>
          <a:chOff x="0" y="0"/>
          <a:chExt cx="0" cy="0"/>
        </a:xfrm>
      </p:grpSpPr>
      <p:sp>
        <p:nvSpPr>
          <p:cNvPr id="7" name="chart1lastobservation"/>
          <p:cNvSpPr>
            <a:spLocks noGrp="1"/>
          </p:cNvSpPr>
          <p:nvPr>
            <p:ph type="body" sz="quarter" idx="25" hasCustomPrompt="1"/>
          </p:nvPr>
        </p:nvSpPr>
        <p:spPr>
          <a:xfrm>
            <a:off x="76199" y="4604118"/>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Last observation</a:t>
            </a:r>
          </a:p>
        </p:txBody>
      </p:sp>
      <p:sp>
        <p:nvSpPr>
          <p:cNvPr id="5" name="chart1source"/>
          <p:cNvSpPr>
            <a:spLocks noGrp="1"/>
          </p:cNvSpPr>
          <p:nvPr>
            <p:ph type="body" sz="quarter" idx="16" hasCustomPrompt="1"/>
          </p:nvPr>
        </p:nvSpPr>
        <p:spPr>
          <a:xfrm>
            <a:off x="74675" y="4841160"/>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Source</a:t>
            </a:r>
          </a:p>
        </p:txBody>
      </p:sp>
      <p:sp>
        <p:nvSpPr>
          <p:cNvPr id="3" name="slidenumber"/>
          <p:cNvSpPr>
            <a:spLocks noGrp="1"/>
          </p:cNvSpPr>
          <p:nvPr>
            <p:ph type="sldNum" sz="quarter" idx="10"/>
          </p:nvPr>
        </p:nvSpPr>
        <p:spPr/>
        <p:txBody>
          <a:bodyPr/>
          <a:lstStyle>
            <a:lvl1pPr>
              <a:defRPr sz="2000"/>
            </a:lvl1pPr>
          </a:lstStyle>
          <a:p>
            <a:fld id="{16DB3CF8-59E7-44C6-88F7-CC6EEF5857E3}" type="slidenum">
              <a:rPr lang="en-US" smtClean="0"/>
              <a:pPr/>
              <a:t>‹#›</a:t>
            </a:fld>
            <a:endParaRPr lang="en-US"/>
          </a:p>
        </p:txBody>
      </p:sp>
      <p:sp>
        <p:nvSpPr>
          <p:cNvPr id="4" name="header"/>
          <p:cNvSpPr>
            <a:spLocks noGrp="1"/>
          </p:cNvSpPr>
          <p:nvPr>
            <p:ph type="title" hasCustomPrompt="1"/>
          </p:nvPr>
        </p:nvSpPr>
        <p:spPr>
          <a:xfrm>
            <a:off x="0" y="0"/>
            <a:ext cx="9144000" cy="512064"/>
          </a:xfrm>
          <a:prstGeom prst="rect">
            <a:avLst/>
          </a:prstGeom>
          <a:solidFill>
            <a:srgbClr val="2C536B"/>
          </a:solidFill>
        </p:spPr>
        <p:txBody>
          <a:bodyPr anchor="ctr"/>
          <a:lstStyle>
            <a:lvl1pPr algn="l">
              <a:defRPr lang="en-US" sz="1650" baseline="0">
                <a:solidFill>
                  <a:schemeClr val="bg1"/>
                </a:solidFill>
                <a:ea typeface="+mn-ea"/>
                <a:cs typeface="Arial" panose="020B0604020202020204" pitchFamily="34" charset="0"/>
              </a:defRPr>
            </a:lvl1pPr>
          </a:lstStyle>
          <a:p>
            <a:pPr marL="0" lvl="0" indent="0">
              <a:spcBef>
                <a:spcPts val="750"/>
              </a:spcBef>
              <a:buFontTx/>
            </a:pPr>
            <a:r>
              <a:rPr lang="en-US"/>
              <a:t>Slide title or description</a:t>
            </a:r>
          </a:p>
        </p:txBody>
      </p:sp>
      <p:sp>
        <p:nvSpPr>
          <p:cNvPr id="9" name="chart1excelchart"/>
          <p:cNvSpPr>
            <a:spLocks noGrp="1"/>
          </p:cNvSpPr>
          <p:nvPr>
            <p:ph type="chart" sz="quarter" idx="11" hasCustomPrompt="1"/>
          </p:nvPr>
        </p:nvSpPr>
        <p:spPr>
          <a:xfrm>
            <a:off x="76200" y="985838"/>
            <a:ext cx="4495800" cy="3579361"/>
          </a:xfrm>
          <a:prstGeom prst="rect">
            <a:avLst/>
          </a:prstGeom>
        </p:spPr>
        <p:txBody>
          <a:bodyPr anchor="ctr">
            <a:normAutofit/>
          </a:bodyPr>
          <a:lstStyle>
            <a:lvl1pPr algn="ctr">
              <a:defRPr sz="2100" baseline="0">
                <a:solidFill>
                  <a:srgbClr val="414B56"/>
                </a:solidFill>
              </a:defRPr>
            </a:lvl1pPr>
          </a:lstStyle>
          <a:p>
            <a:r>
              <a:rPr lang="en-US"/>
              <a:t>Insert Excel Chart</a:t>
            </a:r>
          </a:p>
        </p:txBody>
      </p:sp>
      <p:sp>
        <p:nvSpPr>
          <p:cNvPr id="10" name="chart1yaxistitle"/>
          <p:cNvSpPr>
            <a:spLocks noGrp="1"/>
          </p:cNvSpPr>
          <p:nvPr>
            <p:ph type="body" sz="quarter" idx="19" hasCustomPrompt="1"/>
          </p:nvPr>
        </p:nvSpPr>
        <p:spPr>
          <a:xfrm>
            <a:off x="583273" y="946919"/>
            <a:ext cx="3264291" cy="200025"/>
          </a:xfrm>
          <a:prstGeom prst="rect">
            <a:avLst/>
          </a:prstGeom>
          <a:noFill/>
        </p:spPr>
        <p:txBody>
          <a:bodyPr lIns="0" tIns="0" rIns="0" bIns="0" anchor="b" anchorCtr="0"/>
          <a:lstStyle>
            <a:lvl1pPr algn="l">
              <a:defRPr sz="1400">
                <a:solidFill>
                  <a:srgbClr val="414B56"/>
                </a:solidFill>
                <a:latin typeface="+mn-lt"/>
                <a:cs typeface="Arial" panose="020B0604020202020204" pitchFamily="34" charset="0"/>
              </a:defRPr>
            </a:lvl1pPr>
          </a:lstStyle>
          <a:p>
            <a:pPr lvl="0"/>
            <a:r>
              <a:rPr lang="en-US"/>
              <a:t>Axis title</a:t>
            </a:r>
          </a:p>
        </p:txBody>
      </p:sp>
      <p:sp>
        <p:nvSpPr>
          <p:cNvPr id="11" name="chart1charttitle"/>
          <p:cNvSpPr>
            <a:spLocks noGrp="1"/>
          </p:cNvSpPr>
          <p:nvPr>
            <p:ph type="body" sz="quarter" idx="20" hasCustomPrompt="1"/>
          </p:nvPr>
        </p:nvSpPr>
        <p:spPr>
          <a:xfrm>
            <a:off x="76202" y="571502"/>
            <a:ext cx="3264291" cy="245215"/>
          </a:xfrm>
          <a:prstGeom prst="rect">
            <a:avLst/>
          </a:prstGeom>
        </p:spPr>
        <p:txBody>
          <a:bodyPr lIns="45720" tIns="0" rIns="0" bIns="0"/>
          <a:lstStyle>
            <a:lvl1pPr>
              <a:lnSpc>
                <a:spcPct val="100000"/>
              </a:lnSpc>
              <a:spcBef>
                <a:spcPts val="0"/>
              </a:spcBef>
              <a:defRPr sz="1900">
                <a:solidFill>
                  <a:srgbClr val="3A6F8F"/>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Chart Title</a:t>
            </a:r>
          </a:p>
        </p:txBody>
      </p:sp>
      <p:sp>
        <p:nvSpPr>
          <p:cNvPr id="12" name="chart2excelchart"/>
          <p:cNvSpPr>
            <a:spLocks noGrp="1"/>
          </p:cNvSpPr>
          <p:nvPr>
            <p:ph type="chart" sz="quarter" idx="26" hasCustomPrompt="1"/>
          </p:nvPr>
        </p:nvSpPr>
        <p:spPr>
          <a:xfrm>
            <a:off x="4575048" y="971550"/>
            <a:ext cx="4492752" cy="3600450"/>
          </a:xfrm>
          <a:prstGeom prst="rect">
            <a:avLst/>
          </a:prstGeom>
        </p:spPr>
        <p:txBody>
          <a:bodyPr anchor="ctr">
            <a:normAutofit/>
          </a:bodyPr>
          <a:lstStyle>
            <a:lvl1pPr algn="ctr">
              <a:defRPr sz="2100" baseline="0">
                <a:solidFill>
                  <a:srgbClr val="414B56"/>
                </a:solidFill>
              </a:defRPr>
            </a:lvl1pPr>
          </a:lstStyle>
          <a:p>
            <a:r>
              <a:rPr lang="en-US"/>
              <a:t>Insert Excel Chart</a:t>
            </a:r>
          </a:p>
        </p:txBody>
      </p:sp>
      <p:sp>
        <p:nvSpPr>
          <p:cNvPr id="13" name="chart2yaxistitle"/>
          <p:cNvSpPr>
            <a:spLocks noGrp="1"/>
          </p:cNvSpPr>
          <p:nvPr>
            <p:ph type="body" sz="quarter" idx="27" hasCustomPrompt="1"/>
          </p:nvPr>
        </p:nvSpPr>
        <p:spPr>
          <a:xfrm>
            <a:off x="5172518" y="946919"/>
            <a:ext cx="3264291" cy="200025"/>
          </a:xfrm>
          <a:prstGeom prst="rect">
            <a:avLst/>
          </a:prstGeom>
          <a:noFill/>
        </p:spPr>
        <p:txBody>
          <a:bodyPr lIns="0" tIns="0" rIns="0" bIns="0" anchor="b" anchorCtr="0"/>
          <a:lstStyle>
            <a:lvl1pPr algn="l">
              <a:defRPr sz="1400">
                <a:solidFill>
                  <a:srgbClr val="414B56"/>
                </a:solidFill>
                <a:latin typeface="+mn-lt"/>
                <a:cs typeface="Arial" panose="020B0604020202020204" pitchFamily="34" charset="0"/>
              </a:defRPr>
            </a:lvl1pPr>
          </a:lstStyle>
          <a:p>
            <a:pPr lvl="0"/>
            <a:r>
              <a:rPr lang="en-US"/>
              <a:t>Axis title</a:t>
            </a:r>
          </a:p>
        </p:txBody>
      </p:sp>
      <p:sp>
        <p:nvSpPr>
          <p:cNvPr id="14" name="chart2charttitle"/>
          <p:cNvSpPr>
            <a:spLocks noGrp="1"/>
          </p:cNvSpPr>
          <p:nvPr>
            <p:ph type="body" sz="quarter" idx="28" hasCustomPrompt="1"/>
          </p:nvPr>
        </p:nvSpPr>
        <p:spPr>
          <a:xfrm>
            <a:off x="4579178" y="571502"/>
            <a:ext cx="3264291" cy="245215"/>
          </a:xfrm>
          <a:prstGeom prst="rect">
            <a:avLst/>
          </a:prstGeom>
        </p:spPr>
        <p:txBody>
          <a:bodyPr lIns="45720" tIns="0" rIns="0" bIns="0"/>
          <a:lstStyle>
            <a:lvl1pPr>
              <a:lnSpc>
                <a:spcPct val="100000"/>
              </a:lnSpc>
              <a:spcBef>
                <a:spcPts val="0"/>
              </a:spcBef>
              <a:defRPr sz="1900">
                <a:solidFill>
                  <a:srgbClr val="3A6F8F"/>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Chart Title</a:t>
            </a:r>
          </a:p>
        </p:txBody>
      </p:sp>
      <p:sp>
        <p:nvSpPr>
          <p:cNvPr id="15" name="chart2lastobservation"/>
          <p:cNvSpPr>
            <a:spLocks noGrp="1"/>
          </p:cNvSpPr>
          <p:nvPr>
            <p:ph type="body" sz="quarter" idx="29" hasCustomPrompt="1"/>
          </p:nvPr>
        </p:nvSpPr>
        <p:spPr>
          <a:xfrm>
            <a:off x="4786311" y="4604118"/>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Last observation</a:t>
            </a:r>
          </a:p>
        </p:txBody>
      </p:sp>
      <p:sp>
        <p:nvSpPr>
          <p:cNvPr id="16" name="chart2source"/>
          <p:cNvSpPr>
            <a:spLocks noGrp="1"/>
          </p:cNvSpPr>
          <p:nvPr>
            <p:ph type="body" sz="quarter" idx="30" hasCustomPrompt="1"/>
          </p:nvPr>
        </p:nvSpPr>
        <p:spPr>
          <a:xfrm>
            <a:off x="4784787" y="4841160"/>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Source</a:t>
            </a:r>
          </a:p>
        </p:txBody>
      </p:sp>
    </p:spTree>
    <p:extLst>
      <p:ext uri="{BB962C8B-B14F-4D97-AF65-F5344CB8AC3E}">
        <p14:creationId xmlns:p14="http://schemas.microsoft.com/office/powerpoint/2010/main" val="86178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wheader">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sz="2000"/>
            </a:lvl1pPr>
          </a:lstStyle>
          <a:p>
            <a:fld id="{16DB3CF8-59E7-44C6-88F7-CC6EEF5857E3}" type="slidenum">
              <a:rPr lang="en-US" smtClean="0"/>
              <a:pPr/>
              <a:t>‹#›</a:t>
            </a:fld>
            <a:endParaRPr lang="en-US"/>
          </a:p>
        </p:txBody>
      </p:sp>
      <p:sp>
        <p:nvSpPr>
          <p:cNvPr id="4" name="header"/>
          <p:cNvSpPr>
            <a:spLocks noGrp="1"/>
          </p:cNvSpPr>
          <p:nvPr>
            <p:ph type="title" hasCustomPrompt="1"/>
          </p:nvPr>
        </p:nvSpPr>
        <p:spPr>
          <a:xfrm>
            <a:off x="0" y="0"/>
            <a:ext cx="9144000" cy="512064"/>
          </a:xfrm>
          <a:prstGeom prst="rect">
            <a:avLst/>
          </a:prstGeom>
          <a:solidFill>
            <a:srgbClr val="2C536B"/>
          </a:solidFill>
        </p:spPr>
        <p:txBody>
          <a:bodyPr anchor="ctr"/>
          <a:lstStyle>
            <a:lvl1pPr algn="l">
              <a:defRPr lang="en-US" sz="1650" baseline="0">
                <a:solidFill>
                  <a:schemeClr val="bg1"/>
                </a:solidFill>
                <a:ea typeface="+mn-ea"/>
                <a:cs typeface="Arial" panose="020B0604020202020204" pitchFamily="34" charset="0"/>
              </a:defRPr>
            </a:lvl1pPr>
          </a:lstStyle>
          <a:p>
            <a:pPr marL="0" lvl="0" indent="0">
              <a:spcBef>
                <a:spcPts val="750"/>
              </a:spcBef>
              <a:buFontTx/>
            </a:pPr>
            <a:r>
              <a:rPr lang="en-US"/>
              <a:t>Slide title or description</a:t>
            </a:r>
          </a:p>
        </p:txBody>
      </p:sp>
      <p:sp>
        <p:nvSpPr>
          <p:cNvPr id="5" name="source"/>
          <p:cNvSpPr>
            <a:spLocks noGrp="1"/>
          </p:cNvSpPr>
          <p:nvPr>
            <p:ph type="body" sz="quarter" idx="16" hasCustomPrompt="1"/>
          </p:nvPr>
        </p:nvSpPr>
        <p:spPr>
          <a:xfrm>
            <a:off x="74675" y="4841160"/>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Source</a:t>
            </a:r>
          </a:p>
        </p:txBody>
      </p:sp>
      <p:sp>
        <p:nvSpPr>
          <p:cNvPr id="6" name="note"/>
          <p:cNvSpPr>
            <a:spLocks noGrp="1"/>
          </p:cNvSpPr>
          <p:nvPr>
            <p:ph type="body" sz="quarter" idx="23" hasCustomPrompt="1"/>
          </p:nvPr>
        </p:nvSpPr>
        <p:spPr>
          <a:xfrm>
            <a:off x="4787456" y="4604118"/>
            <a:ext cx="4277296" cy="465642"/>
          </a:xfrm>
          <a:prstGeom prst="rect">
            <a:avLst/>
          </a:prstGeom>
          <a:noFill/>
        </p:spPr>
        <p:txBody>
          <a:bodyPr lIns="0" tIns="27432" rIns="0" bIns="0" anchor="t" anchorCtr="0"/>
          <a:lstStyle>
            <a:lvl1pPr algn="l">
              <a:defRPr sz="1100">
                <a:solidFill>
                  <a:srgbClr val="414B56"/>
                </a:solidFill>
                <a:latin typeface="+mn-lt"/>
                <a:cs typeface="Arial" panose="020B0604020202020204" pitchFamily="34" charset="0"/>
              </a:defRPr>
            </a:lvl1pPr>
          </a:lstStyle>
          <a:p>
            <a:pPr lvl="0"/>
            <a:r>
              <a:rPr lang="en-US"/>
              <a:t>Slide note</a:t>
            </a:r>
          </a:p>
        </p:txBody>
      </p:sp>
      <p:sp>
        <p:nvSpPr>
          <p:cNvPr id="7" name="lastobservation"/>
          <p:cNvSpPr>
            <a:spLocks noGrp="1"/>
          </p:cNvSpPr>
          <p:nvPr>
            <p:ph type="body" sz="quarter" idx="25" hasCustomPrompt="1"/>
          </p:nvPr>
        </p:nvSpPr>
        <p:spPr>
          <a:xfrm>
            <a:off x="76199" y="4604118"/>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Last observation</a:t>
            </a:r>
          </a:p>
        </p:txBody>
      </p:sp>
    </p:spTree>
    <p:extLst>
      <p:ext uri="{BB962C8B-B14F-4D97-AF65-F5344CB8AC3E}">
        <p14:creationId xmlns:p14="http://schemas.microsoft.com/office/powerpoint/2010/main" val="22653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noheader">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sz="2000"/>
            </a:lvl1pPr>
          </a:lstStyle>
          <a:p>
            <a:fld id="{16DB3CF8-59E7-44C6-88F7-CC6EEF5857E3}" type="slidenum">
              <a:rPr lang="en-US" smtClean="0"/>
              <a:pPr/>
              <a:t>‹#›</a:t>
            </a:fld>
            <a:endParaRPr lang="en-US"/>
          </a:p>
        </p:txBody>
      </p:sp>
      <p:sp>
        <p:nvSpPr>
          <p:cNvPr id="5" name="source"/>
          <p:cNvSpPr>
            <a:spLocks noGrp="1"/>
          </p:cNvSpPr>
          <p:nvPr>
            <p:ph type="body" sz="quarter" idx="16" hasCustomPrompt="1"/>
          </p:nvPr>
        </p:nvSpPr>
        <p:spPr>
          <a:xfrm>
            <a:off x="74675" y="4841160"/>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Source</a:t>
            </a:r>
          </a:p>
        </p:txBody>
      </p:sp>
      <p:sp>
        <p:nvSpPr>
          <p:cNvPr id="6" name="note"/>
          <p:cNvSpPr>
            <a:spLocks noGrp="1"/>
          </p:cNvSpPr>
          <p:nvPr>
            <p:ph type="body" sz="quarter" idx="23" hasCustomPrompt="1"/>
          </p:nvPr>
        </p:nvSpPr>
        <p:spPr>
          <a:xfrm>
            <a:off x="4787456" y="4604118"/>
            <a:ext cx="4277296" cy="465642"/>
          </a:xfrm>
          <a:prstGeom prst="rect">
            <a:avLst/>
          </a:prstGeom>
          <a:noFill/>
        </p:spPr>
        <p:txBody>
          <a:bodyPr lIns="0" tIns="27432" rIns="0" bIns="0" anchor="t" anchorCtr="0"/>
          <a:lstStyle>
            <a:lvl1pPr algn="l">
              <a:defRPr sz="1100">
                <a:solidFill>
                  <a:srgbClr val="414B56"/>
                </a:solidFill>
                <a:latin typeface="+mn-lt"/>
                <a:cs typeface="Arial" panose="020B0604020202020204" pitchFamily="34" charset="0"/>
              </a:defRPr>
            </a:lvl1pPr>
          </a:lstStyle>
          <a:p>
            <a:pPr lvl="0"/>
            <a:r>
              <a:rPr lang="en-US"/>
              <a:t>Slide note</a:t>
            </a:r>
          </a:p>
        </p:txBody>
      </p:sp>
      <p:sp>
        <p:nvSpPr>
          <p:cNvPr id="7" name="lastobservation"/>
          <p:cNvSpPr>
            <a:spLocks noGrp="1"/>
          </p:cNvSpPr>
          <p:nvPr>
            <p:ph type="body" sz="quarter" idx="25" hasCustomPrompt="1"/>
          </p:nvPr>
        </p:nvSpPr>
        <p:spPr>
          <a:xfrm>
            <a:off x="76199" y="4604118"/>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Last observation</a:t>
            </a:r>
          </a:p>
        </p:txBody>
      </p:sp>
    </p:spTree>
    <p:extLst>
      <p:ext uri="{BB962C8B-B14F-4D97-AF65-F5344CB8AC3E}">
        <p14:creationId xmlns:p14="http://schemas.microsoft.com/office/powerpoint/2010/main" val="1113807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elayout">
    <p:spTree>
      <p:nvGrpSpPr>
        <p:cNvPr id="1" name=""/>
        <p:cNvGrpSpPr/>
        <p:nvPr/>
      </p:nvGrpSpPr>
      <p:grpSpPr>
        <a:xfrm>
          <a:off x="0" y="0"/>
          <a:ext cx="0" cy="0"/>
          <a:chOff x="0" y="0"/>
          <a:chExt cx="0" cy="0"/>
        </a:xfrm>
      </p:grpSpPr>
      <p:sp>
        <p:nvSpPr>
          <p:cNvPr id="6" name="note"/>
          <p:cNvSpPr>
            <a:spLocks noGrp="1"/>
          </p:cNvSpPr>
          <p:nvPr>
            <p:ph type="body" sz="quarter" idx="23" hasCustomPrompt="1"/>
          </p:nvPr>
        </p:nvSpPr>
        <p:spPr>
          <a:xfrm>
            <a:off x="4787456" y="4604118"/>
            <a:ext cx="4277296" cy="465642"/>
          </a:xfrm>
          <a:prstGeom prst="rect">
            <a:avLst/>
          </a:prstGeom>
          <a:noFill/>
        </p:spPr>
        <p:txBody>
          <a:bodyPr lIns="0" tIns="27432" rIns="0" bIns="0" anchor="t" anchorCtr="0"/>
          <a:lstStyle>
            <a:lvl1pPr algn="l">
              <a:defRPr sz="1100">
                <a:solidFill>
                  <a:srgbClr val="414B56"/>
                </a:solidFill>
                <a:latin typeface="+mn-lt"/>
                <a:cs typeface="Arial" panose="020B0604020202020204" pitchFamily="34" charset="0"/>
              </a:defRPr>
            </a:lvl1pPr>
          </a:lstStyle>
          <a:p>
            <a:pPr lvl="0"/>
            <a:r>
              <a:rPr lang="en-US"/>
              <a:t>Slide note</a:t>
            </a:r>
          </a:p>
        </p:txBody>
      </p:sp>
      <p:sp>
        <p:nvSpPr>
          <p:cNvPr id="7" name="lastobservation"/>
          <p:cNvSpPr>
            <a:spLocks noGrp="1"/>
          </p:cNvSpPr>
          <p:nvPr>
            <p:ph type="body" sz="quarter" idx="25" hasCustomPrompt="1"/>
          </p:nvPr>
        </p:nvSpPr>
        <p:spPr>
          <a:xfrm>
            <a:off x="76199" y="4604118"/>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Last observation</a:t>
            </a:r>
          </a:p>
        </p:txBody>
      </p:sp>
      <p:sp>
        <p:nvSpPr>
          <p:cNvPr id="5" name="source"/>
          <p:cNvSpPr>
            <a:spLocks noGrp="1"/>
          </p:cNvSpPr>
          <p:nvPr>
            <p:ph type="body" sz="quarter" idx="16" hasCustomPrompt="1"/>
          </p:nvPr>
        </p:nvSpPr>
        <p:spPr>
          <a:xfrm>
            <a:off x="74675" y="4841160"/>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Source</a:t>
            </a:r>
          </a:p>
        </p:txBody>
      </p:sp>
      <p:sp>
        <p:nvSpPr>
          <p:cNvPr id="3" name="slidenumber"/>
          <p:cNvSpPr>
            <a:spLocks noGrp="1"/>
          </p:cNvSpPr>
          <p:nvPr>
            <p:ph type="sldNum" sz="quarter" idx="10"/>
          </p:nvPr>
        </p:nvSpPr>
        <p:spPr/>
        <p:txBody>
          <a:bodyPr/>
          <a:lstStyle>
            <a:lvl1pPr>
              <a:defRPr sz="2000"/>
            </a:lvl1pPr>
          </a:lstStyle>
          <a:p>
            <a:fld id="{16DB3CF8-59E7-44C6-88F7-CC6EEF5857E3}" type="slidenum">
              <a:rPr lang="en-US" smtClean="0"/>
              <a:pPr/>
              <a:t>‹#›</a:t>
            </a:fld>
            <a:endParaRPr lang="en-US"/>
          </a:p>
        </p:txBody>
      </p:sp>
      <p:sp>
        <p:nvSpPr>
          <p:cNvPr id="4" name="header"/>
          <p:cNvSpPr>
            <a:spLocks noGrp="1"/>
          </p:cNvSpPr>
          <p:nvPr>
            <p:ph type="title" hasCustomPrompt="1"/>
          </p:nvPr>
        </p:nvSpPr>
        <p:spPr>
          <a:xfrm>
            <a:off x="0" y="0"/>
            <a:ext cx="9144000" cy="512064"/>
          </a:xfrm>
          <a:prstGeom prst="rect">
            <a:avLst/>
          </a:prstGeom>
          <a:solidFill>
            <a:srgbClr val="2C536B"/>
          </a:solidFill>
        </p:spPr>
        <p:txBody>
          <a:bodyPr anchor="ctr"/>
          <a:lstStyle>
            <a:lvl1pPr algn="l">
              <a:defRPr lang="en-US" sz="1650" baseline="0">
                <a:solidFill>
                  <a:schemeClr val="bg1"/>
                </a:solidFill>
                <a:ea typeface="+mn-ea"/>
                <a:cs typeface="Arial" panose="020B0604020202020204" pitchFamily="34" charset="0"/>
              </a:defRPr>
            </a:lvl1pPr>
          </a:lstStyle>
          <a:p>
            <a:pPr marL="0" lvl="0" indent="0">
              <a:spcBef>
                <a:spcPts val="750"/>
              </a:spcBef>
              <a:buFontTx/>
            </a:pPr>
            <a:r>
              <a:rPr lang="en-US"/>
              <a:t>Slide title or description</a:t>
            </a:r>
          </a:p>
        </p:txBody>
      </p:sp>
    </p:spTree>
    <p:extLst>
      <p:ext uri="{BB962C8B-B14F-4D97-AF65-F5344CB8AC3E}">
        <p14:creationId xmlns:p14="http://schemas.microsoft.com/office/powerpoint/2010/main" val="270278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break">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sz="1400"/>
            </a:lvl1pPr>
          </a:lstStyle>
          <a:p>
            <a:fld id="{16DB3CF8-59E7-44C6-88F7-CC6EEF5857E3}" type="slidenum">
              <a:rPr lang="en-US" smtClean="0"/>
              <a:pPr/>
              <a:t>‹#›</a:t>
            </a:fld>
            <a:endParaRPr lang="en-US"/>
          </a:p>
        </p:txBody>
      </p:sp>
      <p:sp>
        <p:nvSpPr>
          <p:cNvPr id="8" name="textbox"/>
          <p:cNvSpPr>
            <a:spLocks noGrp="1"/>
          </p:cNvSpPr>
          <p:nvPr>
            <p:ph type="body" sz="quarter" idx="18"/>
          </p:nvPr>
        </p:nvSpPr>
        <p:spPr>
          <a:xfrm>
            <a:off x="76200" y="1423900"/>
            <a:ext cx="8991600" cy="3148099"/>
          </a:xfrm>
          <a:prstGeom prst="rect">
            <a:avLst/>
          </a:prstGeom>
        </p:spPr>
        <p:txBody>
          <a:bodyPr/>
          <a:lstStyle>
            <a:lvl1pPr marL="0" indent="0">
              <a:buSzPct val="80000"/>
              <a:buFont typeface="Arial" panose="020B0604020202020204" pitchFamily="34" charset="0"/>
              <a:buNone/>
              <a:defRPr sz="2400">
                <a:solidFill>
                  <a:srgbClr val="414B56"/>
                </a:solidFill>
                <a:latin typeface="+mj-lt"/>
              </a:defRPr>
            </a:lvl1pPr>
            <a:lvl2pPr marL="685800" indent="-342900">
              <a:buClr>
                <a:srgbClr val="414B56"/>
              </a:buClr>
              <a:buSzPct val="80000"/>
              <a:buFont typeface="Wingdings" panose="05000000000000000000" pitchFamily="2" charset="2"/>
              <a:buChar char="§"/>
              <a:defRPr sz="2000">
                <a:solidFill>
                  <a:srgbClr val="414B56"/>
                </a:solidFill>
                <a:latin typeface="+mj-lt"/>
              </a:defRPr>
            </a:lvl2pPr>
            <a:lvl3pPr marL="1028700" indent="-342900">
              <a:buSzPct val="80000"/>
              <a:buFont typeface="Arial" panose="020B0604020202020204" pitchFamily="34" charset="0"/>
              <a:buChar char="•"/>
              <a:defRPr sz="2000">
                <a:solidFill>
                  <a:srgbClr val="414B56"/>
                </a:solidFill>
                <a:latin typeface="+mj-lt"/>
              </a:defRPr>
            </a:lvl3pPr>
            <a:lvl4pPr marL="1371600" indent="-342900">
              <a:buClr>
                <a:srgbClr val="414B56"/>
              </a:buClr>
              <a:buSzPct val="80000"/>
              <a:buFont typeface="Gill Sans MT" panose="020B0502020104020203" pitchFamily="34" charset="0"/>
              <a:buChar char="–"/>
              <a:defRPr sz="2000">
                <a:solidFill>
                  <a:srgbClr val="414B56"/>
                </a:solidFill>
                <a:latin typeface="+mj-lt"/>
              </a:defRPr>
            </a:lvl4pPr>
            <a:lvl5pPr marL="1714500" indent="-342900">
              <a:buSzPct val="80000"/>
              <a:buFont typeface="Arial" panose="020B0604020202020204" pitchFamily="34" charset="0"/>
              <a:buChar char="•"/>
              <a:defRPr sz="2000">
                <a:solidFill>
                  <a:srgbClr val="414B56"/>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4532976" y="1191704"/>
            <a:ext cx="3214224" cy="70093"/>
          </a:xfrm>
          <a:prstGeom prst="rect">
            <a:avLst/>
          </a:prstGeom>
          <a:solidFill>
            <a:srgbClr val="94C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43855" y="1192453"/>
            <a:ext cx="4389120" cy="69343"/>
          </a:xfrm>
          <a:prstGeom prst="rect">
            <a:avLst/>
          </a:prstGeom>
          <a:solidFill>
            <a:srgbClr val="28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821766" y="101537"/>
            <a:ext cx="1161288" cy="1024128"/>
          </a:xfrm>
          <a:prstGeom prst="rect">
            <a:avLst/>
          </a:prstGeom>
          <a:solidFill>
            <a:srgbClr val="2C5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821766" y="1191704"/>
            <a:ext cx="1161288" cy="69343"/>
          </a:xfrm>
          <a:prstGeom prst="rect">
            <a:avLst/>
          </a:prstGeom>
          <a:solidFill>
            <a:srgbClr val="E67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p:cNvSpPr>
            <a:spLocks noGrp="1" noChangeArrowheads="1"/>
          </p:cNvSpPr>
          <p:nvPr>
            <p:ph type="ctrTitle"/>
          </p:nvPr>
        </p:nvSpPr>
        <p:spPr>
          <a:xfrm>
            <a:off x="232246" y="197603"/>
            <a:ext cx="7514954" cy="831997"/>
          </a:xfrm>
          <a:prstGeom prst="rect">
            <a:avLst/>
          </a:prstGeom>
          <a:noFill/>
        </p:spPr>
        <p:txBody>
          <a:bodyPr lIns="0" tIns="0" rIns="0" bIns="0" anchor="ctr" anchorCtr="0"/>
          <a:lstStyle>
            <a:lvl1pPr algn="l">
              <a:defRPr sz="3600" b="0">
                <a:solidFill>
                  <a:srgbClr val="E67A17"/>
                </a:solidFill>
                <a:latin typeface="+mj-lt"/>
              </a:defRPr>
            </a:lvl1pPr>
          </a:lstStyle>
          <a:p>
            <a:endParaRPr lang="en-US"/>
          </a:p>
        </p:txBody>
      </p:sp>
    </p:spTree>
    <p:extLst>
      <p:ext uri="{BB962C8B-B14F-4D97-AF65-F5344CB8AC3E}">
        <p14:creationId xmlns:p14="http://schemas.microsoft.com/office/powerpoint/2010/main" val="275751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elayout">
    <p:spTree>
      <p:nvGrpSpPr>
        <p:cNvPr id="1" name=""/>
        <p:cNvGrpSpPr/>
        <p:nvPr/>
      </p:nvGrpSpPr>
      <p:grpSpPr>
        <a:xfrm>
          <a:off x="0" y="0"/>
          <a:ext cx="0" cy="0"/>
          <a:chOff x="0" y="0"/>
          <a:chExt cx="0" cy="0"/>
        </a:xfrm>
      </p:grpSpPr>
      <p:sp>
        <p:nvSpPr>
          <p:cNvPr id="7" name="lastobservation"/>
          <p:cNvSpPr>
            <a:spLocks noGrp="1"/>
          </p:cNvSpPr>
          <p:nvPr>
            <p:ph type="body" sz="quarter" idx="25" hasCustomPrompt="1"/>
          </p:nvPr>
        </p:nvSpPr>
        <p:spPr>
          <a:xfrm>
            <a:off x="76199" y="4604118"/>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Last observation</a:t>
            </a:r>
          </a:p>
        </p:txBody>
      </p:sp>
      <p:sp>
        <p:nvSpPr>
          <p:cNvPr id="5" name="source"/>
          <p:cNvSpPr>
            <a:spLocks noGrp="1"/>
          </p:cNvSpPr>
          <p:nvPr>
            <p:ph type="body" sz="quarter" idx="16" hasCustomPrompt="1"/>
          </p:nvPr>
        </p:nvSpPr>
        <p:spPr>
          <a:xfrm>
            <a:off x="74675" y="4841160"/>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Source</a:t>
            </a:r>
          </a:p>
        </p:txBody>
      </p:sp>
      <p:sp>
        <p:nvSpPr>
          <p:cNvPr id="3" name="slidenumber"/>
          <p:cNvSpPr>
            <a:spLocks noGrp="1"/>
          </p:cNvSpPr>
          <p:nvPr>
            <p:ph type="sldNum" sz="quarter" idx="10"/>
          </p:nvPr>
        </p:nvSpPr>
        <p:spPr/>
        <p:txBody>
          <a:bodyPr/>
          <a:lstStyle>
            <a:lvl1pPr>
              <a:defRPr sz="2000"/>
            </a:lvl1pPr>
          </a:lstStyle>
          <a:p>
            <a:fld id="{16DB3CF8-59E7-44C6-88F7-CC6EEF5857E3}" type="slidenum">
              <a:rPr lang="en-US" smtClean="0"/>
              <a:pPr/>
              <a:t>‹#›</a:t>
            </a:fld>
            <a:endParaRPr lang="en-US"/>
          </a:p>
        </p:txBody>
      </p:sp>
      <p:sp>
        <p:nvSpPr>
          <p:cNvPr id="4" name="header"/>
          <p:cNvSpPr>
            <a:spLocks noGrp="1"/>
          </p:cNvSpPr>
          <p:nvPr>
            <p:ph type="title" hasCustomPrompt="1"/>
          </p:nvPr>
        </p:nvSpPr>
        <p:spPr>
          <a:xfrm>
            <a:off x="0" y="0"/>
            <a:ext cx="9144000" cy="512064"/>
          </a:xfrm>
          <a:prstGeom prst="rect">
            <a:avLst/>
          </a:prstGeom>
          <a:solidFill>
            <a:srgbClr val="2C536B"/>
          </a:solidFill>
        </p:spPr>
        <p:txBody>
          <a:bodyPr anchor="ctr"/>
          <a:lstStyle>
            <a:lvl1pPr algn="l">
              <a:defRPr lang="en-US" sz="1650" baseline="0">
                <a:solidFill>
                  <a:schemeClr val="bg1"/>
                </a:solidFill>
                <a:ea typeface="+mn-ea"/>
                <a:cs typeface="Arial" panose="020B0604020202020204" pitchFamily="34" charset="0"/>
              </a:defRPr>
            </a:lvl1pPr>
          </a:lstStyle>
          <a:p>
            <a:pPr marL="0" lvl="0" indent="0">
              <a:spcBef>
                <a:spcPts val="750"/>
              </a:spcBef>
              <a:buFontTx/>
            </a:pPr>
            <a:r>
              <a:rPr lang="en-US"/>
              <a:t>Slide title or description</a:t>
            </a:r>
          </a:p>
        </p:txBody>
      </p:sp>
      <p:pic>
        <p:nvPicPr>
          <p:cNvPr id="2" name="Picture 1">
            <a:extLst>
              <a:ext uri="{FF2B5EF4-FFF2-40B4-BE49-F238E27FC236}">
                <a16:creationId xmlns:a16="http://schemas.microsoft.com/office/drawing/2014/main" id="{2ADAA588-868D-103F-3615-1F1140008947}"/>
              </a:ext>
            </a:extLst>
          </p:cNvPr>
          <p:cNvPicPr>
            <a:picLocks noChangeAspect="1"/>
          </p:cNvPicPr>
          <p:nvPr userDrawn="1"/>
        </p:nvPicPr>
        <p:blipFill>
          <a:blip r:embed="rId2"/>
          <a:stretch>
            <a:fillRect/>
          </a:stretch>
        </p:blipFill>
        <p:spPr>
          <a:xfrm>
            <a:off x="5409884" y="4604098"/>
            <a:ext cx="3657917" cy="457240"/>
          </a:xfrm>
          <a:prstGeom prst="rect">
            <a:avLst/>
          </a:prstGeom>
        </p:spPr>
      </p:pic>
    </p:spTree>
    <p:extLst>
      <p:ext uri="{BB962C8B-B14F-4D97-AF65-F5344CB8AC3E}">
        <p14:creationId xmlns:p14="http://schemas.microsoft.com/office/powerpoint/2010/main" val="263857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mage">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sz="2000"/>
            </a:lvl1pPr>
          </a:lstStyle>
          <a:p>
            <a:fld id="{16DB3CF8-59E7-44C6-88F7-CC6EEF5857E3}" type="slidenum">
              <a:rPr lang="en-US" smtClean="0"/>
              <a:pPr/>
              <a:t>‹#›</a:t>
            </a:fld>
            <a:endParaRPr lang="en-US"/>
          </a:p>
        </p:txBody>
      </p:sp>
      <p:sp>
        <p:nvSpPr>
          <p:cNvPr id="4" name="header"/>
          <p:cNvSpPr>
            <a:spLocks noGrp="1"/>
          </p:cNvSpPr>
          <p:nvPr>
            <p:ph type="title" hasCustomPrompt="1"/>
          </p:nvPr>
        </p:nvSpPr>
        <p:spPr>
          <a:xfrm>
            <a:off x="0" y="0"/>
            <a:ext cx="9144000" cy="512064"/>
          </a:xfrm>
          <a:prstGeom prst="rect">
            <a:avLst/>
          </a:prstGeom>
          <a:solidFill>
            <a:srgbClr val="2C536B"/>
          </a:solidFill>
        </p:spPr>
        <p:txBody>
          <a:bodyPr anchor="ctr"/>
          <a:lstStyle>
            <a:lvl1pPr algn="l">
              <a:defRPr lang="en-US" sz="1650" baseline="0">
                <a:solidFill>
                  <a:schemeClr val="bg1"/>
                </a:solidFill>
                <a:ea typeface="+mn-ea"/>
                <a:cs typeface="Arial" panose="020B0604020202020204" pitchFamily="34" charset="0"/>
              </a:defRPr>
            </a:lvl1pPr>
          </a:lstStyle>
          <a:p>
            <a:pPr marL="0" lvl="0" indent="0">
              <a:spcBef>
                <a:spcPts val="750"/>
              </a:spcBef>
              <a:buFontTx/>
            </a:pPr>
            <a:r>
              <a:rPr lang="en-US"/>
              <a:t>Slide title or description</a:t>
            </a:r>
          </a:p>
        </p:txBody>
      </p:sp>
      <p:sp>
        <p:nvSpPr>
          <p:cNvPr id="5" name="source"/>
          <p:cNvSpPr>
            <a:spLocks noGrp="1"/>
          </p:cNvSpPr>
          <p:nvPr>
            <p:ph type="body" sz="quarter" idx="16" hasCustomPrompt="1"/>
          </p:nvPr>
        </p:nvSpPr>
        <p:spPr>
          <a:xfrm>
            <a:off x="74675" y="4841160"/>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Source</a:t>
            </a:r>
          </a:p>
        </p:txBody>
      </p:sp>
      <p:sp>
        <p:nvSpPr>
          <p:cNvPr id="9" name="lastobservation"/>
          <p:cNvSpPr>
            <a:spLocks noGrp="1"/>
          </p:cNvSpPr>
          <p:nvPr>
            <p:ph type="body" sz="quarter" idx="25" hasCustomPrompt="1"/>
          </p:nvPr>
        </p:nvSpPr>
        <p:spPr>
          <a:xfrm>
            <a:off x="76199" y="4604118"/>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Last observation</a:t>
            </a:r>
          </a:p>
        </p:txBody>
      </p:sp>
      <p:pic>
        <p:nvPicPr>
          <p:cNvPr id="2" name="Picture 1">
            <a:extLst>
              <a:ext uri="{FF2B5EF4-FFF2-40B4-BE49-F238E27FC236}">
                <a16:creationId xmlns:a16="http://schemas.microsoft.com/office/drawing/2014/main" id="{10B5D8A1-20E8-AF1E-D49A-B389605EE86A}"/>
              </a:ext>
            </a:extLst>
          </p:cNvPr>
          <p:cNvPicPr>
            <a:picLocks noChangeAspect="1"/>
          </p:cNvPicPr>
          <p:nvPr userDrawn="1"/>
        </p:nvPicPr>
        <p:blipFill>
          <a:blip r:embed="rId2"/>
          <a:stretch>
            <a:fillRect/>
          </a:stretch>
        </p:blipFill>
        <p:spPr>
          <a:xfrm>
            <a:off x="5409884" y="4604098"/>
            <a:ext cx="3657917" cy="457240"/>
          </a:xfrm>
          <a:prstGeom prst="rect">
            <a:avLst/>
          </a:prstGeom>
        </p:spPr>
      </p:pic>
    </p:spTree>
    <p:extLst>
      <p:ext uri="{BB962C8B-B14F-4D97-AF65-F5344CB8AC3E}">
        <p14:creationId xmlns:p14="http://schemas.microsoft.com/office/powerpoint/2010/main" val="364591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cel1">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sz="2000"/>
            </a:lvl1pPr>
          </a:lstStyle>
          <a:p>
            <a:fld id="{16DB3CF8-59E7-44C6-88F7-CC6EEF5857E3}" type="slidenum">
              <a:rPr lang="en-US" smtClean="0"/>
              <a:pPr/>
              <a:t>‹#›</a:t>
            </a:fld>
            <a:endParaRPr lang="en-US"/>
          </a:p>
        </p:txBody>
      </p:sp>
      <p:sp>
        <p:nvSpPr>
          <p:cNvPr id="4" name="header"/>
          <p:cNvSpPr>
            <a:spLocks noGrp="1"/>
          </p:cNvSpPr>
          <p:nvPr>
            <p:ph type="title" hasCustomPrompt="1"/>
          </p:nvPr>
        </p:nvSpPr>
        <p:spPr>
          <a:xfrm>
            <a:off x="0" y="0"/>
            <a:ext cx="9144000" cy="512064"/>
          </a:xfrm>
          <a:prstGeom prst="rect">
            <a:avLst/>
          </a:prstGeom>
          <a:solidFill>
            <a:srgbClr val="2C536B"/>
          </a:solidFill>
        </p:spPr>
        <p:txBody>
          <a:bodyPr anchor="ctr"/>
          <a:lstStyle>
            <a:lvl1pPr algn="l">
              <a:defRPr lang="en-US" sz="1650" baseline="0">
                <a:solidFill>
                  <a:schemeClr val="bg1"/>
                </a:solidFill>
                <a:ea typeface="+mn-ea"/>
                <a:cs typeface="Arial" panose="020B0604020202020204" pitchFamily="34" charset="0"/>
              </a:defRPr>
            </a:lvl1pPr>
          </a:lstStyle>
          <a:p>
            <a:pPr marL="0" lvl="0" indent="0">
              <a:spcBef>
                <a:spcPts val="750"/>
              </a:spcBef>
              <a:buFontTx/>
            </a:pPr>
            <a:r>
              <a:rPr lang="en-US"/>
              <a:t>Slide title or description</a:t>
            </a:r>
          </a:p>
        </p:txBody>
      </p:sp>
      <p:sp>
        <p:nvSpPr>
          <p:cNvPr id="5" name="source"/>
          <p:cNvSpPr>
            <a:spLocks noGrp="1"/>
          </p:cNvSpPr>
          <p:nvPr>
            <p:ph type="body" sz="quarter" idx="16" hasCustomPrompt="1"/>
          </p:nvPr>
        </p:nvSpPr>
        <p:spPr>
          <a:xfrm>
            <a:off x="74675" y="4841160"/>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Source</a:t>
            </a:r>
          </a:p>
        </p:txBody>
      </p:sp>
      <p:sp>
        <p:nvSpPr>
          <p:cNvPr id="6" name="note"/>
          <p:cNvSpPr>
            <a:spLocks noGrp="1"/>
          </p:cNvSpPr>
          <p:nvPr>
            <p:ph type="body" sz="quarter" idx="23" hasCustomPrompt="1"/>
          </p:nvPr>
        </p:nvSpPr>
        <p:spPr>
          <a:xfrm>
            <a:off x="4787456" y="4604118"/>
            <a:ext cx="4277296" cy="465642"/>
          </a:xfrm>
          <a:prstGeom prst="rect">
            <a:avLst/>
          </a:prstGeom>
          <a:noFill/>
        </p:spPr>
        <p:txBody>
          <a:bodyPr lIns="0" tIns="27432" rIns="0" bIns="0" anchor="t" anchorCtr="0"/>
          <a:lstStyle>
            <a:lvl1pPr algn="l">
              <a:defRPr sz="1100">
                <a:solidFill>
                  <a:srgbClr val="414B56"/>
                </a:solidFill>
                <a:latin typeface="+mn-lt"/>
                <a:cs typeface="Arial" panose="020B0604020202020204" pitchFamily="34" charset="0"/>
              </a:defRPr>
            </a:lvl1pPr>
          </a:lstStyle>
          <a:p>
            <a:pPr lvl="0"/>
            <a:r>
              <a:rPr lang="en-US"/>
              <a:t>Slide note</a:t>
            </a:r>
          </a:p>
        </p:txBody>
      </p:sp>
      <p:sp>
        <p:nvSpPr>
          <p:cNvPr id="7" name="lastobservation"/>
          <p:cNvSpPr>
            <a:spLocks noGrp="1"/>
          </p:cNvSpPr>
          <p:nvPr>
            <p:ph type="body" sz="quarter" idx="25" hasCustomPrompt="1"/>
          </p:nvPr>
        </p:nvSpPr>
        <p:spPr>
          <a:xfrm>
            <a:off x="76199" y="4604118"/>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Last observation</a:t>
            </a:r>
          </a:p>
        </p:txBody>
      </p:sp>
      <p:sp>
        <p:nvSpPr>
          <p:cNvPr id="8" name="excelchart"/>
          <p:cNvSpPr>
            <a:spLocks noGrp="1"/>
          </p:cNvSpPr>
          <p:nvPr>
            <p:ph type="chart" sz="quarter" idx="11" hasCustomPrompt="1"/>
          </p:nvPr>
        </p:nvSpPr>
        <p:spPr>
          <a:xfrm>
            <a:off x="76200" y="1166289"/>
            <a:ext cx="8988552" cy="3398910"/>
          </a:xfrm>
          <a:prstGeom prst="rect">
            <a:avLst/>
          </a:prstGeom>
        </p:spPr>
        <p:txBody>
          <a:bodyPr anchor="ctr">
            <a:normAutofit/>
          </a:bodyPr>
          <a:lstStyle>
            <a:lvl1pPr algn="ctr">
              <a:defRPr sz="2100" baseline="0">
                <a:solidFill>
                  <a:srgbClr val="414B56"/>
                </a:solidFill>
              </a:defRPr>
            </a:lvl1pPr>
          </a:lstStyle>
          <a:p>
            <a:r>
              <a:rPr lang="en-US"/>
              <a:t>Insert Excel Chart</a:t>
            </a:r>
          </a:p>
        </p:txBody>
      </p:sp>
      <p:sp>
        <p:nvSpPr>
          <p:cNvPr id="9" name="yaxistitle"/>
          <p:cNvSpPr>
            <a:spLocks noGrp="1"/>
          </p:cNvSpPr>
          <p:nvPr>
            <p:ph type="body" sz="quarter" idx="19" hasCustomPrompt="1"/>
          </p:nvPr>
        </p:nvSpPr>
        <p:spPr>
          <a:xfrm>
            <a:off x="583273" y="1122313"/>
            <a:ext cx="3264291" cy="200025"/>
          </a:xfrm>
          <a:prstGeom prst="rect">
            <a:avLst/>
          </a:prstGeom>
          <a:noFill/>
        </p:spPr>
        <p:txBody>
          <a:bodyPr lIns="0" tIns="0" rIns="0" bIns="0" anchor="b" anchorCtr="0"/>
          <a:lstStyle>
            <a:lvl1pPr algn="l">
              <a:defRPr sz="1400">
                <a:solidFill>
                  <a:srgbClr val="414B56"/>
                </a:solidFill>
                <a:latin typeface="+mn-lt"/>
                <a:cs typeface="Arial" panose="020B0604020202020204" pitchFamily="34" charset="0"/>
              </a:defRPr>
            </a:lvl1pPr>
          </a:lstStyle>
          <a:p>
            <a:pPr lvl="0"/>
            <a:r>
              <a:rPr lang="en-US"/>
              <a:t>Axis title</a:t>
            </a:r>
          </a:p>
        </p:txBody>
      </p:sp>
      <p:sp>
        <p:nvSpPr>
          <p:cNvPr id="10" name="charttitle"/>
          <p:cNvSpPr>
            <a:spLocks noGrp="1"/>
          </p:cNvSpPr>
          <p:nvPr>
            <p:ph type="body" sz="quarter" idx="20" hasCustomPrompt="1"/>
          </p:nvPr>
        </p:nvSpPr>
        <p:spPr>
          <a:xfrm>
            <a:off x="76202" y="571502"/>
            <a:ext cx="3264291" cy="245215"/>
          </a:xfrm>
          <a:prstGeom prst="rect">
            <a:avLst/>
          </a:prstGeom>
        </p:spPr>
        <p:txBody>
          <a:bodyPr lIns="45720" tIns="0" rIns="0" bIns="0"/>
          <a:lstStyle>
            <a:lvl1pPr>
              <a:lnSpc>
                <a:spcPct val="100000"/>
              </a:lnSpc>
              <a:spcBef>
                <a:spcPts val="0"/>
              </a:spcBef>
              <a:defRPr sz="1900">
                <a:solidFill>
                  <a:srgbClr val="3A6F8F"/>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Chart Title</a:t>
            </a:r>
          </a:p>
        </p:txBody>
      </p:sp>
      <p:sp>
        <p:nvSpPr>
          <p:cNvPr id="11" name="chartsubtitle"/>
          <p:cNvSpPr>
            <a:spLocks noGrp="1"/>
          </p:cNvSpPr>
          <p:nvPr>
            <p:ph type="body" sz="quarter" idx="21" hasCustomPrompt="1"/>
          </p:nvPr>
        </p:nvSpPr>
        <p:spPr>
          <a:xfrm>
            <a:off x="76200" y="861636"/>
            <a:ext cx="2887663" cy="188357"/>
          </a:xfrm>
          <a:prstGeom prst="rect">
            <a:avLst/>
          </a:prstGeom>
        </p:spPr>
        <p:txBody>
          <a:bodyPr wrap="none" lIns="45720" tIns="0" rIns="0" bIns="0"/>
          <a:lstStyle>
            <a:lvl1pPr algn="l">
              <a:defRPr sz="1400">
                <a:solidFill>
                  <a:srgbClr val="414B56"/>
                </a:solidFill>
              </a:defRPr>
            </a:lvl1pPr>
          </a:lstStyle>
          <a:p>
            <a:pPr lvl="0"/>
            <a:r>
              <a:rPr lang="en-US"/>
              <a:t>Chart subtitle</a:t>
            </a:r>
          </a:p>
        </p:txBody>
      </p:sp>
    </p:spTree>
    <p:extLst>
      <p:ext uri="{BB962C8B-B14F-4D97-AF65-F5344CB8AC3E}">
        <p14:creationId xmlns:p14="http://schemas.microsoft.com/office/powerpoint/2010/main" val="127639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cel2">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sz="2000"/>
            </a:lvl1pPr>
          </a:lstStyle>
          <a:p>
            <a:fld id="{16DB3CF8-59E7-44C6-88F7-CC6EEF5857E3}" type="slidenum">
              <a:rPr lang="en-US" smtClean="0"/>
              <a:pPr/>
              <a:t>‹#›</a:t>
            </a:fld>
            <a:endParaRPr lang="en-US"/>
          </a:p>
        </p:txBody>
      </p:sp>
      <p:sp>
        <p:nvSpPr>
          <p:cNvPr id="4" name="header"/>
          <p:cNvSpPr>
            <a:spLocks noGrp="1"/>
          </p:cNvSpPr>
          <p:nvPr>
            <p:ph type="title" hasCustomPrompt="1"/>
          </p:nvPr>
        </p:nvSpPr>
        <p:spPr>
          <a:xfrm>
            <a:off x="0" y="0"/>
            <a:ext cx="9144000" cy="512064"/>
          </a:xfrm>
          <a:prstGeom prst="rect">
            <a:avLst/>
          </a:prstGeom>
          <a:solidFill>
            <a:srgbClr val="2C536B"/>
          </a:solidFill>
        </p:spPr>
        <p:txBody>
          <a:bodyPr anchor="ctr"/>
          <a:lstStyle>
            <a:lvl1pPr algn="l">
              <a:defRPr lang="en-US" sz="1650" baseline="0">
                <a:solidFill>
                  <a:schemeClr val="bg1"/>
                </a:solidFill>
                <a:ea typeface="+mn-ea"/>
                <a:cs typeface="Arial" panose="020B0604020202020204" pitchFamily="34" charset="0"/>
              </a:defRPr>
            </a:lvl1pPr>
          </a:lstStyle>
          <a:p>
            <a:pPr marL="0" lvl="0" indent="0">
              <a:spcBef>
                <a:spcPts val="750"/>
              </a:spcBef>
              <a:buFontTx/>
            </a:pPr>
            <a:r>
              <a:rPr lang="en-US"/>
              <a:t>Slide title or description</a:t>
            </a:r>
          </a:p>
        </p:txBody>
      </p:sp>
      <p:sp>
        <p:nvSpPr>
          <p:cNvPr id="5" name="source"/>
          <p:cNvSpPr>
            <a:spLocks noGrp="1"/>
          </p:cNvSpPr>
          <p:nvPr>
            <p:ph type="body" sz="quarter" idx="16" hasCustomPrompt="1"/>
          </p:nvPr>
        </p:nvSpPr>
        <p:spPr>
          <a:xfrm>
            <a:off x="74675" y="4841160"/>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Source</a:t>
            </a:r>
          </a:p>
        </p:txBody>
      </p:sp>
      <p:sp>
        <p:nvSpPr>
          <p:cNvPr id="6" name="note"/>
          <p:cNvSpPr>
            <a:spLocks noGrp="1"/>
          </p:cNvSpPr>
          <p:nvPr>
            <p:ph type="body" sz="quarter" idx="23" hasCustomPrompt="1"/>
          </p:nvPr>
        </p:nvSpPr>
        <p:spPr>
          <a:xfrm>
            <a:off x="4787456" y="4604118"/>
            <a:ext cx="4277296" cy="465642"/>
          </a:xfrm>
          <a:prstGeom prst="rect">
            <a:avLst/>
          </a:prstGeom>
          <a:noFill/>
        </p:spPr>
        <p:txBody>
          <a:bodyPr lIns="0" tIns="27432" rIns="0" bIns="0" anchor="t" anchorCtr="0"/>
          <a:lstStyle>
            <a:lvl1pPr algn="l">
              <a:defRPr sz="1100">
                <a:solidFill>
                  <a:srgbClr val="414B56"/>
                </a:solidFill>
                <a:latin typeface="+mn-lt"/>
                <a:cs typeface="Arial" panose="020B0604020202020204" pitchFamily="34" charset="0"/>
              </a:defRPr>
            </a:lvl1pPr>
          </a:lstStyle>
          <a:p>
            <a:pPr lvl="0"/>
            <a:r>
              <a:rPr lang="en-US"/>
              <a:t>Slide note</a:t>
            </a:r>
          </a:p>
        </p:txBody>
      </p:sp>
      <p:sp>
        <p:nvSpPr>
          <p:cNvPr id="7" name="lastobservation"/>
          <p:cNvSpPr>
            <a:spLocks noGrp="1"/>
          </p:cNvSpPr>
          <p:nvPr>
            <p:ph type="body" sz="quarter" idx="25" hasCustomPrompt="1"/>
          </p:nvPr>
        </p:nvSpPr>
        <p:spPr>
          <a:xfrm>
            <a:off x="76199" y="4604118"/>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Last observation</a:t>
            </a:r>
          </a:p>
        </p:txBody>
      </p:sp>
      <p:sp>
        <p:nvSpPr>
          <p:cNvPr id="8" name="excelchart"/>
          <p:cNvSpPr>
            <a:spLocks noGrp="1"/>
          </p:cNvSpPr>
          <p:nvPr>
            <p:ph type="chart" sz="quarter" idx="11" hasCustomPrompt="1"/>
          </p:nvPr>
        </p:nvSpPr>
        <p:spPr>
          <a:xfrm>
            <a:off x="76200" y="1166289"/>
            <a:ext cx="8988552" cy="3398910"/>
          </a:xfrm>
          <a:prstGeom prst="rect">
            <a:avLst/>
          </a:prstGeom>
        </p:spPr>
        <p:txBody>
          <a:bodyPr anchor="ctr">
            <a:normAutofit/>
          </a:bodyPr>
          <a:lstStyle>
            <a:lvl1pPr algn="ctr">
              <a:defRPr sz="2100" baseline="0">
                <a:solidFill>
                  <a:srgbClr val="414B56"/>
                </a:solidFill>
              </a:defRPr>
            </a:lvl1pPr>
          </a:lstStyle>
          <a:p>
            <a:r>
              <a:rPr lang="en-US"/>
              <a:t>Insert Excel Chart</a:t>
            </a:r>
          </a:p>
        </p:txBody>
      </p:sp>
      <p:sp>
        <p:nvSpPr>
          <p:cNvPr id="9" name="yaxistitle"/>
          <p:cNvSpPr>
            <a:spLocks noGrp="1"/>
          </p:cNvSpPr>
          <p:nvPr>
            <p:ph type="body" sz="quarter" idx="19" hasCustomPrompt="1"/>
          </p:nvPr>
        </p:nvSpPr>
        <p:spPr>
          <a:xfrm>
            <a:off x="583273" y="1122313"/>
            <a:ext cx="3264291" cy="200025"/>
          </a:xfrm>
          <a:prstGeom prst="rect">
            <a:avLst/>
          </a:prstGeom>
          <a:noFill/>
        </p:spPr>
        <p:txBody>
          <a:bodyPr lIns="0" tIns="0" rIns="0" bIns="0" anchor="b" anchorCtr="0"/>
          <a:lstStyle>
            <a:lvl1pPr algn="l">
              <a:defRPr sz="1400">
                <a:solidFill>
                  <a:srgbClr val="414B56"/>
                </a:solidFill>
                <a:latin typeface="+mn-lt"/>
                <a:cs typeface="Arial" panose="020B0604020202020204" pitchFamily="34" charset="0"/>
              </a:defRPr>
            </a:lvl1pPr>
          </a:lstStyle>
          <a:p>
            <a:pPr lvl="0"/>
            <a:r>
              <a:rPr lang="en-US"/>
              <a:t>Axis title</a:t>
            </a:r>
          </a:p>
        </p:txBody>
      </p:sp>
      <p:sp>
        <p:nvSpPr>
          <p:cNvPr id="10" name="charttitle"/>
          <p:cNvSpPr>
            <a:spLocks noGrp="1"/>
          </p:cNvSpPr>
          <p:nvPr>
            <p:ph type="body" sz="quarter" idx="20" hasCustomPrompt="1"/>
          </p:nvPr>
        </p:nvSpPr>
        <p:spPr>
          <a:xfrm>
            <a:off x="76202" y="571502"/>
            <a:ext cx="3264291" cy="245215"/>
          </a:xfrm>
          <a:prstGeom prst="rect">
            <a:avLst/>
          </a:prstGeom>
        </p:spPr>
        <p:txBody>
          <a:bodyPr lIns="45720" tIns="0" rIns="0" bIns="0"/>
          <a:lstStyle>
            <a:lvl1pPr>
              <a:lnSpc>
                <a:spcPct val="100000"/>
              </a:lnSpc>
              <a:spcBef>
                <a:spcPts val="0"/>
              </a:spcBef>
              <a:defRPr sz="1900">
                <a:solidFill>
                  <a:srgbClr val="3A6F8F"/>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Chart Title</a:t>
            </a:r>
          </a:p>
        </p:txBody>
      </p:sp>
      <p:sp>
        <p:nvSpPr>
          <p:cNvPr id="11" name="chartsubtitle"/>
          <p:cNvSpPr>
            <a:spLocks noGrp="1"/>
          </p:cNvSpPr>
          <p:nvPr>
            <p:ph type="body" sz="quarter" idx="21" hasCustomPrompt="1"/>
          </p:nvPr>
        </p:nvSpPr>
        <p:spPr>
          <a:xfrm>
            <a:off x="76200" y="861636"/>
            <a:ext cx="2887663" cy="188357"/>
          </a:xfrm>
          <a:prstGeom prst="rect">
            <a:avLst/>
          </a:prstGeom>
        </p:spPr>
        <p:txBody>
          <a:bodyPr wrap="none" lIns="45720" tIns="0" rIns="0" bIns="0"/>
          <a:lstStyle>
            <a:lvl1pPr algn="l">
              <a:defRPr sz="1400">
                <a:solidFill>
                  <a:srgbClr val="414B56"/>
                </a:solidFill>
              </a:defRPr>
            </a:lvl1pPr>
          </a:lstStyle>
          <a:p>
            <a:pPr lvl="0"/>
            <a:r>
              <a:rPr lang="en-US"/>
              <a:t>Chart subtitle</a:t>
            </a:r>
          </a:p>
        </p:txBody>
      </p:sp>
      <p:sp>
        <p:nvSpPr>
          <p:cNvPr id="12" name="yaxis2title"/>
          <p:cNvSpPr>
            <a:spLocks noGrp="1"/>
          </p:cNvSpPr>
          <p:nvPr>
            <p:ph type="body" sz="quarter" idx="22" hasCustomPrompt="1"/>
          </p:nvPr>
        </p:nvSpPr>
        <p:spPr>
          <a:xfrm>
            <a:off x="5293958" y="1118191"/>
            <a:ext cx="3264291" cy="200025"/>
          </a:xfrm>
          <a:prstGeom prst="rect">
            <a:avLst/>
          </a:prstGeom>
          <a:noFill/>
        </p:spPr>
        <p:txBody>
          <a:bodyPr lIns="0" tIns="0" rIns="0" bIns="0" anchor="t" anchorCtr="0"/>
          <a:lstStyle>
            <a:lvl1pPr algn="r">
              <a:defRPr sz="1400">
                <a:solidFill>
                  <a:srgbClr val="414B56"/>
                </a:solidFill>
                <a:latin typeface="+mn-lt"/>
                <a:cs typeface="Arial" panose="020B0604020202020204" pitchFamily="34" charset="0"/>
              </a:defRPr>
            </a:lvl1pPr>
          </a:lstStyle>
          <a:p>
            <a:pPr lvl="0"/>
            <a:r>
              <a:rPr lang="en-US"/>
              <a:t>Second axis title</a:t>
            </a:r>
          </a:p>
        </p:txBody>
      </p:sp>
    </p:spTree>
    <p:extLst>
      <p:ext uri="{BB962C8B-B14F-4D97-AF65-F5344CB8AC3E}">
        <p14:creationId xmlns:p14="http://schemas.microsoft.com/office/powerpoint/2010/main" val="357864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cel1_titleonly">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p>
            <a:fld id="{16DB3CF8-59E7-44C6-88F7-CC6EEF5857E3}" type="slidenum">
              <a:rPr lang="en-US" smtClean="0"/>
              <a:pPr/>
              <a:t>‹#›</a:t>
            </a:fld>
            <a:endParaRPr lang="en-US"/>
          </a:p>
        </p:txBody>
      </p:sp>
      <p:sp>
        <p:nvSpPr>
          <p:cNvPr id="4" name="header"/>
          <p:cNvSpPr>
            <a:spLocks noGrp="1"/>
          </p:cNvSpPr>
          <p:nvPr>
            <p:ph type="title" hasCustomPrompt="1"/>
          </p:nvPr>
        </p:nvSpPr>
        <p:spPr>
          <a:xfrm>
            <a:off x="0" y="0"/>
            <a:ext cx="9144000" cy="512064"/>
          </a:xfrm>
          <a:prstGeom prst="rect">
            <a:avLst/>
          </a:prstGeom>
          <a:solidFill>
            <a:srgbClr val="2C536B"/>
          </a:solidFill>
        </p:spPr>
        <p:txBody>
          <a:bodyPr anchor="ctr"/>
          <a:lstStyle>
            <a:lvl1pPr algn="l">
              <a:defRPr lang="en-US" sz="1650" baseline="0">
                <a:solidFill>
                  <a:schemeClr val="bg1"/>
                </a:solidFill>
                <a:ea typeface="+mn-ea"/>
                <a:cs typeface="Arial" panose="020B0604020202020204" pitchFamily="34" charset="0"/>
              </a:defRPr>
            </a:lvl1pPr>
          </a:lstStyle>
          <a:p>
            <a:pPr marL="0" lvl="0" indent="0">
              <a:spcBef>
                <a:spcPts val="750"/>
              </a:spcBef>
              <a:buFontTx/>
            </a:pPr>
            <a:r>
              <a:rPr lang="en-US"/>
              <a:t>Slide title or description</a:t>
            </a:r>
          </a:p>
        </p:txBody>
      </p:sp>
      <p:sp>
        <p:nvSpPr>
          <p:cNvPr id="5" name="source"/>
          <p:cNvSpPr>
            <a:spLocks noGrp="1"/>
          </p:cNvSpPr>
          <p:nvPr>
            <p:ph type="body" sz="quarter" idx="16" hasCustomPrompt="1"/>
          </p:nvPr>
        </p:nvSpPr>
        <p:spPr>
          <a:xfrm>
            <a:off x="74675" y="4841160"/>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Source</a:t>
            </a:r>
          </a:p>
        </p:txBody>
      </p:sp>
      <p:sp>
        <p:nvSpPr>
          <p:cNvPr id="6" name="note"/>
          <p:cNvSpPr>
            <a:spLocks noGrp="1"/>
          </p:cNvSpPr>
          <p:nvPr>
            <p:ph type="body" sz="quarter" idx="23" hasCustomPrompt="1"/>
          </p:nvPr>
        </p:nvSpPr>
        <p:spPr>
          <a:xfrm>
            <a:off x="4787456" y="4604118"/>
            <a:ext cx="4277296" cy="465642"/>
          </a:xfrm>
          <a:prstGeom prst="rect">
            <a:avLst/>
          </a:prstGeom>
          <a:noFill/>
        </p:spPr>
        <p:txBody>
          <a:bodyPr lIns="0" tIns="27432" rIns="0" bIns="0" anchor="t" anchorCtr="0"/>
          <a:lstStyle>
            <a:lvl1pPr algn="l">
              <a:defRPr sz="1100">
                <a:solidFill>
                  <a:srgbClr val="414B56"/>
                </a:solidFill>
                <a:latin typeface="+mn-lt"/>
                <a:cs typeface="Arial" panose="020B0604020202020204" pitchFamily="34" charset="0"/>
              </a:defRPr>
            </a:lvl1pPr>
          </a:lstStyle>
          <a:p>
            <a:pPr lvl="0"/>
            <a:r>
              <a:rPr lang="en-US"/>
              <a:t>Slide note</a:t>
            </a:r>
          </a:p>
        </p:txBody>
      </p:sp>
      <p:sp>
        <p:nvSpPr>
          <p:cNvPr id="7" name="lastobservation"/>
          <p:cNvSpPr>
            <a:spLocks noGrp="1"/>
          </p:cNvSpPr>
          <p:nvPr>
            <p:ph type="body" sz="quarter" idx="25" hasCustomPrompt="1"/>
          </p:nvPr>
        </p:nvSpPr>
        <p:spPr>
          <a:xfrm>
            <a:off x="76199" y="4604118"/>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Last observation</a:t>
            </a:r>
          </a:p>
        </p:txBody>
      </p:sp>
      <p:sp>
        <p:nvSpPr>
          <p:cNvPr id="8" name="excelchart"/>
          <p:cNvSpPr>
            <a:spLocks noGrp="1"/>
          </p:cNvSpPr>
          <p:nvPr>
            <p:ph type="chart" sz="quarter" idx="11" hasCustomPrompt="1"/>
          </p:nvPr>
        </p:nvSpPr>
        <p:spPr>
          <a:xfrm>
            <a:off x="76200" y="985838"/>
            <a:ext cx="8988552" cy="3579361"/>
          </a:xfrm>
          <a:prstGeom prst="rect">
            <a:avLst/>
          </a:prstGeom>
        </p:spPr>
        <p:txBody>
          <a:bodyPr anchor="ctr">
            <a:normAutofit/>
          </a:bodyPr>
          <a:lstStyle>
            <a:lvl1pPr algn="ctr">
              <a:defRPr sz="2100" baseline="0">
                <a:solidFill>
                  <a:srgbClr val="414B56"/>
                </a:solidFill>
              </a:defRPr>
            </a:lvl1pPr>
          </a:lstStyle>
          <a:p>
            <a:r>
              <a:rPr lang="en-US"/>
              <a:t>Insert Excel Chart</a:t>
            </a:r>
          </a:p>
        </p:txBody>
      </p:sp>
      <p:sp>
        <p:nvSpPr>
          <p:cNvPr id="9" name="yaxistitle"/>
          <p:cNvSpPr>
            <a:spLocks noGrp="1"/>
          </p:cNvSpPr>
          <p:nvPr>
            <p:ph type="body" sz="quarter" idx="19" hasCustomPrompt="1"/>
          </p:nvPr>
        </p:nvSpPr>
        <p:spPr>
          <a:xfrm>
            <a:off x="583273" y="946919"/>
            <a:ext cx="3264291" cy="200025"/>
          </a:xfrm>
          <a:prstGeom prst="rect">
            <a:avLst/>
          </a:prstGeom>
          <a:noFill/>
        </p:spPr>
        <p:txBody>
          <a:bodyPr lIns="0" tIns="0" rIns="0" bIns="0" anchor="b" anchorCtr="0"/>
          <a:lstStyle>
            <a:lvl1pPr algn="l">
              <a:defRPr sz="1400">
                <a:solidFill>
                  <a:srgbClr val="414B56"/>
                </a:solidFill>
                <a:latin typeface="+mn-lt"/>
                <a:cs typeface="Arial" panose="020B0604020202020204" pitchFamily="34" charset="0"/>
              </a:defRPr>
            </a:lvl1pPr>
          </a:lstStyle>
          <a:p>
            <a:pPr lvl="0"/>
            <a:r>
              <a:rPr lang="en-US"/>
              <a:t>Axis title</a:t>
            </a:r>
          </a:p>
        </p:txBody>
      </p:sp>
      <p:sp>
        <p:nvSpPr>
          <p:cNvPr id="10" name="charttitle"/>
          <p:cNvSpPr>
            <a:spLocks noGrp="1"/>
          </p:cNvSpPr>
          <p:nvPr>
            <p:ph type="body" sz="quarter" idx="20" hasCustomPrompt="1"/>
          </p:nvPr>
        </p:nvSpPr>
        <p:spPr>
          <a:xfrm>
            <a:off x="76202" y="571502"/>
            <a:ext cx="3264291" cy="245215"/>
          </a:xfrm>
          <a:prstGeom prst="rect">
            <a:avLst/>
          </a:prstGeom>
        </p:spPr>
        <p:txBody>
          <a:bodyPr lIns="45720" tIns="0" rIns="0" bIns="0"/>
          <a:lstStyle>
            <a:lvl1pPr>
              <a:lnSpc>
                <a:spcPct val="100000"/>
              </a:lnSpc>
              <a:spcBef>
                <a:spcPts val="0"/>
              </a:spcBef>
              <a:defRPr sz="1900">
                <a:solidFill>
                  <a:srgbClr val="3A6F8F"/>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Chart Title</a:t>
            </a:r>
          </a:p>
        </p:txBody>
      </p:sp>
    </p:spTree>
    <p:extLst>
      <p:ext uri="{BB962C8B-B14F-4D97-AF65-F5344CB8AC3E}">
        <p14:creationId xmlns:p14="http://schemas.microsoft.com/office/powerpoint/2010/main" val="17878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cel2_titleonly">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p>
            <a:fld id="{16DB3CF8-59E7-44C6-88F7-CC6EEF5857E3}" type="slidenum">
              <a:rPr lang="en-US" smtClean="0"/>
              <a:pPr/>
              <a:t>‹#›</a:t>
            </a:fld>
            <a:endParaRPr lang="en-US"/>
          </a:p>
        </p:txBody>
      </p:sp>
      <p:sp>
        <p:nvSpPr>
          <p:cNvPr id="4" name="header"/>
          <p:cNvSpPr>
            <a:spLocks noGrp="1"/>
          </p:cNvSpPr>
          <p:nvPr>
            <p:ph type="title" hasCustomPrompt="1"/>
          </p:nvPr>
        </p:nvSpPr>
        <p:spPr>
          <a:xfrm>
            <a:off x="0" y="0"/>
            <a:ext cx="9144000" cy="512064"/>
          </a:xfrm>
          <a:prstGeom prst="rect">
            <a:avLst/>
          </a:prstGeom>
          <a:solidFill>
            <a:srgbClr val="2C536B"/>
          </a:solidFill>
        </p:spPr>
        <p:txBody>
          <a:bodyPr anchor="ctr"/>
          <a:lstStyle>
            <a:lvl1pPr algn="l">
              <a:defRPr lang="en-US" sz="1650" baseline="0">
                <a:solidFill>
                  <a:schemeClr val="bg1"/>
                </a:solidFill>
                <a:ea typeface="+mn-ea"/>
                <a:cs typeface="Arial" panose="020B0604020202020204" pitchFamily="34" charset="0"/>
              </a:defRPr>
            </a:lvl1pPr>
          </a:lstStyle>
          <a:p>
            <a:pPr marL="0" lvl="0" indent="0">
              <a:spcBef>
                <a:spcPts val="750"/>
              </a:spcBef>
              <a:buFontTx/>
            </a:pPr>
            <a:r>
              <a:rPr lang="en-US"/>
              <a:t>Slide title or description</a:t>
            </a:r>
          </a:p>
        </p:txBody>
      </p:sp>
      <p:sp>
        <p:nvSpPr>
          <p:cNvPr id="5" name="source"/>
          <p:cNvSpPr>
            <a:spLocks noGrp="1"/>
          </p:cNvSpPr>
          <p:nvPr>
            <p:ph type="body" sz="quarter" idx="16" hasCustomPrompt="1"/>
          </p:nvPr>
        </p:nvSpPr>
        <p:spPr>
          <a:xfrm>
            <a:off x="74675" y="4841160"/>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Source</a:t>
            </a:r>
          </a:p>
        </p:txBody>
      </p:sp>
      <p:sp>
        <p:nvSpPr>
          <p:cNvPr id="6" name="note"/>
          <p:cNvSpPr>
            <a:spLocks noGrp="1"/>
          </p:cNvSpPr>
          <p:nvPr>
            <p:ph type="body" sz="quarter" idx="23" hasCustomPrompt="1"/>
          </p:nvPr>
        </p:nvSpPr>
        <p:spPr>
          <a:xfrm>
            <a:off x="4787456" y="4604118"/>
            <a:ext cx="4277296" cy="465642"/>
          </a:xfrm>
          <a:prstGeom prst="rect">
            <a:avLst/>
          </a:prstGeom>
          <a:noFill/>
        </p:spPr>
        <p:txBody>
          <a:bodyPr lIns="0" tIns="27432" rIns="0" bIns="0" anchor="t" anchorCtr="0"/>
          <a:lstStyle>
            <a:lvl1pPr algn="l">
              <a:defRPr sz="1100">
                <a:solidFill>
                  <a:srgbClr val="414B56"/>
                </a:solidFill>
                <a:latin typeface="+mn-lt"/>
                <a:cs typeface="Arial" panose="020B0604020202020204" pitchFamily="34" charset="0"/>
              </a:defRPr>
            </a:lvl1pPr>
          </a:lstStyle>
          <a:p>
            <a:pPr lvl="0"/>
            <a:r>
              <a:rPr lang="en-US"/>
              <a:t>Slide note</a:t>
            </a:r>
          </a:p>
        </p:txBody>
      </p:sp>
      <p:sp>
        <p:nvSpPr>
          <p:cNvPr id="7" name="lastobservation"/>
          <p:cNvSpPr>
            <a:spLocks noGrp="1"/>
          </p:cNvSpPr>
          <p:nvPr>
            <p:ph type="body" sz="quarter" idx="25" hasCustomPrompt="1"/>
          </p:nvPr>
        </p:nvSpPr>
        <p:spPr>
          <a:xfrm>
            <a:off x="76199" y="4604118"/>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Last observation</a:t>
            </a:r>
          </a:p>
        </p:txBody>
      </p:sp>
      <p:sp>
        <p:nvSpPr>
          <p:cNvPr id="8" name="excelchart"/>
          <p:cNvSpPr>
            <a:spLocks noGrp="1"/>
          </p:cNvSpPr>
          <p:nvPr>
            <p:ph type="chart" sz="quarter" idx="11" hasCustomPrompt="1"/>
          </p:nvPr>
        </p:nvSpPr>
        <p:spPr>
          <a:xfrm>
            <a:off x="76200" y="985838"/>
            <a:ext cx="8988552" cy="3579361"/>
          </a:xfrm>
          <a:prstGeom prst="rect">
            <a:avLst/>
          </a:prstGeom>
        </p:spPr>
        <p:txBody>
          <a:bodyPr anchor="ctr">
            <a:normAutofit/>
          </a:bodyPr>
          <a:lstStyle>
            <a:lvl1pPr algn="ctr">
              <a:defRPr sz="2100" baseline="0">
                <a:solidFill>
                  <a:srgbClr val="414B56"/>
                </a:solidFill>
              </a:defRPr>
            </a:lvl1pPr>
          </a:lstStyle>
          <a:p>
            <a:r>
              <a:rPr lang="en-US"/>
              <a:t>Insert Excel Chart</a:t>
            </a:r>
          </a:p>
        </p:txBody>
      </p:sp>
      <p:sp>
        <p:nvSpPr>
          <p:cNvPr id="9" name="yaxistitle"/>
          <p:cNvSpPr>
            <a:spLocks noGrp="1"/>
          </p:cNvSpPr>
          <p:nvPr>
            <p:ph type="body" sz="quarter" idx="19" hasCustomPrompt="1"/>
          </p:nvPr>
        </p:nvSpPr>
        <p:spPr>
          <a:xfrm>
            <a:off x="583273" y="946919"/>
            <a:ext cx="3264291" cy="200025"/>
          </a:xfrm>
          <a:prstGeom prst="rect">
            <a:avLst/>
          </a:prstGeom>
          <a:noFill/>
        </p:spPr>
        <p:txBody>
          <a:bodyPr lIns="0" tIns="0" rIns="0" bIns="0" anchor="b" anchorCtr="0"/>
          <a:lstStyle>
            <a:lvl1pPr algn="l">
              <a:defRPr sz="1400">
                <a:solidFill>
                  <a:srgbClr val="414B56"/>
                </a:solidFill>
                <a:latin typeface="+mn-lt"/>
                <a:cs typeface="Arial" panose="020B0604020202020204" pitchFamily="34" charset="0"/>
              </a:defRPr>
            </a:lvl1pPr>
          </a:lstStyle>
          <a:p>
            <a:pPr lvl="0"/>
            <a:r>
              <a:rPr lang="en-US"/>
              <a:t>Axis title</a:t>
            </a:r>
          </a:p>
        </p:txBody>
      </p:sp>
      <p:sp>
        <p:nvSpPr>
          <p:cNvPr id="10" name="charttitle"/>
          <p:cNvSpPr>
            <a:spLocks noGrp="1"/>
          </p:cNvSpPr>
          <p:nvPr>
            <p:ph type="body" sz="quarter" idx="20" hasCustomPrompt="1"/>
          </p:nvPr>
        </p:nvSpPr>
        <p:spPr>
          <a:xfrm>
            <a:off x="76202" y="571502"/>
            <a:ext cx="3264291" cy="245215"/>
          </a:xfrm>
          <a:prstGeom prst="rect">
            <a:avLst/>
          </a:prstGeom>
        </p:spPr>
        <p:txBody>
          <a:bodyPr lIns="45720" tIns="0" rIns="0" bIns="0"/>
          <a:lstStyle>
            <a:lvl1pPr>
              <a:lnSpc>
                <a:spcPct val="100000"/>
              </a:lnSpc>
              <a:spcBef>
                <a:spcPts val="0"/>
              </a:spcBef>
              <a:defRPr sz="1900">
                <a:solidFill>
                  <a:srgbClr val="3A6F8F"/>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Chart Title</a:t>
            </a:r>
          </a:p>
        </p:txBody>
      </p:sp>
      <p:sp>
        <p:nvSpPr>
          <p:cNvPr id="11" name="yaxis2title"/>
          <p:cNvSpPr>
            <a:spLocks noGrp="1"/>
          </p:cNvSpPr>
          <p:nvPr>
            <p:ph type="body" sz="quarter" idx="22" hasCustomPrompt="1"/>
          </p:nvPr>
        </p:nvSpPr>
        <p:spPr>
          <a:xfrm>
            <a:off x="5293958" y="961414"/>
            <a:ext cx="3264291" cy="200025"/>
          </a:xfrm>
          <a:prstGeom prst="rect">
            <a:avLst/>
          </a:prstGeom>
          <a:noFill/>
        </p:spPr>
        <p:txBody>
          <a:bodyPr lIns="0" tIns="0" rIns="0" bIns="0" anchor="t" anchorCtr="0"/>
          <a:lstStyle>
            <a:lvl1pPr algn="r">
              <a:defRPr sz="1400">
                <a:solidFill>
                  <a:srgbClr val="414B56"/>
                </a:solidFill>
                <a:latin typeface="+mn-lt"/>
                <a:cs typeface="Arial" panose="020B0604020202020204" pitchFamily="34" charset="0"/>
              </a:defRPr>
            </a:lvl1pPr>
          </a:lstStyle>
          <a:p>
            <a:pPr lvl="0"/>
            <a:r>
              <a:rPr lang="en-US"/>
              <a:t>Second axis title</a:t>
            </a:r>
          </a:p>
        </p:txBody>
      </p:sp>
    </p:spTree>
    <p:extLst>
      <p:ext uri="{BB962C8B-B14F-4D97-AF65-F5344CB8AC3E}">
        <p14:creationId xmlns:p14="http://schemas.microsoft.com/office/powerpoint/2010/main" val="4123800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sz="1400"/>
            </a:lvl1pPr>
          </a:lstStyle>
          <a:p>
            <a:fld id="{16DB3CF8-59E7-44C6-88F7-CC6EEF5857E3}" type="slidenum">
              <a:rPr lang="en-US" smtClean="0"/>
              <a:pPr/>
              <a:t>‹#›</a:t>
            </a:fld>
            <a:endParaRPr lang="en-US"/>
          </a:p>
        </p:txBody>
      </p:sp>
      <p:sp>
        <p:nvSpPr>
          <p:cNvPr id="4" name="header"/>
          <p:cNvSpPr>
            <a:spLocks noGrp="1"/>
          </p:cNvSpPr>
          <p:nvPr>
            <p:ph type="title" hasCustomPrompt="1"/>
          </p:nvPr>
        </p:nvSpPr>
        <p:spPr>
          <a:xfrm>
            <a:off x="0" y="0"/>
            <a:ext cx="9144000" cy="512064"/>
          </a:xfrm>
          <a:prstGeom prst="rect">
            <a:avLst/>
          </a:prstGeom>
          <a:solidFill>
            <a:srgbClr val="2C536B"/>
          </a:solidFill>
        </p:spPr>
        <p:txBody>
          <a:bodyPr anchor="ctr"/>
          <a:lstStyle>
            <a:lvl1pPr algn="l">
              <a:defRPr lang="en-US" sz="1650" baseline="0">
                <a:solidFill>
                  <a:schemeClr val="bg1"/>
                </a:solidFill>
                <a:ea typeface="+mn-ea"/>
                <a:cs typeface="Arial" panose="020B0604020202020204" pitchFamily="34" charset="0"/>
              </a:defRPr>
            </a:lvl1pPr>
          </a:lstStyle>
          <a:p>
            <a:pPr marL="0" lvl="0" indent="0">
              <a:spcBef>
                <a:spcPts val="750"/>
              </a:spcBef>
              <a:buFontTx/>
            </a:pPr>
            <a:r>
              <a:rPr lang="en-US"/>
              <a:t>Slide title or description</a:t>
            </a:r>
          </a:p>
        </p:txBody>
      </p:sp>
      <p:sp>
        <p:nvSpPr>
          <p:cNvPr id="5" name="source"/>
          <p:cNvSpPr>
            <a:spLocks noGrp="1"/>
          </p:cNvSpPr>
          <p:nvPr>
            <p:ph type="body" sz="quarter" idx="16" hasCustomPrompt="1"/>
          </p:nvPr>
        </p:nvSpPr>
        <p:spPr>
          <a:xfrm>
            <a:off x="74675" y="4841160"/>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Source</a:t>
            </a:r>
          </a:p>
        </p:txBody>
      </p:sp>
      <p:sp>
        <p:nvSpPr>
          <p:cNvPr id="7" name="lastobservation"/>
          <p:cNvSpPr>
            <a:spLocks noGrp="1"/>
          </p:cNvSpPr>
          <p:nvPr>
            <p:ph type="body" sz="quarter" idx="25" hasCustomPrompt="1"/>
          </p:nvPr>
        </p:nvSpPr>
        <p:spPr>
          <a:xfrm>
            <a:off x="76199" y="4604118"/>
            <a:ext cx="4281489" cy="228600"/>
          </a:xfrm>
          <a:prstGeom prst="rect">
            <a:avLst/>
          </a:prstGeom>
        </p:spPr>
        <p:txBody>
          <a:bodyPr lIns="0" tIns="0" rIns="0" bIns="0" anchor="ctr"/>
          <a:lstStyle>
            <a:lvl1pPr>
              <a:defRPr lang="en-US" sz="1050" dirty="0" smtClean="0">
                <a:solidFill>
                  <a:srgbClr val="414B56"/>
                </a:solidFill>
              </a:defRPr>
            </a:lvl1pPr>
          </a:lstStyle>
          <a:p>
            <a:pPr lvl="0"/>
            <a:r>
              <a:rPr lang="en-US"/>
              <a:t>Last observation</a:t>
            </a:r>
          </a:p>
        </p:txBody>
      </p:sp>
      <p:sp>
        <p:nvSpPr>
          <p:cNvPr id="8" name="textbox"/>
          <p:cNvSpPr>
            <a:spLocks noGrp="1"/>
          </p:cNvSpPr>
          <p:nvPr>
            <p:ph type="body" sz="quarter" idx="18"/>
          </p:nvPr>
        </p:nvSpPr>
        <p:spPr>
          <a:xfrm>
            <a:off x="76200" y="576208"/>
            <a:ext cx="8991600" cy="3995792"/>
          </a:xfrm>
          <a:prstGeom prst="rect">
            <a:avLst/>
          </a:prstGeom>
        </p:spPr>
        <p:txBody>
          <a:bodyPr/>
          <a:lstStyle>
            <a:lvl1pPr marL="0" indent="0">
              <a:buSzPct val="80000"/>
              <a:buFont typeface="Arial" panose="020B0604020202020204" pitchFamily="34" charset="0"/>
              <a:buNone/>
              <a:defRPr sz="2400">
                <a:solidFill>
                  <a:srgbClr val="414B56"/>
                </a:solidFill>
                <a:latin typeface="+mj-lt"/>
              </a:defRPr>
            </a:lvl1pPr>
            <a:lvl2pPr marL="685800" indent="-342900">
              <a:buClr>
                <a:srgbClr val="414B56"/>
              </a:buClr>
              <a:buSzPct val="80000"/>
              <a:buFont typeface="Wingdings" panose="05000000000000000000" pitchFamily="2" charset="2"/>
              <a:buChar char="§"/>
              <a:defRPr sz="2000">
                <a:solidFill>
                  <a:srgbClr val="414B56"/>
                </a:solidFill>
                <a:latin typeface="+mj-lt"/>
              </a:defRPr>
            </a:lvl2pPr>
            <a:lvl3pPr marL="1028700" indent="-342900">
              <a:buSzPct val="80000"/>
              <a:buFont typeface="Arial" panose="020B0604020202020204" pitchFamily="34" charset="0"/>
              <a:buChar char="•"/>
              <a:defRPr sz="2000">
                <a:solidFill>
                  <a:srgbClr val="414B56"/>
                </a:solidFill>
                <a:latin typeface="+mj-lt"/>
              </a:defRPr>
            </a:lvl3pPr>
            <a:lvl4pPr marL="1371600" indent="-342900">
              <a:buClr>
                <a:srgbClr val="414B56"/>
              </a:buClr>
              <a:buSzPct val="80000"/>
              <a:buFont typeface="Gill Sans MT" panose="020B0502020104020203" pitchFamily="34" charset="0"/>
              <a:buChar char="–"/>
              <a:defRPr sz="2000">
                <a:solidFill>
                  <a:srgbClr val="414B56"/>
                </a:solidFill>
                <a:latin typeface="+mj-lt"/>
              </a:defRPr>
            </a:lvl4pPr>
            <a:lvl5pPr marL="1714500" indent="-342900">
              <a:buSzPct val="80000"/>
              <a:buFont typeface="Arial" panose="020B0604020202020204" pitchFamily="34" charset="0"/>
              <a:buChar char="•"/>
              <a:defRPr sz="2000">
                <a:solidFill>
                  <a:srgbClr val="414B56"/>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9DBD9423-D2D2-C50C-2A20-11FC77166B77}"/>
              </a:ext>
            </a:extLst>
          </p:cNvPr>
          <p:cNvPicPr>
            <a:picLocks noChangeAspect="1"/>
          </p:cNvPicPr>
          <p:nvPr userDrawn="1"/>
        </p:nvPicPr>
        <p:blipFill>
          <a:blip r:embed="rId2"/>
          <a:stretch>
            <a:fillRect/>
          </a:stretch>
        </p:blipFill>
        <p:spPr>
          <a:xfrm>
            <a:off x="5486083" y="4604118"/>
            <a:ext cx="3657917" cy="457240"/>
          </a:xfrm>
          <a:prstGeom prst="rect">
            <a:avLst/>
          </a:prstGeom>
        </p:spPr>
      </p:pic>
    </p:spTree>
    <p:extLst>
      <p:ext uri="{BB962C8B-B14F-4D97-AF65-F5344CB8AC3E}">
        <p14:creationId xmlns:p14="http://schemas.microsoft.com/office/powerpoint/2010/main" val="311081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baseline"/>
          <p:cNvCxnSpPr/>
          <p:nvPr userDrawn="1"/>
        </p:nvCxnSpPr>
        <p:spPr>
          <a:xfrm>
            <a:off x="0" y="5126355"/>
            <a:ext cx="9144000" cy="0"/>
          </a:xfrm>
          <a:prstGeom prst="line">
            <a:avLst/>
          </a:prstGeom>
          <a:ln w="57150">
            <a:solidFill>
              <a:srgbClr val="2C536B"/>
            </a:solidFill>
          </a:ln>
        </p:spPr>
        <p:style>
          <a:lnRef idx="1">
            <a:schemeClr val="accent1"/>
          </a:lnRef>
          <a:fillRef idx="0">
            <a:schemeClr val="accent1"/>
          </a:fillRef>
          <a:effectRef idx="0">
            <a:schemeClr val="accent1"/>
          </a:effectRef>
          <a:fontRef idx="minor">
            <a:schemeClr val="tx1"/>
          </a:fontRef>
        </p:style>
      </p:cxnSp>
      <p:sp>
        <p:nvSpPr>
          <p:cNvPr id="2" name="slidenumber"/>
          <p:cNvSpPr>
            <a:spLocks noGrp="1"/>
          </p:cNvSpPr>
          <p:nvPr>
            <p:ph type="sldNum" sz="quarter" idx="4"/>
          </p:nvPr>
        </p:nvSpPr>
        <p:spPr>
          <a:xfrm>
            <a:off x="4414657" y="4718130"/>
            <a:ext cx="314687" cy="274637"/>
          </a:xfrm>
          <a:prstGeom prst="rect">
            <a:avLst/>
          </a:prstGeom>
        </p:spPr>
        <p:txBody>
          <a:bodyPr vert="horz" lIns="0" tIns="0" rIns="0" bIns="0" rtlCol="0" anchor="ctr"/>
          <a:lstStyle>
            <a:lvl1pPr algn="ctr">
              <a:defRPr sz="2000">
                <a:solidFill>
                  <a:srgbClr val="414B56"/>
                </a:solidFill>
              </a:defRPr>
            </a:lvl1pPr>
          </a:lstStyle>
          <a:p>
            <a:fld id="{16DB3CF8-59E7-44C6-88F7-CC6EEF5857E3}" type="slidenum">
              <a:rPr lang="en-US" smtClean="0"/>
              <a:pPr/>
              <a:t>‹#›</a:t>
            </a:fld>
            <a:endParaRPr lang="en-US"/>
          </a:p>
        </p:txBody>
      </p:sp>
    </p:spTree>
    <p:extLst>
      <p:ext uri="{BB962C8B-B14F-4D97-AF65-F5344CB8AC3E}">
        <p14:creationId xmlns:p14="http://schemas.microsoft.com/office/powerpoint/2010/main" val="4076127867"/>
      </p:ext>
    </p:extLst>
  </p:cSld>
  <p:clrMap bg1="lt1" tx1="dk1" bg2="lt2" tx2="dk2" accent1="accent1" accent2="accent2" accent3="accent3" accent4="accent4" accent5="accent5" accent6="accent6" hlink="hlink" folHlink="folHlink"/>
  <p:sldLayoutIdLst>
    <p:sldLayoutId id="2147483738" r:id="rId1"/>
    <p:sldLayoutId id="2147483746" r:id="rId2"/>
    <p:sldLayoutId id="2147483729" r:id="rId3"/>
    <p:sldLayoutId id="2147483733" r:id="rId4"/>
    <p:sldLayoutId id="2147483731" r:id="rId5"/>
    <p:sldLayoutId id="2147483736" r:id="rId6"/>
    <p:sldLayoutId id="2147483730" r:id="rId7"/>
    <p:sldLayoutId id="2147483737" r:id="rId8"/>
    <p:sldLayoutId id="2147483740" r:id="rId9"/>
    <p:sldLayoutId id="2147483744" r:id="rId10"/>
    <p:sldLayoutId id="2147483741" r:id="rId11"/>
    <p:sldLayoutId id="2147483743" r:id="rId12"/>
    <p:sldLayoutId id="2147483742" r:id="rId13"/>
    <p:sldLayoutId id="2147483739" r:id="rId14"/>
    <p:sldLayoutId id="2147483735" r:id="rId15"/>
    <p:sldLayoutId id="2147483750" r:id="rId16"/>
  </p:sldLayoutIdLst>
  <p:hf hdr="0" ftr="0" dt="0"/>
  <p:txStyles>
    <p:titleStyle>
      <a:lvl1pPr algn="ctr" defTabSz="685800" rtl="0" eaLnBrk="1" latinLnBrk="0" hangingPunct="1">
        <a:lnSpc>
          <a:spcPct val="90000"/>
        </a:lnSpc>
        <a:spcBef>
          <a:spcPct val="0"/>
        </a:spcBef>
        <a:buNone/>
        <a:defRPr sz="1500" kern="1200" baseline="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Tx/>
        <a:buNone/>
        <a:defRPr sz="975" kern="1200" baseline="0">
          <a:solidFill>
            <a:srgbClr val="3A6F8F"/>
          </a:solidFill>
          <a:latin typeface="Gill Sans MT" panose="020B0502020104020203" pitchFamily="34" charset="0"/>
          <a:ea typeface="+mn-ea"/>
          <a:cs typeface="+mn-cs"/>
        </a:defRPr>
      </a:lvl1pPr>
      <a:lvl2pPr marL="342900" indent="0" algn="l" defTabSz="685800" rtl="0" eaLnBrk="1" latinLnBrk="0" hangingPunct="1">
        <a:lnSpc>
          <a:spcPct val="90000"/>
        </a:lnSpc>
        <a:spcBef>
          <a:spcPts val="375"/>
        </a:spcBef>
        <a:buFontTx/>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2" userDrawn="1">
          <p15:clr>
            <a:srgbClr val="5ACBF0"/>
          </p15:clr>
        </p15:guide>
        <p15:guide id="2" pos="2880" userDrawn="1">
          <p15:clr>
            <a:srgbClr val="F26B43"/>
          </p15:clr>
        </p15:guide>
        <p15:guide id="4" orient="horz" pos="2988" userDrawn="1">
          <p15:clr>
            <a:srgbClr val="FBAE40"/>
          </p15:clr>
        </p15:guide>
        <p15:guide id="5" orient="horz" pos="324" userDrawn="1">
          <p15:clr>
            <a:srgbClr val="F26B43"/>
          </p15:clr>
        </p15:guide>
        <p15:guide id="6" orient="horz" pos="2880" userDrawn="1">
          <p15:clr>
            <a:srgbClr val="547EBF"/>
          </p15:clr>
        </p15:guide>
        <p15:guide id="8" pos="48" userDrawn="1">
          <p15:clr>
            <a:srgbClr val="9FCC3B"/>
          </p15:clr>
        </p15:guide>
        <p15:guide id="9" pos="5712" userDrawn="1">
          <p15:clr>
            <a:srgbClr val="9FCC3B"/>
          </p15:clr>
        </p15:guide>
        <p15:guide id="10" orient="horz" pos="360" userDrawn="1">
          <p15:clr>
            <a:srgbClr val="547EBF"/>
          </p15:clr>
        </p15:guide>
        <p15:guide id="11" orient="horz" pos="732" userDrawn="1">
          <p15:clr>
            <a:srgbClr val="547EBF"/>
          </p15:clr>
        </p15:guide>
        <p15:guide id="12" orient="horz" pos="540" userDrawn="1">
          <p15:clr>
            <a:srgbClr val="547EB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Economic_impact_of_the_COVID-19_pandemic_in_the_United_States" TargetMode="External"/><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Economic_impact_of_the_COVID-19_pandemic_in_the_United_States" TargetMode="External"/><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FB1B3A-F656-5207-C177-737D53F33889}"/>
              </a:ext>
            </a:extLst>
          </p:cNvPr>
          <p:cNvSpPr>
            <a:spLocks noGrp="1"/>
          </p:cNvSpPr>
          <p:nvPr>
            <p:ph type="body" sz="quarter" idx="10"/>
          </p:nvPr>
        </p:nvSpPr>
        <p:spPr>
          <a:xfrm>
            <a:off x="152400" y="4882616"/>
            <a:ext cx="4862052" cy="219456"/>
          </a:xfrm>
        </p:spPr>
        <p:txBody>
          <a:bodyPr/>
          <a:lstStyle/>
          <a:p>
            <a:r>
              <a:rPr lang="en-US" sz="900"/>
              <a:t>The views expressed herein are those of the author and not necessarily those of the Federal Reserve Bank of Cleveland or the Board of Governors of the Federal Reserve System</a:t>
            </a:r>
          </a:p>
        </p:txBody>
      </p:sp>
      <p:sp>
        <p:nvSpPr>
          <p:cNvPr id="2" name="Subtitle 1">
            <a:extLst>
              <a:ext uri="{FF2B5EF4-FFF2-40B4-BE49-F238E27FC236}">
                <a16:creationId xmlns:a16="http://schemas.microsoft.com/office/drawing/2014/main" id="{844E7105-F163-F290-2CCE-62B04C9710FF}"/>
              </a:ext>
            </a:extLst>
          </p:cNvPr>
          <p:cNvSpPr>
            <a:spLocks noGrp="1"/>
          </p:cNvSpPr>
          <p:nvPr>
            <p:ph type="subTitle" idx="1"/>
          </p:nvPr>
        </p:nvSpPr>
        <p:spPr>
          <a:xfrm>
            <a:off x="152400" y="3259041"/>
            <a:ext cx="5901813" cy="1314450"/>
          </a:xfrm>
        </p:spPr>
        <p:txBody>
          <a:bodyPr/>
          <a:lstStyle/>
          <a:p>
            <a:r>
              <a:rPr lang="en-US"/>
              <a:t>Julianne Dunn, Regional Executive – Cincinnati Branch</a:t>
            </a:r>
          </a:p>
          <a:p>
            <a:r>
              <a:rPr lang="en-US"/>
              <a:t>University of Kentucky Gatton School Economic Outlook</a:t>
            </a:r>
          </a:p>
          <a:p>
            <a:r>
              <a:rPr lang="en-US"/>
              <a:t>February 3, 2026</a:t>
            </a:r>
          </a:p>
        </p:txBody>
      </p:sp>
      <p:sp>
        <p:nvSpPr>
          <p:cNvPr id="5" name="Title 4">
            <a:extLst>
              <a:ext uri="{FF2B5EF4-FFF2-40B4-BE49-F238E27FC236}">
                <a16:creationId xmlns:a16="http://schemas.microsoft.com/office/drawing/2014/main" id="{0E9CC550-017F-57B4-349A-C44CE6C724BB}"/>
              </a:ext>
            </a:extLst>
          </p:cNvPr>
          <p:cNvSpPr>
            <a:spLocks noGrp="1"/>
          </p:cNvSpPr>
          <p:nvPr>
            <p:ph type="ctrTitle"/>
          </p:nvPr>
        </p:nvSpPr>
        <p:spPr/>
        <p:txBody>
          <a:bodyPr/>
          <a:lstStyle/>
          <a:p>
            <a:r>
              <a:rPr lang="en-US" sz="3200"/>
              <a:t>National Economic Outlook</a:t>
            </a:r>
          </a:p>
        </p:txBody>
      </p:sp>
    </p:spTree>
    <p:extLst>
      <p:ext uri="{BB962C8B-B14F-4D97-AF65-F5344CB8AC3E}">
        <p14:creationId xmlns:p14="http://schemas.microsoft.com/office/powerpoint/2010/main" val="4200468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5B140F-3CCB-39A9-47D1-9D7E8C3CBCA8}"/>
              </a:ext>
            </a:extLst>
          </p:cNvPr>
          <p:cNvSpPr>
            <a:spLocks noGrp="1"/>
          </p:cNvSpPr>
          <p:nvPr>
            <p:ph type="sldNum" sz="quarter" idx="10"/>
          </p:nvPr>
        </p:nvSpPr>
        <p:spPr/>
        <p:txBody>
          <a:bodyPr/>
          <a:lstStyle/>
          <a:p>
            <a:fld id="{16DB3CF8-59E7-44C6-88F7-CC6EEF5857E3}" type="slidenum">
              <a:rPr lang="en-US" smtClean="0"/>
              <a:pPr/>
              <a:t>10</a:t>
            </a:fld>
            <a:endParaRPr lang="en-US"/>
          </a:p>
        </p:txBody>
      </p:sp>
      <p:sp>
        <p:nvSpPr>
          <p:cNvPr id="7" name="Title 6">
            <a:extLst>
              <a:ext uri="{FF2B5EF4-FFF2-40B4-BE49-F238E27FC236}">
                <a16:creationId xmlns:a16="http://schemas.microsoft.com/office/drawing/2014/main" id="{316B4EA8-4AFD-9854-5B36-A576B48B1E88}"/>
              </a:ext>
            </a:extLst>
          </p:cNvPr>
          <p:cNvSpPr>
            <a:spLocks noGrp="1"/>
          </p:cNvSpPr>
          <p:nvPr>
            <p:ph type="title"/>
          </p:nvPr>
        </p:nvSpPr>
        <p:spPr/>
        <p:txBody>
          <a:bodyPr/>
          <a:lstStyle/>
          <a:p>
            <a:endParaRPr lang="en-US"/>
          </a:p>
        </p:txBody>
      </p:sp>
      <p:sp>
        <p:nvSpPr>
          <p:cNvPr id="10" name="Text Placeholder 9">
            <a:extLst>
              <a:ext uri="{FF2B5EF4-FFF2-40B4-BE49-F238E27FC236}">
                <a16:creationId xmlns:a16="http://schemas.microsoft.com/office/drawing/2014/main" id="{759237CE-6F25-AF3F-E87B-785C99DB535D}"/>
              </a:ext>
            </a:extLst>
          </p:cNvPr>
          <p:cNvSpPr>
            <a:spLocks noGrp="1"/>
          </p:cNvSpPr>
          <p:nvPr>
            <p:ph type="body" sz="quarter" idx="18"/>
          </p:nvPr>
        </p:nvSpPr>
        <p:spPr/>
        <p:txBody>
          <a:bodyPr/>
          <a:lstStyle/>
          <a:p>
            <a:pPr marL="0" indent="0">
              <a:buNone/>
            </a:pPr>
            <a:r>
              <a:rPr lang="en-US" sz="2000" dirty="0"/>
              <a:t>A good part of the slowing in the pace of job growth over the past year reflects a decline in the growth of the labor force, due to lower immigration and labor force participation, though labor demand has clearly softened as well.</a:t>
            </a:r>
          </a:p>
          <a:p>
            <a:pPr marL="0" indent="0">
              <a:buNone/>
            </a:pPr>
            <a:r>
              <a:rPr lang="en-US" sz="2000" dirty="0"/>
              <a:t>– Fed Chair Jerome Powell, FOMC Press Conference, January 28, 2026</a:t>
            </a:r>
          </a:p>
          <a:p>
            <a:pPr marL="0" indent="0">
              <a:buNone/>
            </a:pPr>
            <a:endParaRPr lang="en-US" sz="2000" dirty="0"/>
          </a:p>
        </p:txBody>
      </p:sp>
      <p:pic>
        <p:nvPicPr>
          <p:cNvPr id="16" name="Picture 15" descr="A person standing at a podium&#10;&#10;AI-generated content may be incorrect.">
            <a:extLst>
              <a:ext uri="{FF2B5EF4-FFF2-40B4-BE49-F238E27FC236}">
                <a16:creationId xmlns:a16="http://schemas.microsoft.com/office/drawing/2014/main" id="{BCAEEE39-A1CC-7E38-425F-6AD8B3BF6F2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85325" y="1066007"/>
            <a:ext cx="4191000" cy="2790825"/>
          </a:xfrm>
          <a:prstGeom prst="rect">
            <a:avLst/>
          </a:prstGeom>
        </p:spPr>
      </p:pic>
      <p:sp>
        <p:nvSpPr>
          <p:cNvPr id="17" name="TextBox 16">
            <a:extLst>
              <a:ext uri="{FF2B5EF4-FFF2-40B4-BE49-F238E27FC236}">
                <a16:creationId xmlns:a16="http://schemas.microsoft.com/office/drawing/2014/main" id="{E31C2B83-AC4B-C95D-D3E3-60341CBE550B}"/>
              </a:ext>
            </a:extLst>
          </p:cNvPr>
          <p:cNvSpPr txBox="1"/>
          <p:nvPr/>
        </p:nvSpPr>
        <p:spPr>
          <a:xfrm>
            <a:off x="4785325" y="3856832"/>
            <a:ext cx="4191000" cy="153888"/>
          </a:xfrm>
          <a:prstGeom prst="rect">
            <a:avLst/>
          </a:prstGeom>
          <a:noFill/>
        </p:spPr>
        <p:txBody>
          <a:bodyPr wrap="square" rtlCol="0">
            <a:spAutoFit/>
          </a:bodyPr>
          <a:lstStyle/>
          <a:p>
            <a:r>
              <a:rPr lang="en-US" sz="400">
                <a:hlinkClick r:id="rId3" tooltip="https://en.wikipedia.org/wiki/Economic_impact_of_the_COVID-19_pandemic_in_the_United_States"/>
              </a:rPr>
              <a:t>This Photo</a:t>
            </a:r>
            <a:r>
              <a:rPr lang="en-US" sz="400"/>
              <a:t> by Unknown Author is licensed under </a:t>
            </a:r>
            <a:r>
              <a:rPr lang="en-US" sz="400">
                <a:hlinkClick r:id="rId4" tooltip="https://creativecommons.org/licenses/by-sa/3.0/"/>
              </a:rPr>
              <a:t>CC BY-SA</a:t>
            </a:r>
            <a:endParaRPr lang="en-US" sz="400"/>
          </a:p>
        </p:txBody>
      </p:sp>
    </p:spTree>
    <p:extLst>
      <p:ext uri="{BB962C8B-B14F-4D97-AF65-F5344CB8AC3E}">
        <p14:creationId xmlns:p14="http://schemas.microsoft.com/office/powerpoint/2010/main" val="409676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cNvSpPr>
            <a:spLocks noGrp="1"/>
          </p:cNvSpPr>
          <p:nvPr>
            <p:ph type="title" hasCustomPrompt="1"/>
          </p:nvPr>
        </p:nvSpPr>
        <p:spPr>
          <a:xfrm>
            <a:off x="0" y="0"/>
            <a:ext cx="9144000" cy="512064"/>
          </a:xfrm>
        </p:spPr>
        <p:txBody>
          <a:bodyPr/>
          <a:lstStyle/>
          <a:p>
            <a:r>
              <a:rPr lang="en-US"/>
              <a:t>Household perceptions of the labor market have weakened…</a:t>
            </a:r>
            <a:endParaRPr/>
          </a:p>
        </p:txBody>
      </p:sp>
      <p:grpSp>
        <p:nvGrpSpPr>
          <p:cNvPr id="3" name="Group 2"/>
          <p:cNvGrpSpPr/>
          <p:nvPr/>
        </p:nvGrpSpPr>
        <p:grpSpPr>
          <a:xfrm>
            <a:off x="365760" y="685800"/>
            <a:ext cx="8458200" cy="4343400"/>
            <a:chOff x="365760" y="685800"/>
            <a:chExt cx="8458200" cy="4343400"/>
          </a:xfrm>
        </p:grpSpPr>
        <p:sp>
          <p:nvSpPr>
            <p:cNvPr id="4" name="rc3"/>
            <p:cNvSpPr/>
            <p:nvPr/>
          </p:nvSpPr>
          <p:spPr>
            <a:xfrm>
              <a:off x="365760" y="685800"/>
              <a:ext cx="8458200" cy="4343400"/>
            </a:xfrm>
            <a:prstGeom prst="rect">
              <a:avLst/>
            </a:prstGeom>
          </p:spPr>
          <p:txBody>
            <a:bodyPr/>
            <a:lstStyle/>
            <a:p>
              <a:endParaRPr/>
            </a:p>
          </p:txBody>
        </p:sp>
        <p:sp>
          <p:nvSpPr>
            <p:cNvPr id="5" name="rc4"/>
            <p:cNvSpPr/>
            <p:nvPr/>
          </p:nvSpPr>
          <p:spPr>
            <a:xfrm>
              <a:off x="1064197" y="1227844"/>
              <a:ext cx="7471762" cy="2609647"/>
            </a:xfrm>
            <a:prstGeom prst="rect">
              <a:avLst/>
            </a:prstGeom>
          </p:spPr>
          <p:txBody>
            <a:bodyPr/>
            <a:lstStyle/>
            <a:p>
              <a:endParaRPr/>
            </a:p>
          </p:txBody>
        </p:sp>
        <p:sp>
          <p:nvSpPr>
            <p:cNvPr id="6" name="pl5"/>
            <p:cNvSpPr/>
            <p:nvPr/>
          </p:nvSpPr>
          <p:spPr>
            <a:xfrm>
              <a:off x="1064197" y="3837492"/>
              <a:ext cx="7471762" cy="0"/>
            </a:xfrm>
            <a:custGeom>
              <a:avLst/>
              <a:gdLst/>
              <a:ahLst/>
              <a:cxnLst/>
              <a:rect l="0" t="0" r="0" b="0"/>
              <a:pathLst>
                <a:path w="7471762">
                  <a:moveTo>
                    <a:pt x="0" y="0"/>
                  </a:moveTo>
                  <a:lnTo>
                    <a:pt x="7471762" y="0"/>
                  </a:lnTo>
                  <a:lnTo>
                    <a:pt x="7471762" y="0"/>
                  </a:lnTo>
                </a:path>
              </a:pathLst>
            </a:custGeom>
            <a:ln w="6775" cap="flat">
              <a:solidFill>
                <a:srgbClr val="E5E5E5">
                  <a:alpha val="100000"/>
                </a:srgbClr>
              </a:solidFill>
              <a:prstDash val="solid"/>
              <a:round/>
            </a:ln>
          </p:spPr>
          <p:txBody>
            <a:bodyPr/>
            <a:lstStyle/>
            <a:p>
              <a:endParaRPr/>
            </a:p>
          </p:txBody>
        </p:sp>
        <p:sp>
          <p:nvSpPr>
            <p:cNvPr id="7" name="pl6"/>
            <p:cNvSpPr/>
            <p:nvPr/>
          </p:nvSpPr>
          <p:spPr>
            <a:xfrm>
              <a:off x="1064197" y="3464685"/>
              <a:ext cx="7471762" cy="0"/>
            </a:xfrm>
            <a:custGeom>
              <a:avLst/>
              <a:gdLst/>
              <a:ahLst/>
              <a:cxnLst/>
              <a:rect l="0" t="0" r="0" b="0"/>
              <a:pathLst>
                <a:path w="7471762">
                  <a:moveTo>
                    <a:pt x="0" y="0"/>
                  </a:moveTo>
                  <a:lnTo>
                    <a:pt x="7471762" y="0"/>
                  </a:lnTo>
                  <a:lnTo>
                    <a:pt x="7471762" y="0"/>
                  </a:lnTo>
                </a:path>
              </a:pathLst>
            </a:custGeom>
            <a:ln w="6775" cap="flat">
              <a:solidFill>
                <a:srgbClr val="E5E5E5">
                  <a:alpha val="100000"/>
                </a:srgbClr>
              </a:solidFill>
              <a:prstDash val="solid"/>
              <a:round/>
            </a:ln>
          </p:spPr>
          <p:txBody>
            <a:bodyPr/>
            <a:lstStyle/>
            <a:p>
              <a:endParaRPr/>
            </a:p>
          </p:txBody>
        </p:sp>
        <p:sp>
          <p:nvSpPr>
            <p:cNvPr id="8" name="pl7"/>
            <p:cNvSpPr/>
            <p:nvPr/>
          </p:nvSpPr>
          <p:spPr>
            <a:xfrm>
              <a:off x="1064197" y="3091878"/>
              <a:ext cx="7471762" cy="0"/>
            </a:xfrm>
            <a:custGeom>
              <a:avLst/>
              <a:gdLst/>
              <a:ahLst/>
              <a:cxnLst/>
              <a:rect l="0" t="0" r="0" b="0"/>
              <a:pathLst>
                <a:path w="7471762">
                  <a:moveTo>
                    <a:pt x="0" y="0"/>
                  </a:moveTo>
                  <a:lnTo>
                    <a:pt x="7471762" y="0"/>
                  </a:lnTo>
                  <a:lnTo>
                    <a:pt x="7471762" y="0"/>
                  </a:lnTo>
                </a:path>
              </a:pathLst>
            </a:custGeom>
            <a:ln w="6775" cap="flat">
              <a:solidFill>
                <a:srgbClr val="E5E5E5">
                  <a:alpha val="100000"/>
                </a:srgbClr>
              </a:solidFill>
              <a:prstDash val="solid"/>
              <a:round/>
            </a:ln>
          </p:spPr>
          <p:txBody>
            <a:bodyPr/>
            <a:lstStyle/>
            <a:p>
              <a:endParaRPr/>
            </a:p>
          </p:txBody>
        </p:sp>
        <p:sp>
          <p:nvSpPr>
            <p:cNvPr id="9" name="pl8"/>
            <p:cNvSpPr/>
            <p:nvPr/>
          </p:nvSpPr>
          <p:spPr>
            <a:xfrm>
              <a:off x="1064197" y="2719071"/>
              <a:ext cx="7471762" cy="0"/>
            </a:xfrm>
            <a:custGeom>
              <a:avLst/>
              <a:gdLst/>
              <a:ahLst/>
              <a:cxnLst/>
              <a:rect l="0" t="0" r="0" b="0"/>
              <a:pathLst>
                <a:path w="7471762">
                  <a:moveTo>
                    <a:pt x="0" y="0"/>
                  </a:moveTo>
                  <a:lnTo>
                    <a:pt x="7471762" y="0"/>
                  </a:lnTo>
                  <a:lnTo>
                    <a:pt x="7471762" y="0"/>
                  </a:lnTo>
                </a:path>
              </a:pathLst>
            </a:custGeom>
            <a:ln w="6775" cap="flat">
              <a:solidFill>
                <a:srgbClr val="E5E5E5">
                  <a:alpha val="100000"/>
                </a:srgbClr>
              </a:solidFill>
              <a:prstDash val="solid"/>
              <a:round/>
            </a:ln>
          </p:spPr>
          <p:txBody>
            <a:bodyPr/>
            <a:lstStyle/>
            <a:p>
              <a:endParaRPr/>
            </a:p>
          </p:txBody>
        </p:sp>
        <p:sp>
          <p:nvSpPr>
            <p:cNvPr id="10" name="pl9"/>
            <p:cNvSpPr/>
            <p:nvPr/>
          </p:nvSpPr>
          <p:spPr>
            <a:xfrm>
              <a:off x="1064197" y="2346265"/>
              <a:ext cx="7471762" cy="0"/>
            </a:xfrm>
            <a:custGeom>
              <a:avLst/>
              <a:gdLst/>
              <a:ahLst/>
              <a:cxnLst/>
              <a:rect l="0" t="0" r="0" b="0"/>
              <a:pathLst>
                <a:path w="7471762">
                  <a:moveTo>
                    <a:pt x="0" y="0"/>
                  </a:moveTo>
                  <a:lnTo>
                    <a:pt x="7471762" y="0"/>
                  </a:lnTo>
                  <a:lnTo>
                    <a:pt x="7471762" y="0"/>
                  </a:lnTo>
                </a:path>
              </a:pathLst>
            </a:custGeom>
            <a:ln w="6775" cap="flat">
              <a:solidFill>
                <a:srgbClr val="E5E5E5">
                  <a:alpha val="100000"/>
                </a:srgbClr>
              </a:solidFill>
              <a:prstDash val="solid"/>
              <a:round/>
            </a:ln>
          </p:spPr>
          <p:txBody>
            <a:bodyPr/>
            <a:lstStyle/>
            <a:p>
              <a:endParaRPr/>
            </a:p>
          </p:txBody>
        </p:sp>
        <p:sp>
          <p:nvSpPr>
            <p:cNvPr id="11" name="pl10"/>
            <p:cNvSpPr/>
            <p:nvPr/>
          </p:nvSpPr>
          <p:spPr>
            <a:xfrm>
              <a:off x="1064197" y="1973458"/>
              <a:ext cx="7471762" cy="0"/>
            </a:xfrm>
            <a:custGeom>
              <a:avLst/>
              <a:gdLst/>
              <a:ahLst/>
              <a:cxnLst/>
              <a:rect l="0" t="0" r="0" b="0"/>
              <a:pathLst>
                <a:path w="7471762">
                  <a:moveTo>
                    <a:pt x="0" y="0"/>
                  </a:moveTo>
                  <a:lnTo>
                    <a:pt x="7471762" y="0"/>
                  </a:lnTo>
                  <a:lnTo>
                    <a:pt x="7471762" y="0"/>
                  </a:lnTo>
                </a:path>
              </a:pathLst>
            </a:custGeom>
            <a:ln w="6775" cap="flat">
              <a:solidFill>
                <a:srgbClr val="E5E5E5">
                  <a:alpha val="100000"/>
                </a:srgbClr>
              </a:solidFill>
              <a:prstDash val="solid"/>
              <a:round/>
            </a:ln>
          </p:spPr>
          <p:txBody>
            <a:bodyPr/>
            <a:lstStyle/>
            <a:p>
              <a:endParaRPr/>
            </a:p>
          </p:txBody>
        </p:sp>
        <p:sp>
          <p:nvSpPr>
            <p:cNvPr id="12" name="pl11"/>
            <p:cNvSpPr/>
            <p:nvPr/>
          </p:nvSpPr>
          <p:spPr>
            <a:xfrm>
              <a:off x="1064197" y="1600651"/>
              <a:ext cx="7471762" cy="0"/>
            </a:xfrm>
            <a:custGeom>
              <a:avLst/>
              <a:gdLst/>
              <a:ahLst/>
              <a:cxnLst/>
              <a:rect l="0" t="0" r="0" b="0"/>
              <a:pathLst>
                <a:path w="7471762">
                  <a:moveTo>
                    <a:pt x="0" y="0"/>
                  </a:moveTo>
                  <a:lnTo>
                    <a:pt x="7471762" y="0"/>
                  </a:lnTo>
                  <a:lnTo>
                    <a:pt x="7471762" y="0"/>
                  </a:lnTo>
                </a:path>
              </a:pathLst>
            </a:custGeom>
            <a:ln w="6775" cap="flat">
              <a:solidFill>
                <a:srgbClr val="E5E5E5">
                  <a:alpha val="100000"/>
                </a:srgbClr>
              </a:solidFill>
              <a:prstDash val="solid"/>
              <a:round/>
            </a:ln>
          </p:spPr>
          <p:txBody>
            <a:bodyPr/>
            <a:lstStyle/>
            <a:p>
              <a:endParaRPr/>
            </a:p>
          </p:txBody>
        </p:sp>
        <p:sp>
          <p:nvSpPr>
            <p:cNvPr id="13" name="pl12"/>
            <p:cNvSpPr/>
            <p:nvPr/>
          </p:nvSpPr>
          <p:spPr>
            <a:xfrm>
              <a:off x="1064197" y="1227844"/>
              <a:ext cx="7471762" cy="0"/>
            </a:xfrm>
            <a:custGeom>
              <a:avLst/>
              <a:gdLst/>
              <a:ahLst/>
              <a:cxnLst/>
              <a:rect l="0" t="0" r="0" b="0"/>
              <a:pathLst>
                <a:path w="7471762">
                  <a:moveTo>
                    <a:pt x="0" y="0"/>
                  </a:moveTo>
                  <a:lnTo>
                    <a:pt x="7471762" y="0"/>
                  </a:lnTo>
                  <a:lnTo>
                    <a:pt x="7471762" y="0"/>
                  </a:lnTo>
                </a:path>
              </a:pathLst>
            </a:custGeom>
            <a:ln w="6775" cap="flat">
              <a:solidFill>
                <a:srgbClr val="E5E5E5">
                  <a:alpha val="100000"/>
                </a:srgbClr>
              </a:solidFill>
              <a:prstDash val="solid"/>
              <a:round/>
            </a:ln>
          </p:spPr>
          <p:txBody>
            <a:bodyPr/>
            <a:lstStyle/>
            <a:p>
              <a:endParaRPr/>
            </a:p>
          </p:txBody>
        </p:sp>
        <p:sp>
          <p:nvSpPr>
            <p:cNvPr id="14" name="rc13"/>
            <p:cNvSpPr/>
            <p:nvPr/>
          </p:nvSpPr>
          <p:spPr>
            <a:xfrm>
              <a:off x="4522967" y="1227844"/>
              <a:ext cx="109386" cy="2609647"/>
            </a:xfrm>
            <a:prstGeom prst="rect">
              <a:avLst/>
            </a:prstGeom>
            <a:solidFill>
              <a:srgbClr val="A6A6A6">
                <a:alpha val="74901"/>
              </a:srgbClr>
            </a:solidFill>
          </p:spPr>
          <p:txBody>
            <a:bodyPr/>
            <a:lstStyle/>
            <a:p>
              <a:endParaRPr/>
            </a:p>
          </p:txBody>
        </p:sp>
        <p:sp>
          <p:nvSpPr>
            <p:cNvPr id="16" name="pl15"/>
            <p:cNvSpPr/>
            <p:nvPr/>
          </p:nvSpPr>
          <p:spPr>
            <a:xfrm>
              <a:off x="1064197" y="3091878"/>
              <a:ext cx="7471762" cy="0"/>
            </a:xfrm>
            <a:custGeom>
              <a:avLst/>
              <a:gdLst/>
              <a:ahLst/>
              <a:cxnLst/>
              <a:rect l="0" t="0" r="0" b="0"/>
              <a:pathLst>
                <a:path w="7471762">
                  <a:moveTo>
                    <a:pt x="0" y="0"/>
                  </a:moveTo>
                  <a:lnTo>
                    <a:pt x="7471762" y="0"/>
                  </a:lnTo>
                  <a:lnTo>
                    <a:pt x="7471762" y="0"/>
                  </a:lnTo>
                </a:path>
              </a:pathLst>
            </a:custGeom>
            <a:ln w="20325" cap="flat">
              <a:solidFill>
                <a:srgbClr val="000000">
                  <a:alpha val="100000"/>
                </a:srgbClr>
              </a:solidFill>
              <a:prstDash val="dash"/>
              <a:round/>
            </a:ln>
          </p:spPr>
          <p:txBody>
            <a:bodyPr/>
            <a:lstStyle/>
            <a:p>
              <a:endParaRPr/>
            </a:p>
          </p:txBody>
        </p:sp>
        <p:sp>
          <p:nvSpPr>
            <p:cNvPr id="17" name="rc16"/>
            <p:cNvSpPr/>
            <p:nvPr/>
          </p:nvSpPr>
          <p:spPr>
            <a:xfrm>
              <a:off x="4990068" y="1591887"/>
              <a:ext cx="1375869" cy="153838"/>
            </a:xfrm>
            <a:prstGeom prst="rect">
              <a:avLst/>
            </a:prstGeom>
          </p:spPr>
          <p:txBody>
            <a:bodyPr/>
            <a:lstStyle/>
            <a:p>
              <a:endParaRPr/>
            </a:p>
          </p:txBody>
        </p:sp>
        <p:sp>
          <p:nvSpPr>
            <p:cNvPr id="18" name="rc17"/>
            <p:cNvSpPr/>
            <p:nvPr/>
          </p:nvSpPr>
          <p:spPr>
            <a:xfrm>
              <a:off x="6365938" y="1591887"/>
              <a:ext cx="490950" cy="153838"/>
            </a:xfrm>
            <a:prstGeom prst="rect">
              <a:avLst/>
            </a:prstGeom>
          </p:spPr>
          <p:txBody>
            <a:bodyPr/>
            <a:lstStyle/>
            <a:p>
              <a:endParaRPr/>
            </a:p>
          </p:txBody>
        </p:sp>
        <p:sp>
          <p:nvSpPr>
            <p:cNvPr id="19" name="rc18"/>
            <p:cNvSpPr/>
            <p:nvPr/>
          </p:nvSpPr>
          <p:spPr>
            <a:xfrm>
              <a:off x="6856889" y="1591887"/>
              <a:ext cx="622258" cy="153838"/>
            </a:xfrm>
            <a:prstGeom prst="rect">
              <a:avLst/>
            </a:prstGeom>
          </p:spPr>
          <p:txBody>
            <a:bodyPr/>
            <a:lstStyle/>
            <a:p>
              <a:endParaRPr/>
            </a:p>
          </p:txBody>
        </p:sp>
        <p:sp>
          <p:nvSpPr>
            <p:cNvPr id="20" name="rc19"/>
            <p:cNvSpPr/>
            <p:nvPr/>
          </p:nvSpPr>
          <p:spPr>
            <a:xfrm>
              <a:off x="7479148" y="1591887"/>
              <a:ext cx="573794" cy="153838"/>
            </a:xfrm>
            <a:prstGeom prst="rect">
              <a:avLst/>
            </a:prstGeom>
          </p:spPr>
          <p:txBody>
            <a:bodyPr/>
            <a:lstStyle/>
            <a:p>
              <a:endParaRPr/>
            </a:p>
          </p:txBody>
        </p:sp>
        <p:sp>
          <p:nvSpPr>
            <p:cNvPr id="21" name="rc20"/>
            <p:cNvSpPr/>
            <p:nvPr/>
          </p:nvSpPr>
          <p:spPr>
            <a:xfrm>
              <a:off x="4990068" y="1745726"/>
              <a:ext cx="1375869" cy="135838"/>
            </a:xfrm>
            <a:prstGeom prst="rect">
              <a:avLst/>
            </a:prstGeom>
          </p:spPr>
          <p:txBody>
            <a:bodyPr/>
            <a:lstStyle/>
            <a:p>
              <a:endParaRPr/>
            </a:p>
          </p:txBody>
        </p:sp>
        <p:sp>
          <p:nvSpPr>
            <p:cNvPr id="22" name="rc21"/>
            <p:cNvSpPr/>
            <p:nvPr/>
          </p:nvSpPr>
          <p:spPr>
            <a:xfrm>
              <a:off x="6365938" y="1745726"/>
              <a:ext cx="490950" cy="135838"/>
            </a:xfrm>
            <a:prstGeom prst="rect">
              <a:avLst/>
            </a:prstGeom>
          </p:spPr>
          <p:txBody>
            <a:bodyPr/>
            <a:lstStyle/>
            <a:p>
              <a:endParaRPr/>
            </a:p>
          </p:txBody>
        </p:sp>
        <p:sp>
          <p:nvSpPr>
            <p:cNvPr id="23" name="rc22"/>
            <p:cNvSpPr/>
            <p:nvPr/>
          </p:nvSpPr>
          <p:spPr>
            <a:xfrm>
              <a:off x="6856889" y="1745726"/>
              <a:ext cx="622258" cy="135838"/>
            </a:xfrm>
            <a:prstGeom prst="rect">
              <a:avLst/>
            </a:prstGeom>
          </p:spPr>
          <p:txBody>
            <a:bodyPr/>
            <a:lstStyle/>
            <a:p>
              <a:endParaRPr/>
            </a:p>
          </p:txBody>
        </p:sp>
        <p:sp>
          <p:nvSpPr>
            <p:cNvPr id="24" name="rc23"/>
            <p:cNvSpPr/>
            <p:nvPr/>
          </p:nvSpPr>
          <p:spPr>
            <a:xfrm>
              <a:off x="7479148" y="1745726"/>
              <a:ext cx="573794" cy="135838"/>
            </a:xfrm>
            <a:prstGeom prst="rect">
              <a:avLst/>
            </a:prstGeom>
          </p:spPr>
          <p:txBody>
            <a:bodyPr/>
            <a:lstStyle/>
            <a:p>
              <a:endParaRPr/>
            </a:p>
          </p:txBody>
        </p:sp>
        <p:sp>
          <p:nvSpPr>
            <p:cNvPr id="25" name="tx24"/>
            <p:cNvSpPr/>
            <p:nvPr/>
          </p:nvSpPr>
          <p:spPr>
            <a:xfrm>
              <a:off x="6334208" y="1644254"/>
              <a:ext cx="31729"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000000">
                      <a:alpha val="100000"/>
                    </a:srgbClr>
                  </a:solidFill>
                  <a:latin typeface="Arial"/>
                  <a:cs typeface="Arial"/>
                </a:rPr>
                <a:t> </a:t>
              </a:r>
            </a:p>
          </p:txBody>
        </p:sp>
        <p:sp>
          <p:nvSpPr>
            <p:cNvPr id="33" name="pl32"/>
            <p:cNvSpPr/>
            <p:nvPr/>
          </p:nvSpPr>
          <p:spPr>
            <a:xfrm>
              <a:off x="1064197" y="1227844"/>
              <a:ext cx="0" cy="2609647"/>
            </a:xfrm>
            <a:custGeom>
              <a:avLst/>
              <a:gdLst/>
              <a:ahLst/>
              <a:cxnLst/>
              <a:rect l="0" t="0" r="0" b="0"/>
              <a:pathLst>
                <a:path h="2609647">
                  <a:moveTo>
                    <a:pt x="0" y="2609647"/>
                  </a:moveTo>
                  <a:lnTo>
                    <a:pt x="0" y="0"/>
                  </a:lnTo>
                </a:path>
              </a:pathLst>
            </a:custGeom>
            <a:ln w="6775" cap="flat">
              <a:solidFill>
                <a:srgbClr val="000000">
                  <a:alpha val="100000"/>
                </a:srgbClr>
              </a:solidFill>
              <a:prstDash val="solid"/>
              <a:round/>
            </a:ln>
          </p:spPr>
          <p:txBody>
            <a:bodyPr/>
            <a:lstStyle/>
            <a:p>
              <a:endParaRPr/>
            </a:p>
          </p:txBody>
        </p:sp>
        <p:sp>
          <p:nvSpPr>
            <p:cNvPr id="34" name="tx33"/>
            <p:cNvSpPr/>
            <p:nvPr/>
          </p:nvSpPr>
          <p:spPr>
            <a:xfrm>
              <a:off x="753968" y="3792000"/>
              <a:ext cx="18370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a:t>
              </a:r>
            </a:p>
          </p:txBody>
        </p:sp>
        <p:sp>
          <p:nvSpPr>
            <p:cNvPr id="35" name="tx34"/>
            <p:cNvSpPr/>
            <p:nvPr/>
          </p:nvSpPr>
          <p:spPr>
            <a:xfrm>
              <a:off x="753968" y="3419193"/>
              <a:ext cx="18370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-10</a:t>
              </a:r>
            </a:p>
          </p:txBody>
        </p:sp>
        <p:sp>
          <p:nvSpPr>
            <p:cNvPr id="36" name="tx35"/>
            <p:cNvSpPr/>
            <p:nvPr/>
          </p:nvSpPr>
          <p:spPr>
            <a:xfrm>
              <a:off x="866988" y="3046387"/>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0</a:t>
              </a:r>
            </a:p>
          </p:txBody>
        </p:sp>
        <p:sp>
          <p:nvSpPr>
            <p:cNvPr id="37" name="tx36"/>
            <p:cNvSpPr/>
            <p:nvPr/>
          </p:nvSpPr>
          <p:spPr>
            <a:xfrm>
              <a:off x="796305" y="2673580"/>
              <a:ext cx="14136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10</a:t>
              </a:r>
            </a:p>
          </p:txBody>
        </p:sp>
        <p:sp>
          <p:nvSpPr>
            <p:cNvPr id="38" name="tx37"/>
            <p:cNvSpPr/>
            <p:nvPr/>
          </p:nvSpPr>
          <p:spPr>
            <a:xfrm>
              <a:off x="796305" y="2300773"/>
              <a:ext cx="14136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a:t>
              </a:r>
            </a:p>
          </p:txBody>
        </p:sp>
        <p:sp>
          <p:nvSpPr>
            <p:cNvPr id="39" name="tx38"/>
            <p:cNvSpPr/>
            <p:nvPr/>
          </p:nvSpPr>
          <p:spPr>
            <a:xfrm>
              <a:off x="796305" y="1927966"/>
              <a:ext cx="14136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30</a:t>
              </a:r>
            </a:p>
          </p:txBody>
        </p:sp>
        <p:sp>
          <p:nvSpPr>
            <p:cNvPr id="40" name="tx39"/>
            <p:cNvSpPr/>
            <p:nvPr/>
          </p:nvSpPr>
          <p:spPr>
            <a:xfrm>
              <a:off x="796305" y="1555160"/>
              <a:ext cx="14136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40</a:t>
              </a:r>
            </a:p>
          </p:txBody>
        </p:sp>
        <p:sp>
          <p:nvSpPr>
            <p:cNvPr id="41" name="tx40"/>
            <p:cNvSpPr/>
            <p:nvPr/>
          </p:nvSpPr>
          <p:spPr>
            <a:xfrm>
              <a:off x="796305" y="1182353"/>
              <a:ext cx="14136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50</a:t>
              </a:r>
            </a:p>
          </p:txBody>
        </p:sp>
        <p:sp>
          <p:nvSpPr>
            <p:cNvPr id="42" name="pl41"/>
            <p:cNvSpPr/>
            <p:nvPr/>
          </p:nvSpPr>
          <p:spPr>
            <a:xfrm>
              <a:off x="1064197" y="3837492"/>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3" name="pl42"/>
            <p:cNvSpPr/>
            <p:nvPr/>
          </p:nvSpPr>
          <p:spPr>
            <a:xfrm>
              <a:off x="1064197" y="3464685"/>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4" name="pl43"/>
            <p:cNvSpPr/>
            <p:nvPr/>
          </p:nvSpPr>
          <p:spPr>
            <a:xfrm>
              <a:off x="1064197" y="3091878"/>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5" name="pl44"/>
            <p:cNvSpPr/>
            <p:nvPr/>
          </p:nvSpPr>
          <p:spPr>
            <a:xfrm>
              <a:off x="1064197" y="2719071"/>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6" name="pl45"/>
            <p:cNvSpPr/>
            <p:nvPr/>
          </p:nvSpPr>
          <p:spPr>
            <a:xfrm>
              <a:off x="1064197" y="2346265"/>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7" name="pl46"/>
            <p:cNvSpPr/>
            <p:nvPr/>
          </p:nvSpPr>
          <p:spPr>
            <a:xfrm>
              <a:off x="1064197" y="1973458"/>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8" name="pl47"/>
            <p:cNvSpPr/>
            <p:nvPr/>
          </p:nvSpPr>
          <p:spPr>
            <a:xfrm>
              <a:off x="1064197" y="1600651"/>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9" name="pl48"/>
            <p:cNvSpPr/>
            <p:nvPr/>
          </p:nvSpPr>
          <p:spPr>
            <a:xfrm>
              <a:off x="1064197" y="1227844"/>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50" name="pl49"/>
            <p:cNvSpPr/>
            <p:nvPr/>
          </p:nvSpPr>
          <p:spPr>
            <a:xfrm>
              <a:off x="1064197" y="3837492"/>
              <a:ext cx="7471762" cy="0"/>
            </a:xfrm>
            <a:custGeom>
              <a:avLst/>
              <a:gdLst/>
              <a:ahLst/>
              <a:cxnLst/>
              <a:rect l="0" t="0" r="0" b="0"/>
              <a:pathLst>
                <a:path w="7471762">
                  <a:moveTo>
                    <a:pt x="0" y="0"/>
                  </a:moveTo>
                  <a:lnTo>
                    <a:pt x="7471762" y="0"/>
                  </a:lnTo>
                </a:path>
              </a:pathLst>
            </a:custGeom>
            <a:ln w="6775" cap="flat">
              <a:solidFill>
                <a:srgbClr val="000000">
                  <a:alpha val="100000"/>
                </a:srgbClr>
              </a:solidFill>
              <a:prstDash val="solid"/>
              <a:round/>
            </a:ln>
          </p:spPr>
          <p:txBody>
            <a:bodyPr/>
            <a:lstStyle/>
            <a:p>
              <a:endParaRPr/>
            </a:p>
          </p:txBody>
        </p:sp>
        <p:sp>
          <p:nvSpPr>
            <p:cNvPr id="51" name="pl50"/>
            <p:cNvSpPr/>
            <p:nvPr/>
          </p:nvSpPr>
          <p:spPr>
            <a:xfrm>
              <a:off x="1802899"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2" name="pl51"/>
            <p:cNvSpPr/>
            <p:nvPr/>
          </p:nvSpPr>
          <p:spPr>
            <a:xfrm>
              <a:off x="3135586"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3" name="pl52"/>
            <p:cNvSpPr/>
            <p:nvPr/>
          </p:nvSpPr>
          <p:spPr>
            <a:xfrm>
              <a:off x="4466451"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4" name="pl53"/>
            <p:cNvSpPr/>
            <p:nvPr/>
          </p:nvSpPr>
          <p:spPr>
            <a:xfrm>
              <a:off x="5799138"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5" name="pl54"/>
            <p:cNvSpPr/>
            <p:nvPr/>
          </p:nvSpPr>
          <p:spPr>
            <a:xfrm>
              <a:off x="7130002"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6" name="pl55"/>
            <p:cNvSpPr/>
            <p:nvPr/>
          </p:nvSpPr>
          <p:spPr>
            <a:xfrm>
              <a:off x="8462689"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7" name="tx56"/>
            <p:cNvSpPr/>
            <p:nvPr/>
          </p:nvSpPr>
          <p:spPr>
            <a:xfrm>
              <a:off x="1541427"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2016</a:t>
              </a:r>
            </a:p>
          </p:txBody>
        </p:sp>
        <p:sp>
          <p:nvSpPr>
            <p:cNvPr id="58" name="tx57"/>
            <p:cNvSpPr/>
            <p:nvPr/>
          </p:nvSpPr>
          <p:spPr>
            <a:xfrm>
              <a:off x="2874114"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2018</a:t>
              </a:r>
            </a:p>
          </p:txBody>
        </p:sp>
        <p:sp>
          <p:nvSpPr>
            <p:cNvPr id="59" name="tx58"/>
            <p:cNvSpPr/>
            <p:nvPr/>
          </p:nvSpPr>
          <p:spPr>
            <a:xfrm>
              <a:off x="4204978"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2020</a:t>
              </a:r>
            </a:p>
          </p:txBody>
        </p:sp>
        <p:sp>
          <p:nvSpPr>
            <p:cNvPr id="60" name="tx59"/>
            <p:cNvSpPr/>
            <p:nvPr/>
          </p:nvSpPr>
          <p:spPr>
            <a:xfrm>
              <a:off x="5537665"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2022</a:t>
              </a:r>
            </a:p>
          </p:txBody>
        </p:sp>
        <p:sp>
          <p:nvSpPr>
            <p:cNvPr id="61" name="tx60"/>
            <p:cNvSpPr/>
            <p:nvPr/>
          </p:nvSpPr>
          <p:spPr>
            <a:xfrm>
              <a:off x="6868529"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2024</a:t>
              </a:r>
            </a:p>
          </p:txBody>
        </p:sp>
        <p:sp>
          <p:nvSpPr>
            <p:cNvPr id="62" name="tx61"/>
            <p:cNvSpPr/>
            <p:nvPr/>
          </p:nvSpPr>
          <p:spPr>
            <a:xfrm>
              <a:off x="8201216"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2026</a:t>
              </a:r>
            </a:p>
          </p:txBody>
        </p:sp>
        <p:sp>
          <p:nvSpPr>
            <p:cNvPr id="63" name="tx62"/>
            <p:cNvSpPr/>
            <p:nvPr/>
          </p:nvSpPr>
          <p:spPr>
            <a:xfrm rot="-5400000">
              <a:off x="-596023" y="2487176"/>
              <a:ext cx="2302550"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 Jobs plentiful - % Jobs hard to get, SA</a:t>
              </a:r>
            </a:p>
          </p:txBody>
        </p:sp>
        <p:sp>
          <p:nvSpPr>
            <p:cNvPr id="64" name="tx63"/>
            <p:cNvSpPr/>
            <p:nvPr/>
          </p:nvSpPr>
          <p:spPr>
            <a:xfrm>
              <a:off x="1064197" y="1067272"/>
              <a:ext cx="4872014"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b="1">
                  <a:solidFill>
                    <a:srgbClr val="414B56">
                      <a:alpha val="100000"/>
                    </a:srgbClr>
                  </a:solidFill>
                  <a:latin typeface="Arial"/>
                  <a:cs typeface="Arial"/>
                </a:rPr>
                <a:t>Share that believes "Jobs plentiful" minus share that believes "Jobs hard to get"</a:t>
              </a:r>
            </a:p>
          </p:txBody>
        </p:sp>
        <p:sp>
          <p:nvSpPr>
            <p:cNvPr id="65" name="tx64"/>
            <p:cNvSpPr/>
            <p:nvPr/>
          </p:nvSpPr>
          <p:spPr>
            <a:xfrm>
              <a:off x="1064197" y="861803"/>
              <a:ext cx="1795515" cy="109179"/>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A6F8F">
                      <a:alpha val="100000"/>
                    </a:srgbClr>
                  </a:solidFill>
                  <a:latin typeface="Arial"/>
                  <a:cs typeface="Arial"/>
                </a:rPr>
                <a:t>Labor Market Differential</a:t>
              </a:r>
            </a:p>
          </p:txBody>
        </p:sp>
        <p:sp>
          <p:nvSpPr>
            <p:cNvPr id="66" name="tx65"/>
            <p:cNvSpPr/>
            <p:nvPr/>
          </p:nvSpPr>
          <p:spPr>
            <a:xfrm>
              <a:off x="1064197" y="4238737"/>
              <a:ext cx="0" cy="90982"/>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67" name="tx66"/>
            <p:cNvSpPr/>
            <p:nvPr/>
          </p:nvSpPr>
          <p:spPr>
            <a:xfrm>
              <a:off x="1064197" y="4375897"/>
              <a:ext cx="0" cy="90982"/>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68" name="tx67"/>
            <p:cNvSpPr/>
            <p:nvPr/>
          </p:nvSpPr>
          <p:spPr>
            <a:xfrm>
              <a:off x="1064197" y="4513057"/>
              <a:ext cx="261335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Source: Conference Board via Haver Analytics</a:t>
              </a:r>
            </a:p>
          </p:txBody>
        </p:sp>
        <p:sp>
          <p:nvSpPr>
            <p:cNvPr id="69" name="tx68"/>
            <p:cNvSpPr/>
            <p:nvPr/>
          </p:nvSpPr>
          <p:spPr>
            <a:xfrm>
              <a:off x="1064197" y="4650217"/>
              <a:ext cx="1674540"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Last data point: January 2026</a:t>
              </a:r>
            </a:p>
          </p:txBody>
        </p:sp>
        <p:sp>
          <p:nvSpPr>
            <p:cNvPr id="15" name="pl14"/>
            <p:cNvSpPr/>
            <p:nvPr/>
          </p:nvSpPr>
          <p:spPr>
            <a:xfrm>
              <a:off x="1137467" y="1335958"/>
              <a:ext cx="7325221" cy="2341226"/>
            </a:xfrm>
            <a:custGeom>
              <a:avLst/>
              <a:gdLst/>
              <a:ahLst/>
              <a:cxnLst/>
              <a:rect l="0" t="0" r="0" b="0"/>
              <a:pathLst>
                <a:path w="7325221" h="2341226">
                  <a:moveTo>
                    <a:pt x="0" y="1901314"/>
                  </a:moveTo>
                  <a:lnTo>
                    <a:pt x="56516" y="1934867"/>
                  </a:lnTo>
                  <a:lnTo>
                    <a:pt x="107562" y="1923682"/>
                  </a:lnTo>
                  <a:lnTo>
                    <a:pt x="164079" y="2013156"/>
                  </a:lnTo>
                  <a:lnTo>
                    <a:pt x="218772" y="2001972"/>
                  </a:lnTo>
                  <a:lnTo>
                    <a:pt x="275288" y="1934867"/>
                  </a:lnTo>
                  <a:lnTo>
                    <a:pt x="329981" y="2035524"/>
                  </a:lnTo>
                  <a:lnTo>
                    <a:pt x="386497" y="1741007"/>
                  </a:lnTo>
                  <a:lnTo>
                    <a:pt x="443013" y="1759647"/>
                  </a:lnTo>
                  <a:lnTo>
                    <a:pt x="497706" y="1826753"/>
                  </a:lnTo>
                  <a:lnTo>
                    <a:pt x="554222" y="1934867"/>
                  </a:lnTo>
                  <a:lnTo>
                    <a:pt x="608915" y="1767104"/>
                  </a:lnTo>
                  <a:lnTo>
                    <a:pt x="665432" y="1778288"/>
                  </a:lnTo>
                  <a:lnTo>
                    <a:pt x="721948" y="1785744"/>
                  </a:lnTo>
                  <a:lnTo>
                    <a:pt x="774818" y="1748463"/>
                  </a:lnTo>
                  <a:lnTo>
                    <a:pt x="831334" y="1703726"/>
                  </a:lnTo>
                  <a:lnTo>
                    <a:pt x="886027" y="1755919"/>
                  </a:lnTo>
                  <a:lnTo>
                    <a:pt x="942543" y="1774560"/>
                  </a:lnTo>
                  <a:lnTo>
                    <a:pt x="997236" y="1722367"/>
                  </a:lnTo>
                  <a:lnTo>
                    <a:pt x="1053752" y="1606797"/>
                  </a:lnTo>
                  <a:lnTo>
                    <a:pt x="1110268" y="1558332"/>
                  </a:lnTo>
                  <a:lnTo>
                    <a:pt x="1164961" y="1621709"/>
                  </a:lnTo>
                  <a:lnTo>
                    <a:pt x="1221478" y="1509867"/>
                  </a:lnTo>
                  <a:lnTo>
                    <a:pt x="1276171" y="1632893"/>
                  </a:lnTo>
                  <a:lnTo>
                    <a:pt x="1332687" y="1532235"/>
                  </a:lnTo>
                  <a:lnTo>
                    <a:pt x="1389203" y="1494955"/>
                  </a:lnTo>
                  <a:lnTo>
                    <a:pt x="1440250" y="1278727"/>
                  </a:lnTo>
                  <a:lnTo>
                    <a:pt x="1496766" y="1349560"/>
                  </a:lnTo>
                  <a:lnTo>
                    <a:pt x="1551459" y="1319735"/>
                  </a:lnTo>
                  <a:lnTo>
                    <a:pt x="1607975" y="1248902"/>
                  </a:lnTo>
                  <a:lnTo>
                    <a:pt x="1662668" y="1215350"/>
                  </a:lnTo>
                  <a:lnTo>
                    <a:pt x="1719184" y="1159429"/>
                  </a:lnTo>
                  <a:lnTo>
                    <a:pt x="1775700" y="1207893"/>
                  </a:lnTo>
                  <a:lnTo>
                    <a:pt x="1830393" y="1025218"/>
                  </a:lnTo>
                  <a:lnTo>
                    <a:pt x="1886910" y="984209"/>
                  </a:lnTo>
                  <a:lnTo>
                    <a:pt x="1941603" y="999122"/>
                  </a:lnTo>
                  <a:lnTo>
                    <a:pt x="1998119" y="976753"/>
                  </a:lnTo>
                  <a:lnTo>
                    <a:pt x="2054635" y="861183"/>
                  </a:lnTo>
                  <a:lnTo>
                    <a:pt x="2105682" y="868639"/>
                  </a:lnTo>
                  <a:lnTo>
                    <a:pt x="2162198" y="909648"/>
                  </a:lnTo>
                  <a:lnTo>
                    <a:pt x="2216891" y="767981"/>
                  </a:lnTo>
                  <a:lnTo>
                    <a:pt x="2273407" y="812718"/>
                  </a:lnTo>
                  <a:lnTo>
                    <a:pt x="2328100" y="712060"/>
                  </a:lnTo>
                  <a:lnTo>
                    <a:pt x="2384616" y="630043"/>
                  </a:lnTo>
                  <a:lnTo>
                    <a:pt x="2441132" y="637499"/>
                  </a:lnTo>
                  <a:lnTo>
                    <a:pt x="2495825" y="562938"/>
                  </a:lnTo>
                  <a:lnTo>
                    <a:pt x="2552342" y="480920"/>
                  </a:lnTo>
                  <a:lnTo>
                    <a:pt x="2607035" y="514473"/>
                  </a:lnTo>
                  <a:lnTo>
                    <a:pt x="2663551" y="484648"/>
                  </a:lnTo>
                  <a:lnTo>
                    <a:pt x="2720067" y="488376"/>
                  </a:lnTo>
                  <a:lnTo>
                    <a:pt x="2771114" y="685964"/>
                  </a:lnTo>
                  <a:lnTo>
                    <a:pt x="2827630" y="518201"/>
                  </a:lnTo>
                  <a:lnTo>
                    <a:pt x="2882323" y="507017"/>
                  </a:lnTo>
                  <a:lnTo>
                    <a:pt x="2938839" y="704604"/>
                  </a:lnTo>
                  <a:lnTo>
                    <a:pt x="2993532" y="521929"/>
                  </a:lnTo>
                  <a:lnTo>
                    <a:pt x="3050048" y="328069"/>
                  </a:lnTo>
                  <a:lnTo>
                    <a:pt x="3106564" y="507017"/>
                  </a:lnTo>
                  <a:lnTo>
                    <a:pt x="3161257" y="410087"/>
                  </a:lnTo>
                  <a:lnTo>
                    <a:pt x="3217774" y="577850"/>
                  </a:lnTo>
                  <a:lnTo>
                    <a:pt x="3272467" y="507017"/>
                  </a:lnTo>
                  <a:lnTo>
                    <a:pt x="3328983" y="439911"/>
                  </a:lnTo>
                  <a:lnTo>
                    <a:pt x="3385499" y="540569"/>
                  </a:lnTo>
                  <a:lnTo>
                    <a:pt x="3438369" y="656139"/>
                  </a:lnTo>
                  <a:lnTo>
                    <a:pt x="3494885" y="2341226"/>
                  </a:lnTo>
                  <a:lnTo>
                    <a:pt x="3549578" y="2229384"/>
                  </a:lnTo>
                  <a:lnTo>
                    <a:pt x="3606094" y="1860305"/>
                  </a:lnTo>
                  <a:lnTo>
                    <a:pt x="3660787" y="1673902"/>
                  </a:lnTo>
                  <a:lnTo>
                    <a:pt x="3717303" y="1837937"/>
                  </a:lnTo>
                  <a:lnTo>
                    <a:pt x="3773820" y="1632893"/>
                  </a:lnTo>
                  <a:lnTo>
                    <a:pt x="3828513" y="1491227"/>
                  </a:lnTo>
                  <a:lnTo>
                    <a:pt x="3885029" y="1498683"/>
                  </a:lnTo>
                  <a:lnTo>
                    <a:pt x="3939722" y="1826753"/>
                  </a:lnTo>
                  <a:lnTo>
                    <a:pt x="3996238" y="1823025"/>
                  </a:lnTo>
                  <a:lnTo>
                    <a:pt x="4052754" y="1703726"/>
                  </a:lnTo>
                  <a:lnTo>
                    <a:pt x="4103801" y="1375656"/>
                  </a:lnTo>
                  <a:lnTo>
                    <a:pt x="4160317" y="950657"/>
                  </a:lnTo>
                  <a:lnTo>
                    <a:pt x="4215010" y="380262"/>
                  </a:lnTo>
                  <a:lnTo>
                    <a:pt x="4271526" y="108113"/>
                  </a:lnTo>
                  <a:lnTo>
                    <a:pt x="4326219" y="111842"/>
                  </a:lnTo>
                  <a:lnTo>
                    <a:pt x="4382735" y="100657"/>
                  </a:lnTo>
                  <a:lnTo>
                    <a:pt x="4439252" y="134210"/>
                  </a:lnTo>
                  <a:lnTo>
                    <a:pt x="4493945" y="123026"/>
                  </a:lnTo>
                  <a:lnTo>
                    <a:pt x="4550461" y="89473"/>
                  </a:lnTo>
                  <a:lnTo>
                    <a:pt x="4605154" y="108113"/>
                  </a:lnTo>
                  <a:lnTo>
                    <a:pt x="4661670" y="152850"/>
                  </a:lnTo>
                  <a:lnTo>
                    <a:pt x="4718186" y="208771"/>
                  </a:lnTo>
                  <a:lnTo>
                    <a:pt x="4769233" y="0"/>
                  </a:lnTo>
                  <a:lnTo>
                    <a:pt x="4825749" y="89473"/>
                  </a:lnTo>
                  <a:lnTo>
                    <a:pt x="4880442" y="283333"/>
                  </a:lnTo>
                  <a:lnTo>
                    <a:pt x="4936958" y="268420"/>
                  </a:lnTo>
                  <a:lnTo>
                    <a:pt x="4991651" y="383990"/>
                  </a:lnTo>
                  <a:lnTo>
                    <a:pt x="5048168" y="413815"/>
                  </a:lnTo>
                  <a:lnTo>
                    <a:pt x="5104684" y="335526"/>
                  </a:lnTo>
                  <a:lnTo>
                    <a:pt x="5159377" y="570394"/>
                  </a:lnTo>
                  <a:lnTo>
                    <a:pt x="5215893" y="581578"/>
                  </a:lnTo>
                  <a:lnTo>
                    <a:pt x="5270586" y="469736"/>
                  </a:lnTo>
                  <a:lnTo>
                    <a:pt x="5327102" y="376534"/>
                  </a:lnTo>
                  <a:lnTo>
                    <a:pt x="5383618" y="238596"/>
                  </a:lnTo>
                  <a:lnTo>
                    <a:pt x="5434665" y="395175"/>
                  </a:lnTo>
                  <a:lnTo>
                    <a:pt x="5491181" y="380262"/>
                  </a:lnTo>
                  <a:lnTo>
                    <a:pt x="5545874" y="611403"/>
                  </a:lnTo>
                  <a:lnTo>
                    <a:pt x="5602390" y="533113"/>
                  </a:lnTo>
                  <a:lnTo>
                    <a:pt x="5657083" y="548025"/>
                  </a:lnTo>
                  <a:lnTo>
                    <a:pt x="5713600" y="760525"/>
                  </a:lnTo>
                  <a:lnTo>
                    <a:pt x="5770116" y="805262"/>
                  </a:lnTo>
                  <a:lnTo>
                    <a:pt x="5824809" y="868639"/>
                  </a:lnTo>
                  <a:lnTo>
                    <a:pt x="5881325" y="898464"/>
                  </a:lnTo>
                  <a:lnTo>
                    <a:pt x="5936018" y="738157"/>
                  </a:lnTo>
                  <a:lnTo>
                    <a:pt x="5992534" y="574122"/>
                  </a:lnTo>
                  <a:lnTo>
                    <a:pt x="6049050" y="633771"/>
                  </a:lnTo>
                  <a:lnTo>
                    <a:pt x="6101920" y="656139"/>
                  </a:lnTo>
                  <a:lnTo>
                    <a:pt x="6158436" y="902192"/>
                  </a:lnTo>
                  <a:lnTo>
                    <a:pt x="6213129" y="909648"/>
                  </a:lnTo>
                  <a:lnTo>
                    <a:pt x="6269646" y="1017762"/>
                  </a:lnTo>
                  <a:lnTo>
                    <a:pt x="6324339" y="1118420"/>
                  </a:lnTo>
                  <a:lnTo>
                    <a:pt x="6380855" y="1163157"/>
                  </a:lnTo>
                  <a:lnTo>
                    <a:pt x="6437371" y="1282455"/>
                  </a:lnTo>
                  <a:lnTo>
                    <a:pt x="6492064" y="1140788"/>
                  </a:lnTo>
                  <a:lnTo>
                    <a:pt x="6548580" y="1069955"/>
                  </a:lnTo>
                  <a:lnTo>
                    <a:pt x="6603273" y="928288"/>
                  </a:lnTo>
                  <a:lnTo>
                    <a:pt x="6659789" y="1032674"/>
                  </a:lnTo>
                  <a:lnTo>
                    <a:pt x="6716305" y="1099779"/>
                  </a:lnTo>
                  <a:lnTo>
                    <a:pt x="6767352" y="1103508"/>
                  </a:lnTo>
                  <a:lnTo>
                    <a:pt x="6823868" y="1245174"/>
                  </a:lnTo>
                  <a:lnTo>
                    <a:pt x="6878561" y="1282455"/>
                  </a:lnTo>
                  <a:lnTo>
                    <a:pt x="6935078" y="1301095"/>
                  </a:lnTo>
                  <a:lnTo>
                    <a:pt x="6989771" y="1345832"/>
                  </a:lnTo>
                  <a:lnTo>
                    <a:pt x="7046287" y="1342104"/>
                  </a:lnTo>
                  <a:lnTo>
                    <a:pt x="7102803" y="1431577"/>
                  </a:lnTo>
                  <a:lnTo>
                    <a:pt x="7157496" y="1371928"/>
                  </a:lnTo>
                  <a:lnTo>
                    <a:pt x="7214012" y="1453946"/>
                  </a:lnTo>
                  <a:lnTo>
                    <a:pt x="7268705" y="1442762"/>
                  </a:lnTo>
                  <a:lnTo>
                    <a:pt x="7325221" y="1640349"/>
                  </a:lnTo>
                </a:path>
              </a:pathLst>
            </a:custGeom>
            <a:ln w="25746" cap="flat">
              <a:solidFill>
                <a:srgbClr val="2875A8">
                  <a:alpha val="100000"/>
                </a:srgbClr>
              </a:solidFill>
              <a:prstDash val="solid"/>
              <a:round/>
            </a:ln>
          </p:spPr>
          <p:txBody>
            <a:bodyPr/>
            <a:lstStyle/>
            <a:p>
              <a:endParaRPr/>
            </a:p>
          </p:txBody>
        </p:sp>
      </p:grpSp>
      <p:sp>
        <p:nvSpPr>
          <p:cNvPr id="70" name="Slide Number Placeholder 2">
            <a:extLst>
              <a:ext uri="{FF2B5EF4-FFF2-40B4-BE49-F238E27FC236}">
                <a16:creationId xmlns:a16="http://schemas.microsoft.com/office/drawing/2014/main" id="{2748FC77-A7EC-39DD-DE7A-26D3E2DBDD74}"/>
              </a:ext>
            </a:extLst>
          </p:cNvPr>
          <p:cNvSpPr>
            <a:spLocks noGrp="1"/>
          </p:cNvSpPr>
          <p:nvPr>
            <p:ph type="sldNum" sz="quarter" idx="10"/>
          </p:nvPr>
        </p:nvSpPr>
        <p:spPr>
          <a:xfrm>
            <a:off x="4414657" y="4718130"/>
            <a:ext cx="314687" cy="274637"/>
          </a:xfrm>
        </p:spPr>
        <p:txBody>
          <a:bodyPr/>
          <a:lstStyle/>
          <a:p>
            <a:fld id="{16DB3CF8-59E7-44C6-88F7-CC6EEF5857E3}"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cNvSpPr>
            <a:spLocks noGrp="1"/>
          </p:cNvSpPr>
          <p:nvPr>
            <p:ph type="title" hasCustomPrompt="1"/>
          </p:nvPr>
        </p:nvSpPr>
        <p:spPr>
          <a:xfrm>
            <a:off x="0" y="0"/>
            <a:ext cx="9144000" cy="512064"/>
          </a:xfrm>
        </p:spPr>
        <p:txBody>
          <a:bodyPr/>
          <a:lstStyle/>
          <a:p>
            <a:r>
              <a:rPr lang="en-US"/>
              <a:t>…but could this time be different?</a:t>
            </a:r>
            <a:endParaRPr/>
          </a:p>
        </p:txBody>
      </p:sp>
      <p:grpSp>
        <p:nvGrpSpPr>
          <p:cNvPr id="3" name="Group 2"/>
          <p:cNvGrpSpPr/>
          <p:nvPr/>
        </p:nvGrpSpPr>
        <p:grpSpPr>
          <a:xfrm>
            <a:off x="365760" y="685800"/>
            <a:ext cx="8458200" cy="4343400"/>
            <a:chOff x="365760" y="685800"/>
            <a:chExt cx="8458200" cy="4343400"/>
          </a:xfrm>
        </p:grpSpPr>
        <p:sp>
          <p:nvSpPr>
            <p:cNvPr id="4" name="rc3"/>
            <p:cNvSpPr/>
            <p:nvPr/>
          </p:nvSpPr>
          <p:spPr>
            <a:xfrm>
              <a:off x="365760" y="685800"/>
              <a:ext cx="8458200" cy="4343400"/>
            </a:xfrm>
            <a:prstGeom prst="rect">
              <a:avLst/>
            </a:prstGeom>
          </p:spPr>
          <p:txBody>
            <a:bodyPr/>
            <a:lstStyle/>
            <a:p>
              <a:endParaRPr/>
            </a:p>
          </p:txBody>
        </p:sp>
        <p:sp>
          <p:nvSpPr>
            <p:cNvPr id="5" name="rc4"/>
            <p:cNvSpPr/>
            <p:nvPr/>
          </p:nvSpPr>
          <p:spPr>
            <a:xfrm>
              <a:off x="1064197" y="1227844"/>
              <a:ext cx="7471762" cy="2609647"/>
            </a:xfrm>
            <a:prstGeom prst="rect">
              <a:avLst/>
            </a:prstGeom>
          </p:spPr>
          <p:txBody>
            <a:bodyPr/>
            <a:lstStyle/>
            <a:p>
              <a:endParaRPr/>
            </a:p>
          </p:txBody>
        </p:sp>
        <p:sp>
          <p:nvSpPr>
            <p:cNvPr id="6" name="pl5"/>
            <p:cNvSpPr/>
            <p:nvPr/>
          </p:nvSpPr>
          <p:spPr>
            <a:xfrm>
              <a:off x="1064197" y="3837492"/>
              <a:ext cx="7471762" cy="0"/>
            </a:xfrm>
            <a:custGeom>
              <a:avLst/>
              <a:gdLst/>
              <a:ahLst/>
              <a:cxnLst/>
              <a:rect l="0" t="0" r="0" b="0"/>
              <a:pathLst>
                <a:path w="7471762">
                  <a:moveTo>
                    <a:pt x="0" y="0"/>
                  </a:moveTo>
                  <a:lnTo>
                    <a:pt x="7471762" y="0"/>
                  </a:lnTo>
                  <a:lnTo>
                    <a:pt x="7471762" y="0"/>
                  </a:lnTo>
                </a:path>
              </a:pathLst>
            </a:custGeom>
            <a:ln w="6775" cap="flat">
              <a:solidFill>
                <a:srgbClr val="E5E5E5">
                  <a:alpha val="100000"/>
                </a:srgbClr>
              </a:solidFill>
              <a:prstDash val="solid"/>
              <a:round/>
            </a:ln>
          </p:spPr>
          <p:txBody>
            <a:bodyPr/>
            <a:lstStyle/>
            <a:p>
              <a:endParaRPr/>
            </a:p>
          </p:txBody>
        </p:sp>
        <p:sp>
          <p:nvSpPr>
            <p:cNvPr id="7" name="pl6"/>
            <p:cNvSpPr/>
            <p:nvPr/>
          </p:nvSpPr>
          <p:spPr>
            <a:xfrm>
              <a:off x="1064197" y="3402550"/>
              <a:ext cx="7471762" cy="0"/>
            </a:xfrm>
            <a:custGeom>
              <a:avLst/>
              <a:gdLst/>
              <a:ahLst/>
              <a:cxnLst/>
              <a:rect l="0" t="0" r="0" b="0"/>
              <a:pathLst>
                <a:path w="7471762">
                  <a:moveTo>
                    <a:pt x="0" y="0"/>
                  </a:moveTo>
                  <a:lnTo>
                    <a:pt x="7471762" y="0"/>
                  </a:lnTo>
                  <a:lnTo>
                    <a:pt x="7471762" y="0"/>
                  </a:lnTo>
                </a:path>
              </a:pathLst>
            </a:custGeom>
            <a:ln w="6775" cap="flat">
              <a:solidFill>
                <a:srgbClr val="E5E5E5">
                  <a:alpha val="100000"/>
                </a:srgbClr>
              </a:solidFill>
              <a:prstDash val="solid"/>
              <a:round/>
            </a:ln>
          </p:spPr>
          <p:txBody>
            <a:bodyPr/>
            <a:lstStyle/>
            <a:p>
              <a:endParaRPr/>
            </a:p>
          </p:txBody>
        </p:sp>
        <p:sp>
          <p:nvSpPr>
            <p:cNvPr id="8" name="pl7"/>
            <p:cNvSpPr/>
            <p:nvPr/>
          </p:nvSpPr>
          <p:spPr>
            <a:xfrm>
              <a:off x="1064197" y="2967609"/>
              <a:ext cx="7471762" cy="0"/>
            </a:xfrm>
            <a:custGeom>
              <a:avLst/>
              <a:gdLst/>
              <a:ahLst/>
              <a:cxnLst/>
              <a:rect l="0" t="0" r="0" b="0"/>
              <a:pathLst>
                <a:path w="7471762">
                  <a:moveTo>
                    <a:pt x="0" y="0"/>
                  </a:moveTo>
                  <a:lnTo>
                    <a:pt x="7471762" y="0"/>
                  </a:lnTo>
                  <a:lnTo>
                    <a:pt x="7471762" y="0"/>
                  </a:lnTo>
                </a:path>
              </a:pathLst>
            </a:custGeom>
            <a:ln w="6775" cap="flat">
              <a:solidFill>
                <a:srgbClr val="E5E5E5">
                  <a:alpha val="100000"/>
                </a:srgbClr>
              </a:solidFill>
              <a:prstDash val="solid"/>
              <a:round/>
            </a:ln>
          </p:spPr>
          <p:txBody>
            <a:bodyPr/>
            <a:lstStyle/>
            <a:p>
              <a:endParaRPr/>
            </a:p>
          </p:txBody>
        </p:sp>
        <p:sp>
          <p:nvSpPr>
            <p:cNvPr id="9" name="pl8"/>
            <p:cNvSpPr/>
            <p:nvPr/>
          </p:nvSpPr>
          <p:spPr>
            <a:xfrm>
              <a:off x="1064197" y="2532668"/>
              <a:ext cx="7471762" cy="0"/>
            </a:xfrm>
            <a:custGeom>
              <a:avLst/>
              <a:gdLst/>
              <a:ahLst/>
              <a:cxnLst/>
              <a:rect l="0" t="0" r="0" b="0"/>
              <a:pathLst>
                <a:path w="7471762">
                  <a:moveTo>
                    <a:pt x="0" y="0"/>
                  </a:moveTo>
                  <a:lnTo>
                    <a:pt x="7471762" y="0"/>
                  </a:lnTo>
                  <a:lnTo>
                    <a:pt x="7471762" y="0"/>
                  </a:lnTo>
                </a:path>
              </a:pathLst>
            </a:custGeom>
            <a:ln w="6775" cap="flat">
              <a:solidFill>
                <a:srgbClr val="E5E5E5">
                  <a:alpha val="100000"/>
                </a:srgbClr>
              </a:solidFill>
              <a:prstDash val="solid"/>
              <a:round/>
            </a:ln>
          </p:spPr>
          <p:txBody>
            <a:bodyPr/>
            <a:lstStyle/>
            <a:p>
              <a:endParaRPr/>
            </a:p>
          </p:txBody>
        </p:sp>
        <p:sp>
          <p:nvSpPr>
            <p:cNvPr id="10" name="pl9"/>
            <p:cNvSpPr/>
            <p:nvPr/>
          </p:nvSpPr>
          <p:spPr>
            <a:xfrm>
              <a:off x="1064197" y="2097727"/>
              <a:ext cx="7471762" cy="0"/>
            </a:xfrm>
            <a:custGeom>
              <a:avLst/>
              <a:gdLst/>
              <a:ahLst/>
              <a:cxnLst/>
              <a:rect l="0" t="0" r="0" b="0"/>
              <a:pathLst>
                <a:path w="7471762">
                  <a:moveTo>
                    <a:pt x="0" y="0"/>
                  </a:moveTo>
                  <a:lnTo>
                    <a:pt x="7471762" y="0"/>
                  </a:lnTo>
                  <a:lnTo>
                    <a:pt x="7471762" y="0"/>
                  </a:lnTo>
                </a:path>
              </a:pathLst>
            </a:custGeom>
            <a:ln w="6775" cap="flat">
              <a:solidFill>
                <a:srgbClr val="E5E5E5">
                  <a:alpha val="100000"/>
                </a:srgbClr>
              </a:solidFill>
              <a:prstDash val="solid"/>
              <a:round/>
            </a:ln>
          </p:spPr>
          <p:txBody>
            <a:bodyPr/>
            <a:lstStyle/>
            <a:p>
              <a:endParaRPr/>
            </a:p>
          </p:txBody>
        </p:sp>
        <p:sp>
          <p:nvSpPr>
            <p:cNvPr id="11" name="pl10"/>
            <p:cNvSpPr/>
            <p:nvPr/>
          </p:nvSpPr>
          <p:spPr>
            <a:xfrm>
              <a:off x="1064197" y="1662785"/>
              <a:ext cx="7471762" cy="0"/>
            </a:xfrm>
            <a:custGeom>
              <a:avLst/>
              <a:gdLst/>
              <a:ahLst/>
              <a:cxnLst/>
              <a:rect l="0" t="0" r="0" b="0"/>
              <a:pathLst>
                <a:path w="7471762">
                  <a:moveTo>
                    <a:pt x="0" y="0"/>
                  </a:moveTo>
                  <a:lnTo>
                    <a:pt x="7471762" y="0"/>
                  </a:lnTo>
                  <a:lnTo>
                    <a:pt x="7471762" y="0"/>
                  </a:lnTo>
                </a:path>
              </a:pathLst>
            </a:custGeom>
            <a:ln w="6775" cap="flat">
              <a:solidFill>
                <a:srgbClr val="E5E5E5">
                  <a:alpha val="100000"/>
                </a:srgbClr>
              </a:solidFill>
              <a:prstDash val="solid"/>
              <a:round/>
            </a:ln>
          </p:spPr>
          <p:txBody>
            <a:bodyPr/>
            <a:lstStyle/>
            <a:p>
              <a:endParaRPr/>
            </a:p>
          </p:txBody>
        </p:sp>
        <p:sp>
          <p:nvSpPr>
            <p:cNvPr id="12" name="pl11"/>
            <p:cNvSpPr/>
            <p:nvPr/>
          </p:nvSpPr>
          <p:spPr>
            <a:xfrm>
              <a:off x="1064197" y="1227844"/>
              <a:ext cx="7471762" cy="0"/>
            </a:xfrm>
            <a:custGeom>
              <a:avLst/>
              <a:gdLst/>
              <a:ahLst/>
              <a:cxnLst/>
              <a:rect l="0" t="0" r="0" b="0"/>
              <a:pathLst>
                <a:path w="7471762">
                  <a:moveTo>
                    <a:pt x="0" y="0"/>
                  </a:moveTo>
                  <a:lnTo>
                    <a:pt x="7471762" y="0"/>
                  </a:lnTo>
                  <a:lnTo>
                    <a:pt x="7471762" y="0"/>
                  </a:lnTo>
                </a:path>
              </a:pathLst>
            </a:custGeom>
            <a:ln w="6775" cap="flat">
              <a:solidFill>
                <a:srgbClr val="E5E5E5">
                  <a:alpha val="100000"/>
                </a:srgbClr>
              </a:solidFill>
              <a:prstDash val="solid"/>
              <a:round/>
            </a:ln>
          </p:spPr>
          <p:txBody>
            <a:bodyPr/>
            <a:lstStyle/>
            <a:p>
              <a:endParaRPr/>
            </a:p>
          </p:txBody>
        </p:sp>
        <p:sp>
          <p:nvSpPr>
            <p:cNvPr id="13" name="rc12"/>
            <p:cNvSpPr/>
            <p:nvPr/>
          </p:nvSpPr>
          <p:spPr>
            <a:xfrm>
              <a:off x="1137453" y="1227844"/>
              <a:ext cx="0" cy="2609647"/>
            </a:xfrm>
            <a:prstGeom prst="rect">
              <a:avLst/>
            </a:prstGeom>
            <a:solidFill>
              <a:srgbClr val="A6A6A6">
                <a:alpha val="74901"/>
              </a:srgbClr>
            </a:solidFill>
          </p:spPr>
          <p:txBody>
            <a:bodyPr/>
            <a:lstStyle/>
            <a:p>
              <a:endParaRPr/>
            </a:p>
          </p:txBody>
        </p:sp>
        <p:sp>
          <p:nvSpPr>
            <p:cNvPr id="14" name="rc13"/>
            <p:cNvSpPr/>
            <p:nvPr/>
          </p:nvSpPr>
          <p:spPr>
            <a:xfrm>
              <a:off x="1844493" y="1227844"/>
              <a:ext cx="71688" cy="2609647"/>
            </a:xfrm>
            <a:prstGeom prst="rect">
              <a:avLst/>
            </a:prstGeom>
            <a:solidFill>
              <a:srgbClr val="A6A6A6">
                <a:alpha val="74901"/>
              </a:srgbClr>
            </a:solidFill>
          </p:spPr>
          <p:txBody>
            <a:bodyPr/>
            <a:lstStyle/>
            <a:p>
              <a:endParaRPr/>
            </a:p>
          </p:txBody>
        </p:sp>
        <p:sp>
          <p:nvSpPr>
            <p:cNvPr id="15" name="rc14"/>
            <p:cNvSpPr/>
            <p:nvPr/>
          </p:nvSpPr>
          <p:spPr>
            <a:xfrm>
              <a:off x="2059953" y="1227844"/>
              <a:ext cx="192220" cy="2609647"/>
            </a:xfrm>
            <a:prstGeom prst="rect">
              <a:avLst/>
            </a:prstGeom>
            <a:solidFill>
              <a:srgbClr val="A6A6A6">
                <a:alpha val="74901"/>
              </a:srgbClr>
            </a:solidFill>
          </p:spPr>
          <p:txBody>
            <a:bodyPr/>
            <a:lstStyle/>
            <a:p>
              <a:endParaRPr/>
            </a:p>
          </p:txBody>
        </p:sp>
        <p:sp>
          <p:nvSpPr>
            <p:cNvPr id="16" name="rc15"/>
            <p:cNvSpPr/>
            <p:nvPr/>
          </p:nvSpPr>
          <p:spPr>
            <a:xfrm>
              <a:off x="3354684" y="1227844"/>
              <a:ext cx="95716" cy="2609647"/>
            </a:xfrm>
            <a:prstGeom prst="rect">
              <a:avLst/>
            </a:prstGeom>
            <a:solidFill>
              <a:srgbClr val="A6A6A6">
                <a:alpha val="74901"/>
              </a:srgbClr>
            </a:solidFill>
          </p:spPr>
          <p:txBody>
            <a:bodyPr/>
            <a:lstStyle/>
            <a:p>
              <a:endParaRPr/>
            </a:p>
          </p:txBody>
        </p:sp>
        <p:sp>
          <p:nvSpPr>
            <p:cNvPr id="17" name="rc16"/>
            <p:cNvSpPr/>
            <p:nvPr/>
          </p:nvSpPr>
          <p:spPr>
            <a:xfrm>
              <a:off x="4889295" y="1227844"/>
              <a:ext cx="96504" cy="2609647"/>
            </a:xfrm>
            <a:prstGeom prst="rect">
              <a:avLst/>
            </a:prstGeom>
            <a:solidFill>
              <a:srgbClr val="A6A6A6">
                <a:alpha val="74901"/>
              </a:srgbClr>
            </a:solidFill>
          </p:spPr>
          <p:txBody>
            <a:bodyPr/>
            <a:lstStyle/>
            <a:p>
              <a:endParaRPr/>
            </a:p>
          </p:txBody>
        </p:sp>
        <p:sp>
          <p:nvSpPr>
            <p:cNvPr id="18" name="rc17"/>
            <p:cNvSpPr/>
            <p:nvPr/>
          </p:nvSpPr>
          <p:spPr>
            <a:xfrm>
              <a:off x="5860638" y="1227844"/>
              <a:ext cx="215854" cy="2609647"/>
            </a:xfrm>
            <a:prstGeom prst="rect">
              <a:avLst/>
            </a:prstGeom>
            <a:solidFill>
              <a:srgbClr val="A6A6A6">
                <a:alpha val="74901"/>
              </a:srgbClr>
            </a:solidFill>
          </p:spPr>
          <p:txBody>
            <a:bodyPr/>
            <a:lstStyle/>
            <a:p>
              <a:endParaRPr/>
            </a:p>
          </p:txBody>
        </p:sp>
        <p:sp>
          <p:nvSpPr>
            <p:cNvPr id="19" name="rc18"/>
            <p:cNvSpPr/>
            <p:nvPr/>
          </p:nvSpPr>
          <p:spPr>
            <a:xfrm>
              <a:off x="7611498" y="1227844"/>
              <a:ext cx="23633" cy="2609647"/>
            </a:xfrm>
            <a:prstGeom prst="rect">
              <a:avLst/>
            </a:prstGeom>
            <a:solidFill>
              <a:srgbClr val="A6A6A6">
                <a:alpha val="74901"/>
              </a:srgbClr>
            </a:solidFill>
          </p:spPr>
          <p:txBody>
            <a:bodyPr/>
            <a:lstStyle/>
            <a:p>
              <a:endParaRPr/>
            </a:p>
          </p:txBody>
        </p:sp>
        <p:sp>
          <p:nvSpPr>
            <p:cNvPr id="21" name="pl20"/>
            <p:cNvSpPr/>
            <p:nvPr/>
          </p:nvSpPr>
          <p:spPr>
            <a:xfrm>
              <a:off x="1064197" y="2532668"/>
              <a:ext cx="7471762" cy="0"/>
            </a:xfrm>
            <a:custGeom>
              <a:avLst/>
              <a:gdLst/>
              <a:ahLst/>
              <a:cxnLst/>
              <a:rect l="0" t="0" r="0" b="0"/>
              <a:pathLst>
                <a:path w="7471762">
                  <a:moveTo>
                    <a:pt x="0" y="0"/>
                  </a:moveTo>
                  <a:lnTo>
                    <a:pt x="7471762" y="0"/>
                  </a:lnTo>
                  <a:lnTo>
                    <a:pt x="7471762" y="0"/>
                  </a:lnTo>
                </a:path>
              </a:pathLst>
            </a:custGeom>
            <a:ln w="20325" cap="flat">
              <a:solidFill>
                <a:srgbClr val="000000">
                  <a:alpha val="100000"/>
                </a:srgbClr>
              </a:solidFill>
              <a:prstDash val="dash"/>
              <a:round/>
            </a:ln>
          </p:spPr>
          <p:txBody>
            <a:bodyPr/>
            <a:lstStyle/>
            <a:p>
              <a:endParaRPr/>
            </a:p>
          </p:txBody>
        </p:sp>
        <p:sp>
          <p:nvSpPr>
            <p:cNvPr id="22" name="rc21"/>
            <p:cNvSpPr/>
            <p:nvPr/>
          </p:nvSpPr>
          <p:spPr>
            <a:xfrm>
              <a:off x="4990075" y="1591887"/>
              <a:ext cx="1375869" cy="153838"/>
            </a:xfrm>
            <a:prstGeom prst="rect">
              <a:avLst/>
            </a:prstGeom>
          </p:spPr>
          <p:txBody>
            <a:bodyPr/>
            <a:lstStyle/>
            <a:p>
              <a:endParaRPr/>
            </a:p>
          </p:txBody>
        </p:sp>
        <p:sp>
          <p:nvSpPr>
            <p:cNvPr id="23" name="rc22"/>
            <p:cNvSpPr/>
            <p:nvPr/>
          </p:nvSpPr>
          <p:spPr>
            <a:xfrm>
              <a:off x="6365945" y="1591887"/>
              <a:ext cx="490950" cy="153838"/>
            </a:xfrm>
            <a:prstGeom prst="rect">
              <a:avLst/>
            </a:prstGeom>
          </p:spPr>
          <p:txBody>
            <a:bodyPr/>
            <a:lstStyle/>
            <a:p>
              <a:endParaRPr/>
            </a:p>
          </p:txBody>
        </p:sp>
        <p:sp>
          <p:nvSpPr>
            <p:cNvPr id="24" name="rc23"/>
            <p:cNvSpPr/>
            <p:nvPr/>
          </p:nvSpPr>
          <p:spPr>
            <a:xfrm>
              <a:off x="6856896" y="1591887"/>
              <a:ext cx="622258" cy="153838"/>
            </a:xfrm>
            <a:prstGeom prst="rect">
              <a:avLst/>
            </a:prstGeom>
          </p:spPr>
          <p:txBody>
            <a:bodyPr/>
            <a:lstStyle/>
            <a:p>
              <a:endParaRPr/>
            </a:p>
          </p:txBody>
        </p:sp>
        <p:sp>
          <p:nvSpPr>
            <p:cNvPr id="25" name="rc24"/>
            <p:cNvSpPr/>
            <p:nvPr/>
          </p:nvSpPr>
          <p:spPr>
            <a:xfrm>
              <a:off x="7479154" y="1591887"/>
              <a:ext cx="573794" cy="153838"/>
            </a:xfrm>
            <a:prstGeom prst="rect">
              <a:avLst/>
            </a:prstGeom>
          </p:spPr>
          <p:txBody>
            <a:bodyPr/>
            <a:lstStyle/>
            <a:p>
              <a:endParaRPr/>
            </a:p>
          </p:txBody>
        </p:sp>
        <p:sp>
          <p:nvSpPr>
            <p:cNvPr id="26" name="rc25"/>
            <p:cNvSpPr/>
            <p:nvPr/>
          </p:nvSpPr>
          <p:spPr>
            <a:xfrm>
              <a:off x="4990075" y="1745726"/>
              <a:ext cx="1375869" cy="135838"/>
            </a:xfrm>
            <a:prstGeom prst="rect">
              <a:avLst/>
            </a:prstGeom>
          </p:spPr>
          <p:txBody>
            <a:bodyPr/>
            <a:lstStyle/>
            <a:p>
              <a:endParaRPr/>
            </a:p>
          </p:txBody>
        </p:sp>
        <p:sp>
          <p:nvSpPr>
            <p:cNvPr id="27" name="rc26"/>
            <p:cNvSpPr/>
            <p:nvPr/>
          </p:nvSpPr>
          <p:spPr>
            <a:xfrm>
              <a:off x="6365945" y="1745726"/>
              <a:ext cx="490950" cy="135838"/>
            </a:xfrm>
            <a:prstGeom prst="rect">
              <a:avLst/>
            </a:prstGeom>
          </p:spPr>
          <p:txBody>
            <a:bodyPr/>
            <a:lstStyle/>
            <a:p>
              <a:endParaRPr/>
            </a:p>
          </p:txBody>
        </p:sp>
        <p:sp>
          <p:nvSpPr>
            <p:cNvPr id="28" name="rc27"/>
            <p:cNvSpPr/>
            <p:nvPr/>
          </p:nvSpPr>
          <p:spPr>
            <a:xfrm>
              <a:off x="6856896" y="1745726"/>
              <a:ext cx="622258" cy="135838"/>
            </a:xfrm>
            <a:prstGeom prst="rect">
              <a:avLst/>
            </a:prstGeom>
          </p:spPr>
          <p:txBody>
            <a:bodyPr/>
            <a:lstStyle/>
            <a:p>
              <a:endParaRPr/>
            </a:p>
          </p:txBody>
        </p:sp>
        <p:sp>
          <p:nvSpPr>
            <p:cNvPr id="29" name="rc28"/>
            <p:cNvSpPr/>
            <p:nvPr/>
          </p:nvSpPr>
          <p:spPr>
            <a:xfrm>
              <a:off x="7479154" y="1745726"/>
              <a:ext cx="573794" cy="135838"/>
            </a:xfrm>
            <a:prstGeom prst="rect">
              <a:avLst/>
            </a:prstGeom>
          </p:spPr>
          <p:txBody>
            <a:bodyPr/>
            <a:lstStyle/>
            <a:p>
              <a:endParaRPr/>
            </a:p>
          </p:txBody>
        </p:sp>
        <p:sp>
          <p:nvSpPr>
            <p:cNvPr id="30" name="tx29"/>
            <p:cNvSpPr/>
            <p:nvPr/>
          </p:nvSpPr>
          <p:spPr>
            <a:xfrm>
              <a:off x="6334215" y="1644254"/>
              <a:ext cx="31729"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000000">
                      <a:alpha val="100000"/>
                    </a:srgbClr>
                  </a:solidFill>
                  <a:latin typeface="Arial"/>
                  <a:cs typeface="Arial"/>
                </a:rPr>
                <a:t> </a:t>
              </a:r>
            </a:p>
          </p:txBody>
        </p:sp>
        <p:sp>
          <p:nvSpPr>
            <p:cNvPr id="38" name="pl37"/>
            <p:cNvSpPr/>
            <p:nvPr/>
          </p:nvSpPr>
          <p:spPr>
            <a:xfrm>
              <a:off x="1064197" y="1227844"/>
              <a:ext cx="0" cy="2609647"/>
            </a:xfrm>
            <a:custGeom>
              <a:avLst/>
              <a:gdLst/>
              <a:ahLst/>
              <a:cxnLst/>
              <a:rect l="0" t="0" r="0" b="0"/>
              <a:pathLst>
                <a:path h="2609647">
                  <a:moveTo>
                    <a:pt x="0" y="2609647"/>
                  </a:moveTo>
                  <a:lnTo>
                    <a:pt x="0" y="0"/>
                  </a:lnTo>
                </a:path>
              </a:pathLst>
            </a:custGeom>
            <a:ln w="6775" cap="flat">
              <a:solidFill>
                <a:srgbClr val="000000">
                  <a:alpha val="100000"/>
                </a:srgbClr>
              </a:solidFill>
              <a:prstDash val="solid"/>
              <a:round/>
            </a:ln>
          </p:spPr>
          <p:txBody>
            <a:bodyPr/>
            <a:lstStyle/>
            <a:p>
              <a:endParaRPr/>
            </a:p>
          </p:txBody>
        </p:sp>
        <p:sp>
          <p:nvSpPr>
            <p:cNvPr id="39" name="tx38"/>
            <p:cNvSpPr/>
            <p:nvPr/>
          </p:nvSpPr>
          <p:spPr>
            <a:xfrm>
              <a:off x="753968" y="3792000"/>
              <a:ext cx="18370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-60</a:t>
              </a:r>
            </a:p>
          </p:txBody>
        </p:sp>
        <p:sp>
          <p:nvSpPr>
            <p:cNvPr id="40" name="tx39"/>
            <p:cNvSpPr/>
            <p:nvPr/>
          </p:nvSpPr>
          <p:spPr>
            <a:xfrm>
              <a:off x="753968" y="3357059"/>
              <a:ext cx="18370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-40</a:t>
              </a:r>
            </a:p>
          </p:txBody>
        </p:sp>
        <p:sp>
          <p:nvSpPr>
            <p:cNvPr id="41" name="tx40"/>
            <p:cNvSpPr/>
            <p:nvPr/>
          </p:nvSpPr>
          <p:spPr>
            <a:xfrm>
              <a:off x="753968" y="2922118"/>
              <a:ext cx="18370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a:t>
              </a:r>
            </a:p>
          </p:txBody>
        </p:sp>
        <p:sp>
          <p:nvSpPr>
            <p:cNvPr id="42" name="tx41"/>
            <p:cNvSpPr/>
            <p:nvPr/>
          </p:nvSpPr>
          <p:spPr>
            <a:xfrm>
              <a:off x="866988" y="2487176"/>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0</a:t>
              </a:r>
            </a:p>
          </p:txBody>
        </p:sp>
        <p:sp>
          <p:nvSpPr>
            <p:cNvPr id="43" name="tx42"/>
            <p:cNvSpPr/>
            <p:nvPr/>
          </p:nvSpPr>
          <p:spPr>
            <a:xfrm>
              <a:off x="796305" y="2052235"/>
              <a:ext cx="14136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a:t>
              </a:r>
            </a:p>
          </p:txBody>
        </p:sp>
        <p:sp>
          <p:nvSpPr>
            <p:cNvPr id="44" name="tx43"/>
            <p:cNvSpPr/>
            <p:nvPr/>
          </p:nvSpPr>
          <p:spPr>
            <a:xfrm>
              <a:off x="796305" y="1617294"/>
              <a:ext cx="14136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40</a:t>
              </a:r>
            </a:p>
          </p:txBody>
        </p:sp>
        <p:sp>
          <p:nvSpPr>
            <p:cNvPr id="45" name="tx44"/>
            <p:cNvSpPr/>
            <p:nvPr/>
          </p:nvSpPr>
          <p:spPr>
            <a:xfrm>
              <a:off x="796305" y="1182353"/>
              <a:ext cx="14136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60</a:t>
              </a:r>
            </a:p>
          </p:txBody>
        </p:sp>
        <p:sp>
          <p:nvSpPr>
            <p:cNvPr id="46" name="pl45"/>
            <p:cNvSpPr/>
            <p:nvPr/>
          </p:nvSpPr>
          <p:spPr>
            <a:xfrm>
              <a:off x="1064197" y="3837492"/>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7" name="pl46"/>
            <p:cNvSpPr/>
            <p:nvPr/>
          </p:nvSpPr>
          <p:spPr>
            <a:xfrm>
              <a:off x="1064197" y="3402550"/>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8" name="pl47"/>
            <p:cNvSpPr/>
            <p:nvPr/>
          </p:nvSpPr>
          <p:spPr>
            <a:xfrm>
              <a:off x="1064197" y="2967609"/>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9" name="pl48"/>
            <p:cNvSpPr/>
            <p:nvPr/>
          </p:nvSpPr>
          <p:spPr>
            <a:xfrm>
              <a:off x="1064197" y="2532668"/>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50" name="pl49"/>
            <p:cNvSpPr/>
            <p:nvPr/>
          </p:nvSpPr>
          <p:spPr>
            <a:xfrm>
              <a:off x="1064197" y="2097727"/>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51" name="pl50"/>
            <p:cNvSpPr/>
            <p:nvPr/>
          </p:nvSpPr>
          <p:spPr>
            <a:xfrm>
              <a:off x="1064197" y="1662785"/>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52" name="pl51"/>
            <p:cNvSpPr/>
            <p:nvPr/>
          </p:nvSpPr>
          <p:spPr>
            <a:xfrm>
              <a:off x="1064197" y="1227844"/>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53" name="pl52"/>
            <p:cNvSpPr/>
            <p:nvPr/>
          </p:nvSpPr>
          <p:spPr>
            <a:xfrm>
              <a:off x="1064197" y="3837492"/>
              <a:ext cx="7471762" cy="0"/>
            </a:xfrm>
            <a:custGeom>
              <a:avLst/>
              <a:gdLst/>
              <a:ahLst/>
              <a:cxnLst/>
              <a:rect l="0" t="0" r="0" b="0"/>
              <a:pathLst>
                <a:path w="7471762">
                  <a:moveTo>
                    <a:pt x="0" y="0"/>
                  </a:moveTo>
                  <a:lnTo>
                    <a:pt x="7471762" y="0"/>
                  </a:lnTo>
                </a:path>
              </a:pathLst>
            </a:custGeom>
            <a:ln w="6775" cap="flat">
              <a:solidFill>
                <a:srgbClr val="000000">
                  <a:alpha val="100000"/>
                </a:srgbClr>
              </a:solidFill>
              <a:prstDash val="solid"/>
              <a:round/>
            </a:ln>
          </p:spPr>
          <p:txBody>
            <a:bodyPr/>
            <a:lstStyle/>
            <a:p>
              <a:endParaRPr/>
            </a:p>
          </p:txBody>
        </p:sp>
        <p:sp>
          <p:nvSpPr>
            <p:cNvPr id="54" name="pl53"/>
            <p:cNvSpPr/>
            <p:nvPr/>
          </p:nvSpPr>
          <p:spPr>
            <a:xfrm>
              <a:off x="1844493"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5" name="pl54"/>
            <p:cNvSpPr/>
            <p:nvPr/>
          </p:nvSpPr>
          <p:spPr>
            <a:xfrm>
              <a:off x="3283389"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6" name="pl55"/>
            <p:cNvSpPr/>
            <p:nvPr/>
          </p:nvSpPr>
          <p:spPr>
            <a:xfrm>
              <a:off x="4721890"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7" name="pl56"/>
            <p:cNvSpPr/>
            <p:nvPr/>
          </p:nvSpPr>
          <p:spPr>
            <a:xfrm>
              <a:off x="6160786"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8" name="pl57"/>
            <p:cNvSpPr/>
            <p:nvPr/>
          </p:nvSpPr>
          <p:spPr>
            <a:xfrm>
              <a:off x="7599287"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9" name="tx58"/>
            <p:cNvSpPr/>
            <p:nvPr/>
          </p:nvSpPr>
          <p:spPr>
            <a:xfrm>
              <a:off x="1583021"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1980</a:t>
              </a:r>
            </a:p>
          </p:txBody>
        </p:sp>
        <p:sp>
          <p:nvSpPr>
            <p:cNvPr id="60" name="tx59"/>
            <p:cNvSpPr/>
            <p:nvPr/>
          </p:nvSpPr>
          <p:spPr>
            <a:xfrm>
              <a:off x="3021916"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1990</a:t>
              </a:r>
            </a:p>
          </p:txBody>
        </p:sp>
        <p:sp>
          <p:nvSpPr>
            <p:cNvPr id="61" name="tx60"/>
            <p:cNvSpPr/>
            <p:nvPr/>
          </p:nvSpPr>
          <p:spPr>
            <a:xfrm>
              <a:off x="4460417"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2000</a:t>
              </a:r>
            </a:p>
          </p:txBody>
        </p:sp>
        <p:sp>
          <p:nvSpPr>
            <p:cNvPr id="62" name="tx61"/>
            <p:cNvSpPr/>
            <p:nvPr/>
          </p:nvSpPr>
          <p:spPr>
            <a:xfrm>
              <a:off x="5899313"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2010</a:t>
              </a:r>
            </a:p>
          </p:txBody>
        </p:sp>
        <p:sp>
          <p:nvSpPr>
            <p:cNvPr id="63" name="tx62"/>
            <p:cNvSpPr/>
            <p:nvPr/>
          </p:nvSpPr>
          <p:spPr>
            <a:xfrm>
              <a:off x="7337814"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2020</a:t>
              </a:r>
            </a:p>
          </p:txBody>
        </p:sp>
        <p:sp>
          <p:nvSpPr>
            <p:cNvPr id="64" name="tx63"/>
            <p:cNvSpPr/>
            <p:nvPr/>
          </p:nvSpPr>
          <p:spPr>
            <a:xfrm rot="-5400000">
              <a:off x="-596023" y="2487176"/>
              <a:ext cx="2302550"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 Jobs plentiful - % Jobs hard to get, SA</a:t>
              </a:r>
            </a:p>
          </p:txBody>
        </p:sp>
        <p:sp>
          <p:nvSpPr>
            <p:cNvPr id="65" name="tx64"/>
            <p:cNvSpPr/>
            <p:nvPr/>
          </p:nvSpPr>
          <p:spPr>
            <a:xfrm>
              <a:off x="1064197" y="1067272"/>
              <a:ext cx="4872014"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b="1">
                  <a:solidFill>
                    <a:srgbClr val="414B56">
                      <a:alpha val="100000"/>
                    </a:srgbClr>
                  </a:solidFill>
                  <a:latin typeface="Arial"/>
                  <a:cs typeface="Arial"/>
                </a:rPr>
                <a:t>Share that believes "Jobs plentiful" minus share that believes "Jobs hard to get"</a:t>
              </a:r>
            </a:p>
          </p:txBody>
        </p:sp>
        <p:sp>
          <p:nvSpPr>
            <p:cNvPr id="66" name="tx65"/>
            <p:cNvSpPr/>
            <p:nvPr/>
          </p:nvSpPr>
          <p:spPr>
            <a:xfrm>
              <a:off x="1064197" y="861803"/>
              <a:ext cx="1795515" cy="109179"/>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A6F8F">
                      <a:alpha val="100000"/>
                    </a:srgbClr>
                  </a:solidFill>
                  <a:latin typeface="Arial"/>
                  <a:cs typeface="Arial"/>
                </a:rPr>
                <a:t>Labor Market Differential</a:t>
              </a:r>
            </a:p>
          </p:txBody>
        </p:sp>
        <p:sp>
          <p:nvSpPr>
            <p:cNvPr id="67" name="tx66"/>
            <p:cNvSpPr/>
            <p:nvPr/>
          </p:nvSpPr>
          <p:spPr>
            <a:xfrm>
              <a:off x="1064197" y="4238737"/>
              <a:ext cx="0" cy="90982"/>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68" name="tx67"/>
            <p:cNvSpPr/>
            <p:nvPr/>
          </p:nvSpPr>
          <p:spPr>
            <a:xfrm>
              <a:off x="1064197" y="4375897"/>
              <a:ext cx="0" cy="90982"/>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69" name="tx68"/>
            <p:cNvSpPr/>
            <p:nvPr/>
          </p:nvSpPr>
          <p:spPr>
            <a:xfrm>
              <a:off x="1064197" y="4513057"/>
              <a:ext cx="261335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Source: Conference Board via Haver Analytics</a:t>
              </a:r>
            </a:p>
          </p:txBody>
        </p:sp>
        <p:sp>
          <p:nvSpPr>
            <p:cNvPr id="70" name="tx69"/>
            <p:cNvSpPr/>
            <p:nvPr/>
          </p:nvSpPr>
          <p:spPr>
            <a:xfrm>
              <a:off x="1064197" y="4650217"/>
              <a:ext cx="1674540"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Last data point: January 2026</a:t>
              </a:r>
            </a:p>
          </p:txBody>
        </p:sp>
        <p:sp>
          <p:nvSpPr>
            <p:cNvPr id="20" name="pl19"/>
            <p:cNvSpPr/>
            <p:nvPr/>
          </p:nvSpPr>
          <p:spPr>
            <a:xfrm>
              <a:off x="1137453" y="1508381"/>
              <a:ext cx="7325249" cy="2300839"/>
            </a:xfrm>
            <a:custGeom>
              <a:avLst/>
              <a:gdLst/>
              <a:ahLst/>
              <a:cxnLst/>
              <a:rect l="0" t="0" r="0" b="0"/>
              <a:pathLst>
                <a:path w="7325249" h="2300839">
                  <a:moveTo>
                    <a:pt x="0" y="2002904"/>
                  </a:moveTo>
                  <a:lnTo>
                    <a:pt x="23239" y="2013777"/>
                  </a:lnTo>
                  <a:lnTo>
                    <a:pt x="47267" y="2011603"/>
                  </a:lnTo>
                  <a:lnTo>
                    <a:pt x="71294" y="1891994"/>
                  </a:lnTo>
                  <a:lnTo>
                    <a:pt x="95322" y="1813704"/>
                  </a:lnTo>
                  <a:lnTo>
                    <a:pt x="119349" y="1676698"/>
                  </a:lnTo>
                  <a:lnTo>
                    <a:pt x="143771" y="1652776"/>
                  </a:lnTo>
                  <a:lnTo>
                    <a:pt x="167405" y="1620156"/>
                  </a:lnTo>
                  <a:lnTo>
                    <a:pt x="191432" y="1598409"/>
                  </a:lnTo>
                  <a:lnTo>
                    <a:pt x="215460" y="1635379"/>
                  </a:lnTo>
                  <a:lnTo>
                    <a:pt x="239487" y="1704969"/>
                  </a:lnTo>
                  <a:lnTo>
                    <a:pt x="263515" y="1639728"/>
                  </a:lnTo>
                  <a:lnTo>
                    <a:pt x="287936" y="1602758"/>
                  </a:lnTo>
                  <a:lnTo>
                    <a:pt x="311176" y="1602758"/>
                  </a:lnTo>
                  <a:lnTo>
                    <a:pt x="335203" y="1452703"/>
                  </a:lnTo>
                  <a:lnTo>
                    <a:pt x="347020" y="1507071"/>
                  </a:lnTo>
                  <a:lnTo>
                    <a:pt x="359231" y="1422257"/>
                  </a:lnTo>
                  <a:lnTo>
                    <a:pt x="371442" y="1409209"/>
                  </a:lnTo>
                  <a:lnTo>
                    <a:pt x="383259" y="1454878"/>
                  </a:lnTo>
                  <a:lnTo>
                    <a:pt x="395469" y="1422257"/>
                  </a:lnTo>
                  <a:lnTo>
                    <a:pt x="407286" y="1363540"/>
                  </a:lnTo>
                  <a:lnTo>
                    <a:pt x="419497" y="1335269"/>
                  </a:lnTo>
                  <a:lnTo>
                    <a:pt x="431708" y="1278727"/>
                  </a:lnTo>
                  <a:lnTo>
                    <a:pt x="442737" y="1274377"/>
                  </a:lnTo>
                  <a:lnTo>
                    <a:pt x="454947" y="1235233"/>
                  </a:lnTo>
                  <a:lnTo>
                    <a:pt x="466764" y="1169991"/>
                  </a:lnTo>
                  <a:lnTo>
                    <a:pt x="478975" y="1128672"/>
                  </a:lnTo>
                  <a:lnTo>
                    <a:pt x="490792" y="1117798"/>
                  </a:lnTo>
                  <a:lnTo>
                    <a:pt x="503002" y="1091702"/>
                  </a:lnTo>
                  <a:lnTo>
                    <a:pt x="515213" y="1113449"/>
                  </a:lnTo>
                  <a:lnTo>
                    <a:pt x="527030" y="1050383"/>
                  </a:lnTo>
                  <a:lnTo>
                    <a:pt x="539241" y="1104750"/>
                  </a:lnTo>
                  <a:lnTo>
                    <a:pt x="551057" y="1043858"/>
                  </a:lnTo>
                  <a:lnTo>
                    <a:pt x="563268" y="1063431"/>
                  </a:lnTo>
                  <a:lnTo>
                    <a:pt x="575479" y="1106925"/>
                  </a:lnTo>
                  <a:lnTo>
                    <a:pt x="586508" y="1046033"/>
                  </a:lnTo>
                  <a:lnTo>
                    <a:pt x="598719" y="1093877"/>
                  </a:lnTo>
                  <a:lnTo>
                    <a:pt x="610535" y="1015587"/>
                  </a:lnTo>
                  <a:lnTo>
                    <a:pt x="622746" y="1059081"/>
                  </a:lnTo>
                  <a:lnTo>
                    <a:pt x="634563" y="1139546"/>
                  </a:lnTo>
                  <a:lnTo>
                    <a:pt x="646774" y="1117798"/>
                  </a:lnTo>
                  <a:lnTo>
                    <a:pt x="658984" y="1024286"/>
                  </a:lnTo>
                  <a:lnTo>
                    <a:pt x="670801" y="1050383"/>
                  </a:lnTo>
                  <a:lnTo>
                    <a:pt x="683012" y="1096051"/>
                  </a:lnTo>
                  <a:lnTo>
                    <a:pt x="694829" y="1117798"/>
                  </a:lnTo>
                  <a:lnTo>
                    <a:pt x="707040" y="1187389"/>
                  </a:lnTo>
                  <a:lnTo>
                    <a:pt x="719250" y="1222184"/>
                  </a:lnTo>
                  <a:lnTo>
                    <a:pt x="730673" y="1261329"/>
                  </a:lnTo>
                  <a:lnTo>
                    <a:pt x="742884" y="1400510"/>
                  </a:lnTo>
                  <a:lnTo>
                    <a:pt x="754701" y="1644077"/>
                  </a:lnTo>
                  <a:lnTo>
                    <a:pt x="766911" y="1750638"/>
                  </a:lnTo>
                  <a:lnTo>
                    <a:pt x="778728" y="1707144"/>
                  </a:lnTo>
                  <a:lnTo>
                    <a:pt x="790939" y="1724541"/>
                  </a:lnTo>
                  <a:lnTo>
                    <a:pt x="803150" y="1633204"/>
                  </a:lnTo>
                  <a:lnTo>
                    <a:pt x="814967" y="1609282"/>
                  </a:lnTo>
                  <a:lnTo>
                    <a:pt x="827177" y="1565788"/>
                  </a:lnTo>
                  <a:lnTo>
                    <a:pt x="838994" y="1615806"/>
                  </a:lnTo>
                  <a:lnTo>
                    <a:pt x="851205" y="1600583"/>
                  </a:lnTo>
                  <a:lnTo>
                    <a:pt x="863416" y="1674523"/>
                  </a:lnTo>
                  <a:lnTo>
                    <a:pt x="874445" y="1591884"/>
                  </a:lnTo>
                  <a:lnTo>
                    <a:pt x="886655" y="1546216"/>
                  </a:lnTo>
                  <a:lnTo>
                    <a:pt x="898472" y="1541866"/>
                  </a:lnTo>
                  <a:lnTo>
                    <a:pt x="910683" y="1570137"/>
                  </a:lnTo>
                  <a:lnTo>
                    <a:pt x="922500" y="1574487"/>
                  </a:lnTo>
                  <a:lnTo>
                    <a:pt x="934710" y="1581011"/>
                  </a:lnTo>
                  <a:lnTo>
                    <a:pt x="946921" y="1591884"/>
                  </a:lnTo>
                  <a:lnTo>
                    <a:pt x="958738" y="1626680"/>
                  </a:lnTo>
                  <a:lnTo>
                    <a:pt x="970949" y="1731066"/>
                  </a:lnTo>
                  <a:lnTo>
                    <a:pt x="982765" y="1839801"/>
                  </a:lnTo>
                  <a:lnTo>
                    <a:pt x="994976" y="1898518"/>
                  </a:lnTo>
                  <a:lnTo>
                    <a:pt x="1007187" y="1933313"/>
                  </a:lnTo>
                  <a:lnTo>
                    <a:pt x="1018216" y="1981157"/>
                  </a:lnTo>
                  <a:lnTo>
                    <a:pt x="1030427" y="2120338"/>
                  </a:lnTo>
                  <a:lnTo>
                    <a:pt x="1042243" y="2057271"/>
                  </a:lnTo>
                  <a:lnTo>
                    <a:pt x="1054454" y="2161657"/>
                  </a:lnTo>
                  <a:lnTo>
                    <a:pt x="1066271" y="2168182"/>
                  </a:lnTo>
                  <a:lnTo>
                    <a:pt x="1078482" y="2200802"/>
                  </a:lnTo>
                  <a:lnTo>
                    <a:pt x="1090692" y="2261694"/>
                  </a:lnTo>
                  <a:lnTo>
                    <a:pt x="1102509" y="2237772"/>
                  </a:lnTo>
                  <a:lnTo>
                    <a:pt x="1114720" y="2292140"/>
                  </a:lnTo>
                  <a:lnTo>
                    <a:pt x="1126537" y="2300839"/>
                  </a:lnTo>
                  <a:lnTo>
                    <a:pt x="1138748" y="2276917"/>
                  </a:lnTo>
                  <a:lnTo>
                    <a:pt x="1150958" y="2231248"/>
                  </a:lnTo>
                  <a:lnTo>
                    <a:pt x="1161987" y="2131212"/>
                  </a:lnTo>
                  <a:lnTo>
                    <a:pt x="1174198" y="2081193"/>
                  </a:lnTo>
                  <a:lnTo>
                    <a:pt x="1186015" y="2052922"/>
                  </a:lnTo>
                  <a:lnTo>
                    <a:pt x="1198226" y="1963759"/>
                  </a:lnTo>
                  <a:lnTo>
                    <a:pt x="1210042" y="1913741"/>
                  </a:lnTo>
                  <a:lnTo>
                    <a:pt x="1222253" y="1824578"/>
                  </a:lnTo>
                  <a:lnTo>
                    <a:pt x="1234464" y="1807180"/>
                  </a:lnTo>
                  <a:lnTo>
                    <a:pt x="1246281" y="1791957"/>
                  </a:lnTo>
                  <a:lnTo>
                    <a:pt x="1258491" y="1685397"/>
                  </a:lnTo>
                  <a:lnTo>
                    <a:pt x="1270308" y="1617981"/>
                  </a:lnTo>
                  <a:lnTo>
                    <a:pt x="1282519" y="1594059"/>
                  </a:lnTo>
                  <a:lnTo>
                    <a:pt x="1294730" y="1526643"/>
                  </a:lnTo>
                  <a:lnTo>
                    <a:pt x="1306153" y="1509246"/>
                  </a:lnTo>
                  <a:lnTo>
                    <a:pt x="1318363" y="1485324"/>
                  </a:lnTo>
                  <a:lnTo>
                    <a:pt x="1330180" y="1428781"/>
                  </a:lnTo>
                  <a:lnTo>
                    <a:pt x="1342391" y="1306998"/>
                  </a:lnTo>
                  <a:lnTo>
                    <a:pt x="1354208" y="1367890"/>
                  </a:lnTo>
                  <a:lnTo>
                    <a:pt x="1366418" y="1341793"/>
                  </a:lnTo>
                  <a:lnTo>
                    <a:pt x="1378629" y="1361366"/>
                  </a:lnTo>
                  <a:lnTo>
                    <a:pt x="1390446" y="1376588"/>
                  </a:lnTo>
                  <a:lnTo>
                    <a:pt x="1402657" y="1306998"/>
                  </a:lnTo>
                  <a:lnTo>
                    <a:pt x="1414473" y="1365715"/>
                  </a:lnTo>
                  <a:lnTo>
                    <a:pt x="1426684" y="1267853"/>
                  </a:lnTo>
                  <a:lnTo>
                    <a:pt x="1438895" y="1272203"/>
                  </a:lnTo>
                  <a:lnTo>
                    <a:pt x="1449924" y="1361366"/>
                  </a:lnTo>
                  <a:lnTo>
                    <a:pt x="1462135" y="1263504"/>
                  </a:lnTo>
                  <a:lnTo>
                    <a:pt x="1473951" y="1309173"/>
                  </a:lnTo>
                  <a:lnTo>
                    <a:pt x="1486162" y="1267853"/>
                  </a:lnTo>
                  <a:lnTo>
                    <a:pt x="1497979" y="1233058"/>
                  </a:lnTo>
                  <a:lnTo>
                    <a:pt x="1510190" y="1265678"/>
                  </a:lnTo>
                  <a:lnTo>
                    <a:pt x="1522400" y="1324396"/>
                  </a:lnTo>
                  <a:lnTo>
                    <a:pt x="1534217" y="1283076"/>
                  </a:lnTo>
                  <a:lnTo>
                    <a:pt x="1546428" y="1283076"/>
                  </a:lnTo>
                  <a:lnTo>
                    <a:pt x="1558245" y="1298299"/>
                  </a:lnTo>
                  <a:lnTo>
                    <a:pt x="1570456" y="1261329"/>
                  </a:lnTo>
                  <a:lnTo>
                    <a:pt x="1582666" y="1256980"/>
                  </a:lnTo>
                  <a:lnTo>
                    <a:pt x="1593695" y="1326570"/>
                  </a:lnTo>
                  <a:lnTo>
                    <a:pt x="1605906" y="1254805"/>
                  </a:lnTo>
                  <a:lnTo>
                    <a:pt x="1617723" y="1259154"/>
                  </a:lnTo>
                  <a:lnTo>
                    <a:pt x="1629934" y="1259154"/>
                  </a:lnTo>
                  <a:lnTo>
                    <a:pt x="1641750" y="1250456"/>
                  </a:lnTo>
                  <a:lnTo>
                    <a:pt x="1653961" y="1322221"/>
                  </a:lnTo>
                  <a:lnTo>
                    <a:pt x="1666172" y="1328745"/>
                  </a:lnTo>
                  <a:lnTo>
                    <a:pt x="1677989" y="1402685"/>
                  </a:lnTo>
                  <a:lnTo>
                    <a:pt x="1690199" y="1383113"/>
                  </a:lnTo>
                  <a:lnTo>
                    <a:pt x="1702016" y="1272203"/>
                  </a:lnTo>
                  <a:lnTo>
                    <a:pt x="1714227" y="1341793"/>
                  </a:lnTo>
                  <a:lnTo>
                    <a:pt x="1726438" y="1313522"/>
                  </a:lnTo>
                  <a:lnTo>
                    <a:pt x="1737467" y="1254805"/>
                  </a:lnTo>
                  <a:lnTo>
                    <a:pt x="1749677" y="1291775"/>
                  </a:lnTo>
                  <a:lnTo>
                    <a:pt x="1761494" y="1204787"/>
                  </a:lnTo>
                  <a:lnTo>
                    <a:pt x="1773705" y="1143895"/>
                  </a:lnTo>
                  <a:lnTo>
                    <a:pt x="1785522" y="1126497"/>
                  </a:lnTo>
                  <a:lnTo>
                    <a:pt x="1797732" y="1039509"/>
                  </a:lnTo>
                  <a:lnTo>
                    <a:pt x="1809943" y="987316"/>
                  </a:lnTo>
                  <a:lnTo>
                    <a:pt x="1821760" y="928599"/>
                  </a:lnTo>
                  <a:lnTo>
                    <a:pt x="1833971" y="1011238"/>
                  </a:lnTo>
                  <a:lnTo>
                    <a:pt x="1845788" y="950346"/>
                  </a:lnTo>
                  <a:lnTo>
                    <a:pt x="1857998" y="941647"/>
                  </a:lnTo>
                  <a:lnTo>
                    <a:pt x="1870209" y="835087"/>
                  </a:lnTo>
                  <a:lnTo>
                    <a:pt x="1881632" y="919900"/>
                  </a:lnTo>
                  <a:lnTo>
                    <a:pt x="1893843" y="943822"/>
                  </a:lnTo>
                  <a:lnTo>
                    <a:pt x="1905659" y="872057"/>
                  </a:lnTo>
                  <a:lnTo>
                    <a:pt x="1917870" y="843785"/>
                  </a:lnTo>
                  <a:lnTo>
                    <a:pt x="1929687" y="832912"/>
                  </a:lnTo>
                  <a:lnTo>
                    <a:pt x="1941898" y="793767"/>
                  </a:lnTo>
                  <a:lnTo>
                    <a:pt x="1954108" y="861183"/>
                  </a:lnTo>
                  <a:lnTo>
                    <a:pt x="1965925" y="876406"/>
                  </a:lnTo>
                  <a:lnTo>
                    <a:pt x="1978136" y="874231"/>
                  </a:lnTo>
                  <a:lnTo>
                    <a:pt x="1989953" y="743749"/>
                  </a:lnTo>
                  <a:lnTo>
                    <a:pt x="2002164" y="767671"/>
                  </a:lnTo>
                  <a:lnTo>
                    <a:pt x="2014374" y="711128"/>
                  </a:lnTo>
                  <a:lnTo>
                    <a:pt x="2025403" y="756797"/>
                  </a:lnTo>
                  <a:lnTo>
                    <a:pt x="2037614" y="704604"/>
                  </a:lnTo>
                  <a:lnTo>
                    <a:pt x="2049431" y="741574"/>
                  </a:lnTo>
                  <a:lnTo>
                    <a:pt x="2061642" y="745924"/>
                  </a:lnTo>
                  <a:lnTo>
                    <a:pt x="2073458" y="724177"/>
                  </a:lnTo>
                  <a:lnTo>
                    <a:pt x="2085669" y="778544"/>
                  </a:lnTo>
                  <a:lnTo>
                    <a:pt x="2097880" y="813340"/>
                  </a:lnTo>
                  <a:lnTo>
                    <a:pt x="2109697" y="802466"/>
                  </a:lnTo>
                  <a:lnTo>
                    <a:pt x="2121907" y="830737"/>
                  </a:lnTo>
                  <a:lnTo>
                    <a:pt x="2133724" y="885105"/>
                  </a:lnTo>
                  <a:lnTo>
                    <a:pt x="2145935" y="902503"/>
                  </a:lnTo>
                  <a:lnTo>
                    <a:pt x="2158146" y="859008"/>
                  </a:lnTo>
                  <a:lnTo>
                    <a:pt x="2169175" y="863358"/>
                  </a:lnTo>
                  <a:lnTo>
                    <a:pt x="2181385" y="930774"/>
                  </a:lnTo>
                  <a:lnTo>
                    <a:pt x="2193202" y="937298"/>
                  </a:lnTo>
                  <a:lnTo>
                    <a:pt x="2205413" y="1030810"/>
                  </a:lnTo>
                  <a:lnTo>
                    <a:pt x="2217230" y="948171"/>
                  </a:lnTo>
                  <a:lnTo>
                    <a:pt x="2229440" y="1119973"/>
                  </a:lnTo>
                  <a:lnTo>
                    <a:pt x="2241651" y="1122148"/>
                  </a:lnTo>
                  <a:lnTo>
                    <a:pt x="2253468" y="1339618"/>
                  </a:lnTo>
                  <a:lnTo>
                    <a:pt x="2265679" y="1365715"/>
                  </a:lnTo>
                  <a:lnTo>
                    <a:pt x="2277496" y="1444004"/>
                  </a:lnTo>
                  <a:lnTo>
                    <a:pt x="2289706" y="1496197"/>
                  </a:lnTo>
                  <a:lnTo>
                    <a:pt x="2301917" y="1528818"/>
                  </a:lnTo>
                  <a:lnTo>
                    <a:pt x="2312946" y="1574487"/>
                  </a:lnTo>
                  <a:lnTo>
                    <a:pt x="2325157" y="1591884"/>
                  </a:lnTo>
                  <a:lnTo>
                    <a:pt x="2336974" y="1633204"/>
                  </a:lnTo>
                  <a:lnTo>
                    <a:pt x="2349184" y="1650601"/>
                  </a:lnTo>
                  <a:lnTo>
                    <a:pt x="2361001" y="1672349"/>
                  </a:lnTo>
                  <a:lnTo>
                    <a:pt x="2373212" y="1676698"/>
                  </a:lnTo>
                  <a:lnTo>
                    <a:pt x="2385423" y="1737590"/>
                  </a:lnTo>
                  <a:lnTo>
                    <a:pt x="2397239" y="1850674"/>
                  </a:lnTo>
                  <a:lnTo>
                    <a:pt x="2409450" y="1937663"/>
                  </a:lnTo>
                  <a:lnTo>
                    <a:pt x="2421267" y="1970283"/>
                  </a:lnTo>
                  <a:lnTo>
                    <a:pt x="2433478" y="1939837"/>
                  </a:lnTo>
                  <a:lnTo>
                    <a:pt x="2445688" y="1992030"/>
                  </a:lnTo>
                  <a:lnTo>
                    <a:pt x="2457111" y="1939837"/>
                  </a:lnTo>
                  <a:lnTo>
                    <a:pt x="2469322" y="1898518"/>
                  </a:lnTo>
                  <a:lnTo>
                    <a:pt x="2481139" y="1772385"/>
                  </a:lnTo>
                  <a:lnTo>
                    <a:pt x="2493350" y="1770210"/>
                  </a:lnTo>
                  <a:lnTo>
                    <a:pt x="2505166" y="1833277"/>
                  </a:lnTo>
                  <a:lnTo>
                    <a:pt x="2517377" y="1920265"/>
                  </a:lnTo>
                  <a:lnTo>
                    <a:pt x="2529588" y="1887644"/>
                  </a:lnTo>
                  <a:lnTo>
                    <a:pt x="2541405" y="1900693"/>
                  </a:lnTo>
                  <a:lnTo>
                    <a:pt x="2553615" y="1865897"/>
                  </a:lnTo>
                  <a:lnTo>
                    <a:pt x="2565432" y="1802831"/>
                  </a:lnTo>
                  <a:lnTo>
                    <a:pt x="2577643" y="1689746"/>
                  </a:lnTo>
                  <a:lnTo>
                    <a:pt x="2589854" y="1746289"/>
                  </a:lnTo>
                  <a:lnTo>
                    <a:pt x="2600883" y="1750638"/>
                  </a:lnTo>
                  <a:lnTo>
                    <a:pt x="2613093" y="1759337"/>
                  </a:lnTo>
                  <a:lnTo>
                    <a:pt x="2624910" y="1728891"/>
                  </a:lnTo>
                  <a:lnTo>
                    <a:pt x="2637121" y="1752813"/>
                  </a:lnTo>
                  <a:lnTo>
                    <a:pt x="2648938" y="1715843"/>
                  </a:lnTo>
                  <a:lnTo>
                    <a:pt x="2661148" y="1720192"/>
                  </a:lnTo>
                  <a:lnTo>
                    <a:pt x="2673359" y="1676698"/>
                  </a:lnTo>
                  <a:lnTo>
                    <a:pt x="2685176" y="1670174"/>
                  </a:lnTo>
                  <a:lnTo>
                    <a:pt x="2697387" y="1602758"/>
                  </a:lnTo>
                  <a:lnTo>
                    <a:pt x="2709204" y="1607107"/>
                  </a:lnTo>
                  <a:lnTo>
                    <a:pt x="2721414" y="1526643"/>
                  </a:lnTo>
                  <a:lnTo>
                    <a:pt x="2733625" y="1448354"/>
                  </a:lnTo>
                  <a:lnTo>
                    <a:pt x="2744654" y="1446179"/>
                  </a:lnTo>
                  <a:lnTo>
                    <a:pt x="2756865" y="1337444"/>
                  </a:lnTo>
                  <a:lnTo>
                    <a:pt x="2768682" y="1411384"/>
                  </a:lnTo>
                  <a:lnTo>
                    <a:pt x="2780892" y="1320046"/>
                  </a:lnTo>
                  <a:lnTo>
                    <a:pt x="2792709" y="1315697"/>
                  </a:lnTo>
                  <a:lnTo>
                    <a:pt x="2804920" y="1298299"/>
                  </a:lnTo>
                  <a:lnTo>
                    <a:pt x="2817131" y="1300474"/>
                  </a:lnTo>
                  <a:lnTo>
                    <a:pt x="2828947" y="1320046"/>
                  </a:lnTo>
                  <a:lnTo>
                    <a:pt x="2841158" y="1191738"/>
                  </a:lnTo>
                  <a:lnTo>
                    <a:pt x="2852975" y="1091702"/>
                  </a:lnTo>
                  <a:lnTo>
                    <a:pt x="2865186" y="1087353"/>
                  </a:lnTo>
                  <a:lnTo>
                    <a:pt x="2877396" y="1083003"/>
                  </a:lnTo>
                  <a:lnTo>
                    <a:pt x="2888425" y="1052557"/>
                  </a:lnTo>
                  <a:lnTo>
                    <a:pt x="2900636" y="1039509"/>
                  </a:lnTo>
                  <a:lnTo>
                    <a:pt x="2912453" y="1052557"/>
                  </a:lnTo>
                  <a:lnTo>
                    <a:pt x="2924664" y="1102576"/>
                  </a:lnTo>
                  <a:lnTo>
                    <a:pt x="2936481" y="1004714"/>
                  </a:lnTo>
                  <a:lnTo>
                    <a:pt x="2948691" y="1046033"/>
                  </a:lnTo>
                  <a:lnTo>
                    <a:pt x="2960902" y="1076479"/>
                  </a:lnTo>
                  <a:lnTo>
                    <a:pt x="2972719" y="1163467"/>
                  </a:lnTo>
                  <a:lnTo>
                    <a:pt x="2984929" y="1087353"/>
                  </a:lnTo>
                  <a:lnTo>
                    <a:pt x="2996746" y="1093877"/>
                  </a:lnTo>
                  <a:lnTo>
                    <a:pt x="3008957" y="1133021"/>
                  </a:lnTo>
                  <a:lnTo>
                    <a:pt x="3021168" y="1059081"/>
                  </a:lnTo>
                  <a:lnTo>
                    <a:pt x="3032591" y="1104750"/>
                  </a:lnTo>
                  <a:lnTo>
                    <a:pt x="3044801" y="989491"/>
                  </a:lnTo>
                  <a:lnTo>
                    <a:pt x="3056618" y="980792"/>
                  </a:lnTo>
                  <a:lnTo>
                    <a:pt x="3068829" y="1002539"/>
                  </a:lnTo>
                  <a:lnTo>
                    <a:pt x="3080646" y="935123"/>
                  </a:lnTo>
                  <a:lnTo>
                    <a:pt x="3092857" y="913376"/>
                  </a:lnTo>
                  <a:lnTo>
                    <a:pt x="3105067" y="893804"/>
                  </a:lnTo>
                  <a:lnTo>
                    <a:pt x="3116884" y="959045"/>
                  </a:lnTo>
                  <a:lnTo>
                    <a:pt x="3129095" y="913376"/>
                  </a:lnTo>
                  <a:lnTo>
                    <a:pt x="3140912" y="848135"/>
                  </a:lnTo>
                  <a:lnTo>
                    <a:pt x="3153122" y="756797"/>
                  </a:lnTo>
                  <a:lnTo>
                    <a:pt x="3165333" y="719827"/>
                  </a:lnTo>
                  <a:lnTo>
                    <a:pt x="3176362" y="706779"/>
                  </a:lnTo>
                  <a:lnTo>
                    <a:pt x="3188573" y="772020"/>
                  </a:lnTo>
                  <a:lnTo>
                    <a:pt x="3200390" y="643713"/>
                  </a:lnTo>
                  <a:lnTo>
                    <a:pt x="3212600" y="600218"/>
                  </a:lnTo>
                  <a:lnTo>
                    <a:pt x="3224417" y="604568"/>
                  </a:lnTo>
                  <a:lnTo>
                    <a:pt x="3236628" y="584995"/>
                  </a:lnTo>
                  <a:lnTo>
                    <a:pt x="3248839" y="582821"/>
                  </a:lnTo>
                  <a:lnTo>
                    <a:pt x="3260655" y="704604"/>
                  </a:lnTo>
                  <a:lnTo>
                    <a:pt x="3272866" y="611092"/>
                  </a:lnTo>
                  <a:lnTo>
                    <a:pt x="3284683" y="500182"/>
                  </a:lnTo>
                  <a:lnTo>
                    <a:pt x="3296894" y="508881"/>
                  </a:lnTo>
                  <a:lnTo>
                    <a:pt x="3309104" y="380573"/>
                  </a:lnTo>
                  <a:lnTo>
                    <a:pt x="3320133" y="345778"/>
                  </a:lnTo>
                  <a:lnTo>
                    <a:pt x="3332344" y="371874"/>
                  </a:lnTo>
                  <a:lnTo>
                    <a:pt x="3344161" y="367525"/>
                  </a:lnTo>
                  <a:lnTo>
                    <a:pt x="3356372" y="345778"/>
                  </a:lnTo>
                  <a:lnTo>
                    <a:pt x="3368189" y="326205"/>
                  </a:lnTo>
                  <a:lnTo>
                    <a:pt x="3380399" y="350127"/>
                  </a:lnTo>
                  <a:lnTo>
                    <a:pt x="3392610" y="352302"/>
                  </a:lnTo>
                  <a:lnTo>
                    <a:pt x="3404427" y="445814"/>
                  </a:lnTo>
                  <a:lnTo>
                    <a:pt x="3416638" y="452338"/>
                  </a:lnTo>
                  <a:lnTo>
                    <a:pt x="3428454" y="417543"/>
                  </a:lnTo>
                  <a:lnTo>
                    <a:pt x="3440665" y="293585"/>
                  </a:lnTo>
                  <a:lnTo>
                    <a:pt x="3452876" y="243567"/>
                  </a:lnTo>
                  <a:lnTo>
                    <a:pt x="3463905" y="260964"/>
                  </a:lnTo>
                  <a:lnTo>
                    <a:pt x="3476116" y="260964"/>
                  </a:lnTo>
                  <a:lnTo>
                    <a:pt x="3487932" y="260964"/>
                  </a:lnTo>
                  <a:lnTo>
                    <a:pt x="3500143" y="263139"/>
                  </a:lnTo>
                  <a:lnTo>
                    <a:pt x="3511960" y="200072"/>
                  </a:lnTo>
                  <a:lnTo>
                    <a:pt x="3524171" y="226169"/>
                  </a:lnTo>
                  <a:lnTo>
                    <a:pt x="3536381" y="267488"/>
                  </a:lnTo>
                  <a:lnTo>
                    <a:pt x="3548198" y="278362"/>
                  </a:lnTo>
                  <a:lnTo>
                    <a:pt x="3560409" y="234868"/>
                  </a:lnTo>
                  <a:lnTo>
                    <a:pt x="3572226" y="154404"/>
                  </a:lnTo>
                  <a:lnTo>
                    <a:pt x="3584436" y="67415"/>
                  </a:lnTo>
                  <a:lnTo>
                    <a:pt x="3596647" y="158753"/>
                  </a:lnTo>
                  <a:lnTo>
                    <a:pt x="3608070" y="95687"/>
                  </a:lnTo>
                  <a:lnTo>
                    <a:pt x="3620281" y="147880"/>
                  </a:lnTo>
                  <a:lnTo>
                    <a:pt x="3632098" y="110910"/>
                  </a:lnTo>
                  <a:lnTo>
                    <a:pt x="3644308" y="100036"/>
                  </a:lnTo>
                  <a:lnTo>
                    <a:pt x="3656125" y="19572"/>
                  </a:lnTo>
                  <a:lnTo>
                    <a:pt x="3668336" y="110910"/>
                  </a:lnTo>
                  <a:lnTo>
                    <a:pt x="3680547" y="113084"/>
                  </a:lnTo>
                  <a:lnTo>
                    <a:pt x="3692363" y="197898"/>
                  </a:lnTo>
                  <a:lnTo>
                    <a:pt x="3704574" y="165277"/>
                  </a:lnTo>
                  <a:lnTo>
                    <a:pt x="3716391" y="189199"/>
                  </a:lnTo>
                  <a:lnTo>
                    <a:pt x="3728602" y="237042"/>
                  </a:lnTo>
                  <a:lnTo>
                    <a:pt x="3740812" y="352302"/>
                  </a:lnTo>
                  <a:lnTo>
                    <a:pt x="3751841" y="345778"/>
                  </a:lnTo>
                  <a:lnTo>
                    <a:pt x="3764052" y="461037"/>
                  </a:lnTo>
                  <a:lnTo>
                    <a:pt x="3775869" y="480610"/>
                  </a:lnTo>
                  <a:lnTo>
                    <a:pt x="3788080" y="493658"/>
                  </a:lnTo>
                  <a:lnTo>
                    <a:pt x="3799897" y="556724"/>
                  </a:lnTo>
                  <a:lnTo>
                    <a:pt x="3812107" y="641538"/>
                  </a:lnTo>
                  <a:lnTo>
                    <a:pt x="3824318" y="843785"/>
                  </a:lnTo>
                  <a:lnTo>
                    <a:pt x="3836135" y="1017762"/>
                  </a:lnTo>
                  <a:lnTo>
                    <a:pt x="3848346" y="1137371"/>
                  </a:lnTo>
                  <a:lnTo>
                    <a:pt x="3860162" y="1111274"/>
                  </a:lnTo>
                  <a:lnTo>
                    <a:pt x="3872373" y="1113449"/>
                  </a:lnTo>
                  <a:lnTo>
                    <a:pt x="3884584" y="1119973"/>
                  </a:lnTo>
                  <a:lnTo>
                    <a:pt x="3895613" y="1035160"/>
                  </a:lnTo>
                  <a:lnTo>
                    <a:pt x="3907824" y="1063431"/>
                  </a:lnTo>
                  <a:lnTo>
                    <a:pt x="3919640" y="1037334"/>
                  </a:lnTo>
                  <a:lnTo>
                    <a:pt x="3931851" y="1091702"/>
                  </a:lnTo>
                  <a:lnTo>
                    <a:pt x="3943668" y="1135196"/>
                  </a:lnTo>
                  <a:lnTo>
                    <a:pt x="3955879" y="1163467"/>
                  </a:lnTo>
                  <a:lnTo>
                    <a:pt x="3968089" y="1230883"/>
                  </a:lnTo>
                  <a:lnTo>
                    <a:pt x="3979906" y="1298299"/>
                  </a:lnTo>
                  <a:lnTo>
                    <a:pt x="3992117" y="1309173"/>
                  </a:lnTo>
                  <a:lnTo>
                    <a:pt x="4003934" y="1402685"/>
                  </a:lnTo>
                  <a:lnTo>
                    <a:pt x="4016144" y="1337444"/>
                  </a:lnTo>
                  <a:lnTo>
                    <a:pt x="4028355" y="1428781"/>
                  </a:lnTo>
                  <a:lnTo>
                    <a:pt x="4039384" y="1478800"/>
                  </a:lnTo>
                  <a:lnTo>
                    <a:pt x="4051595" y="1380938"/>
                  </a:lnTo>
                  <a:lnTo>
                    <a:pt x="4063412" y="1472276"/>
                  </a:lnTo>
                  <a:lnTo>
                    <a:pt x="4075622" y="1474450"/>
                  </a:lnTo>
                  <a:lnTo>
                    <a:pt x="4087439" y="1502721"/>
                  </a:lnTo>
                  <a:lnTo>
                    <a:pt x="4099650" y="1520119"/>
                  </a:lnTo>
                  <a:lnTo>
                    <a:pt x="4111861" y="1572312"/>
                  </a:lnTo>
                  <a:lnTo>
                    <a:pt x="4123678" y="1500547"/>
                  </a:lnTo>
                  <a:lnTo>
                    <a:pt x="4135888" y="1374414"/>
                  </a:lnTo>
                  <a:lnTo>
                    <a:pt x="4147705" y="1424432"/>
                  </a:lnTo>
                  <a:lnTo>
                    <a:pt x="4159916" y="1346143"/>
                  </a:lnTo>
                  <a:lnTo>
                    <a:pt x="4172127" y="1337444"/>
                  </a:lnTo>
                  <a:lnTo>
                    <a:pt x="4183549" y="1354841"/>
                  </a:lnTo>
                  <a:lnTo>
                    <a:pt x="4195760" y="1293950"/>
                  </a:lnTo>
                  <a:lnTo>
                    <a:pt x="4207577" y="1322221"/>
                  </a:lnTo>
                  <a:lnTo>
                    <a:pt x="4219788" y="1196088"/>
                  </a:lnTo>
                  <a:lnTo>
                    <a:pt x="4231605" y="1154768"/>
                  </a:lnTo>
                  <a:lnTo>
                    <a:pt x="4243815" y="1189564"/>
                  </a:lnTo>
                  <a:lnTo>
                    <a:pt x="4256026" y="1272203"/>
                  </a:lnTo>
                  <a:lnTo>
                    <a:pt x="4267843" y="1252630"/>
                  </a:lnTo>
                  <a:lnTo>
                    <a:pt x="4280054" y="1261329"/>
                  </a:lnTo>
                  <a:lnTo>
                    <a:pt x="4291870" y="1176516"/>
                  </a:lnTo>
                  <a:lnTo>
                    <a:pt x="4304081" y="1096051"/>
                  </a:lnTo>
                  <a:lnTo>
                    <a:pt x="4316292" y="1052557"/>
                  </a:lnTo>
                  <a:lnTo>
                    <a:pt x="4327321" y="1067780"/>
                  </a:lnTo>
                  <a:lnTo>
                    <a:pt x="4339532" y="1078654"/>
                  </a:lnTo>
                  <a:lnTo>
                    <a:pt x="4351348" y="1050383"/>
                  </a:lnTo>
                  <a:lnTo>
                    <a:pt x="4363559" y="1024286"/>
                  </a:lnTo>
                  <a:lnTo>
                    <a:pt x="4375376" y="1043858"/>
                  </a:lnTo>
                  <a:lnTo>
                    <a:pt x="4387587" y="1013413"/>
                  </a:lnTo>
                  <a:lnTo>
                    <a:pt x="4399797" y="1117798"/>
                  </a:lnTo>
                  <a:lnTo>
                    <a:pt x="4411614" y="1124323"/>
                  </a:lnTo>
                  <a:lnTo>
                    <a:pt x="4423825" y="1078654"/>
                  </a:lnTo>
                  <a:lnTo>
                    <a:pt x="4435642" y="1006888"/>
                  </a:lnTo>
                  <a:lnTo>
                    <a:pt x="4447852" y="878581"/>
                  </a:lnTo>
                  <a:lnTo>
                    <a:pt x="4460063" y="867707"/>
                  </a:lnTo>
                  <a:lnTo>
                    <a:pt x="4471092" y="852484"/>
                  </a:lnTo>
                  <a:lnTo>
                    <a:pt x="4483303" y="813340"/>
                  </a:lnTo>
                  <a:lnTo>
                    <a:pt x="4495120" y="830737"/>
                  </a:lnTo>
                  <a:lnTo>
                    <a:pt x="4507330" y="850310"/>
                  </a:lnTo>
                  <a:lnTo>
                    <a:pt x="4519147" y="828563"/>
                  </a:lnTo>
                  <a:lnTo>
                    <a:pt x="4531358" y="950346"/>
                  </a:lnTo>
                  <a:lnTo>
                    <a:pt x="4543569" y="909027"/>
                  </a:lnTo>
                  <a:lnTo>
                    <a:pt x="4555386" y="941647"/>
                  </a:lnTo>
                  <a:lnTo>
                    <a:pt x="4567596" y="945997"/>
                  </a:lnTo>
                  <a:lnTo>
                    <a:pt x="4579413" y="887280"/>
                  </a:lnTo>
                  <a:lnTo>
                    <a:pt x="4591624" y="808990"/>
                  </a:lnTo>
                  <a:lnTo>
                    <a:pt x="4603835" y="808990"/>
                  </a:lnTo>
                  <a:lnTo>
                    <a:pt x="4614864" y="776370"/>
                  </a:lnTo>
                  <a:lnTo>
                    <a:pt x="4627074" y="835087"/>
                  </a:lnTo>
                  <a:lnTo>
                    <a:pt x="4638891" y="819864"/>
                  </a:lnTo>
                  <a:lnTo>
                    <a:pt x="4651102" y="869882"/>
                  </a:lnTo>
                  <a:lnTo>
                    <a:pt x="4662919" y="778544"/>
                  </a:lnTo>
                  <a:lnTo>
                    <a:pt x="4675129" y="854659"/>
                  </a:lnTo>
                  <a:lnTo>
                    <a:pt x="4687340" y="954695"/>
                  </a:lnTo>
                  <a:lnTo>
                    <a:pt x="4699157" y="996015"/>
                  </a:lnTo>
                  <a:lnTo>
                    <a:pt x="4711368" y="982967"/>
                  </a:lnTo>
                  <a:lnTo>
                    <a:pt x="4723184" y="1004714"/>
                  </a:lnTo>
                  <a:lnTo>
                    <a:pt x="4735395" y="954695"/>
                  </a:lnTo>
                  <a:lnTo>
                    <a:pt x="4747606" y="1065606"/>
                  </a:lnTo>
                  <a:lnTo>
                    <a:pt x="4759029" y="1139546"/>
                  </a:lnTo>
                  <a:lnTo>
                    <a:pt x="4771240" y="1259154"/>
                  </a:lnTo>
                  <a:lnTo>
                    <a:pt x="4783056" y="1289600"/>
                  </a:lnTo>
                  <a:lnTo>
                    <a:pt x="4795267" y="1363540"/>
                  </a:lnTo>
                  <a:lnTo>
                    <a:pt x="4807084" y="1385287"/>
                  </a:lnTo>
                  <a:lnTo>
                    <a:pt x="4819295" y="1420083"/>
                  </a:lnTo>
                  <a:lnTo>
                    <a:pt x="4831505" y="1450528"/>
                  </a:lnTo>
                  <a:lnTo>
                    <a:pt x="4843322" y="1624505"/>
                  </a:lnTo>
                  <a:lnTo>
                    <a:pt x="4855533" y="1641903"/>
                  </a:lnTo>
                  <a:lnTo>
                    <a:pt x="4867350" y="1785433"/>
                  </a:lnTo>
                  <a:lnTo>
                    <a:pt x="4879560" y="1763686"/>
                  </a:lnTo>
                  <a:lnTo>
                    <a:pt x="4891771" y="1944187"/>
                  </a:lnTo>
                  <a:lnTo>
                    <a:pt x="4902800" y="1983331"/>
                  </a:lnTo>
                  <a:lnTo>
                    <a:pt x="4915011" y="1931139"/>
                  </a:lnTo>
                  <a:lnTo>
                    <a:pt x="4926828" y="1852849"/>
                  </a:lnTo>
                  <a:lnTo>
                    <a:pt x="4939038" y="1900693"/>
                  </a:lnTo>
                  <a:lnTo>
                    <a:pt x="4950855" y="1998554"/>
                  </a:lnTo>
                  <a:lnTo>
                    <a:pt x="4963066" y="1894169"/>
                  </a:lnTo>
                  <a:lnTo>
                    <a:pt x="4975277" y="1968109"/>
                  </a:lnTo>
                  <a:lnTo>
                    <a:pt x="4987094" y="2022476"/>
                  </a:lnTo>
                  <a:lnTo>
                    <a:pt x="4999304" y="2026826"/>
                  </a:lnTo>
                  <a:lnTo>
                    <a:pt x="5011121" y="2002904"/>
                  </a:lnTo>
                  <a:lnTo>
                    <a:pt x="5023332" y="1939837"/>
                  </a:lnTo>
                  <a:lnTo>
                    <a:pt x="5035543" y="1965934"/>
                  </a:lnTo>
                  <a:lnTo>
                    <a:pt x="5046572" y="1944187"/>
                  </a:lnTo>
                  <a:lnTo>
                    <a:pt x="5058782" y="1896343"/>
                  </a:lnTo>
                  <a:lnTo>
                    <a:pt x="5070599" y="1878946"/>
                  </a:lnTo>
                  <a:lnTo>
                    <a:pt x="5082810" y="1876771"/>
                  </a:lnTo>
                  <a:lnTo>
                    <a:pt x="5094627" y="1909391"/>
                  </a:lnTo>
                  <a:lnTo>
                    <a:pt x="5106837" y="1926789"/>
                  </a:lnTo>
                  <a:lnTo>
                    <a:pt x="5119048" y="1937663"/>
                  </a:lnTo>
                  <a:lnTo>
                    <a:pt x="5130865" y="1955060"/>
                  </a:lnTo>
                  <a:lnTo>
                    <a:pt x="5143076" y="1998554"/>
                  </a:lnTo>
                  <a:lnTo>
                    <a:pt x="5154892" y="1955060"/>
                  </a:lnTo>
                  <a:lnTo>
                    <a:pt x="5167103" y="1946361"/>
                  </a:lnTo>
                  <a:lnTo>
                    <a:pt x="5179314" y="1883295"/>
                  </a:lnTo>
                  <a:lnTo>
                    <a:pt x="5190343" y="1889819"/>
                  </a:lnTo>
                  <a:lnTo>
                    <a:pt x="5202554" y="1835451"/>
                  </a:lnTo>
                  <a:lnTo>
                    <a:pt x="5214370" y="1846325"/>
                  </a:lnTo>
                  <a:lnTo>
                    <a:pt x="5226581" y="1852849"/>
                  </a:lnTo>
                  <a:lnTo>
                    <a:pt x="5238398" y="1887644"/>
                  </a:lnTo>
                  <a:lnTo>
                    <a:pt x="5250609" y="1974633"/>
                  </a:lnTo>
                  <a:lnTo>
                    <a:pt x="5262819" y="1976807"/>
                  </a:lnTo>
                  <a:lnTo>
                    <a:pt x="5274636" y="1965934"/>
                  </a:lnTo>
                  <a:lnTo>
                    <a:pt x="5286847" y="1837626"/>
                  </a:lnTo>
                  <a:lnTo>
                    <a:pt x="5298664" y="1785433"/>
                  </a:lnTo>
                  <a:lnTo>
                    <a:pt x="5310875" y="1831102"/>
                  </a:lnTo>
                  <a:lnTo>
                    <a:pt x="5323085" y="1711493"/>
                  </a:lnTo>
                  <a:lnTo>
                    <a:pt x="5334508" y="1713668"/>
                  </a:lnTo>
                  <a:lnTo>
                    <a:pt x="5346719" y="1670174"/>
                  </a:lnTo>
                  <a:lnTo>
                    <a:pt x="5358536" y="1750638"/>
                  </a:lnTo>
                  <a:lnTo>
                    <a:pt x="5370746" y="1739764"/>
                  </a:lnTo>
                  <a:lnTo>
                    <a:pt x="5382563" y="1746289"/>
                  </a:lnTo>
                  <a:lnTo>
                    <a:pt x="5394774" y="1750638"/>
                  </a:lnTo>
                  <a:lnTo>
                    <a:pt x="5406985" y="1733240"/>
                  </a:lnTo>
                  <a:lnTo>
                    <a:pt x="5418802" y="1641903"/>
                  </a:lnTo>
                  <a:lnTo>
                    <a:pt x="5431012" y="1598409"/>
                  </a:lnTo>
                  <a:lnTo>
                    <a:pt x="5442829" y="1574487"/>
                  </a:lnTo>
                  <a:lnTo>
                    <a:pt x="5455040" y="1635379"/>
                  </a:lnTo>
                  <a:lnTo>
                    <a:pt x="5467251" y="1607107"/>
                  </a:lnTo>
                  <a:lnTo>
                    <a:pt x="5478280" y="1587535"/>
                  </a:lnTo>
                  <a:lnTo>
                    <a:pt x="5490490" y="1615806"/>
                  </a:lnTo>
                  <a:lnTo>
                    <a:pt x="5502307" y="1600583"/>
                  </a:lnTo>
                  <a:lnTo>
                    <a:pt x="5514518" y="1585360"/>
                  </a:lnTo>
                  <a:lnTo>
                    <a:pt x="5526335" y="1522294"/>
                  </a:lnTo>
                  <a:lnTo>
                    <a:pt x="5538545" y="1502721"/>
                  </a:lnTo>
                  <a:lnTo>
                    <a:pt x="5550756" y="1507071"/>
                  </a:lnTo>
                  <a:lnTo>
                    <a:pt x="5562573" y="1530993"/>
                  </a:lnTo>
                  <a:lnTo>
                    <a:pt x="5574784" y="1504896"/>
                  </a:lnTo>
                  <a:lnTo>
                    <a:pt x="5586600" y="1480974"/>
                  </a:lnTo>
                  <a:lnTo>
                    <a:pt x="5598811" y="1463577"/>
                  </a:lnTo>
                  <a:lnTo>
                    <a:pt x="5611022" y="1437480"/>
                  </a:lnTo>
                  <a:lnTo>
                    <a:pt x="5622051" y="1407034"/>
                  </a:lnTo>
                  <a:lnTo>
                    <a:pt x="5634262" y="1454878"/>
                  </a:lnTo>
                  <a:lnTo>
                    <a:pt x="5646078" y="1415733"/>
                  </a:lnTo>
                  <a:lnTo>
                    <a:pt x="5658289" y="1374414"/>
                  </a:lnTo>
                  <a:lnTo>
                    <a:pt x="5670106" y="1357016"/>
                  </a:lnTo>
                  <a:lnTo>
                    <a:pt x="5682317" y="1293950"/>
                  </a:lnTo>
                  <a:lnTo>
                    <a:pt x="5694527" y="1309173"/>
                  </a:lnTo>
                  <a:lnTo>
                    <a:pt x="5706344" y="1296124"/>
                  </a:lnTo>
                  <a:lnTo>
                    <a:pt x="5718555" y="1296124"/>
                  </a:lnTo>
                  <a:lnTo>
                    <a:pt x="5730372" y="1243931"/>
                  </a:lnTo>
                  <a:lnTo>
                    <a:pt x="5742583" y="1109100"/>
                  </a:lnTo>
                  <a:lnTo>
                    <a:pt x="5754793" y="1128672"/>
                  </a:lnTo>
                  <a:lnTo>
                    <a:pt x="5765822" y="1122148"/>
                  </a:lnTo>
                  <a:lnTo>
                    <a:pt x="5778033" y="1174341"/>
                  </a:lnTo>
                  <a:lnTo>
                    <a:pt x="5789850" y="1167817"/>
                  </a:lnTo>
                  <a:lnTo>
                    <a:pt x="5802061" y="1128672"/>
                  </a:lnTo>
                  <a:lnTo>
                    <a:pt x="5813877" y="1187389"/>
                  </a:lnTo>
                  <a:lnTo>
                    <a:pt x="5826088" y="1015587"/>
                  </a:lnTo>
                  <a:lnTo>
                    <a:pt x="5838299" y="1026461"/>
                  </a:lnTo>
                  <a:lnTo>
                    <a:pt x="5850116" y="1065606"/>
                  </a:lnTo>
                  <a:lnTo>
                    <a:pt x="5862326" y="1128672"/>
                  </a:lnTo>
                  <a:lnTo>
                    <a:pt x="5874143" y="1030810"/>
                  </a:lnTo>
                  <a:lnTo>
                    <a:pt x="5886354" y="1037334"/>
                  </a:lnTo>
                  <a:lnTo>
                    <a:pt x="5898565" y="1041684"/>
                  </a:lnTo>
                  <a:lnTo>
                    <a:pt x="5909988" y="1019937"/>
                  </a:lnTo>
                  <a:lnTo>
                    <a:pt x="5922198" y="993840"/>
                  </a:lnTo>
                  <a:lnTo>
                    <a:pt x="5934015" y="1024286"/>
                  </a:lnTo>
                  <a:lnTo>
                    <a:pt x="5946226" y="1035160"/>
                  </a:lnTo>
                  <a:lnTo>
                    <a:pt x="5958043" y="1004714"/>
                  </a:lnTo>
                  <a:lnTo>
                    <a:pt x="5970253" y="937298"/>
                  </a:lnTo>
                  <a:lnTo>
                    <a:pt x="5982464" y="909027"/>
                  </a:lnTo>
                  <a:lnTo>
                    <a:pt x="5994281" y="945997"/>
                  </a:lnTo>
                  <a:lnTo>
                    <a:pt x="6006492" y="880755"/>
                  </a:lnTo>
                  <a:lnTo>
                    <a:pt x="6018308" y="952521"/>
                  </a:lnTo>
                  <a:lnTo>
                    <a:pt x="6030519" y="893804"/>
                  </a:lnTo>
                  <a:lnTo>
                    <a:pt x="6042730" y="872057"/>
                  </a:lnTo>
                  <a:lnTo>
                    <a:pt x="6053759" y="745924"/>
                  </a:lnTo>
                  <a:lnTo>
                    <a:pt x="6065970" y="787243"/>
                  </a:lnTo>
                  <a:lnTo>
                    <a:pt x="6077786" y="769845"/>
                  </a:lnTo>
                  <a:lnTo>
                    <a:pt x="6089997" y="728526"/>
                  </a:lnTo>
                  <a:lnTo>
                    <a:pt x="6101814" y="708954"/>
                  </a:lnTo>
                  <a:lnTo>
                    <a:pt x="6114025" y="676333"/>
                  </a:lnTo>
                  <a:lnTo>
                    <a:pt x="6126235" y="704604"/>
                  </a:lnTo>
                  <a:lnTo>
                    <a:pt x="6138052" y="598044"/>
                  </a:lnTo>
                  <a:lnTo>
                    <a:pt x="6150263" y="574122"/>
                  </a:lnTo>
                  <a:lnTo>
                    <a:pt x="6162080" y="582821"/>
                  </a:lnTo>
                  <a:lnTo>
                    <a:pt x="6174291" y="569773"/>
                  </a:lnTo>
                  <a:lnTo>
                    <a:pt x="6186501" y="502357"/>
                  </a:lnTo>
                  <a:lnTo>
                    <a:pt x="6197530" y="506706"/>
                  </a:lnTo>
                  <a:lnTo>
                    <a:pt x="6209741" y="530628"/>
                  </a:lnTo>
                  <a:lnTo>
                    <a:pt x="6221558" y="447989"/>
                  </a:lnTo>
                  <a:lnTo>
                    <a:pt x="6233769" y="474085"/>
                  </a:lnTo>
                  <a:lnTo>
                    <a:pt x="6245585" y="415368"/>
                  </a:lnTo>
                  <a:lnTo>
                    <a:pt x="6257796" y="367525"/>
                  </a:lnTo>
                  <a:lnTo>
                    <a:pt x="6270007" y="371874"/>
                  </a:lnTo>
                  <a:lnTo>
                    <a:pt x="6281824" y="328380"/>
                  </a:lnTo>
                  <a:lnTo>
                    <a:pt x="6294034" y="280537"/>
                  </a:lnTo>
                  <a:lnTo>
                    <a:pt x="6305851" y="300109"/>
                  </a:lnTo>
                  <a:lnTo>
                    <a:pt x="6318062" y="282711"/>
                  </a:lnTo>
                  <a:lnTo>
                    <a:pt x="6330273" y="284886"/>
                  </a:lnTo>
                  <a:lnTo>
                    <a:pt x="6341302" y="400145"/>
                  </a:lnTo>
                  <a:lnTo>
                    <a:pt x="6353512" y="302284"/>
                  </a:lnTo>
                  <a:lnTo>
                    <a:pt x="6365329" y="295760"/>
                  </a:lnTo>
                  <a:lnTo>
                    <a:pt x="6377540" y="411019"/>
                  </a:lnTo>
                  <a:lnTo>
                    <a:pt x="6389357" y="304458"/>
                  </a:lnTo>
                  <a:lnTo>
                    <a:pt x="6401568" y="191374"/>
                  </a:lnTo>
                  <a:lnTo>
                    <a:pt x="6413778" y="295760"/>
                  </a:lnTo>
                  <a:lnTo>
                    <a:pt x="6425595" y="239217"/>
                  </a:lnTo>
                  <a:lnTo>
                    <a:pt x="6437806" y="337079"/>
                  </a:lnTo>
                  <a:lnTo>
                    <a:pt x="6449623" y="295760"/>
                  </a:lnTo>
                  <a:lnTo>
                    <a:pt x="6461833" y="256615"/>
                  </a:lnTo>
                  <a:lnTo>
                    <a:pt x="6474044" y="315332"/>
                  </a:lnTo>
                  <a:lnTo>
                    <a:pt x="6485467" y="382748"/>
                  </a:lnTo>
                  <a:lnTo>
                    <a:pt x="6497678" y="1365715"/>
                  </a:lnTo>
                  <a:lnTo>
                    <a:pt x="6509495" y="1300474"/>
                  </a:lnTo>
                  <a:lnTo>
                    <a:pt x="6521705" y="1085178"/>
                  </a:lnTo>
                  <a:lnTo>
                    <a:pt x="6533522" y="976443"/>
                  </a:lnTo>
                  <a:lnTo>
                    <a:pt x="6545733" y="1072130"/>
                  </a:lnTo>
                  <a:lnTo>
                    <a:pt x="6557943" y="952521"/>
                  </a:lnTo>
                  <a:lnTo>
                    <a:pt x="6569760" y="869882"/>
                  </a:lnTo>
                  <a:lnTo>
                    <a:pt x="6581971" y="874231"/>
                  </a:lnTo>
                  <a:lnTo>
                    <a:pt x="6593788" y="1065606"/>
                  </a:lnTo>
                  <a:lnTo>
                    <a:pt x="6605999" y="1063431"/>
                  </a:lnTo>
                  <a:lnTo>
                    <a:pt x="6618209" y="993840"/>
                  </a:lnTo>
                  <a:lnTo>
                    <a:pt x="6629238" y="802466"/>
                  </a:lnTo>
                  <a:lnTo>
                    <a:pt x="6641449" y="554550"/>
                  </a:lnTo>
                  <a:lnTo>
                    <a:pt x="6653266" y="221820"/>
                  </a:lnTo>
                  <a:lnTo>
                    <a:pt x="6665477" y="63066"/>
                  </a:lnTo>
                  <a:lnTo>
                    <a:pt x="6677293" y="65241"/>
                  </a:lnTo>
                  <a:lnTo>
                    <a:pt x="6689504" y="58717"/>
                  </a:lnTo>
                  <a:lnTo>
                    <a:pt x="6701715" y="78289"/>
                  </a:lnTo>
                  <a:lnTo>
                    <a:pt x="6713532" y="71765"/>
                  </a:lnTo>
                  <a:lnTo>
                    <a:pt x="6725742" y="52192"/>
                  </a:lnTo>
                  <a:lnTo>
                    <a:pt x="6737559" y="63066"/>
                  </a:lnTo>
                  <a:lnTo>
                    <a:pt x="6749770" y="89162"/>
                  </a:lnTo>
                  <a:lnTo>
                    <a:pt x="6761981" y="121783"/>
                  </a:lnTo>
                  <a:lnTo>
                    <a:pt x="6773010" y="0"/>
                  </a:lnTo>
                  <a:lnTo>
                    <a:pt x="6785220" y="52192"/>
                  </a:lnTo>
                  <a:lnTo>
                    <a:pt x="6797037" y="165277"/>
                  </a:lnTo>
                  <a:lnTo>
                    <a:pt x="6809248" y="156578"/>
                  </a:lnTo>
                  <a:lnTo>
                    <a:pt x="6821065" y="223994"/>
                  </a:lnTo>
                  <a:lnTo>
                    <a:pt x="6833276" y="241392"/>
                  </a:lnTo>
                  <a:lnTo>
                    <a:pt x="6845486" y="195723"/>
                  </a:lnTo>
                  <a:lnTo>
                    <a:pt x="6857303" y="332730"/>
                  </a:lnTo>
                  <a:lnTo>
                    <a:pt x="6869514" y="339254"/>
                  </a:lnTo>
                  <a:lnTo>
                    <a:pt x="6881331" y="274012"/>
                  </a:lnTo>
                  <a:lnTo>
                    <a:pt x="6893541" y="219645"/>
                  </a:lnTo>
                  <a:lnTo>
                    <a:pt x="6905752" y="139181"/>
                  </a:lnTo>
                  <a:lnTo>
                    <a:pt x="6916781" y="230518"/>
                  </a:lnTo>
                  <a:lnTo>
                    <a:pt x="6928992" y="221820"/>
                  </a:lnTo>
                  <a:lnTo>
                    <a:pt x="6940809" y="356651"/>
                  </a:lnTo>
                  <a:lnTo>
                    <a:pt x="6953019" y="310982"/>
                  </a:lnTo>
                  <a:lnTo>
                    <a:pt x="6964836" y="319681"/>
                  </a:lnTo>
                  <a:lnTo>
                    <a:pt x="6977047" y="443640"/>
                  </a:lnTo>
                  <a:lnTo>
                    <a:pt x="6989258" y="469736"/>
                  </a:lnTo>
                  <a:lnTo>
                    <a:pt x="7001074" y="506706"/>
                  </a:lnTo>
                  <a:lnTo>
                    <a:pt x="7013285" y="524104"/>
                  </a:lnTo>
                  <a:lnTo>
                    <a:pt x="7025102" y="430591"/>
                  </a:lnTo>
                  <a:lnTo>
                    <a:pt x="7037313" y="334904"/>
                  </a:lnTo>
                  <a:lnTo>
                    <a:pt x="7049523" y="369700"/>
                  </a:lnTo>
                  <a:lnTo>
                    <a:pt x="7060946" y="382748"/>
                  </a:lnTo>
                  <a:lnTo>
                    <a:pt x="7073157" y="526278"/>
                  </a:lnTo>
                  <a:lnTo>
                    <a:pt x="7084974" y="530628"/>
                  </a:lnTo>
                  <a:lnTo>
                    <a:pt x="7097185" y="593694"/>
                  </a:lnTo>
                  <a:lnTo>
                    <a:pt x="7109001" y="652411"/>
                  </a:lnTo>
                  <a:lnTo>
                    <a:pt x="7121212" y="678508"/>
                  </a:lnTo>
                  <a:lnTo>
                    <a:pt x="7133423" y="748098"/>
                  </a:lnTo>
                  <a:lnTo>
                    <a:pt x="7145240" y="665460"/>
                  </a:lnTo>
                  <a:lnTo>
                    <a:pt x="7157450" y="624140"/>
                  </a:lnTo>
                  <a:lnTo>
                    <a:pt x="7169267" y="541501"/>
                  </a:lnTo>
                  <a:lnTo>
                    <a:pt x="7181478" y="602393"/>
                  </a:lnTo>
                  <a:lnTo>
                    <a:pt x="7193689" y="641538"/>
                  </a:lnTo>
                  <a:lnTo>
                    <a:pt x="7204718" y="643713"/>
                  </a:lnTo>
                  <a:lnTo>
                    <a:pt x="7216928" y="726351"/>
                  </a:lnTo>
                  <a:lnTo>
                    <a:pt x="7228745" y="748098"/>
                  </a:lnTo>
                  <a:lnTo>
                    <a:pt x="7240956" y="758972"/>
                  </a:lnTo>
                  <a:lnTo>
                    <a:pt x="7252773" y="785068"/>
                  </a:lnTo>
                  <a:lnTo>
                    <a:pt x="7264984" y="782894"/>
                  </a:lnTo>
                  <a:lnTo>
                    <a:pt x="7277194" y="835087"/>
                  </a:lnTo>
                  <a:lnTo>
                    <a:pt x="7289011" y="800291"/>
                  </a:lnTo>
                  <a:lnTo>
                    <a:pt x="7301222" y="848135"/>
                  </a:lnTo>
                  <a:lnTo>
                    <a:pt x="7313039" y="841611"/>
                  </a:lnTo>
                  <a:lnTo>
                    <a:pt x="7325249" y="956870"/>
                  </a:lnTo>
                </a:path>
              </a:pathLst>
            </a:custGeom>
            <a:ln w="25746" cap="flat">
              <a:solidFill>
                <a:srgbClr val="2875A8">
                  <a:alpha val="100000"/>
                </a:srgbClr>
              </a:solidFill>
              <a:prstDash val="solid"/>
              <a:round/>
            </a:ln>
          </p:spPr>
          <p:txBody>
            <a:bodyPr/>
            <a:lstStyle/>
            <a:p>
              <a:endParaRPr/>
            </a:p>
          </p:txBody>
        </p:sp>
      </p:grpSp>
      <p:sp>
        <p:nvSpPr>
          <p:cNvPr id="71" name="Slide Number Placeholder 2">
            <a:extLst>
              <a:ext uri="{FF2B5EF4-FFF2-40B4-BE49-F238E27FC236}">
                <a16:creationId xmlns:a16="http://schemas.microsoft.com/office/drawing/2014/main" id="{A7B24B84-21A8-5584-3860-C05E8817A546}"/>
              </a:ext>
            </a:extLst>
          </p:cNvPr>
          <p:cNvSpPr>
            <a:spLocks noGrp="1"/>
          </p:cNvSpPr>
          <p:nvPr>
            <p:ph type="sldNum" sz="quarter" idx="10"/>
          </p:nvPr>
        </p:nvSpPr>
        <p:spPr>
          <a:xfrm>
            <a:off x="4414657" y="4718130"/>
            <a:ext cx="314687" cy="274637"/>
          </a:xfrm>
        </p:spPr>
        <p:txBody>
          <a:bodyPr/>
          <a:lstStyle/>
          <a:p>
            <a:fld id="{16DB3CF8-59E7-44C6-88F7-CC6EEF5857E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cNvSpPr>
            <a:spLocks noGrp="1"/>
          </p:cNvSpPr>
          <p:nvPr>
            <p:ph type="title" hasCustomPrompt="1"/>
          </p:nvPr>
        </p:nvSpPr>
        <p:spPr>
          <a:xfrm>
            <a:off x="0" y="0"/>
            <a:ext cx="9144000" cy="512064"/>
          </a:xfrm>
        </p:spPr>
        <p:txBody>
          <a:bodyPr/>
          <a:lstStyle/>
          <a:p>
            <a:r>
              <a:rPr lang="en-US" dirty="0"/>
              <a:t>Overall, the unemployment rate remains low</a:t>
            </a:r>
            <a:endParaRPr dirty="0"/>
          </a:p>
        </p:txBody>
      </p:sp>
      <p:sp>
        <p:nvSpPr>
          <p:cNvPr id="4" name="rc3"/>
          <p:cNvSpPr/>
          <p:nvPr/>
        </p:nvSpPr>
        <p:spPr>
          <a:xfrm>
            <a:off x="365760" y="685800"/>
            <a:ext cx="8458200" cy="4343400"/>
          </a:xfrm>
          <a:prstGeom prst="rect">
            <a:avLst/>
          </a:prstGeom>
        </p:spPr>
        <p:txBody>
          <a:bodyPr/>
          <a:lstStyle/>
          <a:p>
            <a:endParaRPr/>
          </a:p>
        </p:txBody>
      </p:sp>
      <p:sp>
        <p:nvSpPr>
          <p:cNvPr id="5" name="rc4"/>
          <p:cNvSpPr/>
          <p:nvPr/>
        </p:nvSpPr>
        <p:spPr>
          <a:xfrm>
            <a:off x="1021709" y="1227777"/>
            <a:ext cx="7514250" cy="2609855"/>
          </a:xfrm>
          <a:prstGeom prst="rect">
            <a:avLst/>
          </a:prstGeom>
        </p:spPr>
        <p:txBody>
          <a:bodyPr/>
          <a:lstStyle/>
          <a:p>
            <a:endParaRPr/>
          </a:p>
        </p:txBody>
      </p:sp>
      <p:sp>
        <p:nvSpPr>
          <p:cNvPr id="6" name="pl5"/>
          <p:cNvSpPr/>
          <p:nvPr/>
        </p:nvSpPr>
        <p:spPr>
          <a:xfrm>
            <a:off x="1021709" y="3837633"/>
            <a:ext cx="7514250" cy="0"/>
          </a:xfrm>
          <a:custGeom>
            <a:avLst/>
            <a:gdLst/>
            <a:ahLst/>
            <a:cxnLst/>
            <a:rect l="0" t="0" r="0" b="0"/>
            <a:pathLst>
              <a:path w="7514250">
                <a:moveTo>
                  <a:pt x="0" y="0"/>
                </a:moveTo>
                <a:lnTo>
                  <a:pt x="7514250" y="0"/>
                </a:lnTo>
                <a:lnTo>
                  <a:pt x="7514250" y="0"/>
                </a:lnTo>
              </a:path>
            </a:pathLst>
          </a:custGeom>
          <a:ln w="6775" cap="flat">
            <a:solidFill>
              <a:srgbClr val="E5E5E5">
                <a:alpha val="100000"/>
              </a:srgbClr>
            </a:solidFill>
            <a:prstDash val="solid"/>
            <a:round/>
          </a:ln>
        </p:spPr>
        <p:txBody>
          <a:bodyPr/>
          <a:lstStyle/>
          <a:p>
            <a:endParaRPr/>
          </a:p>
        </p:txBody>
      </p:sp>
      <p:sp>
        <p:nvSpPr>
          <p:cNvPr id="7" name="pl6"/>
          <p:cNvSpPr/>
          <p:nvPr/>
        </p:nvSpPr>
        <p:spPr>
          <a:xfrm>
            <a:off x="1021709" y="3402657"/>
            <a:ext cx="7514250" cy="0"/>
          </a:xfrm>
          <a:custGeom>
            <a:avLst/>
            <a:gdLst/>
            <a:ahLst/>
            <a:cxnLst/>
            <a:rect l="0" t="0" r="0" b="0"/>
            <a:pathLst>
              <a:path w="7514250">
                <a:moveTo>
                  <a:pt x="0" y="0"/>
                </a:moveTo>
                <a:lnTo>
                  <a:pt x="7514250" y="0"/>
                </a:lnTo>
                <a:lnTo>
                  <a:pt x="7514250" y="0"/>
                </a:lnTo>
              </a:path>
            </a:pathLst>
          </a:custGeom>
          <a:ln w="6775" cap="flat">
            <a:solidFill>
              <a:srgbClr val="E5E5E5">
                <a:alpha val="100000"/>
              </a:srgbClr>
            </a:solidFill>
            <a:prstDash val="solid"/>
            <a:round/>
          </a:ln>
        </p:spPr>
        <p:txBody>
          <a:bodyPr/>
          <a:lstStyle/>
          <a:p>
            <a:endParaRPr/>
          </a:p>
        </p:txBody>
      </p:sp>
      <p:sp>
        <p:nvSpPr>
          <p:cNvPr id="8" name="pl7"/>
          <p:cNvSpPr/>
          <p:nvPr/>
        </p:nvSpPr>
        <p:spPr>
          <a:xfrm>
            <a:off x="1021709" y="2967681"/>
            <a:ext cx="7514250" cy="0"/>
          </a:xfrm>
          <a:custGeom>
            <a:avLst/>
            <a:gdLst/>
            <a:ahLst/>
            <a:cxnLst/>
            <a:rect l="0" t="0" r="0" b="0"/>
            <a:pathLst>
              <a:path w="7514250">
                <a:moveTo>
                  <a:pt x="0" y="0"/>
                </a:moveTo>
                <a:lnTo>
                  <a:pt x="7514250" y="0"/>
                </a:lnTo>
                <a:lnTo>
                  <a:pt x="7514250" y="0"/>
                </a:lnTo>
              </a:path>
            </a:pathLst>
          </a:custGeom>
          <a:ln w="6775" cap="flat">
            <a:solidFill>
              <a:srgbClr val="E5E5E5">
                <a:alpha val="100000"/>
              </a:srgbClr>
            </a:solidFill>
            <a:prstDash val="solid"/>
            <a:round/>
          </a:ln>
        </p:spPr>
        <p:txBody>
          <a:bodyPr/>
          <a:lstStyle/>
          <a:p>
            <a:endParaRPr/>
          </a:p>
        </p:txBody>
      </p:sp>
      <p:sp>
        <p:nvSpPr>
          <p:cNvPr id="9" name="pl8"/>
          <p:cNvSpPr/>
          <p:nvPr/>
        </p:nvSpPr>
        <p:spPr>
          <a:xfrm>
            <a:off x="1021709" y="2532705"/>
            <a:ext cx="7514250" cy="0"/>
          </a:xfrm>
          <a:custGeom>
            <a:avLst/>
            <a:gdLst/>
            <a:ahLst/>
            <a:cxnLst/>
            <a:rect l="0" t="0" r="0" b="0"/>
            <a:pathLst>
              <a:path w="7514250">
                <a:moveTo>
                  <a:pt x="0" y="0"/>
                </a:moveTo>
                <a:lnTo>
                  <a:pt x="7514250" y="0"/>
                </a:lnTo>
                <a:lnTo>
                  <a:pt x="7514250" y="0"/>
                </a:lnTo>
              </a:path>
            </a:pathLst>
          </a:custGeom>
          <a:ln w="6775" cap="flat">
            <a:solidFill>
              <a:srgbClr val="E5E5E5">
                <a:alpha val="100000"/>
              </a:srgbClr>
            </a:solidFill>
            <a:prstDash val="solid"/>
            <a:round/>
          </a:ln>
        </p:spPr>
        <p:txBody>
          <a:bodyPr/>
          <a:lstStyle/>
          <a:p>
            <a:endParaRPr/>
          </a:p>
        </p:txBody>
      </p:sp>
      <p:sp>
        <p:nvSpPr>
          <p:cNvPr id="10" name="pl9"/>
          <p:cNvSpPr/>
          <p:nvPr/>
        </p:nvSpPr>
        <p:spPr>
          <a:xfrm>
            <a:off x="1021709" y="2097729"/>
            <a:ext cx="7514250" cy="0"/>
          </a:xfrm>
          <a:custGeom>
            <a:avLst/>
            <a:gdLst/>
            <a:ahLst/>
            <a:cxnLst/>
            <a:rect l="0" t="0" r="0" b="0"/>
            <a:pathLst>
              <a:path w="7514250">
                <a:moveTo>
                  <a:pt x="0" y="0"/>
                </a:moveTo>
                <a:lnTo>
                  <a:pt x="7514250" y="0"/>
                </a:lnTo>
                <a:lnTo>
                  <a:pt x="7514250" y="0"/>
                </a:lnTo>
              </a:path>
            </a:pathLst>
          </a:custGeom>
          <a:ln w="6775" cap="flat">
            <a:solidFill>
              <a:srgbClr val="E5E5E5">
                <a:alpha val="100000"/>
              </a:srgbClr>
            </a:solidFill>
            <a:prstDash val="solid"/>
            <a:round/>
          </a:ln>
        </p:spPr>
        <p:txBody>
          <a:bodyPr/>
          <a:lstStyle/>
          <a:p>
            <a:endParaRPr/>
          </a:p>
        </p:txBody>
      </p:sp>
      <p:sp>
        <p:nvSpPr>
          <p:cNvPr id="11" name="pl10"/>
          <p:cNvSpPr/>
          <p:nvPr/>
        </p:nvSpPr>
        <p:spPr>
          <a:xfrm>
            <a:off x="1021709" y="1662753"/>
            <a:ext cx="7514250" cy="0"/>
          </a:xfrm>
          <a:custGeom>
            <a:avLst/>
            <a:gdLst/>
            <a:ahLst/>
            <a:cxnLst/>
            <a:rect l="0" t="0" r="0" b="0"/>
            <a:pathLst>
              <a:path w="7514250">
                <a:moveTo>
                  <a:pt x="0" y="0"/>
                </a:moveTo>
                <a:lnTo>
                  <a:pt x="7514250" y="0"/>
                </a:lnTo>
                <a:lnTo>
                  <a:pt x="7514250" y="0"/>
                </a:lnTo>
              </a:path>
            </a:pathLst>
          </a:custGeom>
          <a:ln w="6775" cap="flat">
            <a:solidFill>
              <a:srgbClr val="E5E5E5">
                <a:alpha val="100000"/>
              </a:srgbClr>
            </a:solidFill>
            <a:prstDash val="solid"/>
            <a:round/>
          </a:ln>
        </p:spPr>
        <p:txBody>
          <a:bodyPr/>
          <a:lstStyle/>
          <a:p>
            <a:endParaRPr/>
          </a:p>
        </p:txBody>
      </p:sp>
      <p:sp>
        <p:nvSpPr>
          <p:cNvPr id="12" name="pl11"/>
          <p:cNvSpPr/>
          <p:nvPr/>
        </p:nvSpPr>
        <p:spPr>
          <a:xfrm>
            <a:off x="1021709" y="1227777"/>
            <a:ext cx="7514250" cy="0"/>
          </a:xfrm>
          <a:custGeom>
            <a:avLst/>
            <a:gdLst/>
            <a:ahLst/>
            <a:cxnLst/>
            <a:rect l="0" t="0" r="0" b="0"/>
            <a:pathLst>
              <a:path w="7514250">
                <a:moveTo>
                  <a:pt x="0" y="0"/>
                </a:moveTo>
                <a:lnTo>
                  <a:pt x="7514250" y="0"/>
                </a:lnTo>
                <a:lnTo>
                  <a:pt x="7514250" y="0"/>
                </a:lnTo>
              </a:path>
            </a:pathLst>
          </a:custGeom>
          <a:ln w="6775" cap="flat">
            <a:solidFill>
              <a:srgbClr val="E5E5E5">
                <a:alpha val="100000"/>
              </a:srgbClr>
            </a:solidFill>
            <a:prstDash val="solid"/>
            <a:round/>
          </a:ln>
        </p:spPr>
        <p:txBody>
          <a:bodyPr/>
          <a:lstStyle/>
          <a:p>
            <a:endParaRPr/>
          </a:p>
        </p:txBody>
      </p:sp>
      <p:sp>
        <p:nvSpPr>
          <p:cNvPr id="13" name="rc12"/>
          <p:cNvSpPr/>
          <p:nvPr/>
        </p:nvSpPr>
        <p:spPr>
          <a:xfrm>
            <a:off x="1095382" y="1227777"/>
            <a:ext cx="23371" cy="2609855"/>
          </a:xfrm>
          <a:prstGeom prst="rect">
            <a:avLst/>
          </a:prstGeom>
          <a:solidFill>
            <a:srgbClr val="A6A6A6">
              <a:alpha val="74901"/>
            </a:srgbClr>
          </a:solidFill>
        </p:spPr>
        <p:txBody>
          <a:bodyPr/>
          <a:lstStyle/>
          <a:p>
            <a:endParaRPr/>
          </a:p>
        </p:txBody>
      </p:sp>
      <p:sp>
        <p:nvSpPr>
          <p:cNvPr id="14" name="rc13"/>
          <p:cNvSpPr/>
          <p:nvPr/>
        </p:nvSpPr>
        <p:spPr>
          <a:xfrm>
            <a:off x="1818723" y="1227777"/>
            <a:ext cx="72096" cy="2609855"/>
          </a:xfrm>
          <a:prstGeom prst="rect">
            <a:avLst/>
          </a:prstGeom>
          <a:solidFill>
            <a:srgbClr val="A6A6A6">
              <a:alpha val="74901"/>
            </a:srgbClr>
          </a:solidFill>
        </p:spPr>
        <p:txBody>
          <a:bodyPr/>
          <a:lstStyle/>
          <a:p>
            <a:endParaRPr/>
          </a:p>
        </p:txBody>
      </p:sp>
      <p:sp>
        <p:nvSpPr>
          <p:cNvPr id="15" name="rc14"/>
          <p:cNvSpPr/>
          <p:nvPr/>
        </p:nvSpPr>
        <p:spPr>
          <a:xfrm>
            <a:off x="2035408" y="1227777"/>
            <a:ext cx="193313" cy="2609855"/>
          </a:xfrm>
          <a:prstGeom prst="rect">
            <a:avLst/>
          </a:prstGeom>
          <a:solidFill>
            <a:srgbClr val="A6A6A6">
              <a:alpha val="74901"/>
            </a:srgbClr>
          </a:solidFill>
        </p:spPr>
        <p:txBody>
          <a:bodyPr/>
          <a:lstStyle/>
          <a:p>
            <a:endParaRPr/>
          </a:p>
        </p:txBody>
      </p:sp>
      <p:sp>
        <p:nvSpPr>
          <p:cNvPr id="16" name="rc15"/>
          <p:cNvSpPr/>
          <p:nvPr/>
        </p:nvSpPr>
        <p:spPr>
          <a:xfrm>
            <a:off x="3337501" y="1227777"/>
            <a:ext cx="96260" cy="2609855"/>
          </a:xfrm>
          <a:prstGeom prst="rect">
            <a:avLst/>
          </a:prstGeom>
          <a:solidFill>
            <a:srgbClr val="A6A6A6">
              <a:alpha val="74901"/>
            </a:srgbClr>
          </a:solidFill>
        </p:spPr>
        <p:txBody>
          <a:bodyPr/>
          <a:lstStyle/>
          <a:p>
            <a:endParaRPr/>
          </a:p>
        </p:txBody>
      </p:sp>
      <p:sp>
        <p:nvSpPr>
          <p:cNvPr id="17" name="rc16"/>
          <p:cNvSpPr/>
          <p:nvPr/>
        </p:nvSpPr>
        <p:spPr>
          <a:xfrm>
            <a:off x="4880839" y="1227777"/>
            <a:ext cx="97052" cy="2609855"/>
          </a:xfrm>
          <a:prstGeom prst="rect">
            <a:avLst/>
          </a:prstGeom>
          <a:solidFill>
            <a:srgbClr val="A6A6A6">
              <a:alpha val="74901"/>
            </a:srgbClr>
          </a:solidFill>
        </p:spPr>
        <p:txBody>
          <a:bodyPr/>
          <a:lstStyle/>
          <a:p>
            <a:endParaRPr/>
          </a:p>
        </p:txBody>
      </p:sp>
      <p:sp>
        <p:nvSpPr>
          <p:cNvPr id="18" name="rc17"/>
          <p:cNvSpPr/>
          <p:nvPr/>
        </p:nvSpPr>
        <p:spPr>
          <a:xfrm>
            <a:off x="5857705" y="1227777"/>
            <a:ext cx="217081" cy="2609855"/>
          </a:xfrm>
          <a:prstGeom prst="rect">
            <a:avLst/>
          </a:prstGeom>
          <a:solidFill>
            <a:srgbClr val="A6A6A6">
              <a:alpha val="74901"/>
            </a:srgbClr>
          </a:solidFill>
        </p:spPr>
        <p:txBody>
          <a:bodyPr/>
          <a:lstStyle/>
          <a:p>
            <a:endParaRPr/>
          </a:p>
        </p:txBody>
      </p:sp>
      <p:sp>
        <p:nvSpPr>
          <p:cNvPr id="19" name="rc18"/>
          <p:cNvSpPr/>
          <p:nvPr/>
        </p:nvSpPr>
        <p:spPr>
          <a:xfrm>
            <a:off x="7618521" y="1227777"/>
            <a:ext cx="23768" cy="2609855"/>
          </a:xfrm>
          <a:prstGeom prst="rect">
            <a:avLst/>
          </a:prstGeom>
          <a:solidFill>
            <a:srgbClr val="A6A6A6">
              <a:alpha val="74901"/>
            </a:srgbClr>
          </a:solidFill>
        </p:spPr>
        <p:txBody>
          <a:bodyPr/>
          <a:lstStyle/>
          <a:p>
            <a:endParaRPr/>
          </a:p>
        </p:txBody>
      </p:sp>
      <p:sp>
        <p:nvSpPr>
          <p:cNvPr id="20" name="pl19"/>
          <p:cNvSpPr/>
          <p:nvPr/>
        </p:nvSpPr>
        <p:spPr>
          <a:xfrm>
            <a:off x="1095382" y="2550104"/>
            <a:ext cx="7366904" cy="991745"/>
          </a:xfrm>
          <a:custGeom>
            <a:avLst/>
            <a:gdLst/>
            <a:ahLst/>
            <a:cxnLst/>
            <a:rect l="0" t="0" r="0" b="0"/>
            <a:pathLst>
              <a:path w="7366904" h="991745">
                <a:moveTo>
                  <a:pt x="0" y="582867"/>
                </a:moveTo>
                <a:lnTo>
                  <a:pt x="12280" y="582867"/>
                </a:lnTo>
                <a:lnTo>
                  <a:pt x="23371" y="539370"/>
                </a:lnTo>
                <a:lnTo>
                  <a:pt x="35652" y="521971"/>
                </a:lnTo>
                <a:lnTo>
                  <a:pt x="47536" y="504572"/>
                </a:lnTo>
                <a:lnTo>
                  <a:pt x="59816" y="521971"/>
                </a:lnTo>
                <a:lnTo>
                  <a:pt x="71700" y="539370"/>
                </a:lnTo>
                <a:lnTo>
                  <a:pt x="83980" y="556769"/>
                </a:lnTo>
                <a:lnTo>
                  <a:pt x="96260" y="556769"/>
                </a:lnTo>
                <a:lnTo>
                  <a:pt x="108144" y="556769"/>
                </a:lnTo>
                <a:lnTo>
                  <a:pt x="120424" y="565468"/>
                </a:lnTo>
                <a:lnTo>
                  <a:pt x="132308" y="574168"/>
                </a:lnTo>
                <a:lnTo>
                  <a:pt x="144588" y="600266"/>
                </a:lnTo>
                <a:lnTo>
                  <a:pt x="156869" y="617665"/>
                </a:lnTo>
                <a:lnTo>
                  <a:pt x="168356" y="626365"/>
                </a:lnTo>
                <a:lnTo>
                  <a:pt x="180637" y="617665"/>
                </a:lnTo>
                <a:lnTo>
                  <a:pt x="192521" y="643764"/>
                </a:lnTo>
                <a:lnTo>
                  <a:pt x="204801" y="626365"/>
                </a:lnTo>
                <a:lnTo>
                  <a:pt x="216685" y="608966"/>
                </a:lnTo>
                <a:lnTo>
                  <a:pt x="228965" y="608966"/>
                </a:lnTo>
                <a:lnTo>
                  <a:pt x="241245" y="626365"/>
                </a:lnTo>
                <a:lnTo>
                  <a:pt x="253129" y="617665"/>
                </a:lnTo>
                <a:lnTo>
                  <a:pt x="265409" y="608966"/>
                </a:lnTo>
                <a:lnTo>
                  <a:pt x="277293" y="608966"/>
                </a:lnTo>
                <a:lnTo>
                  <a:pt x="289573" y="635064"/>
                </a:lnTo>
                <a:lnTo>
                  <a:pt x="301854" y="626365"/>
                </a:lnTo>
                <a:lnTo>
                  <a:pt x="312945" y="643764"/>
                </a:lnTo>
                <a:lnTo>
                  <a:pt x="325226" y="661163"/>
                </a:lnTo>
                <a:lnTo>
                  <a:pt x="337110" y="678562"/>
                </a:lnTo>
                <a:lnTo>
                  <a:pt x="349390" y="661163"/>
                </a:lnTo>
                <a:lnTo>
                  <a:pt x="361274" y="687261"/>
                </a:lnTo>
                <a:lnTo>
                  <a:pt x="373554" y="678562"/>
                </a:lnTo>
                <a:lnTo>
                  <a:pt x="385834" y="695961"/>
                </a:lnTo>
                <a:lnTo>
                  <a:pt x="397718" y="695961"/>
                </a:lnTo>
                <a:lnTo>
                  <a:pt x="409998" y="695961"/>
                </a:lnTo>
                <a:lnTo>
                  <a:pt x="421882" y="730759"/>
                </a:lnTo>
                <a:lnTo>
                  <a:pt x="434162" y="730759"/>
                </a:lnTo>
                <a:lnTo>
                  <a:pt x="446443" y="739459"/>
                </a:lnTo>
                <a:lnTo>
                  <a:pt x="457534" y="739459"/>
                </a:lnTo>
                <a:lnTo>
                  <a:pt x="469814" y="756858"/>
                </a:lnTo>
                <a:lnTo>
                  <a:pt x="481698" y="765557"/>
                </a:lnTo>
                <a:lnTo>
                  <a:pt x="493979" y="774257"/>
                </a:lnTo>
                <a:lnTo>
                  <a:pt x="505863" y="748158"/>
                </a:lnTo>
                <a:lnTo>
                  <a:pt x="518143" y="774257"/>
                </a:lnTo>
                <a:lnTo>
                  <a:pt x="530423" y="765557"/>
                </a:lnTo>
                <a:lnTo>
                  <a:pt x="542307" y="782956"/>
                </a:lnTo>
                <a:lnTo>
                  <a:pt x="554587" y="774257"/>
                </a:lnTo>
                <a:lnTo>
                  <a:pt x="566471" y="765557"/>
                </a:lnTo>
                <a:lnTo>
                  <a:pt x="578751" y="774257"/>
                </a:lnTo>
                <a:lnTo>
                  <a:pt x="591031" y="774257"/>
                </a:lnTo>
                <a:lnTo>
                  <a:pt x="602123" y="782956"/>
                </a:lnTo>
                <a:lnTo>
                  <a:pt x="614403" y="782956"/>
                </a:lnTo>
                <a:lnTo>
                  <a:pt x="626287" y="800355"/>
                </a:lnTo>
                <a:lnTo>
                  <a:pt x="638568" y="791656"/>
                </a:lnTo>
                <a:lnTo>
                  <a:pt x="650452" y="791656"/>
                </a:lnTo>
                <a:lnTo>
                  <a:pt x="662732" y="765557"/>
                </a:lnTo>
                <a:lnTo>
                  <a:pt x="675012" y="774257"/>
                </a:lnTo>
                <a:lnTo>
                  <a:pt x="686896" y="765557"/>
                </a:lnTo>
                <a:lnTo>
                  <a:pt x="699176" y="774257"/>
                </a:lnTo>
                <a:lnTo>
                  <a:pt x="711060" y="765557"/>
                </a:lnTo>
                <a:lnTo>
                  <a:pt x="723340" y="739459"/>
                </a:lnTo>
                <a:lnTo>
                  <a:pt x="735620" y="739459"/>
                </a:lnTo>
                <a:lnTo>
                  <a:pt x="747108" y="739459"/>
                </a:lnTo>
                <a:lnTo>
                  <a:pt x="759388" y="687261"/>
                </a:lnTo>
                <a:lnTo>
                  <a:pt x="771272" y="635064"/>
                </a:lnTo>
                <a:lnTo>
                  <a:pt x="783553" y="626365"/>
                </a:lnTo>
                <a:lnTo>
                  <a:pt x="795437" y="608966"/>
                </a:lnTo>
                <a:lnTo>
                  <a:pt x="807717" y="617665"/>
                </a:lnTo>
                <a:lnTo>
                  <a:pt x="819997" y="635064"/>
                </a:lnTo>
                <a:lnTo>
                  <a:pt x="831881" y="635064"/>
                </a:lnTo>
                <a:lnTo>
                  <a:pt x="844161" y="635064"/>
                </a:lnTo>
                <a:lnTo>
                  <a:pt x="856045" y="661163"/>
                </a:lnTo>
                <a:lnTo>
                  <a:pt x="868325" y="635064"/>
                </a:lnTo>
                <a:lnTo>
                  <a:pt x="880605" y="643764"/>
                </a:lnTo>
                <a:lnTo>
                  <a:pt x="891697" y="643764"/>
                </a:lnTo>
                <a:lnTo>
                  <a:pt x="903977" y="661163"/>
                </a:lnTo>
                <a:lnTo>
                  <a:pt x="915861" y="635064"/>
                </a:lnTo>
                <a:lnTo>
                  <a:pt x="928141" y="635064"/>
                </a:lnTo>
                <a:lnTo>
                  <a:pt x="940025" y="661163"/>
                </a:lnTo>
                <a:lnTo>
                  <a:pt x="952306" y="643764"/>
                </a:lnTo>
                <a:lnTo>
                  <a:pt x="964586" y="626365"/>
                </a:lnTo>
                <a:lnTo>
                  <a:pt x="976470" y="600266"/>
                </a:lnTo>
                <a:lnTo>
                  <a:pt x="988750" y="565468"/>
                </a:lnTo>
                <a:lnTo>
                  <a:pt x="1000634" y="548069"/>
                </a:lnTo>
                <a:lnTo>
                  <a:pt x="1012914" y="539370"/>
                </a:lnTo>
                <a:lnTo>
                  <a:pt x="1025194" y="513271"/>
                </a:lnTo>
                <a:lnTo>
                  <a:pt x="1036286" y="504572"/>
                </a:lnTo>
                <a:lnTo>
                  <a:pt x="1048566" y="478473"/>
                </a:lnTo>
                <a:lnTo>
                  <a:pt x="1060450" y="469773"/>
                </a:lnTo>
                <a:lnTo>
                  <a:pt x="1072730" y="452374"/>
                </a:lnTo>
                <a:lnTo>
                  <a:pt x="1084614" y="434975"/>
                </a:lnTo>
                <a:lnTo>
                  <a:pt x="1096895" y="434975"/>
                </a:lnTo>
                <a:lnTo>
                  <a:pt x="1109175" y="408877"/>
                </a:lnTo>
                <a:lnTo>
                  <a:pt x="1121059" y="382778"/>
                </a:lnTo>
                <a:lnTo>
                  <a:pt x="1133339" y="347980"/>
                </a:lnTo>
                <a:lnTo>
                  <a:pt x="1145223" y="347980"/>
                </a:lnTo>
                <a:lnTo>
                  <a:pt x="1157503" y="382778"/>
                </a:lnTo>
                <a:lnTo>
                  <a:pt x="1169783" y="382778"/>
                </a:lnTo>
                <a:lnTo>
                  <a:pt x="1180875" y="391478"/>
                </a:lnTo>
                <a:lnTo>
                  <a:pt x="1193155" y="400177"/>
                </a:lnTo>
                <a:lnTo>
                  <a:pt x="1205039" y="408877"/>
                </a:lnTo>
                <a:lnTo>
                  <a:pt x="1217319" y="408877"/>
                </a:lnTo>
                <a:lnTo>
                  <a:pt x="1229203" y="469773"/>
                </a:lnTo>
                <a:lnTo>
                  <a:pt x="1241483" y="461074"/>
                </a:lnTo>
                <a:lnTo>
                  <a:pt x="1253764" y="487173"/>
                </a:lnTo>
                <a:lnTo>
                  <a:pt x="1265648" y="521971"/>
                </a:lnTo>
                <a:lnTo>
                  <a:pt x="1277928" y="548069"/>
                </a:lnTo>
                <a:lnTo>
                  <a:pt x="1289812" y="565468"/>
                </a:lnTo>
                <a:lnTo>
                  <a:pt x="1302092" y="591567"/>
                </a:lnTo>
                <a:lnTo>
                  <a:pt x="1314372" y="608966"/>
                </a:lnTo>
                <a:lnTo>
                  <a:pt x="1325860" y="608966"/>
                </a:lnTo>
                <a:lnTo>
                  <a:pt x="1338140" y="617665"/>
                </a:lnTo>
                <a:lnTo>
                  <a:pt x="1350024" y="643764"/>
                </a:lnTo>
                <a:lnTo>
                  <a:pt x="1362304" y="661163"/>
                </a:lnTo>
                <a:lnTo>
                  <a:pt x="1374188" y="635064"/>
                </a:lnTo>
                <a:lnTo>
                  <a:pt x="1386469" y="635064"/>
                </a:lnTo>
                <a:lnTo>
                  <a:pt x="1398749" y="652463"/>
                </a:lnTo>
                <a:lnTo>
                  <a:pt x="1410633" y="643764"/>
                </a:lnTo>
                <a:lnTo>
                  <a:pt x="1422913" y="661163"/>
                </a:lnTo>
                <a:lnTo>
                  <a:pt x="1434797" y="652463"/>
                </a:lnTo>
                <a:lnTo>
                  <a:pt x="1447077" y="652463"/>
                </a:lnTo>
                <a:lnTo>
                  <a:pt x="1459357" y="661163"/>
                </a:lnTo>
                <a:lnTo>
                  <a:pt x="1470449" y="661163"/>
                </a:lnTo>
                <a:lnTo>
                  <a:pt x="1482729" y="652463"/>
                </a:lnTo>
                <a:lnTo>
                  <a:pt x="1494613" y="661163"/>
                </a:lnTo>
                <a:lnTo>
                  <a:pt x="1506893" y="643764"/>
                </a:lnTo>
                <a:lnTo>
                  <a:pt x="1518777" y="643764"/>
                </a:lnTo>
                <a:lnTo>
                  <a:pt x="1531057" y="669862"/>
                </a:lnTo>
                <a:lnTo>
                  <a:pt x="1543338" y="669862"/>
                </a:lnTo>
                <a:lnTo>
                  <a:pt x="1555222" y="669862"/>
                </a:lnTo>
                <a:lnTo>
                  <a:pt x="1567502" y="678562"/>
                </a:lnTo>
                <a:lnTo>
                  <a:pt x="1579386" y="678562"/>
                </a:lnTo>
                <a:lnTo>
                  <a:pt x="1591666" y="704660"/>
                </a:lnTo>
                <a:lnTo>
                  <a:pt x="1603946" y="661163"/>
                </a:lnTo>
                <a:lnTo>
                  <a:pt x="1615038" y="661163"/>
                </a:lnTo>
                <a:lnTo>
                  <a:pt x="1627318" y="669862"/>
                </a:lnTo>
                <a:lnTo>
                  <a:pt x="1639202" y="661163"/>
                </a:lnTo>
                <a:lnTo>
                  <a:pt x="1651482" y="661163"/>
                </a:lnTo>
                <a:lnTo>
                  <a:pt x="1663366" y="678562"/>
                </a:lnTo>
                <a:lnTo>
                  <a:pt x="1675646" y="687261"/>
                </a:lnTo>
                <a:lnTo>
                  <a:pt x="1687926" y="678562"/>
                </a:lnTo>
                <a:lnTo>
                  <a:pt x="1699810" y="678562"/>
                </a:lnTo>
                <a:lnTo>
                  <a:pt x="1712091" y="687261"/>
                </a:lnTo>
                <a:lnTo>
                  <a:pt x="1723975" y="713360"/>
                </a:lnTo>
                <a:lnTo>
                  <a:pt x="1736255" y="713360"/>
                </a:lnTo>
                <a:lnTo>
                  <a:pt x="1748535" y="713360"/>
                </a:lnTo>
                <a:lnTo>
                  <a:pt x="1759627" y="713360"/>
                </a:lnTo>
                <a:lnTo>
                  <a:pt x="1771907" y="739459"/>
                </a:lnTo>
                <a:lnTo>
                  <a:pt x="1783791" y="739459"/>
                </a:lnTo>
                <a:lnTo>
                  <a:pt x="1796071" y="748158"/>
                </a:lnTo>
                <a:lnTo>
                  <a:pt x="1807955" y="756858"/>
                </a:lnTo>
                <a:lnTo>
                  <a:pt x="1820235" y="765557"/>
                </a:lnTo>
                <a:lnTo>
                  <a:pt x="1832515" y="774257"/>
                </a:lnTo>
                <a:lnTo>
                  <a:pt x="1844399" y="765557"/>
                </a:lnTo>
                <a:lnTo>
                  <a:pt x="1856680" y="782956"/>
                </a:lnTo>
                <a:lnTo>
                  <a:pt x="1868564" y="791656"/>
                </a:lnTo>
                <a:lnTo>
                  <a:pt x="1880844" y="791656"/>
                </a:lnTo>
                <a:lnTo>
                  <a:pt x="1893124" y="791656"/>
                </a:lnTo>
                <a:lnTo>
                  <a:pt x="1904612" y="791656"/>
                </a:lnTo>
                <a:lnTo>
                  <a:pt x="1916892" y="817754"/>
                </a:lnTo>
                <a:lnTo>
                  <a:pt x="1928776" y="800355"/>
                </a:lnTo>
                <a:lnTo>
                  <a:pt x="1941056" y="817754"/>
                </a:lnTo>
                <a:lnTo>
                  <a:pt x="1952940" y="817754"/>
                </a:lnTo>
                <a:lnTo>
                  <a:pt x="1965220" y="800355"/>
                </a:lnTo>
                <a:lnTo>
                  <a:pt x="1977500" y="817754"/>
                </a:lnTo>
                <a:lnTo>
                  <a:pt x="1989384" y="817754"/>
                </a:lnTo>
                <a:lnTo>
                  <a:pt x="2001665" y="826454"/>
                </a:lnTo>
                <a:lnTo>
                  <a:pt x="2013549" y="826454"/>
                </a:lnTo>
                <a:lnTo>
                  <a:pt x="2025829" y="817754"/>
                </a:lnTo>
                <a:lnTo>
                  <a:pt x="2038109" y="835153"/>
                </a:lnTo>
                <a:lnTo>
                  <a:pt x="2049201" y="852552"/>
                </a:lnTo>
                <a:lnTo>
                  <a:pt x="2061481" y="835153"/>
                </a:lnTo>
                <a:lnTo>
                  <a:pt x="2073365" y="835153"/>
                </a:lnTo>
                <a:lnTo>
                  <a:pt x="2085645" y="826454"/>
                </a:lnTo>
                <a:lnTo>
                  <a:pt x="2097529" y="835153"/>
                </a:lnTo>
                <a:lnTo>
                  <a:pt x="2109809" y="835153"/>
                </a:lnTo>
                <a:lnTo>
                  <a:pt x="2122089" y="826454"/>
                </a:lnTo>
                <a:lnTo>
                  <a:pt x="2133973" y="826454"/>
                </a:lnTo>
                <a:lnTo>
                  <a:pt x="2146254" y="817754"/>
                </a:lnTo>
                <a:lnTo>
                  <a:pt x="2158138" y="817754"/>
                </a:lnTo>
                <a:lnTo>
                  <a:pt x="2170418" y="817754"/>
                </a:lnTo>
                <a:lnTo>
                  <a:pt x="2182698" y="826454"/>
                </a:lnTo>
                <a:lnTo>
                  <a:pt x="2193790" y="835153"/>
                </a:lnTo>
                <a:lnTo>
                  <a:pt x="2206070" y="817754"/>
                </a:lnTo>
                <a:lnTo>
                  <a:pt x="2217954" y="817754"/>
                </a:lnTo>
                <a:lnTo>
                  <a:pt x="2230234" y="835153"/>
                </a:lnTo>
                <a:lnTo>
                  <a:pt x="2242118" y="809055"/>
                </a:lnTo>
                <a:lnTo>
                  <a:pt x="2254398" y="791656"/>
                </a:lnTo>
                <a:lnTo>
                  <a:pt x="2266678" y="774257"/>
                </a:lnTo>
                <a:lnTo>
                  <a:pt x="2278562" y="774257"/>
                </a:lnTo>
                <a:lnTo>
                  <a:pt x="2290842" y="748158"/>
                </a:lnTo>
                <a:lnTo>
                  <a:pt x="2302726" y="739459"/>
                </a:lnTo>
                <a:lnTo>
                  <a:pt x="2315007" y="730759"/>
                </a:lnTo>
                <a:lnTo>
                  <a:pt x="2327287" y="713360"/>
                </a:lnTo>
                <a:lnTo>
                  <a:pt x="2338379" y="695961"/>
                </a:lnTo>
                <a:lnTo>
                  <a:pt x="2350659" y="704660"/>
                </a:lnTo>
                <a:lnTo>
                  <a:pt x="2362543" y="687261"/>
                </a:lnTo>
                <a:lnTo>
                  <a:pt x="2374823" y="687261"/>
                </a:lnTo>
                <a:lnTo>
                  <a:pt x="2386707" y="695961"/>
                </a:lnTo>
                <a:lnTo>
                  <a:pt x="2398987" y="687261"/>
                </a:lnTo>
                <a:lnTo>
                  <a:pt x="2411267" y="687261"/>
                </a:lnTo>
                <a:lnTo>
                  <a:pt x="2423151" y="678562"/>
                </a:lnTo>
                <a:lnTo>
                  <a:pt x="2435431" y="678562"/>
                </a:lnTo>
                <a:lnTo>
                  <a:pt x="2447315" y="652463"/>
                </a:lnTo>
                <a:lnTo>
                  <a:pt x="2459596" y="652463"/>
                </a:lnTo>
                <a:lnTo>
                  <a:pt x="2471876" y="643764"/>
                </a:lnTo>
                <a:lnTo>
                  <a:pt x="2483364" y="643764"/>
                </a:lnTo>
                <a:lnTo>
                  <a:pt x="2495644" y="643764"/>
                </a:lnTo>
                <a:lnTo>
                  <a:pt x="2507528" y="626365"/>
                </a:lnTo>
                <a:lnTo>
                  <a:pt x="2519808" y="608966"/>
                </a:lnTo>
                <a:lnTo>
                  <a:pt x="2531692" y="617665"/>
                </a:lnTo>
                <a:lnTo>
                  <a:pt x="2543972" y="626365"/>
                </a:lnTo>
                <a:lnTo>
                  <a:pt x="2556252" y="626365"/>
                </a:lnTo>
                <a:lnTo>
                  <a:pt x="2568136" y="652463"/>
                </a:lnTo>
                <a:lnTo>
                  <a:pt x="2580416" y="643764"/>
                </a:lnTo>
                <a:lnTo>
                  <a:pt x="2592300" y="643764"/>
                </a:lnTo>
                <a:lnTo>
                  <a:pt x="2604581" y="652463"/>
                </a:lnTo>
                <a:lnTo>
                  <a:pt x="2616861" y="669862"/>
                </a:lnTo>
                <a:lnTo>
                  <a:pt x="2627952" y="678562"/>
                </a:lnTo>
                <a:lnTo>
                  <a:pt x="2640233" y="669862"/>
                </a:lnTo>
                <a:lnTo>
                  <a:pt x="2652117" y="669862"/>
                </a:lnTo>
                <a:lnTo>
                  <a:pt x="2664397" y="678562"/>
                </a:lnTo>
                <a:lnTo>
                  <a:pt x="2676281" y="687261"/>
                </a:lnTo>
                <a:lnTo>
                  <a:pt x="2688561" y="695961"/>
                </a:lnTo>
                <a:lnTo>
                  <a:pt x="2700841" y="704660"/>
                </a:lnTo>
                <a:lnTo>
                  <a:pt x="2712725" y="695961"/>
                </a:lnTo>
                <a:lnTo>
                  <a:pt x="2725005" y="713360"/>
                </a:lnTo>
                <a:lnTo>
                  <a:pt x="2736889" y="722060"/>
                </a:lnTo>
                <a:lnTo>
                  <a:pt x="2749169" y="713360"/>
                </a:lnTo>
                <a:lnTo>
                  <a:pt x="2761450" y="713360"/>
                </a:lnTo>
                <a:lnTo>
                  <a:pt x="2772541" y="722060"/>
                </a:lnTo>
                <a:lnTo>
                  <a:pt x="2784822" y="730759"/>
                </a:lnTo>
                <a:lnTo>
                  <a:pt x="2796706" y="756858"/>
                </a:lnTo>
                <a:lnTo>
                  <a:pt x="2808986" y="756858"/>
                </a:lnTo>
                <a:lnTo>
                  <a:pt x="2820870" y="756858"/>
                </a:lnTo>
                <a:lnTo>
                  <a:pt x="2833150" y="765557"/>
                </a:lnTo>
                <a:lnTo>
                  <a:pt x="2845430" y="774257"/>
                </a:lnTo>
                <a:lnTo>
                  <a:pt x="2857314" y="782956"/>
                </a:lnTo>
                <a:lnTo>
                  <a:pt x="2869594" y="800355"/>
                </a:lnTo>
                <a:lnTo>
                  <a:pt x="2881478" y="809055"/>
                </a:lnTo>
                <a:lnTo>
                  <a:pt x="2893758" y="800355"/>
                </a:lnTo>
                <a:lnTo>
                  <a:pt x="2906039" y="817754"/>
                </a:lnTo>
                <a:lnTo>
                  <a:pt x="2917130" y="817754"/>
                </a:lnTo>
                <a:lnTo>
                  <a:pt x="2929410" y="782956"/>
                </a:lnTo>
                <a:lnTo>
                  <a:pt x="2941294" y="800355"/>
                </a:lnTo>
                <a:lnTo>
                  <a:pt x="2953575" y="800355"/>
                </a:lnTo>
                <a:lnTo>
                  <a:pt x="2965459" y="791656"/>
                </a:lnTo>
                <a:lnTo>
                  <a:pt x="2977739" y="791656"/>
                </a:lnTo>
                <a:lnTo>
                  <a:pt x="2990019" y="800355"/>
                </a:lnTo>
                <a:lnTo>
                  <a:pt x="3001903" y="809055"/>
                </a:lnTo>
                <a:lnTo>
                  <a:pt x="3014183" y="800355"/>
                </a:lnTo>
                <a:lnTo>
                  <a:pt x="3026067" y="800355"/>
                </a:lnTo>
                <a:lnTo>
                  <a:pt x="3038347" y="800355"/>
                </a:lnTo>
                <a:lnTo>
                  <a:pt x="3050627" y="809055"/>
                </a:lnTo>
                <a:lnTo>
                  <a:pt x="3062115" y="809055"/>
                </a:lnTo>
                <a:lnTo>
                  <a:pt x="3074395" y="800355"/>
                </a:lnTo>
                <a:lnTo>
                  <a:pt x="3086280" y="800355"/>
                </a:lnTo>
                <a:lnTo>
                  <a:pt x="3098560" y="826454"/>
                </a:lnTo>
                <a:lnTo>
                  <a:pt x="3110444" y="809055"/>
                </a:lnTo>
                <a:lnTo>
                  <a:pt x="3122724" y="843853"/>
                </a:lnTo>
                <a:lnTo>
                  <a:pt x="3135004" y="835153"/>
                </a:lnTo>
                <a:lnTo>
                  <a:pt x="3146888" y="835153"/>
                </a:lnTo>
                <a:lnTo>
                  <a:pt x="3159168" y="817754"/>
                </a:lnTo>
                <a:lnTo>
                  <a:pt x="3171052" y="817754"/>
                </a:lnTo>
                <a:lnTo>
                  <a:pt x="3183332" y="826454"/>
                </a:lnTo>
                <a:lnTo>
                  <a:pt x="3195612" y="835153"/>
                </a:lnTo>
                <a:lnTo>
                  <a:pt x="3206704" y="835153"/>
                </a:lnTo>
                <a:lnTo>
                  <a:pt x="3218984" y="843853"/>
                </a:lnTo>
                <a:lnTo>
                  <a:pt x="3230868" y="861252"/>
                </a:lnTo>
                <a:lnTo>
                  <a:pt x="3243149" y="852552"/>
                </a:lnTo>
                <a:lnTo>
                  <a:pt x="3255033" y="861252"/>
                </a:lnTo>
                <a:lnTo>
                  <a:pt x="3267313" y="869951"/>
                </a:lnTo>
                <a:lnTo>
                  <a:pt x="3279593" y="861252"/>
                </a:lnTo>
                <a:lnTo>
                  <a:pt x="3291477" y="878651"/>
                </a:lnTo>
                <a:lnTo>
                  <a:pt x="3303757" y="887350"/>
                </a:lnTo>
                <a:lnTo>
                  <a:pt x="3315641" y="878651"/>
                </a:lnTo>
                <a:lnTo>
                  <a:pt x="3327921" y="887350"/>
                </a:lnTo>
                <a:lnTo>
                  <a:pt x="3340201" y="887350"/>
                </a:lnTo>
                <a:lnTo>
                  <a:pt x="3351293" y="878651"/>
                </a:lnTo>
                <a:lnTo>
                  <a:pt x="3363573" y="913449"/>
                </a:lnTo>
                <a:lnTo>
                  <a:pt x="3375457" y="904749"/>
                </a:lnTo>
                <a:lnTo>
                  <a:pt x="3387737" y="896050"/>
                </a:lnTo>
                <a:lnTo>
                  <a:pt x="3399621" y="896050"/>
                </a:lnTo>
                <a:lnTo>
                  <a:pt x="3411902" y="896050"/>
                </a:lnTo>
                <a:lnTo>
                  <a:pt x="3424182" y="887350"/>
                </a:lnTo>
                <a:lnTo>
                  <a:pt x="3436066" y="896050"/>
                </a:lnTo>
                <a:lnTo>
                  <a:pt x="3448346" y="904749"/>
                </a:lnTo>
                <a:lnTo>
                  <a:pt x="3460230" y="904749"/>
                </a:lnTo>
                <a:lnTo>
                  <a:pt x="3472510" y="913449"/>
                </a:lnTo>
                <a:lnTo>
                  <a:pt x="3484790" y="904749"/>
                </a:lnTo>
                <a:lnTo>
                  <a:pt x="3495882" y="922148"/>
                </a:lnTo>
                <a:lnTo>
                  <a:pt x="3508162" y="913449"/>
                </a:lnTo>
                <a:lnTo>
                  <a:pt x="3520046" y="922148"/>
                </a:lnTo>
                <a:lnTo>
                  <a:pt x="3532326" y="913449"/>
                </a:lnTo>
                <a:lnTo>
                  <a:pt x="3544210" y="913449"/>
                </a:lnTo>
                <a:lnTo>
                  <a:pt x="3556491" y="922148"/>
                </a:lnTo>
                <a:lnTo>
                  <a:pt x="3568771" y="922148"/>
                </a:lnTo>
                <a:lnTo>
                  <a:pt x="3580655" y="930848"/>
                </a:lnTo>
                <a:lnTo>
                  <a:pt x="3592935" y="930848"/>
                </a:lnTo>
                <a:lnTo>
                  <a:pt x="3604819" y="939547"/>
                </a:lnTo>
                <a:lnTo>
                  <a:pt x="3617099" y="939547"/>
                </a:lnTo>
                <a:lnTo>
                  <a:pt x="3629379" y="930848"/>
                </a:lnTo>
                <a:lnTo>
                  <a:pt x="3640867" y="939547"/>
                </a:lnTo>
                <a:lnTo>
                  <a:pt x="3653147" y="956946"/>
                </a:lnTo>
                <a:lnTo>
                  <a:pt x="3665031" y="939547"/>
                </a:lnTo>
                <a:lnTo>
                  <a:pt x="3677311" y="939547"/>
                </a:lnTo>
                <a:lnTo>
                  <a:pt x="3689195" y="939547"/>
                </a:lnTo>
                <a:lnTo>
                  <a:pt x="3701476" y="930848"/>
                </a:lnTo>
                <a:lnTo>
                  <a:pt x="3713756" y="948247"/>
                </a:lnTo>
                <a:lnTo>
                  <a:pt x="3725640" y="948247"/>
                </a:lnTo>
                <a:lnTo>
                  <a:pt x="3737920" y="948247"/>
                </a:lnTo>
                <a:lnTo>
                  <a:pt x="3749804" y="948247"/>
                </a:lnTo>
                <a:lnTo>
                  <a:pt x="3762084" y="922148"/>
                </a:lnTo>
                <a:lnTo>
                  <a:pt x="3774364" y="922148"/>
                </a:lnTo>
                <a:lnTo>
                  <a:pt x="3785456" y="913449"/>
                </a:lnTo>
                <a:lnTo>
                  <a:pt x="3797736" y="904749"/>
                </a:lnTo>
                <a:lnTo>
                  <a:pt x="3809620" y="913449"/>
                </a:lnTo>
                <a:lnTo>
                  <a:pt x="3821900" y="896050"/>
                </a:lnTo>
                <a:lnTo>
                  <a:pt x="3833784" y="887350"/>
                </a:lnTo>
                <a:lnTo>
                  <a:pt x="3846065" y="861252"/>
                </a:lnTo>
                <a:lnTo>
                  <a:pt x="3858345" y="852552"/>
                </a:lnTo>
                <a:lnTo>
                  <a:pt x="3870229" y="826454"/>
                </a:lnTo>
                <a:lnTo>
                  <a:pt x="3882509" y="809055"/>
                </a:lnTo>
                <a:lnTo>
                  <a:pt x="3894393" y="791656"/>
                </a:lnTo>
                <a:lnTo>
                  <a:pt x="3906673" y="791656"/>
                </a:lnTo>
                <a:lnTo>
                  <a:pt x="3918953" y="791656"/>
                </a:lnTo>
                <a:lnTo>
                  <a:pt x="3930045" y="791656"/>
                </a:lnTo>
                <a:lnTo>
                  <a:pt x="3942325" y="774257"/>
                </a:lnTo>
                <a:lnTo>
                  <a:pt x="3954209" y="782956"/>
                </a:lnTo>
                <a:lnTo>
                  <a:pt x="3966489" y="782956"/>
                </a:lnTo>
                <a:lnTo>
                  <a:pt x="3978373" y="782956"/>
                </a:lnTo>
                <a:lnTo>
                  <a:pt x="3990653" y="791656"/>
                </a:lnTo>
                <a:lnTo>
                  <a:pt x="4002934" y="791656"/>
                </a:lnTo>
                <a:lnTo>
                  <a:pt x="4014818" y="791656"/>
                </a:lnTo>
                <a:lnTo>
                  <a:pt x="4027098" y="774257"/>
                </a:lnTo>
                <a:lnTo>
                  <a:pt x="4038982" y="765557"/>
                </a:lnTo>
                <a:lnTo>
                  <a:pt x="4051262" y="782956"/>
                </a:lnTo>
                <a:lnTo>
                  <a:pt x="4063542" y="774257"/>
                </a:lnTo>
                <a:lnTo>
                  <a:pt x="4074634" y="774257"/>
                </a:lnTo>
                <a:lnTo>
                  <a:pt x="4086914" y="765557"/>
                </a:lnTo>
                <a:lnTo>
                  <a:pt x="4098798" y="756858"/>
                </a:lnTo>
                <a:lnTo>
                  <a:pt x="4111078" y="739459"/>
                </a:lnTo>
                <a:lnTo>
                  <a:pt x="4122962" y="748158"/>
                </a:lnTo>
                <a:lnTo>
                  <a:pt x="4135242" y="756858"/>
                </a:lnTo>
                <a:lnTo>
                  <a:pt x="4147522" y="756858"/>
                </a:lnTo>
                <a:lnTo>
                  <a:pt x="4159407" y="765557"/>
                </a:lnTo>
                <a:lnTo>
                  <a:pt x="4171687" y="782956"/>
                </a:lnTo>
                <a:lnTo>
                  <a:pt x="4183571" y="791656"/>
                </a:lnTo>
                <a:lnTo>
                  <a:pt x="4195851" y="791656"/>
                </a:lnTo>
                <a:lnTo>
                  <a:pt x="4208131" y="800355"/>
                </a:lnTo>
                <a:lnTo>
                  <a:pt x="4219619" y="782956"/>
                </a:lnTo>
                <a:lnTo>
                  <a:pt x="4231899" y="800355"/>
                </a:lnTo>
                <a:lnTo>
                  <a:pt x="4243783" y="800355"/>
                </a:lnTo>
                <a:lnTo>
                  <a:pt x="4256063" y="800355"/>
                </a:lnTo>
                <a:lnTo>
                  <a:pt x="4267947" y="809055"/>
                </a:lnTo>
                <a:lnTo>
                  <a:pt x="4280227" y="817754"/>
                </a:lnTo>
                <a:lnTo>
                  <a:pt x="4292508" y="817754"/>
                </a:lnTo>
                <a:lnTo>
                  <a:pt x="4304392" y="809055"/>
                </a:lnTo>
                <a:lnTo>
                  <a:pt x="4316672" y="817754"/>
                </a:lnTo>
                <a:lnTo>
                  <a:pt x="4328556" y="817754"/>
                </a:lnTo>
                <a:lnTo>
                  <a:pt x="4340836" y="826454"/>
                </a:lnTo>
                <a:lnTo>
                  <a:pt x="4353116" y="817754"/>
                </a:lnTo>
                <a:lnTo>
                  <a:pt x="4364208" y="835153"/>
                </a:lnTo>
                <a:lnTo>
                  <a:pt x="4376488" y="835153"/>
                </a:lnTo>
                <a:lnTo>
                  <a:pt x="4388372" y="843853"/>
                </a:lnTo>
                <a:lnTo>
                  <a:pt x="4400652" y="852552"/>
                </a:lnTo>
                <a:lnTo>
                  <a:pt x="4412536" y="852552"/>
                </a:lnTo>
                <a:lnTo>
                  <a:pt x="4424816" y="861252"/>
                </a:lnTo>
                <a:lnTo>
                  <a:pt x="4437096" y="852552"/>
                </a:lnTo>
                <a:lnTo>
                  <a:pt x="4448980" y="852552"/>
                </a:lnTo>
                <a:lnTo>
                  <a:pt x="4461261" y="852552"/>
                </a:lnTo>
                <a:lnTo>
                  <a:pt x="4473145" y="861252"/>
                </a:lnTo>
                <a:lnTo>
                  <a:pt x="4485425" y="878651"/>
                </a:lnTo>
                <a:lnTo>
                  <a:pt x="4497705" y="869951"/>
                </a:lnTo>
                <a:lnTo>
                  <a:pt x="4508797" y="878651"/>
                </a:lnTo>
                <a:lnTo>
                  <a:pt x="4521077" y="878651"/>
                </a:lnTo>
                <a:lnTo>
                  <a:pt x="4532961" y="887350"/>
                </a:lnTo>
                <a:lnTo>
                  <a:pt x="4545241" y="887350"/>
                </a:lnTo>
                <a:lnTo>
                  <a:pt x="4557125" y="878651"/>
                </a:lnTo>
                <a:lnTo>
                  <a:pt x="4569405" y="878651"/>
                </a:lnTo>
                <a:lnTo>
                  <a:pt x="4581685" y="896050"/>
                </a:lnTo>
                <a:lnTo>
                  <a:pt x="4593569" y="904749"/>
                </a:lnTo>
                <a:lnTo>
                  <a:pt x="4605850" y="896050"/>
                </a:lnTo>
                <a:lnTo>
                  <a:pt x="4617734" y="904749"/>
                </a:lnTo>
                <a:lnTo>
                  <a:pt x="4630014" y="887350"/>
                </a:lnTo>
                <a:lnTo>
                  <a:pt x="4642294" y="896050"/>
                </a:lnTo>
                <a:lnTo>
                  <a:pt x="4653386" y="904749"/>
                </a:lnTo>
                <a:lnTo>
                  <a:pt x="4665666" y="896050"/>
                </a:lnTo>
                <a:lnTo>
                  <a:pt x="4677550" y="904749"/>
                </a:lnTo>
                <a:lnTo>
                  <a:pt x="4689830" y="887350"/>
                </a:lnTo>
                <a:lnTo>
                  <a:pt x="4701714" y="878651"/>
                </a:lnTo>
                <a:lnTo>
                  <a:pt x="4713994" y="887350"/>
                </a:lnTo>
                <a:lnTo>
                  <a:pt x="4726274" y="878651"/>
                </a:lnTo>
                <a:lnTo>
                  <a:pt x="4738158" y="878651"/>
                </a:lnTo>
                <a:lnTo>
                  <a:pt x="4750438" y="878651"/>
                </a:lnTo>
                <a:lnTo>
                  <a:pt x="4762322" y="852552"/>
                </a:lnTo>
                <a:lnTo>
                  <a:pt x="4774603" y="852552"/>
                </a:lnTo>
                <a:lnTo>
                  <a:pt x="4786883" y="861252"/>
                </a:lnTo>
                <a:lnTo>
                  <a:pt x="4798371" y="843853"/>
                </a:lnTo>
                <a:lnTo>
                  <a:pt x="4810651" y="852552"/>
                </a:lnTo>
                <a:lnTo>
                  <a:pt x="4822535" y="817754"/>
                </a:lnTo>
                <a:lnTo>
                  <a:pt x="4834815" y="800355"/>
                </a:lnTo>
                <a:lnTo>
                  <a:pt x="4846699" y="782956"/>
                </a:lnTo>
                <a:lnTo>
                  <a:pt x="4858979" y="756858"/>
                </a:lnTo>
                <a:lnTo>
                  <a:pt x="4871259" y="756858"/>
                </a:lnTo>
                <a:lnTo>
                  <a:pt x="4883143" y="722060"/>
                </a:lnTo>
                <a:lnTo>
                  <a:pt x="4895423" y="695961"/>
                </a:lnTo>
                <a:lnTo>
                  <a:pt x="4907308" y="652463"/>
                </a:lnTo>
                <a:lnTo>
                  <a:pt x="4919588" y="608966"/>
                </a:lnTo>
                <a:lnTo>
                  <a:pt x="4931868" y="565468"/>
                </a:lnTo>
                <a:lnTo>
                  <a:pt x="4942960" y="530670"/>
                </a:lnTo>
                <a:lnTo>
                  <a:pt x="4955240" y="504572"/>
                </a:lnTo>
                <a:lnTo>
                  <a:pt x="4967124" y="469773"/>
                </a:lnTo>
                <a:lnTo>
                  <a:pt x="4979404" y="461074"/>
                </a:lnTo>
                <a:lnTo>
                  <a:pt x="4991288" y="461074"/>
                </a:lnTo>
                <a:lnTo>
                  <a:pt x="5003568" y="452374"/>
                </a:lnTo>
                <a:lnTo>
                  <a:pt x="5015848" y="434975"/>
                </a:lnTo>
                <a:lnTo>
                  <a:pt x="5027732" y="417576"/>
                </a:lnTo>
                <a:lnTo>
                  <a:pt x="5040012" y="426276"/>
                </a:lnTo>
                <a:lnTo>
                  <a:pt x="5051896" y="426276"/>
                </a:lnTo>
                <a:lnTo>
                  <a:pt x="5064177" y="434975"/>
                </a:lnTo>
                <a:lnTo>
                  <a:pt x="5076457" y="434975"/>
                </a:lnTo>
                <a:lnTo>
                  <a:pt x="5087548" y="426276"/>
                </a:lnTo>
                <a:lnTo>
                  <a:pt x="5099829" y="426276"/>
                </a:lnTo>
                <a:lnTo>
                  <a:pt x="5111713" y="452374"/>
                </a:lnTo>
                <a:lnTo>
                  <a:pt x="5123993" y="469773"/>
                </a:lnTo>
                <a:lnTo>
                  <a:pt x="5135877" y="469773"/>
                </a:lnTo>
                <a:lnTo>
                  <a:pt x="5148157" y="461074"/>
                </a:lnTo>
                <a:lnTo>
                  <a:pt x="5160437" y="461074"/>
                </a:lnTo>
                <a:lnTo>
                  <a:pt x="5172321" y="469773"/>
                </a:lnTo>
                <a:lnTo>
                  <a:pt x="5184601" y="434975"/>
                </a:lnTo>
                <a:lnTo>
                  <a:pt x="5196485" y="478473"/>
                </a:lnTo>
                <a:lnTo>
                  <a:pt x="5208765" y="495872"/>
                </a:lnTo>
                <a:lnTo>
                  <a:pt x="5221046" y="504572"/>
                </a:lnTo>
                <a:lnTo>
                  <a:pt x="5232137" y="504572"/>
                </a:lnTo>
                <a:lnTo>
                  <a:pt x="5244418" y="495872"/>
                </a:lnTo>
                <a:lnTo>
                  <a:pt x="5256302" y="504572"/>
                </a:lnTo>
                <a:lnTo>
                  <a:pt x="5268582" y="495872"/>
                </a:lnTo>
                <a:lnTo>
                  <a:pt x="5280466" y="504572"/>
                </a:lnTo>
                <a:lnTo>
                  <a:pt x="5292746" y="504572"/>
                </a:lnTo>
                <a:lnTo>
                  <a:pt x="5305026" y="504572"/>
                </a:lnTo>
                <a:lnTo>
                  <a:pt x="5316910" y="521971"/>
                </a:lnTo>
                <a:lnTo>
                  <a:pt x="5329190" y="539370"/>
                </a:lnTo>
                <a:lnTo>
                  <a:pt x="5341074" y="548069"/>
                </a:lnTo>
                <a:lnTo>
                  <a:pt x="5353354" y="565468"/>
                </a:lnTo>
                <a:lnTo>
                  <a:pt x="5365635" y="565468"/>
                </a:lnTo>
                <a:lnTo>
                  <a:pt x="5377122" y="574168"/>
                </a:lnTo>
                <a:lnTo>
                  <a:pt x="5389403" y="574168"/>
                </a:lnTo>
                <a:lnTo>
                  <a:pt x="5401287" y="574168"/>
                </a:lnTo>
                <a:lnTo>
                  <a:pt x="5413567" y="574168"/>
                </a:lnTo>
                <a:lnTo>
                  <a:pt x="5425451" y="574168"/>
                </a:lnTo>
                <a:lnTo>
                  <a:pt x="5437731" y="582867"/>
                </a:lnTo>
                <a:lnTo>
                  <a:pt x="5450011" y="608966"/>
                </a:lnTo>
                <a:lnTo>
                  <a:pt x="5461895" y="608966"/>
                </a:lnTo>
                <a:lnTo>
                  <a:pt x="5474175" y="617665"/>
                </a:lnTo>
                <a:lnTo>
                  <a:pt x="5486059" y="600266"/>
                </a:lnTo>
                <a:lnTo>
                  <a:pt x="5498339" y="591567"/>
                </a:lnTo>
                <a:lnTo>
                  <a:pt x="5510620" y="617665"/>
                </a:lnTo>
                <a:lnTo>
                  <a:pt x="5521711" y="635064"/>
                </a:lnTo>
                <a:lnTo>
                  <a:pt x="5533991" y="626365"/>
                </a:lnTo>
                <a:lnTo>
                  <a:pt x="5545876" y="635064"/>
                </a:lnTo>
                <a:lnTo>
                  <a:pt x="5558156" y="635064"/>
                </a:lnTo>
                <a:lnTo>
                  <a:pt x="5570040" y="652463"/>
                </a:lnTo>
                <a:lnTo>
                  <a:pt x="5582320" y="661163"/>
                </a:lnTo>
                <a:lnTo>
                  <a:pt x="5594600" y="661163"/>
                </a:lnTo>
                <a:lnTo>
                  <a:pt x="5606484" y="661163"/>
                </a:lnTo>
                <a:lnTo>
                  <a:pt x="5618764" y="687261"/>
                </a:lnTo>
                <a:lnTo>
                  <a:pt x="5630648" y="704660"/>
                </a:lnTo>
                <a:lnTo>
                  <a:pt x="5642928" y="713360"/>
                </a:lnTo>
                <a:lnTo>
                  <a:pt x="5655208" y="704660"/>
                </a:lnTo>
                <a:lnTo>
                  <a:pt x="5666300" y="704660"/>
                </a:lnTo>
                <a:lnTo>
                  <a:pt x="5678580" y="748158"/>
                </a:lnTo>
                <a:lnTo>
                  <a:pt x="5690464" y="739459"/>
                </a:lnTo>
                <a:lnTo>
                  <a:pt x="5702745" y="756858"/>
                </a:lnTo>
                <a:lnTo>
                  <a:pt x="5714629" y="748158"/>
                </a:lnTo>
                <a:lnTo>
                  <a:pt x="5726909" y="756858"/>
                </a:lnTo>
                <a:lnTo>
                  <a:pt x="5739189" y="774257"/>
                </a:lnTo>
                <a:lnTo>
                  <a:pt x="5751073" y="791656"/>
                </a:lnTo>
                <a:lnTo>
                  <a:pt x="5763353" y="782956"/>
                </a:lnTo>
                <a:lnTo>
                  <a:pt x="5775237" y="800355"/>
                </a:lnTo>
                <a:lnTo>
                  <a:pt x="5787517" y="791656"/>
                </a:lnTo>
                <a:lnTo>
                  <a:pt x="5799797" y="809055"/>
                </a:lnTo>
                <a:lnTo>
                  <a:pt x="5810889" y="817754"/>
                </a:lnTo>
                <a:lnTo>
                  <a:pt x="5823169" y="817754"/>
                </a:lnTo>
                <a:lnTo>
                  <a:pt x="5835053" y="800355"/>
                </a:lnTo>
                <a:lnTo>
                  <a:pt x="5847333" y="826454"/>
                </a:lnTo>
                <a:lnTo>
                  <a:pt x="5859218" y="835153"/>
                </a:lnTo>
                <a:lnTo>
                  <a:pt x="5871498" y="843853"/>
                </a:lnTo>
                <a:lnTo>
                  <a:pt x="5883778" y="852552"/>
                </a:lnTo>
                <a:lnTo>
                  <a:pt x="5895662" y="852552"/>
                </a:lnTo>
                <a:lnTo>
                  <a:pt x="5907942" y="843853"/>
                </a:lnTo>
                <a:lnTo>
                  <a:pt x="5919826" y="852552"/>
                </a:lnTo>
                <a:lnTo>
                  <a:pt x="5932106" y="869951"/>
                </a:lnTo>
                <a:lnTo>
                  <a:pt x="5944386" y="861252"/>
                </a:lnTo>
                <a:lnTo>
                  <a:pt x="5955874" y="852552"/>
                </a:lnTo>
                <a:lnTo>
                  <a:pt x="5968154" y="843853"/>
                </a:lnTo>
                <a:lnTo>
                  <a:pt x="5980038" y="869951"/>
                </a:lnTo>
                <a:lnTo>
                  <a:pt x="5992319" y="861252"/>
                </a:lnTo>
                <a:lnTo>
                  <a:pt x="6004203" y="869951"/>
                </a:lnTo>
                <a:lnTo>
                  <a:pt x="6016483" y="861252"/>
                </a:lnTo>
                <a:lnTo>
                  <a:pt x="6028763" y="852552"/>
                </a:lnTo>
                <a:lnTo>
                  <a:pt x="6040647" y="861252"/>
                </a:lnTo>
                <a:lnTo>
                  <a:pt x="6052927" y="878651"/>
                </a:lnTo>
                <a:lnTo>
                  <a:pt x="6064811" y="878651"/>
                </a:lnTo>
                <a:lnTo>
                  <a:pt x="6077091" y="878651"/>
                </a:lnTo>
                <a:lnTo>
                  <a:pt x="6089371" y="887350"/>
                </a:lnTo>
                <a:lnTo>
                  <a:pt x="6100463" y="904749"/>
                </a:lnTo>
                <a:lnTo>
                  <a:pt x="6112743" y="904749"/>
                </a:lnTo>
                <a:lnTo>
                  <a:pt x="6124627" y="904749"/>
                </a:lnTo>
                <a:lnTo>
                  <a:pt x="6136907" y="913449"/>
                </a:lnTo>
                <a:lnTo>
                  <a:pt x="6148791" y="913449"/>
                </a:lnTo>
                <a:lnTo>
                  <a:pt x="6161072" y="904749"/>
                </a:lnTo>
                <a:lnTo>
                  <a:pt x="6173352" y="913449"/>
                </a:lnTo>
                <a:lnTo>
                  <a:pt x="6185236" y="922148"/>
                </a:lnTo>
                <a:lnTo>
                  <a:pt x="6197516" y="922148"/>
                </a:lnTo>
                <a:lnTo>
                  <a:pt x="6209400" y="930848"/>
                </a:lnTo>
                <a:lnTo>
                  <a:pt x="6221680" y="939547"/>
                </a:lnTo>
                <a:lnTo>
                  <a:pt x="6233960" y="930848"/>
                </a:lnTo>
                <a:lnTo>
                  <a:pt x="6245052" y="939547"/>
                </a:lnTo>
                <a:lnTo>
                  <a:pt x="6257332" y="939547"/>
                </a:lnTo>
                <a:lnTo>
                  <a:pt x="6269216" y="956946"/>
                </a:lnTo>
                <a:lnTo>
                  <a:pt x="6281496" y="939547"/>
                </a:lnTo>
                <a:lnTo>
                  <a:pt x="6293380" y="956946"/>
                </a:lnTo>
                <a:lnTo>
                  <a:pt x="6305661" y="956946"/>
                </a:lnTo>
                <a:lnTo>
                  <a:pt x="6317941" y="965646"/>
                </a:lnTo>
                <a:lnTo>
                  <a:pt x="6329825" y="956946"/>
                </a:lnTo>
                <a:lnTo>
                  <a:pt x="6342105" y="956946"/>
                </a:lnTo>
                <a:lnTo>
                  <a:pt x="6353989" y="948247"/>
                </a:lnTo>
                <a:lnTo>
                  <a:pt x="6366269" y="939547"/>
                </a:lnTo>
                <a:lnTo>
                  <a:pt x="6378549" y="956946"/>
                </a:lnTo>
                <a:lnTo>
                  <a:pt x="6389641" y="956946"/>
                </a:lnTo>
                <a:lnTo>
                  <a:pt x="6401921" y="965646"/>
                </a:lnTo>
                <a:lnTo>
                  <a:pt x="6413805" y="974346"/>
                </a:lnTo>
                <a:lnTo>
                  <a:pt x="6426085" y="974346"/>
                </a:lnTo>
                <a:lnTo>
                  <a:pt x="6437969" y="965646"/>
                </a:lnTo>
                <a:lnTo>
                  <a:pt x="6450249" y="974346"/>
                </a:lnTo>
                <a:lnTo>
                  <a:pt x="6462530" y="983045"/>
                </a:lnTo>
                <a:lnTo>
                  <a:pt x="6474414" y="974346"/>
                </a:lnTo>
                <a:lnTo>
                  <a:pt x="6486694" y="974346"/>
                </a:lnTo>
                <a:lnTo>
                  <a:pt x="6498578" y="974346"/>
                </a:lnTo>
                <a:lnTo>
                  <a:pt x="6510858" y="974346"/>
                </a:lnTo>
                <a:lnTo>
                  <a:pt x="6523138" y="983045"/>
                </a:lnTo>
                <a:lnTo>
                  <a:pt x="6534626" y="904749"/>
                </a:lnTo>
                <a:lnTo>
                  <a:pt x="6546906" y="0"/>
                </a:lnTo>
                <a:lnTo>
                  <a:pt x="6558790" y="139192"/>
                </a:lnTo>
                <a:lnTo>
                  <a:pt x="6571070" y="330581"/>
                </a:lnTo>
                <a:lnTo>
                  <a:pt x="6582954" y="400177"/>
                </a:lnTo>
                <a:lnTo>
                  <a:pt x="6595234" y="556769"/>
                </a:lnTo>
                <a:lnTo>
                  <a:pt x="6607515" y="608966"/>
                </a:lnTo>
                <a:lnTo>
                  <a:pt x="6619399" y="687261"/>
                </a:lnTo>
                <a:lnTo>
                  <a:pt x="6631679" y="704660"/>
                </a:lnTo>
                <a:lnTo>
                  <a:pt x="6643563" y="704660"/>
                </a:lnTo>
                <a:lnTo>
                  <a:pt x="6655843" y="730759"/>
                </a:lnTo>
                <a:lnTo>
                  <a:pt x="6668123" y="748158"/>
                </a:lnTo>
                <a:lnTo>
                  <a:pt x="6679215" y="756858"/>
                </a:lnTo>
                <a:lnTo>
                  <a:pt x="6691495" y="756858"/>
                </a:lnTo>
                <a:lnTo>
                  <a:pt x="6703379" y="782956"/>
                </a:lnTo>
                <a:lnTo>
                  <a:pt x="6715659" y="774257"/>
                </a:lnTo>
                <a:lnTo>
                  <a:pt x="6727543" y="817754"/>
                </a:lnTo>
                <a:lnTo>
                  <a:pt x="6739823" y="843853"/>
                </a:lnTo>
                <a:lnTo>
                  <a:pt x="6752104" y="878651"/>
                </a:lnTo>
                <a:lnTo>
                  <a:pt x="6763988" y="896050"/>
                </a:lnTo>
                <a:lnTo>
                  <a:pt x="6776268" y="930848"/>
                </a:lnTo>
                <a:lnTo>
                  <a:pt x="6788152" y="948247"/>
                </a:lnTo>
                <a:lnTo>
                  <a:pt x="6800432" y="939547"/>
                </a:lnTo>
                <a:lnTo>
                  <a:pt x="6812712" y="948247"/>
                </a:lnTo>
                <a:lnTo>
                  <a:pt x="6823804" y="965646"/>
                </a:lnTo>
                <a:lnTo>
                  <a:pt x="6836084" y="965646"/>
                </a:lnTo>
                <a:lnTo>
                  <a:pt x="6847968" y="974346"/>
                </a:lnTo>
                <a:lnTo>
                  <a:pt x="6860248" y="974346"/>
                </a:lnTo>
                <a:lnTo>
                  <a:pt x="6872132" y="983045"/>
                </a:lnTo>
                <a:lnTo>
                  <a:pt x="6884412" y="974346"/>
                </a:lnTo>
                <a:lnTo>
                  <a:pt x="6896692" y="983045"/>
                </a:lnTo>
                <a:lnTo>
                  <a:pt x="6908576" y="974346"/>
                </a:lnTo>
                <a:lnTo>
                  <a:pt x="6920857" y="974346"/>
                </a:lnTo>
                <a:lnTo>
                  <a:pt x="6932741" y="983045"/>
                </a:lnTo>
                <a:lnTo>
                  <a:pt x="6945021" y="983045"/>
                </a:lnTo>
                <a:lnTo>
                  <a:pt x="6957301" y="974346"/>
                </a:lnTo>
                <a:lnTo>
                  <a:pt x="6968393" y="983045"/>
                </a:lnTo>
                <a:lnTo>
                  <a:pt x="6980673" y="991745"/>
                </a:lnTo>
                <a:lnTo>
                  <a:pt x="6992557" y="974346"/>
                </a:lnTo>
                <a:lnTo>
                  <a:pt x="7004837" y="974346"/>
                </a:lnTo>
                <a:lnTo>
                  <a:pt x="7016721" y="983045"/>
                </a:lnTo>
                <a:lnTo>
                  <a:pt x="7029001" y="965646"/>
                </a:lnTo>
                <a:lnTo>
                  <a:pt x="7041281" y="965646"/>
                </a:lnTo>
                <a:lnTo>
                  <a:pt x="7053165" y="948247"/>
                </a:lnTo>
                <a:lnTo>
                  <a:pt x="7065446" y="965646"/>
                </a:lnTo>
                <a:lnTo>
                  <a:pt x="7077330" y="956946"/>
                </a:lnTo>
                <a:lnTo>
                  <a:pt x="7089610" y="965646"/>
                </a:lnTo>
                <a:lnTo>
                  <a:pt x="7101890" y="948247"/>
                </a:lnTo>
                <a:lnTo>
                  <a:pt x="7113378" y="948247"/>
                </a:lnTo>
                <a:lnTo>
                  <a:pt x="7125658" y="948247"/>
                </a:lnTo>
                <a:lnTo>
                  <a:pt x="7137542" y="948247"/>
                </a:lnTo>
                <a:lnTo>
                  <a:pt x="7149822" y="930848"/>
                </a:lnTo>
                <a:lnTo>
                  <a:pt x="7161706" y="922148"/>
                </a:lnTo>
                <a:lnTo>
                  <a:pt x="7173986" y="922148"/>
                </a:lnTo>
                <a:lnTo>
                  <a:pt x="7186266" y="930848"/>
                </a:lnTo>
                <a:lnTo>
                  <a:pt x="7198150" y="930848"/>
                </a:lnTo>
                <a:lnTo>
                  <a:pt x="7210431" y="922148"/>
                </a:lnTo>
                <a:lnTo>
                  <a:pt x="7222315" y="930848"/>
                </a:lnTo>
                <a:lnTo>
                  <a:pt x="7234595" y="939547"/>
                </a:lnTo>
                <a:lnTo>
                  <a:pt x="7246875" y="922148"/>
                </a:lnTo>
                <a:lnTo>
                  <a:pt x="7257967" y="922148"/>
                </a:lnTo>
                <a:lnTo>
                  <a:pt x="7270247" y="922148"/>
                </a:lnTo>
                <a:lnTo>
                  <a:pt x="7282131" y="913449"/>
                </a:lnTo>
                <a:lnTo>
                  <a:pt x="7294411" y="930848"/>
                </a:lnTo>
                <a:lnTo>
                  <a:pt x="7306295" y="913449"/>
                </a:lnTo>
                <a:lnTo>
                  <a:pt x="7318575" y="913449"/>
                </a:lnTo>
                <a:lnTo>
                  <a:pt x="7330855" y="904749"/>
                </a:lnTo>
                <a:lnTo>
                  <a:pt x="7355019" y="896050"/>
                </a:lnTo>
                <a:lnTo>
                  <a:pt x="7366904" y="904749"/>
                </a:lnTo>
              </a:path>
            </a:pathLst>
          </a:custGeom>
          <a:ln w="25746" cap="flat">
            <a:solidFill>
              <a:srgbClr val="2875A8">
                <a:alpha val="100000"/>
              </a:srgbClr>
            </a:solidFill>
            <a:prstDash val="solid"/>
            <a:round/>
          </a:ln>
        </p:spPr>
        <p:txBody>
          <a:bodyPr/>
          <a:lstStyle/>
          <a:p>
            <a:endParaRPr/>
          </a:p>
        </p:txBody>
      </p:sp>
      <p:sp>
        <p:nvSpPr>
          <p:cNvPr id="21" name="pl20"/>
          <p:cNvSpPr/>
          <p:nvPr/>
        </p:nvSpPr>
        <p:spPr>
          <a:xfrm>
            <a:off x="1095382" y="1445265"/>
            <a:ext cx="7366904" cy="1818199"/>
          </a:xfrm>
          <a:custGeom>
            <a:avLst/>
            <a:gdLst/>
            <a:ahLst/>
            <a:cxnLst/>
            <a:rect l="0" t="0" r="0" b="0"/>
            <a:pathLst>
              <a:path w="7366904" h="1818199">
                <a:moveTo>
                  <a:pt x="0" y="1078740"/>
                </a:moveTo>
                <a:lnTo>
                  <a:pt x="12280" y="1035242"/>
                </a:lnTo>
                <a:lnTo>
                  <a:pt x="23371" y="983045"/>
                </a:lnTo>
                <a:lnTo>
                  <a:pt x="35652" y="956946"/>
                </a:lnTo>
                <a:lnTo>
                  <a:pt x="47536" y="922148"/>
                </a:lnTo>
                <a:lnTo>
                  <a:pt x="59816" y="974346"/>
                </a:lnTo>
                <a:lnTo>
                  <a:pt x="71700" y="948247"/>
                </a:lnTo>
                <a:lnTo>
                  <a:pt x="83980" y="974346"/>
                </a:lnTo>
                <a:lnTo>
                  <a:pt x="96260" y="991745"/>
                </a:lnTo>
                <a:lnTo>
                  <a:pt x="108144" y="991745"/>
                </a:lnTo>
                <a:lnTo>
                  <a:pt x="120424" y="1026543"/>
                </a:lnTo>
                <a:lnTo>
                  <a:pt x="132308" y="1035242"/>
                </a:lnTo>
                <a:lnTo>
                  <a:pt x="144588" y="1052641"/>
                </a:lnTo>
                <a:lnTo>
                  <a:pt x="156869" y="1113538"/>
                </a:lnTo>
                <a:lnTo>
                  <a:pt x="168356" y="1122237"/>
                </a:lnTo>
                <a:lnTo>
                  <a:pt x="180637" y="1096139"/>
                </a:lnTo>
                <a:lnTo>
                  <a:pt x="192521" y="1148336"/>
                </a:lnTo>
                <a:lnTo>
                  <a:pt x="204801" y="1130937"/>
                </a:lnTo>
                <a:lnTo>
                  <a:pt x="216685" y="1157035"/>
                </a:lnTo>
                <a:lnTo>
                  <a:pt x="228965" y="1087439"/>
                </a:lnTo>
                <a:lnTo>
                  <a:pt x="241245" y="1139636"/>
                </a:lnTo>
                <a:lnTo>
                  <a:pt x="253129" y="1096139"/>
                </a:lnTo>
                <a:lnTo>
                  <a:pt x="265409" y="1096139"/>
                </a:lnTo>
                <a:lnTo>
                  <a:pt x="277293" y="1104838"/>
                </a:lnTo>
                <a:lnTo>
                  <a:pt x="289573" y="1148336"/>
                </a:lnTo>
                <a:lnTo>
                  <a:pt x="301854" y="1130937"/>
                </a:lnTo>
                <a:lnTo>
                  <a:pt x="312945" y="1157035"/>
                </a:lnTo>
                <a:lnTo>
                  <a:pt x="325226" y="1200533"/>
                </a:lnTo>
                <a:lnTo>
                  <a:pt x="337110" y="1200533"/>
                </a:lnTo>
                <a:lnTo>
                  <a:pt x="349390" y="1174434"/>
                </a:lnTo>
                <a:lnTo>
                  <a:pt x="361274" y="1235331"/>
                </a:lnTo>
                <a:lnTo>
                  <a:pt x="373554" y="1200533"/>
                </a:lnTo>
                <a:lnTo>
                  <a:pt x="385834" y="1217932"/>
                </a:lnTo>
                <a:lnTo>
                  <a:pt x="397718" y="1261430"/>
                </a:lnTo>
                <a:lnTo>
                  <a:pt x="409998" y="1252730"/>
                </a:lnTo>
                <a:lnTo>
                  <a:pt x="421882" y="1331026"/>
                </a:lnTo>
                <a:lnTo>
                  <a:pt x="434162" y="1270129"/>
                </a:lnTo>
                <a:lnTo>
                  <a:pt x="446443" y="1261430"/>
                </a:lnTo>
                <a:lnTo>
                  <a:pt x="457534" y="1261430"/>
                </a:lnTo>
                <a:lnTo>
                  <a:pt x="469814" y="1296228"/>
                </a:lnTo>
                <a:lnTo>
                  <a:pt x="481698" y="1365824"/>
                </a:lnTo>
                <a:lnTo>
                  <a:pt x="493979" y="1374523"/>
                </a:lnTo>
                <a:lnTo>
                  <a:pt x="505863" y="1304927"/>
                </a:lnTo>
                <a:lnTo>
                  <a:pt x="518143" y="1374523"/>
                </a:lnTo>
                <a:lnTo>
                  <a:pt x="530423" y="1339725"/>
                </a:lnTo>
                <a:lnTo>
                  <a:pt x="542307" y="1391922"/>
                </a:lnTo>
                <a:lnTo>
                  <a:pt x="554587" y="1357124"/>
                </a:lnTo>
                <a:lnTo>
                  <a:pt x="566471" y="1339725"/>
                </a:lnTo>
                <a:lnTo>
                  <a:pt x="578751" y="1383223"/>
                </a:lnTo>
                <a:lnTo>
                  <a:pt x="591031" y="1374523"/>
                </a:lnTo>
                <a:lnTo>
                  <a:pt x="602123" y="1383223"/>
                </a:lnTo>
                <a:lnTo>
                  <a:pt x="614403" y="1383223"/>
                </a:lnTo>
                <a:lnTo>
                  <a:pt x="626287" y="1383223"/>
                </a:lnTo>
                <a:lnTo>
                  <a:pt x="638568" y="1391922"/>
                </a:lnTo>
                <a:lnTo>
                  <a:pt x="650452" y="1383223"/>
                </a:lnTo>
                <a:lnTo>
                  <a:pt x="662732" y="1331026"/>
                </a:lnTo>
                <a:lnTo>
                  <a:pt x="675012" y="1339725"/>
                </a:lnTo>
                <a:lnTo>
                  <a:pt x="686896" y="1339725"/>
                </a:lnTo>
                <a:lnTo>
                  <a:pt x="699176" y="1383223"/>
                </a:lnTo>
                <a:lnTo>
                  <a:pt x="711060" y="1313627"/>
                </a:lnTo>
                <a:lnTo>
                  <a:pt x="723340" y="1296228"/>
                </a:lnTo>
                <a:lnTo>
                  <a:pt x="735620" y="1304927"/>
                </a:lnTo>
                <a:lnTo>
                  <a:pt x="747108" y="1322326"/>
                </a:lnTo>
                <a:lnTo>
                  <a:pt x="759388" y="1252730"/>
                </a:lnTo>
                <a:lnTo>
                  <a:pt x="771272" y="1113538"/>
                </a:lnTo>
                <a:lnTo>
                  <a:pt x="783553" y="1113538"/>
                </a:lnTo>
                <a:lnTo>
                  <a:pt x="795437" y="1096139"/>
                </a:lnTo>
                <a:lnTo>
                  <a:pt x="807717" y="1113538"/>
                </a:lnTo>
                <a:lnTo>
                  <a:pt x="819997" y="1148336"/>
                </a:lnTo>
                <a:lnTo>
                  <a:pt x="831881" y="1130937"/>
                </a:lnTo>
                <a:lnTo>
                  <a:pt x="844161" y="1139636"/>
                </a:lnTo>
                <a:lnTo>
                  <a:pt x="856045" y="1200533"/>
                </a:lnTo>
                <a:lnTo>
                  <a:pt x="868325" y="1130937"/>
                </a:lnTo>
                <a:lnTo>
                  <a:pt x="880605" y="1122237"/>
                </a:lnTo>
                <a:lnTo>
                  <a:pt x="891697" y="1130937"/>
                </a:lnTo>
                <a:lnTo>
                  <a:pt x="903977" y="1130937"/>
                </a:lnTo>
                <a:lnTo>
                  <a:pt x="915861" y="1078740"/>
                </a:lnTo>
                <a:lnTo>
                  <a:pt x="928141" y="1096139"/>
                </a:lnTo>
                <a:lnTo>
                  <a:pt x="940025" y="1165735"/>
                </a:lnTo>
                <a:lnTo>
                  <a:pt x="952306" y="1130937"/>
                </a:lnTo>
                <a:lnTo>
                  <a:pt x="964586" y="1096139"/>
                </a:lnTo>
                <a:lnTo>
                  <a:pt x="976470" y="1061341"/>
                </a:lnTo>
                <a:lnTo>
                  <a:pt x="988750" y="1009144"/>
                </a:lnTo>
                <a:lnTo>
                  <a:pt x="1000634" y="991745"/>
                </a:lnTo>
                <a:lnTo>
                  <a:pt x="1012914" y="956946"/>
                </a:lnTo>
                <a:lnTo>
                  <a:pt x="1025194" y="913449"/>
                </a:lnTo>
                <a:lnTo>
                  <a:pt x="1036286" y="922148"/>
                </a:lnTo>
                <a:lnTo>
                  <a:pt x="1048566" y="878651"/>
                </a:lnTo>
                <a:lnTo>
                  <a:pt x="1060450" y="887350"/>
                </a:lnTo>
                <a:lnTo>
                  <a:pt x="1072730" y="869951"/>
                </a:lnTo>
                <a:lnTo>
                  <a:pt x="1084614" y="826454"/>
                </a:lnTo>
                <a:lnTo>
                  <a:pt x="1096895" y="817754"/>
                </a:lnTo>
                <a:lnTo>
                  <a:pt x="1109175" y="809055"/>
                </a:lnTo>
                <a:lnTo>
                  <a:pt x="1121059" y="782956"/>
                </a:lnTo>
                <a:lnTo>
                  <a:pt x="1133339" y="739459"/>
                </a:lnTo>
                <a:lnTo>
                  <a:pt x="1145223" y="748158"/>
                </a:lnTo>
                <a:lnTo>
                  <a:pt x="1157503" y="782956"/>
                </a:lnTo>
                <a:lnTo>
                  <a:pt x="1169783" y="791656"/>
                </a:lnTo>
                <a:lnTo>
                  <a:pt x="1180875" y="809055"/>
                </a:lnTo>
                <a:lnTo>
                  <a:pt x="1193155" y="826454"/>
                </a:lnTo>
                <a:lnTo>
                  <a:pt x="1205039" y="852552"/>
                </a:lnTo>
                <a:lnTo>
                  <a:pt x="1217319" y="843853"/>
                </a:lnTo>
                <a:lnTo>
                  <a:pt x="1229203" y="930848"/>
                </a:lnTo>
                <a:lnTo>
                  <a:pt x="1241483" y="887350"/>
                </a:lnTo>
                <a:lnTo>
                  <a:pt x="1253764" y="965646"/>
                </a:lnTo>
                <a:lnTo>
                  <a:pt x="1265648" y="983045"/>
                </a:lnTo>
                <a:lnTo>
                  <a:pt x="1277928" y="1052641"/>
                </a:lnTo>
                <a:lnTo>
                  <a:pt x="1289812" y="1096139"/>
                </a:lnTo>
                <a:lnTo>
                  <a:pt x="1302092" y="1104838"/>
                </a:lnTo>
                <a:lnTo>
                  <a:pt x="1314372" y="1148336"/>
                </a:lnTo>
                <a:lnTo>
                  <a:pt x="1325860" y="1139636"/>
                </a:lnTo>
                <a:lnTo>
                  <a:pt x="1338140" y="1130937"/>
                </a:lnTo>
                <a:lnTo>
                  <a:pt x="1350024" y="1209233"/>
                </a:lnTo>
                <a:lnTo>
                  <a:pt x="1362304" y="1244031"/>
                </a:lnTo>
                <a:lnTo>
                  <a:pt x="1374188" y="1200533"/>
                </a:lnTo>
                <a:lnTo>
                  <a:pt x="1386469" y="1165735"/>
                </a:lnTo>
                <a:lnTo>
                  <a:pt x="1398749" y="1174434"/>
                </a:lnTo>
                <a:lnTo>
                  <a:pt x="1410633" y="1209233"/>
                </a:lnTo>
                <a:lnTo>
                  <a:pt x="1422913" y="1244031"/>
                </a:lnTo>
                <a:lnTo>
                  <a:pt x="1434797" y="1200533"/>
                </a:lnTo>
                <a:lnTo>
                  <a:pt x="1447077" y="1209233"/>
                </a:lnTo>
                <a:lnTo>
                  <a:pt x="1459357" y="1209233"/>
                </a:lnTo>
                <a:lnTo>
                  <a:pt x="1470449" y="1209233"/>
                </a:lnTo>
                <a:lnTo>
                  <a:pt x="1482729" y="1244031"/>
                </a:lnTo>
                <a:lnTo>
                  <a:pt x="1494613" y="1209233"/>
                </a:lnTo>
                <a:lnTo>
                  <a:pt x="1506893" y="1217932"/>
                </a:lnTo>
                <a:lnTo>
                  <a:pt x="1518777" y="1157035"/>
                </a:lnTo>
                <a:lnTo>
                  <a:pt x="1531057" y="1235331"/>
                </a:lnTo>
                <a:lnTo>
                  <a:pt x="1543338" y="1235331"/>
                </a:lnTo>
                <a:lnTo>
                  <a:pt x="1555222" y="1165735"/>
                </a:lnTo>
                <a:lnTo>
                  <a:pt x="1567502" y="1217932"/>
                </a:lnTo>
                <a:lnTo>
                  <a:pt x="1579386" y="1217932"/>
                </a:lnTo>
                <a:lnTo>
                  <a:pt x="1591666" y="1261430"/>
                </a:lnTo>
                <a:lnTo>
                  <a:pt x="1603946" y="1209233"/>
                </a:lnTo>
                <a:lnTo>
                  <a:pt x="1615038" y="1244031"/>
                </a:lnTo>
                <a:lnTo>
                  <a:pt x="1627318" y="1200533"/>
                </a:lnTo>
                <a:lnTo>
                  <a:pt x="1639202" y="1200533"/>
                </a:lnTo>
                <a:lnTo>
                  <a:pt x="1651482" y="1217932"/>
                </a:lnTo>
                <a:lnTo>
                  <a:pt x="1663366" y="1235331"/>
                </a:lnTo>
                <a:lnTo>
                  <a:pt x="1675646" y="1252730"/>
                </a:lnTo>
                <a:lnTo>
                  <a:pt x="1687926" y="1209233"/>
                </a:lnTo>
                <a:lnTo>
                  <a:pt x="1699810" y="1261430"/>
                </a:lnTo>
                <a:lnTo>
                  <a:pt x="1712091" y="1278829"/>
                </a:lnTo>
                <a:lnTo>
                  <a:pt x="1723975" y="1261430"/>
                </a:lnTo>
                <a:lnTo>
                  <a:pt x="1736255" y="1261430"/>
                </a:lnTo>
                <a:lnTo>
                  <a:pt x="1748535" y="1252730"/>
                </a:lnTo>
                <a:lnTo>
                  <a:pt x="1759627" y="1278829"/>
                </a:lnTo>
                <a:lnTo>
                  <a:pt x="1771907" y="1296228"/>
                </a:lnTo>
                <a:lnTo>
                  <a:pt x="1783791" y="1304927"/>
                </a:lnTo>
                <a:lnTo>
                  <a:pt x="1796071" y="1322326"/>
                </a:lnTo>
                <a:lnTo>
                  <a:pt x="1807955" y="1365824"/>
                </a:lnTo>
                <a:lnTo>
                  <a:pt x="1820235" y="1374523"/>
                </a:lnTo>
                <a:lnTo>
                  <a:pt x="1832515" y="1365824"/>
                </a:lnTo>
                <a:lnTo>
                  <a:pt x="1844399" y="1365824"/>
                </a:lnTo>
                <a:lnTo>
                  <a:pt x="1856680" y="1391922"/>
                </a:lnTo>
                <a:lnTo>
                  <a:pt x="1868564" y="1418021"/>
                </a:lnTo>
                <a:lnTo>
                  <a:pt x="1880844" y="1391922"/>
                </a:lnTo>
                <a:lnTo>
                  <a:pt x="1893124" y="1409321"/>
                </a:lnTo>
                <a:lnTo>
                  <a:pt x="1904612" y="1365824"/>
                </a:lnTo>
                <a:lnTo>
                  <a:pt x="1916892" y="1418021"/>
                </a:lnTo>
                <a:lnTo>
                  <a:pt x="1928776" y="1409321"/>
                </a:lnTo>
                <a:lnTo>
                  <a:pt x="1941056" y="1478918"/>
                </a:lnTo>
                <a:lnTo>
                  <a:pt x="1952940" y="1452819"/>
                </a:lnTo>
                <a:lnTo>
                  <a:pt x="1965220" y="1435420"/>
                </a:lnTo>
                <a:lnTo>
                  <a:pt x="1977500" y="1452819"/>
                </a:lnTo>
                <a:lnTo>
                  <a:pt x="1989384" y="1452819"/>
                </a:lnTo>
                <a:lnTo>
                  <a:pt x="2001665" y="1478918"/>
                </a:lnTo>
                <a:lnTo>
                  <a:pt x="2013549" y="1452819"/>
                </a:lnTo>
                <a:lnTo>
                  <a:pt x="2025829" y="1365824"/>
                </a:lnTo>
                <a:lnTo>
                  <a:pt x="2038109" y="1470218"/>
                </a:lnTo>
                <a:lnTo>
                  <a:pt x="2049201" y="1513716"/>
                </a:lnTo>
                <a:lnTo>
                  <a:pt x="2061481" y="1470218"/>
                </a:lnTo>
                <a:lnTo>
                  <a:pt x="2073365" y="1487617"/>
                </a:lnTo>
                <a:lnTo>
                  <a:pt x="2085645" y="1418021"/>
                </a:lnTo>
                <a:lnTo>
                  <a:pt x="2097529" y="1470218"/>
                </a:lnTo>
                <a:lnTo>
                  <a:pt x="2109809" y="1444120"/>
                </a:lnTo>
                <a:lnTo>
                  <a:pt x="2122089" y="1426720"/>
                </a:lnTo>
                <a:lnTo>
                  <a:pt x="2133973" y="1435420"/>
                </a:lnTo>
                <a:lnTo>
                  <a:pt x="2146254" y="1409321"/>
                </a:lnTo>
                <a:lnTo>
                  <a:pt x="2158138" y="1418021"/>
                </a:lnTo>
                <a:lnTo>
                  <a:pt x="2170418" y="1452819"/>
                </a:lnTo>
                <a:lnTo>
                  <a:pt x="2182698" y="1461519"/>
                </a:lnTo>
                <a:lnTo>
                  <a:pt x="2193790" y="1470218"/>
                </a:lnTo>
                <a:lnTo>
                  <a:pt x="2206070" y="1426720"/>
                </a:lnTo>
                <a:lnTo>
                  <a:pt x="2217954" y="1452819"/>
                </a:lnTo>
                <a:lnTo>
                  <a:pt x="2230234" y="1487617"/>
                </a:lnTo>
                <a:lnTo>
                  <a:pt x="2242118" y="1461519"/>
                </a:lnTo>
                <a:lnTo>
                  <a:pt x="2254398" y="1391922"/>
                </a:lnTo>
                <a:lnTo>
                  <a:pt x="2266678" y="1374523"/>
                </a:lnTo>
                <a:lnTo>
                  <a:pt x="2278562" y="1365824"/>
                </a:lnTo>
                <a:lnTo>
                  <a:pt x="2290842" y="1348425"/>
                </a:lnTo>
                <a:lnTo>
                  <a:pt x="2302726" y="1348425"/>
                </a:lnTo>
                <a:lnTo>
                  <a:pt x="2315007" y="1296228"/>
                </a:lnTo>
                <a:lnTo>
                  <a:pt x="2327287" y="1278829"/>
                </a:lnTo>
                <a:lnTo>
                  <a:pt x="2338379" y="1252730"/>
                </a:lnTo>
                <a:lnTo>
                  <a:pt x="2350659" y="1287528"/>
                </a:lnTo>
                <a:lnTo>
                  <a:pt x="2362543" y="1209233"/>
                </a:lnTo>
                <a:lnTo>
                  <a:pt x="2374823" y="1209233"/>
                </a:lnTo>
                <a:lnTo>
                  <a:pt x="2386707" y="1191833"/>
                </a:lnTo>
                <a:lnTo>
                  <a:pt x="2398987" y="1217932"/>
                </a:lnTo>
                <a:lnTo>
                  <a:pt x="2411267" y="1226632"/>
                </a:lnTo>
                <a:lnTo>
                  <a:pt x="2423151" y="1183134"/>
                </a:lnTo>
                <a:lnTo>
                  <a:pt x="2435431" y="1191833"/>
                </a:lnTo>
                <a:lnTo>
                  <a:pt x="2447315" y="1122237"/>
                </a:lnTo>
                <a:lnTo>
                  <a:pt x="2459596" y="1183134"/>
                </a:lnTo>
                <a:lnTo>
                  <a:pt x="2471876" y="1157035"/>
                </a:lnTo>
                <a:lnTo>
                  <a:pt x="2483364" y="1165735"/>
                </a:lnTo>
                <a:lnTo>
                  <a:pt x="2495644" y="1209233"/>
                </a:lnTo>
                <a:lnTo>
                  <a:pt x="2507528" y="1139636"/>
                </a:lnTo>
                <a:lnTo>
                  <a:pt x="2519808" y="1070040"/>
                </a:lnTo>
                <a:lnTo>
                  <a:pt x="2531692" y="1130937"/>
                </a:lnTo>
                <a:lnTo>
                  <a:pt x="2543972" y="1157035"/>
                </a:lnTo>
                <a:lnTo>
                  <a:pt x="2556252" y="1130937"/>
                </a:lnTo>
                <a:lnTo>
                  <a:pt x="2568136" y="1217932"/>
                </a:lnTo>
                <a:lnTo>
                  <a:pt x="2580416" y="1148336"/>
                </a:lnTo>
                <a:lnTo>
                  <a:pt x="2592300" y="1157035"/>
                </a:lnTo>
                <a:lnTo>
                  <a:pt x="2604581" y="1174434"/>
                </a:lnTo>
                <a:lnTo>
                  <a:pt x="2616861" y="1165735"/>
                </a:lnTo>
                <a:lnTo>
                  <a:pt x="2627952" y="1209233"/>
                </a:lnTo>
                <a:lnTo>
                  <a:pt x="2640233" y="1191833"/>
                </a:lnTo>
                <a:lnTo>
                  <a:pt x="2652117" y="1157035"/>
                </a:lnTo>
                <a:lnTo>
                  <a:pt x="2664397" y="1200533"/>
                </a:lnTo>
                <a:lnTo>
                  <a:pt x="2676281" y="1252730"/>
                </a:lnTo>
                <a:lnTo>
                  <a:pt x="2688561" y="1261430"/>
                </a:lnTo>
                <a:lnTo>
                  <a:pt x="2700841" y="1296228"/>
                </a:lnTo>
                <a:lnTo>
                  <a:pt x="2712725" y="1261430"/>
                </a:lnTo>
                <a:lnTo>
                  <a:pt x="2725005" y="1270129"/>
                </a:lnTo>
                <a:lnTo>
                  <a:pt x="2736889" y="1304927"/>
                </a:lnTo>
                <a:lnTo>
                  <a:pt x="2749169" y="1226632"/>
                </a:lnTo>
                <a:lnTo>
                  <a:pt x="2761450" y="1270129"/>
                </a:lnTo>
                <a:lnTo>
                  <a:pt x="2772541" y="1252730"/>
                </a:lnTo>
                <a:lnTo>
                  <a:pt x="2784822" y="1235331"/>
                </a:lnTo>
                <a:lnTo>
                  <a:pt x="2796706" y="1304927"/>
                </a:lnTo>
                <a:lnTo>
                  <a:pt x="2808986" y="1313627"/>
                </a:lnTo>
                <a:lnTo>
                  <a:pt x="2820870" y="1313627"/>
                </a:lnTo>
                <a:lnTo>
                  <a:pt x="2833150" y="1304927"/>
                </a:lnTo>
                <a:lnTo>
                  <a:pt x="2845430" y="1339725"/>
                </a:lnTo>
                <a:lnTo>
                  <a:pt x="2857314" y="1348425"/>
                </a:lnTo>
                <a:lnTo>
                  <a:pt x="2869594" y="1400622"/>
                </a:lnTo>
                <a:lnTo>
                  <a:pt x="2881478" y="1391922"/>
                </a:lnTo>
                <a:lnTo>
                  <a:pt x="2893758" y="1400622"/>
                </a:lnTo>
                <a:lnTo>
                  <a:pt x="2906039" y="1374523"/>
                </a:lnTo>
                <a:lnTo>
                  <a:pt x="2917130" y="1383223"/>
                </a:lnTo>
                <a:lnTo>
                  <a:pt x="2929410" y="1348425"/>
                </a:lnTo>
                <a:lnTo>
                  <a:pt x="2941294" y="1357124"/>
                </a:lnTo>
                <a:lnTo>
                  <a:pt x="2953575" y="1348425"/>
                </a:lnTo>
                <a:lnTo>
                  <a:pt x="2965459" y="1304927"/>
                </a:lnTo>
                <a:lnTo>
                  <a:pt x="2977739" y="1304927"/>
                </a:lnTo>
                <a:lnTo>
                  <a:pt x="2990019" y="1287528"/>
                </a:lnTo>
                <a:lnTo>
                  <a:pt x="3001903" y="1313627"/>
                </a:lnTo>
                <a:lnTo>
                  <a:pt x="3014183" y="1348425"/>
                </a:lnTo>
                <a:lnTo>
                  <a:pt x="3026067" y="1313627"/>
                </a:lnTo>
                <a:lnTo>
                  <a:pt x="3038347" y="1278829"/>
                </a:lnTo>
                <a:lnTo>
                  <a:pt x="3050627" y="1331026"/>
                </a:lnTo>
                <a:lnTo>
                  <a:pt x="3062115" y="1331026"/>
                </a:lnTo>
                <a:lnTo>
                  <a:pt x="3074395" y="1348425"/>
                </a:lnTo>
                <a:lnTo>
                  <a:pt x="3086280" y="1331026"/>
                </a:lnTo>
                <a:lnTo>
                  <a:pt x="3098560" y="1365824"/>
                </a:lnTo>
                <a:lnTo>
                  <a:pt x="3110444" y="1313627"/>
                </a:lnTo>
                <a:lnTo>
                  <a:pt x="3122724" y="1383223"/>
                </a:lnTo>
                <a:lnTo>
                  <a:pt x="3135004" y="1400622"/>
                </a:lnTo>
                <a:lnTo>
                  <a:pt x="3146888" y="1383223"/>
                </a:lnTo>
                <a:lnTo>
                  <a:pt x="3159168" y="1357124"/>
                </a:lnTo>
                <a:lnTo>
                  <a:pt x="3171052" y="1365824"/>
                </a:lnTo>
                <a:lnTo>
                  <a:pt x="3183332" y="1331026"/>
                </a:lnTo>
                <a:lnTo>
                  <a:pt x="3195612" y="1365824"/>
                </a:lnTo>
                <a:lnTo>
                  <a:pt x="3206704" y="1374523"/>
                </a:lnTo>
                <a:lnTo>
                  <a:pt x="3218984" y="1383223"/>
                </a:lnTo>
                <a:lnTo>
                  <a:pt x="3230868" y="1426720"/>
                </a:lnTo>
                <a:lnTo>
                  <a:pt x="3243149" y="1400622"/>
                </a:lnTo>
                <a:lnTo>
                  <a:pt x="3255033" y="1418021"/>
                </a:lnTo>
                <a:lnTo>
                  <a:pt x="3267313" y="1426720"/>
                </a:lnTo>
                <a:lnTo>
                  <a:pt x="3279593" y="1418021"/>
                </a:lnTo>
                <a:lnTo>
                  <a:pt x="3291477" y="1435420"/>
                </a:lnTo>
                <a:lnTo>
                  <a:pt x="3303757" y="1452819"/>
                </a:lnTo>
                <a:lnTo>
                  <a:pt x="3315641" y="1478918"/>
                </a:lnTo>
                <a:lnTo>
                  <a:pt x="3327921" y="1444120"/>
                </a:lnTo>
                <a:lnTo>
                  <a:pt x="3340201" y="1470218"/>
                </a:lnTo>
                <a:lnTo>
                  <a:pt x="3351293" y="1478918"/>
                </a:lnTo>
                <a:lnTo>
                  <a:pt x="3363573" y="1548514"/>
                </a:lnTo>
                <a:lnTo>
                  <a:pt x="3375457" y="1496317"/>
                </a:lnTo>
                <a:lnTo>
                  <a:pt x="3387737" y="1470218"/>
                </a:lnTo>
                <a:lnTo>
                  <a:pt x="3399621" y="1470218"/>
                </a:lnTo>
                <a:lnTo>
                  <a:pt x="3411902" y="1452819"/>
                </a:lnTo>
                <a:lnTo>
                  <a:pt x="3424182" y="1435420"/>
                </a:lnTo>
                <a:lnTo>
                  <a:pt x="3436066" y="1478918"/>
                </a:lnTo>
                <a:lnTo>
                  <a:pt x="3448346" y="1539814"/>
                </a:lnTo>
                <a:lnTo>
                  <a:pt x="3460230" y="1557213"/>
                </a:lnTo>
                <a:lnTo>
                  <a:pt x="3472510" y="1505016"/>
                </a:lnTo>
                <a:lnTo>
                  <a:pt x="3484790" y="1513716"/>
                </a:lnTo>
                <a:lnTo>
                  <a:pt x="3495882" y="1531115"/>
                </a:lnTo>
                <a:lnTo>
                  <a:pt x="3508162" y="1522415"/>
                </a:lnTo>
                <a:lnTo>
                  <a:pt x="3520046" y="1557213"/>
                </a:lnTo>
                <a:lnTo>
                  <a:pt x="3532326" y="1522415"/>
                </a:lnTo>
                <a:lnTo>
                  <a:pt x="3544210" y="1531115"/>
                </a:lnTo>
                <a:lnTo>
                  <a:pt x="3556491" y="1557213"/>
                </a:lnTo>
                <a:lnTo>
                  <a:pt x="3568771" y="1505016"/>
                </a:lnTo>
                <a:lnTo>
                  <a:pt x="3580655" y="1522415"/>
                </a:lnTo>
                <a:lnTo>
                  <a:pt x="3592935" y="1531115"/>
                </a:lnTo>
                <a:lnTo>
                  <a:pt x="3604819" y="1557213"/>
                </a:lnTo>
                <a:lnTo>
                  <a:pt x="3617099" y="1574612"/>
                </a:lnTo>
                <a:lnTo>
                  <a:pt x="3629379" y="1531115"/>
                </a:lnTo>
                <a:lnTo>
                  <a:pt x="3640867" y="1557213"/>
                </a:lnTo>
                <a:lnTo>
                  <a:pt x="3653147" y="1592011"/>
                </a:lnTo>
                <a:lnTo>
                  <a:pt x="3665031" y="1539814"/>
                </a:lnTo>
                <a:lnTo>
                  <a:pt x="3677311" y="1583312"/>
                </a:lnTo>
                <a:lnTo>
                  <a:pt x="3689195" y="1583312"/>
                </a:lnTo>
                <a:lnTo>
                  <a:pt x="3701476" y="1583312"/>
                </a:lnTo>
                <a:lnTo>
                  <a:pt x="3713756" y="1618110"/>
                </a:lnTo>
                <a:lnTo>
                  <a:pt x="3725640" y="1618110"/>
                </a:lnTo>
                <a:lnTo>
                  <a:pt x="3737920" y="1600711"/>
                </a:lnTo>
                <a:lnTo>
                  <a:pt x="3749804" y="1592011"/>
                </a:lnTo>
                <a:lnTo>
                  <a:pt x="3762084" y="1557213"/>
                </a:lnTo>
                <a:lnTo>
                  <a:pt x="3774364" y="1557213"/>
                </a:lnTo>
                <a:lnTo>
                  <a:pt x="3785456" y="1539814"/>
                </a:lnTo>
                <a:lnTo>
                  <a:pt x="3797736" y="1505016"/>
                </a:lnTo>
                <a:lnTo>
                  <a:pt x="3809620" y="1531115"/>
                </a:lnTo>
                <a:lnTo>
                  <a:pt x="3821900" y="1487617"/>
                </a:lnTo>
                <a:lnTo>
                  <a:pt x="3833784" y="1505016"/>
                </a:lnTo>
                <a:lnTo>
                  <a:pt x="3846065" y="1418021"/>
                </a:lnTo>
                <a:lnTo>
                  <a:pt x="3858345" y="1452819"/>
                </a:lnTo>
                <a:lnTo>
                  <a:pt x="3870229" y="1391922"/>
                </a:lnTo>
                <a:lnTo>
                  <a:pt x="3882509" y="1383223"/>
                </a:lnTo>
                <a:lnTo>
                  <a:pt x="3894393" y="1331026"/>
                </a:lnTo>
                <a:lnTo>
                  <a:pt x="3906673" y="1339725"/>
                </a:lnTo>
                <a:lnTo>
                  <a:pt x="3918953" y="1365824"/>
                </a:lnTo>
                <a:lnTo>
                  <a:pt x="3930045" y="1304927"/>
                </a:lnTo>
                <a:lnTo>
                  <a:pt x="3942325" y="1322326"/>
                </a:lnTo>
                <a:lnTo>
                  <a:pt x="3954209" y="1383223"/>
                </a:lnTo>
                <a:lnTo>
                  <a:pt x="3966489" y="1365824"/>
                </a:lnTo>
                <a:lnTo>
                  <a:pt x="3978373" y="1339725"/>
                </a:lnTo>
                <a:lnTo>
                  <a:pt x="3990653" y="1348425"/>
                </a:lnTo>
                <a:lnTo>
                  <a:pt x="4002934" y="1374523"/>
                </a:lnTo>
                <a:lnTo>
                  <a:pt x="4014818" y="1365824"/>
                </a:lnTo>
                <a:lnTo>
                  <a:pt x="4027098" y="1339725"/>
                </a:lnTo>
                <a:lnTo>
                  <a:pt x="4038982" y="1339725"/>
                </a:lnTo>
                <a:lnTo>
                  <a:pt x="4051262" y="1348425"/>
                </a:lnTo>
                <a:lnTo>
                  <a:pt x="4063542" y="1339725"/>
                </a:lnTo>
                <a:lnTo>
                  <a:pt x="4074634" y="1348425"/>
                </a:lnTo>
                <a:lnTo>
                  <a:pt x="4086914" y="1296228"/>
                </a:lnTo>
                <a:lnTo>
                  <a:pt x="4098798" y="1270129"/>
                </a:lnTo>
                <a:lnTo>
                  <a:pt x="4111078" y="1244031"/>
                </a:lnTo>
                <a:lnTo>
                  <a:pt x="4122962" y="1261430"/>
                </a:lnTo>
                <a:lnTo>
                  <a:pt x="4135242" y="1322326"/>
                </a:lnTo>
                <a:lnTo>
                  <a:pt x="4147522" y="1278829"/>
                </a:lnTo>
                <a:lnTo>
                  <a:pt x="4159407" y="1331026"/>
                </a:lnTo>
                <a:lnTo>
                  <a:pt x="4171687" y="1339725"/>
                </a:lnTo>
                <a:lnTo>
                  <a:pt x="4183571" y="1374523"/>
                </a:lnTo>
                <a:lnTo>
                  <a:pt x="4195851" y="1348425"/>
                </a:lnTo>
                <a:lnTo>
                  <a:pt x="4208131" y="1374523"/>
                </a:lnTo>
                <a:lnTo>
                  <a:pt x="4219619" y="1348425"/>
                </a:lnTo>
                <a:lnTo>
                  <a:pt x="4231899" y="1383223"/>
                </a:lnTo>
                <a:lnTo>
                  <a:pt x="4243783" y="1339725"/>
                </a:lnTo>
                <a:lnTo>
                  <a:pt x="4256063" y="1348425"/>
                </a:lnTo>
                <a:lnTo>
                  <a:pt x="4267947" y="1339725"/>
                </a:lnTo>
                <a:lnTo>
                  <a:pt x="4280227" y="1391922"/>
                </a:lnTo>
                <a:lnTo>
                  <a:pt x="4292508" y="1374523"/>
                </a:lnTo>
                <a:lnTo>
                  <a:pt x="4304392" y="1339725"/>
                </a:lnTo>
                <a:lnTo>
                  <a:pt x="4316672" y="1391922"/>
                </a:lnTo>
                <a:lnTo>
                  <a:pt x="4328556" y="1374523"/>
                </a:lnTo>
                <a:lnTo>
                  <a:pt x="4340836" y="1383223"/>
                </a:lnTo>
                <a:lnTo>
                  <a:pt x="4353116" y="1313627"/>
                </a:lnTo>
                <a:lnTo>
                  <a:pt x="4364208" y="1365824"/>
                </a:lnTo>
                <a:lnTo>
                  <a:pt x="4376488" y="1365824"/>
                </a:lnTo>
                <a:lnTo>
                  <a:pt x="4388372" y="1374523"/>
                </a:lnTo>
                <a:lnTo>
                  <a:pt x="4400652" y="1426720"/>
                </a:lnTo>
                <a:lnTo>
                  <a:pt x="4412536" y="1461519"/>
                </a:lnTo>
                <a:lnTo>
                  <a:pt x="4424816" y="1426720"/>
                </a:lnTo>
                <a:lnTo>
                  <a:pt x="4437096" y="1452819"/>
                </a:lnTo>
                <a:lnTo>
                  <a:pt x="4448980" y="1452819"/>
                </a:lnTo>
                <a:lnTo>
                  <a:pt x="4461261" y="1426720"/>
                </a:lnTo>
                <a:lnTo>
                  <a:pt x="4473145" y="1478918"/>
                </a:lnTo>
                <a:lnTo>
                  <a:pt x="4485425" y="1487617"/>
                </a:lnTo>
                <a:lnTo>
                  <a:pt x="4497705" y="1452819"/>
                </a:lnTo>
                <a:lnTo>
                  <a:pt x="4508797" y="1478918"/>
                </a:lnTo>
                <a:lnTo>
                  <a:pt x="4521077" y="1496317"/>
                </a:lnTo>
                <a:lnTo>
                  <a:pt x="4532961" y="1522415"/>
                </a:lnTo>
                <a:lnTo>
                  <a:pt x="4545241" y="1487617"/>
                </a:lnTo>
                <a:lnTo>
                  <a:pt x="4557125" y="1444120"/>
                </a:lnTo>
                <a:lnTo>
                  <a:pt x="4569405" y="1461519"/>
                </a:lnTo>
                <a:lnTo>
                  <a:pt x="4581685" y="1470218"/>
                </a:lnTo>
                <a:lnTo>
                  <a:pt x="4593569" y="1470218"/>
                </a:lnTo>
                <a:lnTo>
                  <a:pt x="4605850" y="1470218"/>
                </a:lnTo>
                <a:lnTo>
                  <a:pt x="4617734" y="1522415"/>
                </a:lnTo>
                <a:lnTo>
                  <a:pt x="4630014" y="1496317"/>
                </a:lnTo>
                <a:lnTo>
                  <a:pt x="4642294" y="1531115"/>
                </a:lnTo>
                <a:lnTo>
                  <a:pt x="4653386" y="1522415"/>
                </a:lnTo>
                <a:lnTo>
                  <a:pt x="4665666" y="1496317"/>
                </a:lnTo>
                <a:lnTo>
                  <a:pt x="4677550" y="1531115"/>
                </a:lnTo>
                <a:lnTo>
                  <a:pt x="4689830" y="1470218"/>
                </a:lnTo>
                <a:lnTo>
                  <a:pt x="4701714" y="1478918"/>
                </a:lnTo>
                <a:lnTo>
                  <a:pt x="4713994" y="1461519"/>
                </a:lnTo>
                <a:lnTo>
                  <a:pt x="4726274" y="1418021"/>
                </a:lnTo>
                <a:lnTo>
                  <a:pt x="4738158" y="1461519"/>
                </a:lnTo>
                <a:lnTo>
                  <a:pt x="4750438" y="1452819"/>
                </a:lnTo>
                <a:lnTo>
                  <a:pt x="4762322" y="1374523"/>
                </a:lnTo>
                <a:lnTo>
                  <a:pt x="4774603" y="1374523"/>
                </a:lnTo>
                <a:lnTo>
                  <a:pt x="4786883" y="1400622"/>
                </a:lnTo>
                <a:lnTo>
                  <a:pt x="4798371" y="1400622"/>
                </a:lnTo>
                <a:lnTo>
                  <a:pt x="4810651" y="1435420"/>
                </a:lnTo>
                <a:lnTo>
                  <a:pt x="4822535" y="1261430"/>
                </a:lnTo>
                <a:lnTo>
                  <a:pt x="4834815" y="1270129"/>
                </a:lnTo>
                <a:lnTo>
                  <a:pt x="4846699" y="1217932"/>
                </a:lnTo>
                <a:lnTo>
                  <a:pt x="4858979" y="1252730"/>
                </a:lnTo>
                <a:lnTo>
                  <a:pt x="4871259" y="1217932"/>
                </a:lnTo>
                <a:lnTo>
                  <a:pt x="4883143" y="1209233"/>
                </a:lnTo>
                <a:lnTo>
                  <a:pt x="4895423" y="1174434"/>
                </a:lnTo>
                <a:lnTo>
                  <a:pt x="4907308" y="1104838"/>
                </a:lnTo>
                <a:lnTo>
                  <a:pt x="4919588" y="1087439"/>
                </a:lnTo>
                <a:lnTo>
                  <a:pt x="4931868" y="1000444"/>
                </a:lnTo>
                <a:lnTo>
                  <a:pt x="4942960" y="956946"/>
                </a:lnTo>
                <a:lnTo>
                  <a:pt x="4955240" y="939547"/>
                </a:lnTo>
                <a:lnTo>
                  <a:pt x="4967124" y="861252"/>
                </a:lnTo>
                <a:lnTo>
                  <a:pt x="4979404" y="826454"/>
                </a:lnTo>
                <a:lnTo>
                  <a:pt x="4991288" y="835153"/>
                </a:lnTo>
                <a:lnTo>
                  <a:pt x="5003568" y="817754"/>
                </a:lnTo>
                <a:lnTo>
                  <a:pt x="5015848" y="791656"/>
                </a:lnTo>
                <a:lnTo>
                  <a:pt x="5027732" y="730759"/>
                </a:lnTo>
                <a:lnTo>
                  <a:pt x="5040012" y="722060"/>
                </a:lnTo>
                <a:lnTo>
                  <a:pt x="5051896" y="756858"/>
                </a:lnTo>
                <a:lnTo>
                  <a:pt x="5064177" y="756858"/>
                </a:lnTo>
                <a:lnTo>
                  <a:pt x="5076457" y="765557"/>
                </a:lnTo>
                <a:lnTo>
                  <a:pt x="5087548" y="756858"/>
                </a:lnTo>
                <a:lnTo>
                  <a:pt x="5099829" y="695961"/>
                </a:lnTo>
                <a:lnTo>
                  <a:pt x="5111713" y="817754"/>
                </a:lnTo>
                <a:lnTo>
                  <a:pt x="5123993" y="809055"/>
                </a:lnTo>
                <a:lnTo>
                  <a:pt x="5135877" y="791656"/>
                </a:lnTo>
                <a:lnTo>
                  <a:pt x="5148157" y="852552"/>
                </a:lnTo>
                <a:lnTo>
                  <a:pt x="5160437" y="835153"/>
                </a:lnTo>
                <a:lnTo>
                  <a:pt x="5172321" y="765557"/>
                </a:lnTo>
                <a:lnTo>
                  <a:pt x="5184601" y="782956"/>
                </a:lnTo>
                <a:lnTo>
                  <a:pt x="5196485" y="835153"/>
                </a:lnTo>
                <a:lnTo>
                  <a:pt x="5208765" y="817754"/>
                </a:lnTo>
                <a:lnTo>
                  <a:pt x="5221046" y="852552"/>
                </a:lnTo>
                <a:lnTo>
                  <a:pt x="5232137" y="861252"/>
                </a:lnTo>
                <a:lnTo>
                  <a:pt x="5244418" y="861252"/>
                </a:lnTo>
                <a:lnTo>
                  <a:pt x="5256302" y="887350"/>
                </a:lnTo>
                <a:lnTo>
                  <a:pt x="5268582" y="904749"/>
                </a:lnTo>
                <a:lnTo>
                  <a:pt x="5280466" y="887350"/>
                </a:lnTo>
                <a:lnTo>
                  <a:pt x="5292746" y="878651"/>
                </a:lnTo>
                <a:lnTo>
                  <a:pt x="5305026" y="887350"/>
                </a:lnTo>
                <a:lnTo>
                  <a:pt x="5316910" y="939547"/>
                </a:lnTo>
                <a:lnTo>
                  <a:pt x="5329190" y="913449"/>
                </a:lnTo>
                <a:lnTo>
                  <a:pt x="5341074" y="939547"/>
                </a:lnTo>
                <a:lnTo>
                  <a:pt x="5353354" y="991745"/>
                </a:lnTo>
                <a:lnTo>
                  <a:pt x="5365635" y="956946"/>
                </a:lnTo>
                <a:lnTo>
                  <a:pt x="5377122" y="983045"/>
                </a:lnTo>
                <a:lnTo>
                  <a:pt x="5389403" y="948247"/>
                </a:lnTo>
                <a:lnTo>
                  <a:pt x="5401287" y="991745"/>
                </a:lnTo>
                <a:lnTo>
                  <a:pt x="5413567" y="983045"/>
                </a:lnTo>
                <a:lnTo>
                  <a:pt x="5425451" y="974346"/>
                </a:lnTo>
                <a:lnTo>
                  <a:pt x="5437731" y="939547"/>
                </a:lnTo>
                <a:lnTo>
                  <a:pt x="5450011" y="1043942"/>
                </a:lnTo>
                <a:lnTo>
                  <a:pt x="5461895" y="1000444"/>
                </a:lnTo>
                <a:lnTo>
                  <a:pt x="5474175" y="1009144"/>
                </a:lnTo>
                <a:lnTo>
                  <a:pt x="5486059" y="956946"/>
                </a:lnTo>
                <a:lnTo>
                  <a:pt x="5498339" y="930848"/>
                </a:lnTo>
                <a:lnTo>
                  <a:pt x="5510620" y="974346"/>
                </a:lnTo>
                <a:lnTo>
                  <a:pt x="5521711" y="991745"/>
                </a:lnTo>
                <a:lnTo>
                  <a:pt x="5533991" y="974346"/>
                </a:lnTo>
                <a:lnTo>
                  <a:pt x="5545876" y="974346"/>
                </a:lnTo>
                <a:lnTo>
                  <a:pt x="5558156" y="1000444"/>
                </a:lnTo>
                <a:lnTo>
                  <a:pt x="5570040" y="1052641"/>
                </a:lnTo>
                <a:lnTo>
                  <a:pt x="5582320" y="1026543"/>
                </a:lnTo>
                <a:lnTo>
                  <a:pt x="5594600" y="1078740"/>
                </a:lnTo>
                <a:lnTo>
                  <a:pt x="5606484" y="1104838"/>
                </a:lnTo>
                <a:lnTo>
                  <a:pt x="5618764" y="1165735"/>
                </a:lnTo>
                <a:lnTo>
                  <a:pt x="5630648" y="1226632"/>
                </a:lnTo>
                <a:lnTo>
                  <a:pt x="5642928" y="1165735"/>
                </a:lnTo>
                <a:lnTo>
                  <a:pt x="5655208" y="1130937"/>
                </a:lnTo>
                <a:lnTo>
                  <a:pt x="5666300" y="1122237"/>
                </a:lnTo>
                <a:lnTo>
                  <a:pt x="5678580" y="1261430"/>
                </a:lnTo>
                <a:lnTo>
                  <a:pt x="5690464" y="1235331"/>
                </a:lnTo>
                <a:lnTo>
                  <a:pt x="5702745" y="1252730"/>
                </a:lnTo>
                <a:lnTo>
                  <a:pt x="5714629" y="1217932"/>
                </a:lnTo>
                <a:lnTo>
                  <a:pt x="5726909" y="1244031"/>
                </a:lnTo>
                <a:lnTo>
                  <a:pt x="5739189" y="1191833"/>
                </a:lnTo>
                <a:lnTo>
                  <a:pt x="5751073" y="1296228"/>
                </a:lnTo>
                <a:lnTo>
                  <a:pt x="5763353" y="1304927"/>
                </a:lnTo>
                <a:lnTo>
                  <a:pt x="5775237" y="1331026"/>
                </a:lnTo>
                <a:lnTo>
                  <a:pt x="5787517" y="1348425"/>
                </a:lnTo>
                <a:lnTo>
                  <a:pt x="5799797" y="1365824"/>
                </a:lnTo>
                <a:lnTo>
                  <a:pt x="5810889" y="1304927"/>
                </a:lnTo>
                <a:lnTo>
                  <a:pt x="5823169" y="1365824"/>
                </a:lnTo>
                <a:lnTo>
                  <a:pt x="5835053" y="1322326"/>
                </a:lnTo>
                <a:lnTo>
                  <a:pt x="5847333" y="1357124"/>
                </a:lnTo>
                <a:lnTo>
                  <a:pt x="5859218" y="1391922"/>
                </a:lnTo>
                <a:lnTo>
                  <a:pt x="5871498" y="1426720"/>
                </a:lnTo>
                <a:lnTo>
                  <a:pt x="5883778" y="1418021"/>
                </a:lnTo>
                <a:lnTo>
                  <a:pt x="5895662" y="1435420"/>
                </a:lnTo>
                <a:lnTo>
                  <a:pt x="5907942" y="1418021"/>
                </a:lnTo>
                <a:lnTo>
                  <a:pt x="5919826" y="1426720"/>
                </a:lnTo>
                <a:lnTo>
                  <a:pt x="5932106" y="1522415"/>
                </a:lnTo>
                <a:lnTo>
                  <a:pt x="5944386" y="1478918"/>
                </a:lnTo>
                <a:lnTo>
                  <a:pt x="5955874" y="1461519"/>
                </a:lnTo>
                <a:lnTo>
                  <a:pt x="5968154" y="1435420"/>
                </a:lnTo>
                <a:lnTo>
                  <a:pt x="5980038" y="1487617"/>
                </a:lnTo>
                <a:lnTo>
                  <a:pt x="5992319" y="1478918"/>
                </a:lnTo>
                <a:lnTo>
                  <a:pt x="6004203" y="1470218"/>
                </a:lnTo>
                <a:lnTo>
                  <a:pt x="6016483" y="1505016"/>
                </a:lnTo>
                <a:lnTo>
                  <a:pt x="6028763" y="1487617"/>
                </a:lnTo>
                <a:lnTo>
                  <a:pt x="6040647" y="1470218"/>
                </a:lnTo>
                <a:lnTo>
                  <a:pt x="6052927" y="1496317"/>
                </a:lnTo>
                <a:lnTo>
                  <a:pt x="6064811" y="1522415"/>
                </a:lnTo>
                <a:lnTo>
                  <a:pt x="6077091" y="1522415"/>
                </a:lnTo>
                <a:lnTo>
                  <a:pt x="6089371" y="1539814"/>
                </a:lnTo>
                <a:lnTo>
                  <a:pt x="6100463" y="1609410"/>
                </a:lnTo>
                <a:lnTo>
                  <a:pt x="6112743" y="1583312"/>
                </a:lnTo>
                <a:lnTo>
                  <a:pt x="6124627" y="1635509"/>
                </a:lnTo>
                <a:lnTo>
                  <a:pt x="6136907" y="1600711"/>
                </a:lnTo>
                <a:lnTo>
                  <a:pt x="6148791" y="1618110"/>
                </a:lnTo>
                <a:lnTo>
                  <a:pt x="6161072" y="1618110"/>
                </a:lnTo>
                <a:lnTo>
                  <a:pt x="6173352" y="1600711"/>
                </a:lnTo>
                <a:lnTo>
                  <a:pt x="6185236" y="1592011"/>
                </a:lnTo>
                <a:lnTo>
                  <a:pt x="6197516" y="1539814"/>
                </a:lnTo>
                <a:lnTo>
                  <a:pt x="6209400" y="1600711"/>
                </a:lnTo>
                <a:lnTo>
                  <a:pt x="6221680" y="1592011"/>
                </a:lnTo>
                <a:lnTo>
                  <a:pt x="6233960" y="1609410"/>
                </a:lnTo>
                <a:lnTo>
                  <a:pt x="6245052" y="1670307"/>
                </a:lnTo>
                <a:lnTo>
                  <a:pt x="6257332" y="1661607"/>
                </a:lnTo>
                <a:lnTo>
                  <a:pt x="6269216" y="1644208"/>
                </a:lnTo>
                <a:lnTo>
                  <a:pt x="6281496" y="1626809"/>
                </a:lnTo>
                <a:lnTo>
                  <a:pt x="6293380" y="1644208"/>
                </a:lnTo>
                <a:lnTo>
                  <a:pt x="6305661" y="1679006"/>
                </a:lnTo>
                <a:lnTo>
                  <a:pt x="6317941" y="1661607"/>
                </a:lnTo>
                <a:lnTo>
                  <a:pt x="6329825" y="1652908"/>
                </a:lnTo>
                <a:lnTo>
                  <a:pt x="6342105" y="1670307"/>
                </a:lnTo>
                <a:lnTo>
                  <a:pt x="6353989" y="1618110"/>
                </a:lnTo>
                <a:lnTo>
                  <a:pt x="6366269" y="1583312"/>
                </a:lnTo>
                <a:lnTo>
                  <a:pt x="6378549" y="1600711"/>
                </a:lnTo>
                <a:lnTo>
                  <a:pt x="6389641" y="1644208"/>
                </a:lnTo>
                <a:lnTo>
                  <a:pt x="6401921" y="1670307"/>
                </a:lnTo>
                <a:lnTo>
                  <a:pt x="6413805" y="1652908"/>
                </a:lnTo>
                <a:lnTo>
                  <a:pt x="6426085" y="1705105"/>
                </a:lnTo>
                <a:lnTo>
                  <a:pt x="6437969" y="1661607"/>
                </a:lnTo>
                <a:lnTo>
                  <a:pt x="6450249" y="1670307"/>
                </a:lnTo>
                <a:lnTo>
                  <a:pt x="6462530" y="1705105"/>
                </a:lnTo>
                <a:lnTo>
                  <a:pt x="6474414" y="1705105"/>
                </a:lnTo>
                <a:lnTo>
                  <a:pt x="6486694" y="1687706"/>
                </a:lnTo>
                <a:lnTo>
                  <a:pt x="6498578" y="1661607"/>
                </a:lnTo>
                <a:lnTo>
                  <a:pt x="6510858" y="1644208"/>
                </a:lnTo>
                <a:lnTo>
                  <a:pt x="6523138" y="1713805"/>
                </a:lnTo>
                <a:lnTo>
                  <a:pt x="6534626" y="1513716"/>
                </a:lnTo>
                <a:lnTo>
                  <a:pt x="6546906" y="0"/>
                </a:lnTo>
                <a:lnTo>
                  <a:pt x="6558790" y="208788"/>
                </a:lnTo>
                <a:lnTo>
                  <a:pt x="6571070" y="617665"/>
                </a:lnTo>
                <a:lnTo>
                  <a:pt x="6582954" y="800355"/>
                </a:lnTo>
                <a:lnTo>
                  <a:pt x="6595234" y="1113538"/>
                </a:lnTo>
                <a:lnTo>
                  <a:pt x="6607515" y="1217932"/>
                </a:lnTo>
                <a:lnTo>
                  <a:pt x="6619399" y="1365824"/>
                </a:lnTo>
                <a:lnTo>
                  <a:pt x="6631679" y="1383223"/>
                </a:lnTo>
                <a:lnTo>
                  <a:pt x="6643563" y="1296228"/>
                </a:lnTo>
                <a:lnTo>
                  <a:pt x="6655843" y="1400622"/>
                </a:lnTo>
                <a:lnTo>
                  <a:pt x="6668123" y="1452819"/>
                </a:lnTo>
                <a:lnTo>
                  <a:pt x="6679215" y="1426720"/>
                </a:lnTo>
                <a:lnTo>
                  <a:pt x="6691495" y="1426720"/>
                </a:lnTo>
                <a:lnTo>
                  <a:pt x="6703379" y="1522415"/>
                </a:lnTo>
                <a:lnTo>
                  <a:pt x="6715659" y="1548514"/>
                </a:lnTo>
                <a:lnTo>
                  <a:pt x="6727543" y="1565913"/>
                </a:lnTo>
                <a:lnTo>
                  <a:pt x="6739823" y="1557213"/>
                </a:lnTo>
                <a:lnTo>
                  <a:pt x="6752104" y="1635509"/>
                </a:lnTo>
                <a:lnTo>
                  <a:pt x="6763988" y="1670307"/>
                </a:lnTo>
                <a:lnTo>
                  <a:pt x="6776268" y="1670307"/>
                </a:lnTo>
                <a:lnTo>
                  <a:pt x="6788152" y="1679006"/>
                </a:lnTo>
                <a:lnTo>
                  <a:pt x="6800432" y="1652908"/>
                </a:lnTo>
                <a:lnTo>
                  <a:pt x="6812712" y="1679006"/>
                </a:lnTo>
                <a:lnTo>
                  <a:pt x="6823804" y="1661607"/>
                </a:lnTo>
                <a:lnTo>
                  <a:pt x="6836084" y="1679006"/>
                </a:lnTo>
                <a:lnTo>
                  <a:pt x="6847968" y="1713805"/>
                </a:lnTo>
                <a:lnTo>
                  <a:pt x="6860248" y="1687706"/>
                </a:lnTo>
                <a:lnTo>
                  <a:pt x="6872132" y="1713805"/>
                </a:lnTo>
                <a:lnTo>
                  <a:pt x="6884412" y="1713805"/>
                </a:lnTo>
                <a:lnTo>
                  <a:pt x="6896692" y="1679006"/>
                </a:lnTo>
                <a:lnTo>
                  <a:pt x="6908576" y="1705105"/>
                </a:lnTo>
                <a:lnTo>
                  <a:pt x="6920857" y="1687706"/>
                </a:lnTo>
                <a:lnTo>
                  <a:pt x="6932741" y="1670307"/>
                </a:lnTo>
                <a:lnTo>
                  <a:pt x="6945021" y="1687706"/>
                </a:lnTo>
                <a:lnTo>
                  <a:pt x="6957301" y="1687706"/>
                </a:lnTo>
                <a:lnTo>
                  <a:pt x="6968393" y="1739903"/>
                </a:lnTo>
                <a:lnTo>
                  <a:pt x="6980673" y="1818199"/>
                </a:lnTo>
                <a:lnTo>
                  <a:pt x="6992557" y="1748603"/>
                </a:lnTo>
                <a:lnTo>
                  <a:pt x="7004837" y="1731204"/>
                </a:lnTo>
                <a:lnTo>
                  <a:pt x="7016721" y="1687706"/>
                </a:lnTo>
                <a:lnTo>
                  <a:pt x="7029001" y="1644208"/>
                </a:lnTo>
                <a:lnTo>
                  <a:pt x="7041281" y="1661607"/>
                </a:lnTo>
                <a:lnTo>
                  <a:pt x="7053165" y="1626809"/>
                </a:lnTo>
                <a:lnTo>
                  <a:pt x="7065446" y="1696406"/>
                </a:lnTo>
                <a:lnTo>
                  <a:pt x="7077330" y="1696406"/>
                </a:lnTo>
                <a:lnTo>
                  <a:pt x="7089610" y="1748603"/>
                </a:lnTo>
                <a:lnTo>
                  <a:pt x="7101890" y="1626809"/>
                </a:lnTo>
                <a:lnTo>
                  <a:pt x="7113378" y="1626809"/>
                </a:lnTo>
                <a:lnTo>
                  <a:pt x="7125658" y="1679006"/>
                </a:lnTo>
                <a:lnTo>
                  <a:pt x="7137542" y="1583312"/>
                </a:lnTo>
                <a:lnTo>
                  <a:pt x="7149822" y="1618110"/>
                </a:lnTo>
                <a:lnTo>
                  <a:pt x="7161706" y="1600711"/>
                </a:lnTo>
                <a:lnTo>
                  <a:pt x="7173986" y="1548514"/>
                </a:lnTo>
                <a:lnTo>
                  <a:pt x="7186266" y="1592011"/>
                </a:lnTo>
                <a:lnTo>
                  <a:pt x="7198150" y="1565913"/>
                </a:lnTo>
                <a:lnTo>
                  <a:pt x="7210431" y="1574612"/>
                </a:lnTo>
                <a:lnTo>
                  <a:pt x="7222315" y="1609410"/>
                </a:lnTo>
                <a:lnTo>
                  <a:pt x="7234595" y="1600711"/>
                </a:lnTo>
                <a:lnTo>
                  <a:pt x="7246875" y="1548514"/>
                </a:lnTo>
                <a:lnTo>
                  <a:pt x="7257967" y="1574612"/>
                </a:lnTo>
                <a:lnTo>
                  <a:pt x="7270247" y="1557213"/>
                </a:lnTo>
                <a:lnTo>
                  <a:pt x="7282131" y="1548514"/>
                </a:lnTo>
                <a:lnTo>
                  <a:pt x="7294411" y="1522415"/>
                </a:lnTo>
                <a:lnTo>
                  <a:pt x="7306295" y="1522415"/>
                </a:lnTo>
                <a:lnTo>
                  <a:pt x="7318575" y="1470218"/>
                </a:lnTo>
                <a:lnTo>
                  <a:pt x="7330855" y="1487617"/>
                </a:lnTo>
                <a:lnTo>
                  <a:pt x="7355019" y="1470218"/>
                </a:lnTo>
                <a:lnTo>
                  <a:pt x="7366904" y="1487617"/>
                </a:lnTo>
              </a:path>
            </a:pathLst>
          </a:custGeom>
          <a:ln w="25746" cap="flat">
            <a:solidFill>
              <a:srgbClr val="E67A17">
                <a:alpha val="100000"/>
              </a:srgbClr>
            </a:solidFill>
            <a:prstDash val="solid"/>
            <a:round/>
          </a:ln>
        </p:spPr>
        <p:txBody>
          <a:bodyPr/>
          <a:lstStyle/>
          <a:p>
            <a:endParaRPr/>
          </a:p>
        </p:txBody>
      </p:sp>
      <p:sp>
        <p:nvSpPr>
          <p:cNvPr id="22" name="pl21"/>
          <p:cNvSpPr/>
          <p:nvPr/>
        </p:nvSpPr>
        <p:spPr>
          <a:xfrm>
            <a:off x="1095382" y="1993335"/>
            <a:ext cx="7366904" cy="1426720"/>
          </a:xfrm>
          <a:custGeom>
            <a:avLst/>
            <a:gdLst/>
            <a:ahLst/>
            <a:cxnLst/>
            <a:rect l="0" t="0" r="0" b="0"/>
            <a:pathLst>
              <a:path w="7366904" h="1426720">
                <a:moveTo>
                  <a:pt x="0" y="617665"/>
                </a:moveTo>
                <a:lnTo>
                  <a:pt x="12280" y="591567"/>
                </a:lnTo>
                <a:lnTo>
                  <a:pt x="23371" y="530670"/>
                </a:lnTo>
                <a:lnTo>
                  <a:pt x="35652" y="513271"/>
                </a:lnTo>
                <a:lnTo>
                  <a:pt x="47536" y="530670"/>
                </a:lnTo>
                <a:lnTo>
                  <a:pt x="59816" y="539370"/>
                </a:lnTo>
                <a:lnTo>
                  <a:pt x="71700" y="617665"/>
                </a:lnTo>
                <a:lnTo>
                  <a:pt x="83980" y="521971"/>
                </a:lnTo>
                <a:lnTo>
                  <a:pt x="96260" y="504572"/>
                </a:lnTo>
                <a:lnTo>
                  <a:pt x="108144" y="548069"/>
                </a:lnTo>
                <a:lnTo>
                  <a:pt x="120424" y="574168"/>
                </a:lnTo>
                <a:lnTo>
                  <a:pt x="132308" y="582867"/>
                </a:lnTo>
                <a:lnTo>
                  <a:pt x="144588" y="600266"/>
                </a:lnTo>
                <a:lnTo>
                  <a:pt x="156869" y="591567"/>
                </a:lnTo>
                <a:lnTo>
                  <a:pt x="168356" y="669862"/>
                </a:lnTo>
                <a:lnTo>
                  <a:pt x="180637" y="643764"/>
                </a:lnTo>
                <a:lnTo>
                  <a:pt x="192521" y="695961"/>
                </a:lnTo>
                <a:lnTo>
                  <a:pt x="204801" y="600266"/>
                </a:lnTo>
                <a:lnTo>
                  <a:pt x="216685" y="635064"/>
                </a:lnTo>
                <a:lnTo>
                  <a:pt x="228965" y="600266"/>
                </a:lnTo>
                <a:lnTo>
                  <a:pt x="241245" y="652463"/>
                </a:lnTo>
                <a:lnTo>
                  <a:pt x="253129" y="635064"/>
                </a:lnTo>
                <a:lnTo>
                  <a:pt x="265409" y="626365"/>
                </a:lnTo>
                <a:lnTo>
                  <a:pt x="277293" y="617665"/>
                </a:lnTo>
                <a:lnTo>
                  <a:pt x="289573" y="643764"/>
                </a:lnTo>
                <a:lnTo>
                  <a:pt x="301854" y="608966"/>
                </a:lnTo>
                <a:lnTo>
                  <a:pt x="312945" y="635064"/>
                </a:lnTo>
                <a:lnTo>
                  <a:pt x="325226" y="730759"/>
                </a:lnTo>
                <a:lnTo>
                  <a:pt x="337110" y="669862"/>
                </a:lnTo>
                <a:lnTo>
                  <a:pt x="349390" y="635064"/>
                </a:lnTo>
                <a:lnTo>
                  <a:pt x="361274" y="635064"/>
                </a:lnTo>
                <a:lnTo>
                  <a:pt x="373554" y="530670"/>
                </a:lnTo>
                <a:lnTo>
                  <a:pt x="385834" y="582867"/>
                </a:lnTo>
                <a:lnTo>
                  <a:pt x="397718" y="582867"/>
                </a:lnTo>
                <a:lnTo>
                  <a:pt x="409998" y="565468"/>
                </a:lnTo>
                <a:lnTo>
                  <a:pt x="421882" y="661163"/>
                </a:lnTo>
                <a:lnTo>
                  <a:pt x="434162" y="635064"/>
                </a:lnTo>
                <a:lnTo>
                  <a:pt x="446443" y="704660"/>
                </a:lnTo>
                <a:lnTo>
                  <a:pt x="457534" y="704660"/>
                </a:lnTo>
                <a:lnTo>
                  <a:pt x="469814" y="722060"/>
                </a:lnTo>
                <a:lnTo>
                  <a:pt x="481698" y="713360"/>
                </a:lnTo>
                <a:lnTo>
                  <a:pt x="493979" y="730759"/>
                </a:lnTo>
                <a:lnTo>
                  <a:pt x="505863" y="713360"/>
                </a:lnTo>
                <a:lnTo>
                  <a:pt x="518143" y="774257"/>
                </a:lnTo>
                <a:lnTo>
                  <a:pt x="530423" y="809055"/>
                </a:lnTo>
                <a:lnTo>
                  <a:pt x="542307" y="817754"/>
                </a:lnTo>
                <a:lnTo>
                  <a:pt x="554587" y="739459"/>
                </a:lnTo>
                <a:lnTo>
                  <a:pt x="566471" y="765557"/>
                </a:lnTo>
                <a:lnTo>
                  <a:pt x="578751" y="765557"/>
                </a:lnTo>
                <a:lnTo>
                  <a:pt x="591031" y="704660"/>
                </a:lnTo>
                <a:lnTo>
                  <a:pt x="602123" y="756858"/>
                </a:lnTo>
                <a:lnTo>
                  <a:pt x="614403" y="722060"/>
                </a:lnTo>
                <a:lnTo>
                  <a:pt x="626287" y="765557"/>
                </a:lnTo>
                <a:lnTo>
                  <a:pt x="638568" y="782956"/>
                </a:lnTo>
                <a:lnTo>
                  <a:pt x="650452" y="791656"/>
                </a:lnTo>
                <a:lnTo>
                  <a:pt x="662732" y="765557"/>
                </a:lnTo>
                <a:lnTo>
                  <a:pt x="675012" y="826454"/>
                </a:lnTo>
                <a:lnTo>
                  <a:pt x="686896" y="774257"/>
                </a:lnTo>
                <a:lnTo>
                  <a:pt x="699176" y="809055"/>
                </a:lnTo>
                <a:lnTo>
                  <a:pt x="711060" y="782956"/>
                </a:lnTo>
                <a:lnTo>
                  <a:pt x="723340" y="713360"/>
                </a:lnTo>
                <a:lnTo>
                  <a:pt x="735620" y="722060"/>
                </a:lnTo>
                <a:lnTo>
                  <a:pt x="747108" y="722060"/>
                </a:lnTo>
                <a:lnTo>
                  <a:pt x="759388" y="643764"/>
                </a:lnTo>
                <a:lnTo>
                  <a:pt x="771272" y="591567"/>
                </a:lnTo>
                <a:lnTo>
                  <a:pt x="783553" y="574168"/>
                </a:lnTo>
                <a:lnTo>
                  <a:pt x="795437" y="513271"/>
                </a:lnTo>
                <a:lnTo>
                  <a:pt x="807717" y="574168"/>
                </a:lnTo>
                <a:lnTo>
                  <a:pt x="819997" y="556769"/>
                </a:lnTo>
                <a:lnTo>
                  <a:pt x="831881" y="530670"/>
                </a:lnTo>
                <a:lnTo>
                  <a:pt x="844161" y="530670"/>
                </a:lnTo>
                <a:lnTo>
                  <a:pt x="856045" y="539370"/>
                </a:lnTo>
                <a:lnTo>
                  <a:pt x="868325" y="574168"/>
                </a:lnTo>
                <a:lnTo>
                  <a:pt x="880605" y="565468"/>
                </a:lnTo>
                <a:lnTo>
                  <a:pt x="891697" y="530670"/>
                </a:lnTo>
                <a:lnTo>
                  <a:pt x="903977" y="565468"/>
                </a:lnTo>
                <a:lnTo>
                  <a:pt x="915861" y="556769"/>
                </a:lnTo>
                <a:lnTo>
                  <a:pt x="928141" y="478473"/>
                </a:lnTo>
                <a:lnTo>
                  <a:pt x="940025" y="539370"/>
                </a:lnTo>
                <a:lnTo>
                  <a:pt x="952306" y="426276"/>
                </a:lnTo>
                <a:lnTo>
                  <a:pt x="964586" y="461074"/>
                </a:lnTo>
                <a:lnTo>
                  <a:pt x="976470" y="391478"/>
                </a:lnTo>
                <a:lnTo>
                  <a:pt x="988750" y="382778"/>
                </a:lnTo>
                <a:lnTo>
                  <a:pt x="1000634" y="347980"/>
                </a:lnTo>
                <a:lnTo>
                  <a:pt x="1012914" y="339281"/>
                </a:lnTo>
                <a:lnTo>
                  <a:pt x="1025194" y="304483"/>
                </a:lnTo>
                <a:lnTo>
                  <a:pt x="1036286" y="269685"/>
                </a:lnTo>
                <a:lnTo>
                  <a:pt x="1048566" y="260985"/>
                </a:lnTo>
                <a:lnTo>
                  <a:pt x="1060450" y="234886"/>
                </a:lnTo>
                <a:lnTo>
                  <a:pt x="1072730" y="234886"/>
                </a:lnTo>
                <a:lnTo>
                  <a:pt x="1084614" y="208788"/>
                </a:lnTo>
                <a:lnTo>
                  <a:pt x="1096895" y="200088"/>
                </a:lnTo>
                <a:lnTo>
                  <a:pt x="1109175" y="130492"/>
                </a:lnTo>
                <a:lnTo>
                  <a:pt x="1121059" y="95694"/>
                </a:lnTo>
                <a:lnTo>
                  <a:pt x="1133339" y="86995"/>
                </a:lnTo>
                <a:lnTo>
                  <a:pt x="1145223" y="26098"/>
                </a:lnTo>
                <a:lnTo>
                  <a:pt x="1157503" y="0"/>
                </a:lnTo>
                <a:lnTo>
                  <a:pt x="1169783" y="113093"/>
                </a:lnTo>
                <a:lnTo>
                  <a:pt x="1180875" y="95694"/>
                </a:lnTo>
                <a:lnTo>
                  <a:pt x="1193155" y="69596"/>
                </a:lnTo>
                <a:lnTo>
                  <a:pt x="1205039" y="78295"/>
                </a:lnTo>
                <a:lnTo>
                  <a:pt x="1217319" y="43497"/>
                </a:lnTo>
                <a:lnTo>
                  <a:pt x="1229203" y="156591"/>
                </a:lnTo>
                <a:lnTo>
                  <a:pt x="1241483" y="130492"/>
                </a:lnTo>
                <a:lnTo>
                  <a:pt x="1253764" y="208788"/>
                </a:lnTo>
                <a:lnTo>
                  <a:pt x="1265648" y="260985"/>
                </a:lnTo>
                <a:lnTo>
                  <a:pt x="1277928" y="321882"/>
                </a:lnTo>
                <a:lnTo>
                  <a:pt x="1289812" y="295783"/>
                </a:lnTo>
                <a:lnTo>
                  <a:pt x="1302092" y="339281"/>
                </a:lnTo>
                <a:lnTo>
                  <a:pt x="1314372" y="434975"/>
                </a:lnTo>
                <a:lnTo>
                  <a:pt x="1325860" y="400177"/>
                </a:lnTo>
                <a:lnTo>
                  <a:pt x="1338140" y="408877"/>
                </a:lnTo>
                <a:lnTo>
                  <a:pt x="1350024" y="478473"/>
                </a:lnTo>
                <a:lnTo>
                  <a:pt x="1362304" y="487173"/>
                </a:lnTo>
                <a:lnTo>
                  <a:pt x="1374188" y="391478"/>
                </a:lnTo>
                <a:lnTo>
                  <a:pt x="1386469" y="452374"/>
                </a:lnTo>
                <a:lnTo>
                  <a:pt x="1398749" y="539370"/>
                </a:lnTo>
                <a:lnTo>
                  <a:pt x="1410633" y="513271"/>
                </a:lnTo>
                <a:lnTo>
                  <a:pt x="1422913" y="539370"/>
                </a:lnTo>
                <a:lnTo>
                  <a:pt x="1434797" y="521971"/>
                </a:lnTo>
                <a:lnTo>
                  <a:pt x="1447077" y="521971"/>
                </a:lnTo>
                <a:lnTo>
                  <a:pt x="1459357" y="469773"/>
                </a:lnTo>
                <a:lnTo>
                  <a:pt x="1470449" y="530670"/>
                </a:lnTo>
                <a:lnTo>
                  <a:pt x="1482729" y="530670"/>
                </a:lnTo>
                <a:lnTo>
                  <a:pt x="1494613" y="521971"/>
                </a:lnTo>
                <a:lnTo>
                  <a:pt x="1506893" y="591567"/>
                </a:lnTo>
                <a:lnTo>
                  <a:pt x="1518777" y="521971"/>
                </a:lnTo>
                <a:lnTo>
                  <a:pt x="1531057" y="600266"/>
                </a:lnTo>
                <a:lnTo>
                  <a:pt x="1543338" y="521971"/>
                </a:lnTo>
                <a:lnTo>
                  <a:pt x="1555222" y="539370"/>
                </a:lnTo>
                <a:lnTo>
                  <a:pt x="1567502" y="487173"/>
                </a:lnTo>
                <a:lnTo>
                  <a:pt x="1579386" y="539370"/>
                </a:lnTo>
                <a:lnTo>
                  <a:pt x="1591666" y="582867"/>
                </a:lnTo>
                <a:lnTo>
                  <a:pt x="1603946" y="591567"/>
                </a:lnTo>
                <a:lnTo>
                  <a:pt x="1615038" y="574168"/>
                </a:lnTo>
                <a:lnTo>
                  <a:pt x="1627318" y="556769"/>
                </a:lnTo>
                <a:lnTo>
                  <a:pt x="1639202" y="574168"/>
                </a:lnTo>
                <a:lnTo>
                  <a:pt x="1651482" y="530670"/>
                </a:lnTo>
                <a:lnTo>
                  <a:pt x="1663366" y="591567"/>
                </a:lnTo>
                <a:lnTo>
                  <a:pt x="1675646" y="556769"/>
                </a:lnTo>
                <a:lnTo>
                  <a:pt x="1687926" y="548069"/>
                </a:lnTo>
                <a:lnTo>
                  <a:pt x="1699810" y="574168"/>
                </a:lnTo>
                <a:lnTo>
                  <a:pt x="1712091" y="600266"/>
                </a:lnTo>
                <a:lnTo>
                  <a:pt x="1723975" y="652463"/>
                </a:lnTo>
                <a:lnTo>
                  <a:pt x="1736255" y="626365"/>
                </a:lnTo>
                <a:lnTo>
                  <a:pt x="1748535" y="643764"/>
                </a:lnTo>
                <a:lnTo>
                  <a:pt x="1759627" y="643764"/>
                </a:lnTo>
                <a:lnTo>
                  <a:pt x="1771907" y="722060"/>
                </a:lnTo>
                <a:lnTo>
                  <a:pt x="1783791" y="661163"/>
                </a:lnTo>
                <a:lnTo>
                  <a:pt x="1796071" y="722060"/>
                </a:lnTo>
                <a:lnTo>
                  <a:pt x="1807955" y="722060"/>
                </a:lnTo>
                <a:lnTo>
                  <a:pt x="1820235" y="748158"/>
                </a:lnTo>
                <a:lnTo>
                  <a:pt x="1832515" y="748158"/>
                </a:lnTo>
                <a:lnTo>
                  <a:pt x="1844399" y="774257"/>
                </a:lnTo>
                <a:lnTo>
                  <a:pt x="1856680" y="791656"/>
                </a:lnTo>
                <a:lnTo>
                  <a:pt x="1868564" y="791656"/>
                </a:lnTo>
                <a:lnTo>
                  <a:pt x="1880844" y="800355"/>
                </a:lnTo>
                <a:lnTo>
                  <a:pt x="1893124" y="765557"/>
                </a:lnTo>
                <a:lnTo>
                  <a:pt x="1904612" y="739459"/>
                </a:lnTo>
                <a:lnTo>
                  <a:pt x="1916892" y="782956"/>
                </a:lnTo>
                <a:lnTo>
                  <a:pt x="1928776" y="774257"/>
                </a:lnTo>
                <a:lnTo>
                  <a:pt x="1941056" y="843853"/>
                </a:lnTo>
                <a:lnTo>
                  <a:pt x="1952940" y="835153"/>
                </a:lnTo>
                <a:lnTo>
                  <a:pt x="1965220" y="852552"/>
                </a:lnTo>
                <a:lnTo>
                  <a:pt x="1977500" y="887350"/>
                </a:lnTo>
                <a:lnTo>
                  <a:pt x="1989384" y="878651"/>
                </a:lnTo>
                <a:lnTo>
                  <a:pt x="2001665" y="887350"/>
                </a:lnTo>
                <a:lnTo>
                  <a:pt x="2013549" y="861252"/>
                </a:lnTo>
                <a:lnTo>
                  <a:pt x="2025829" y="817754"/>
                </a:lnTo>
                <a:lnTo>
                  <a:pt x="2038109" y="809055"/>
                </a:lnTo>
                <a:lnTo>
                  <a:pt x="2049201" y="878651"/>
                </a:lnTo>
                <a:lnTo>
                  <a:pt x="2061481" y="878651"/>
                </a:lnTo>
                <a:lnTo>
                  <a:pt x="2073365" y="869951"/>
                </a:lnTo>
                <a:lnTo>
                  <a:pt x="2085645" y="826454"/>
                </a:lnTo>
                <a:lnTo>
                  <a:pt x="2097529" y="887350"/>
                </a:lnTo>
                <a:lnTo>
                  <a:pt x="2109809" y="878651"/>
                </a:lnTo>
                <a:lnTo>
                  <a:pt x="2122089" y="826454"/>
                </a:lnTo>
                <a:lnTo>
                  <a:pt x="2133973" y="826454"/>
                </a:lnTo>
                <a:lnTo>
                  <a:pt x="2146254" y="826454"/>
                </a:lnTo>
                <a:lnTo>
                  <a:pt x="2158138" y="835153"/>
                </a:lnTo>
                <a:lnTo>
                  <a:pt x="2170418" y="878651"/>
                </a:lnTo>
                <a:lnTo>
                  <a:pt x="2182698" y="887350"/>
                </a:lnTo>
                <a:lnTo>
                  <a:pt x="2193790" y="896050"/>
                </a:lnTo>
                <a:lnTo>
                  <a:pt x="2206070" y="913449"/>
                </a:lnTo>
                <a:lnTo>
                  <a:pt x="2217954" y="922148"/>
                </a:lnTo>
                <a:lnTo>
                  <a:pt x="2230234" y="930848"/>
                </a:lnTo>
                <a:lnTo>
                  <a:pt x="2242118" y="852552"/>
                </a:lnTo>
                <a:lnTo>
                  <a:pt x="2254398" y="826454"/>
                </a:lnTo>
                <a:lnTo>
                  <a:pt x="2266678" y="791656"/>
                </a:lnTo>
                <a:lnTo>
                  <a:pt x="2278562" y="791656"/>
                </a:lnTo>
                <a:lnTo>
                  <a:pt x="2290842" y="765557"/>
                </a:lnTo>
                <a:lnTo>
                  <a:pt x="2302726" y="765557"/>
                </a:lnTo>
                <a:lnTo>
                  <a:pt x="2315007" y="809055"/>
                </a:lnTo>
                <a:lnTo>
                  <a:pt x="2327287" y="782956"/>
                </a:lnTo>
                <a:lnTo>
                  <a:pt x="2338379" y="756858"/>
                </a:lnTo>
                <a:lnTo>
                  <a:pt x="2350659" y="739459"/>
                </a:lnTo>
                <a:lnTo>
                  <a:pt x="2362543" y="730759"/>
                </a:lnTo>
                <a:lnTo>
                  <a:pt x="2374823" y="756858"/>
                </a:lnTo>
                <a:lnTo>
                  <a:pt x="2386707" y="809055"/>
                </a:lnTo>
                <a:lnTo>
                  <a:pt x="2398987" y="765557"/>
                </a:lnTo>
                <a:lnTo>
                  <a:pt x="2411267" y="774257"/>
                </a:lnTo>
                <a:lnTo>
                  <a:pt x="2423151" y="687261"/>
                </a:lnTo>
                <a:lnTo>
                  <a:pt x="2435431" y="756858"/>
                </a:lnTo>
                <a:lnTo>
                  <a:pt x="2447315" y="722060"/>
                </a:lnTo>
                <a:lnTo>
                  <a:pt x="2459596" y="669862"/>
                </a:lnTo>
                <a:lnTo>
                  <a:pt x="2471876" y="608966"/>
                </a:lnTo>
                <a:lnTo>
                  <a:pt x="2483364" y="617665"/>
                </a:lnTo>
                <a:lnTo>
                  <a:pt x="2495644" y="617665"/>
                </a:lnTo>
                <a:lnTo>
                  <a:pt x="2507528" y="565468"/>
                </a:lnTo>
                <a:lnTo>
                  <a:pt x="2519808" y="574168"/>
                </a:lnTo>
                <a:lnTo>
                  <a:pt x="2531692" y="591567"/>
                </a:lnTo>
                <a:lnTo>
                  <a:pt x="2543972" y="608966"/>
                </a:lnTo>
                <a:lnTo>
                  <a:pt x="2556252" y="635064"/>
                </a:lnTo>
                <a:lnTo>
                  <a:pt x="2568136" y="600266"/>
                </a:lnTo>
                <a:lnTo>
                  <a:pt x="2580416" y="617665"/>
                </a:lnTo>
                <a:lnTo>
                  <a:pt x="2592300" y="600266"/>
                </a:lnTo>
                <a:lnTo>
                  <a:pt x="2604581" y="617665"/>
                </a:lnTo>
                <a:lnTo>
                  <a:pt x="2616861" y="669862"/>
                </a:lnTo>
                <a:lnTo>
                  <a:pt x="2627952" y="652463"/>
                </a:lnTo>
                <a:lnTo>
                  <a:pt x="2640233" y="626365"/>
                </a:lnTo>
                <a:lnTo>
                  <a:pt x="2652117" y="704660"/>
                </a:lnTo>
                <a:lnTo>
                  <a:pt x="2664397" y="678562"/>
                </a:lnTo>
                <a:lnTo>
                  <a:pt x="2676281" y="739459"/>
                </a:lnTo>
                <a:lnTo>
                  <a:pt x="2688561" y="774257"/>
                </a:lnTo>
                <a:lnTo>
                  <a:pt x="2700841" y="756858"/>
                </a:lnTo>
                <a:lnTo>
                  <a:pt x="2712725" y="817754"/>
                </a:lnTo>
                <a:lnTo>
                  <a:pt x="2725005" y="748158"/>
                </a:lnTo>
                <a:lnTo>
                  <a:pt x="2736889" y="826454"/>
                </a:lnTo>
                <a:lnTo>
                  <a:pt x="2749169" y="704660"/>
                </a:lnTo>
                <a:lnTo>
                  <a:pt x="2761450" y="730759"/>
                </a:lnTo>
                <a:lnTo>
                  <a:pt x="2772541" y="765557"/>
                </a:lnTo>
                <a:lnTo>
                  <a:pt x="2784822" y="809055"/>
                </a:lnTo>
                <a:lnTo>
                  <a:pt x="2796706" y="826454"/>
                </a:lnTo>
                <a:lnTo>
                  <a:pt x="2808986" y="861252"/>
                </a:lnTo>
                <a:lnTo>
                  <a:pt x="2820870" y="896050"/>
                </a:lnTo>
                <a:lnTo>
                  <a:pt x="2833150" y="869951"/>
                </a:lnTo>
                <a:lnTo>
                  <a:pt x="2845430" y="922148"/>
                </a:lnTo>
                <a:lnTo>
                  <a:pt x="2857314" y="861252"/>
                </a:lnTo>
                <a:lnTo>
                  <a:pt x="2869594" y="904749"/>
                </a:lnTo>
                <a:lnTo>
                  <a:pt x="2881478" y="983045"/>
                </a:lnTo>
                <a:lnTo>
                  <a:pt x="2893758" y="948247"/>
                </a:lnTo>
                <a:lnTo>
                  <a:pt x="2906039" y="965646"/>
                </a:lnTo>
                <a:lnTo>
                  <a:pt x="2917130" y="1000444"/>
                </a:lnTo>
                <a:lnTo>
                  <a:pt x="2929410" y="913449"/>
                </a:lnTo>
                <a:lnTo>
                  <a:pt x="2941294" y="974346"/>
                </a:lnTo>
                <a:lnTo>
                  <a:pt x="2953575" y="913449"/>
                </a:lnTo>
                <a:lnTo>
                  <a:pt x="2965459" y="896050"/>
                </a:lnTo>
                <a:lnTo>
                  <a:pt x="2977739" y="878651"/>
                </a:lnTo>
                <a:lnTo>
                  <a:pt x="2990019" y="878651"/>
                </a:lnTo>
                <a:lnTo>
                  <a:pt x="3001903" y="974346"/>
                </a:lnTo>
                <a:lnTo>
                  <a:pt x="3014183" y="1000444"/>
                </a:lnTo>
                <a:lnTo>
                  <a:pt x="3026067" y="956946"/>
                </a:lnTo>
                <a:lnTo>
                  <a:pt x="3038347" y="922148"/>
                </a:lnTo>
                <a:lnTo>
                  <a:pt x="3050627" y="974346"/>
                </a:lnTo>
                <a:lnTo>
                  <a:pt x="3062115" y="922148"/>
                </a:lnTo>
                <a:lnTo>
                  <a:pt x="3074395" y="913449"/>
                </a:lnTo>
                <a:lnTo>
                  <a:pt x="3086280" y="956946"/>
                </a:lnTo>
                <a:lnTo>
                  <a:pt x="3098560" y="939547"/>
                </a:lnTo>
                <a:lnTo>
                  <a:pt x="3110444" y="922148"/>
                </a:lnTo>
                <a:lnTo>
                  <a:pt x="3122724" y="922148"/>
                </a:lnTo>
                <a:lnTo>
                  <a:pt x="3135004" y="922148"/>
                </a:lnTo>
                <a:lnTo>
                  <a:pt x="3146888" y="913449"/>
                </a:lnTo>
                <a:lnTo>
                  <a:pt x="3159168" y="922148"/>
                </a:lnTo>
                <a:lnTo>
                  <a:pt x="3171052" y="930848"/>
                </a:lnTo>
                <a:lnTo>
                  <a:pt x="3183332" y="904749"/>
                </a:lnTo>
                <a:lnTo>
                  <a:pt x="3195612" y="913449"/>
                </a:lnTo>
                <a:lnTo>
                  <a:pt x="3206704" y="930848"/>
                </a:lnTo>
                <a:lnTo>
                  <a:pt x="3218984" y="956946"/>
                </a:lnTo>
                <a:lnTo>
                  <a:pt x="3230868" y="948247"/>
                </a:lnTo>
                <a:lnTo>
                  <a:pt x="3243149" y="904749"/>
                </a:lnTo>
                <a:lnTo>
                  <a:pt x="3255033" y="1017843"/>
                </a:lnTo>
                <a:lnTo>
                  <a:pt x="3267313" y="1026543"/>
                </a:lnTo>
                <a:lnTo>
                  <a:pt x="3279593" y="1017843"/>
                </a:lnTo>
                <a:lnTo>
                  <a:pt x="3291477" y="1017843"/>
                </a:lnTo>
                <a:lnTo>
                  <a:pt x="3303757" y="1017843"/>
                </a:lnTo>
                <a:lnTo>
                  <a:pt x="3315641" y="974346"/>
                </a:lnTo>
                <a:lnTo>
                  <a:pt x="3327921" y="1026543"/>
                </a:lnTo>
                <a:lnTo>
                  <a:pt x="3340201" y="1035242"/>
                </a:lnTo>
                <a:lnTo>
                  <a:pt x="3351293" y="1043942"/>
                </a:lnTo>
                <a:lnTo>
                  <a:pt x="3363573" y="1052641"/>
                </a:lnTo>
                <a:lnTo>
                  <a:pt x="3375457" y="1070040"/>
                </a:lnTo>
                <a:lnTo>
                  <a:pt x="3387737" y="1078740"/>
                </a:lnTo>
                <a:lnTo>
                  <a:pt x="3399621" y="1017843"/>
                </a:lnTo>
                <a:lnTo>
                  <a:pt x="3411902" y="1078740"/>
                </a:lnTo>
                <a:lnTo>
                  <a:pt x="3424182" y="1052641"/>
                </a:lnTo>
                <a:lnTo>
                  <a:pt x="3436066" y="1096139"/>
                </a:lnTo>
                <a:lnTo>
                  <a:pt x="3448346" y="1096139"/>
                </a:lnTo>
                <a:lnTo>
                  <a:pt x="3460230" y="1174434"/>
                </a:lnTo>
                <a:lnTo>
                  <a:pt x="3472510" y="1165735"/>
                </a:lnTo>
                <a:lnTo>
                  <a:pt x="3484790" y="1130937"/>
                </a:lnTo>
                <a:lnTo>
                  <a:pt x="3495882" y="1148336"/>
                </a:lnTo>
                <a:lnTo>
                  <a:pt x="3508162" y="1165735"/>
                </a:lnTo>
                <a:lnTo>
                  <a:pt x="3520046" y="1200533"/>
                </a:lnTo>
                <a:lnTo>
                  <a:pt x="3532326" y="1174434"/>
                </a:lnTo>
                <a:lnTo>
                  <a:pt x="3544210" y="1087439"/>
                </a:lnTo>
                <a:lnTo>
                  <a:pt x="3556491" y="1174434"/>
                </a:lnTo>
                <a:lnTo>
                  <a:pt x="3568771" y="1104838"/>
                </a:lnTo>
                <a:lnTo>
                  <a:pt x="3580655" y="1113538"/>
                </a:lnTo>
                <a:lnTo>
                  <a:pt x="3592935" y="1148336"/>
                </a:lnTo>
                <a:lnTo>
                  <a:pt x="3604819" y="1165735"/>
                </a:lnTo>
                <a:lnTo>
                  <a:pt x="3617099" y="1130937"/>
                </a:lnTo>
                <a:lnTo>
                  <a:pt x="3629379" y="1139636"/>
                </a:lnTo>
                <a:lnTo>
                  <a:pt x="3640867" y="1200533"/>
                </a:lnTo>
                <a:lnTo>
                  <a:pt x="3653147" y="1235331"/>
                </a:lnTo>
                <a:lnTo>
                  <a:pt x="3665031" y="1174434"/>
                </a:lnTo>
                <a:lnTo>
                  <a:pt x="3677311" y="1165735"/>
                </a:lnTo>
                <a:lnTo>
                  <a:pt x="3689195" y="1174434"/>
                </a:lnTo>
                <a:lnTo>
                  <a:pt x="3701476" y="1157035"/>
                </a:lnTo>
                <a:lnTo>
                  <a:pt x="3713756" y="1209233"/>
                </a:lnTo>
                <a:lnTo>
                  <a:pt x="3725640" y="1209233"/>
                </a:lnTo>
                <a:lnTo>
                  <a:pt x="3737920" y="1209233"/>
                </a:lnTo>
                <a:lnTo>
                  <a:pt x="3749804" y="1200533"/>
                </a:lnTo>
                <a:lnTo>
                  <a:pt x="3762084" y="1130937"/>
                </a:lnTo>
                <a:lnTo>
                  <a:pt x="3774364" y="1174434"/>
                </a:lnTo>
                <a:lnTo>
                  <a:pt x="3785456" y="1122237"/>
                </a:lnTo>
                <a:lnTo>
                  <a:pt x="3797736" y="1148336"/>
                </a:lnTo>
                <a:lnTo>
                  <a:pt x="3809620" y="1157035"/>
                </a:lnTo>
                <a:lnTo>
                  <a:pt x="3821900" y="1122237"/>
                </a:lnTo>
                <a:lnTo>
                  <a:pt x="3833784" y="1148336"/>
                </a:lnTo>
                <a:lnTo>
                  <a:pt x="3846065" y="1052641"/>
                </a:lnTo>
                <a:lnTo>
                  <a:pt x="3858345" y="1070040"/>
                </a:lnTo>
                <a:lnTo>
                  <a:pt x="3870229" y="1017843"/>
                </a:lnTo>
                <a:lnTo>
                  <a:pt x="3882509" y="991745"/>
                </a:lnTo>
                <a:lnTo>
                  <a:pt x="3894393" y="965646"/>
                </a:lnTo>
                <a:lnTo>
                  <a:pt x="3906673" y="974346"/>
                </a:lnTo>
                <a:lnTo>
                  <a:pt x="3918953" y="983045"/>
                </a:lnTo>
                <a:lnTo>
                  <a:pt x="3930045" y="930848"/>
                </a:lnTo>
                <a:lnTo>
                  <a:pt x="3942325" y="913449"/>
                </a:lnTo>
                <a:lnTo>
                  <a:pt x="3954209" y="956946"/>
                </a:lnTo>
                <a:lnTo>
                  <a:pt x="3966489" y="930848"/>
                </a:lnTo>
                <a:lnTo>
                  <a:pt x="3978373" y="991745"/>
                </a:lnTo>
                <a:lnTo>
                  <a:pt x="3990653" y="991745"/>
                </a:lnTo>
                <a:lnTo>
                  <a:pt x="4002934" y="1000444"/>
                </a:lnTo>
                <a:lnTo>
                  <a:pt x="4014818" y="991745"/>
                </a:lnTo>
                <a:lnTo>
                  <a:pt x="4027098" y="913449"/>
                </a:lnTo>
                <a:lnTo>
                  <a:pt x="4038982" y="861252"/>
                </a:lnTo>
                <a:lnTo>
                  <a:pt x="4051262" y="930848"/>
                </a:lnTo>
                <a:lnTo>
                  <a:pt x="4063542" y="913449"/>
                </a:lnTo>
                <a:lnTo>
                  <a:pt x="4074634" y="948247"/>
                </a:lnTo>
                <a:lnTo>
                  <a:pt x="4086914" y="896050"/>
                </a:lnTo>
                <a:lnTo>
                  <a:pt x="4098798" y="896050"/>
                </a:lnTo>
                <a:lnTo>
                  <a:pt x="4111078" y="843853"/>
                </a:lnTo>
                <a:lnTo>
                  <a:pt x="4122962" y="896050"/>
                </a:lnTo>
                <a:lnTo>
                  <a:pt x="4135242" y="896050"/>
                </a:lnTo>
                <a:lnTo>
                  <a:pt x="4147522" y="878651"/>
                </a:lnTo>
                <a:lnTo>
                  <a:pt x="4159407" y="852552"/>
                </a:lnTo>
                <a:lnTo>
                  <a:pt x="4171687" y="956946"/>
                </a:lnTo>
                <a:lnTo>
                  <a:pt x="4183571" y="965646"/>
                </a:lnTo>
                <a:lnTo>
                  <a:pt x="4195851" y="939547"/>
                </a:lnTo>
                <a:lnTo>
                  <a:pt x="4208131" y="1000444"/>
                </a:lnTo>
                <a:lnTo>
                  <a:pt x="4219619" y="948247"/>
                </a:lnTo>
                <a:lnTo>
                  <a:pt x="4231899" y="991745"/>
                </a:lnTo>
                <a:lnTo>
                  <a:pt x="4243783" y="965646"/>
                </a:lnTo>
                <a:lnTo>
                  <a:pt x="4256063" y="956946"/>
                </a:lnTo>
                <a:lnTo>
                  <a:pt x="4267947" y="887350"/>
                </a:lnTo>
                <a:lnTo>
                  <a:pt x="4280227" y="930848"/>
                </a:lnTo>
                <a:lnTo>
                  <a:pt x="4292508" y="948247"/>
                </a:lnTo>
                <a:lnTo>
                  <a:pt x="4304392" y="904749"/>
                </a:lnTo>
                <a:lnTo>
                  <a:pt x="4316672" y="913449"/>
                </a:lnTo>
                <a:lnTo>
                  <a:pt x="4328556" y="913449"/>
                </a:lnTo>
                <a:lnTo>
                  <a:pt x="4340836" y="922148"/>
                </a:lnTo>
                <a:lnTo>
                  <a:pt x="4353116" y="896050"/>
                </a:lnTo>
                <a:lnTo>
                  <a:pt x="4364208" y="930848"/>
                </a:lnTo>
                <a:lnTo>
                  <a:pt x="4376488" y="948247"/>
                </a:lnTo>
                <a:lnTo>
                  <a:pt x="4388372" y="965646"/>
                </a:lnTo>
                <a:lnTo>
                  <a:pt x="4400652" y="956946"/>
                </a:lnTo>
                <a:lnTo>
                  <a:pt x="4412536" y="1043942"/>
                </a:lnTo>
                <a:lnTo>
                  <a:pt x="4424816" y="1000444"/>
                </a:lnTo>
                <a:lnTo>
                  <a:pt x="4437096" y="1026543"/>
                </a:lnTo>
                <a:lnTo>
                  <a:pt x="4448980" y="1052641"/>
                </a:lnTo>
                <a:lnTo>
                  <a:pt x="4461261" y="922148"/>
                </a:lnTo>
                <a:lnTo>
                  <a:pt x="4473145" y="1043942"/>
                </a:lnTo>
                <a:lnTo>
                  <a:pt x="4485425" y="1070040"/>
                </a:lnTo>
                <a:lnTo>
                  <a:pt x="4497705" y="1017843"/>
                </a:lnTo>
                <a:lnTo>
                  <a:pt x="4508797" y="1017843"/>
                </a:lnTo>
                <a:lnTo>
                  <a:pt x="4521077" y="1026543"/>
                </a:lnTo>
                <a:lnTo>
                  <a:pt x="4532961" y="1087439"/>
                </a:lnTo>
                <a:lnTo>
                  <a:pt x="4545241" y="1070040"/>
                </a:lnTo>
                <a:lnTo>
                  <a:pt x="4557125" y="1017843"/>
                </a:lnTo>
                <a:lnTo>
                  <a:pt x="4569405" y="1078740"/>
                </a:lnTo>
                <a:lnTo>
                  <a:pt x="4581685" y="1061341"/>
                </a:lnTo>
                <a:lnTo>
                  <a:pt x="4593569" y="1113538"/>
                </a:lnTo>
                <a:lnTo>
                  <a:pt x="4605850" y="1104838"/>
                </a:lnTo>
                <a:lnTo>
                  <a:pt x="4617734" y="1122237"/>
                </a:lnTo>
                <a:lnTo>
                  <a:pt x="4630014" y="1157035"/>
                </a:lnTo>
                <a:lnTo>
                  <a:pt x="4642294" y="1148336"/>
                </a:lnTo>
                <a:lnTo>
                  <a:pt x="4653386" y="1113538"/>
                </a:lnTo>
                <a:lnTo>
                  <a:pt x="4665666" y="1122237"/>
                </a:lnTo>
                <a:lnTo>
                  <a:pt x="4677550" y="1122237"/>
                </a:lnTo>
                <a:lnTo>
                  <a:pt x="4689830" y="1104838"/>
                </a:lnTo>
                <a:lnTo>
                  <a:pt x="4701714" y="1139636"/>
                </a:lnTo>
                <a:lnTo>
                  <a:pt x="4713994" y="1183134"/>
                </a:lnTo>
                <a:lnTo>
                  <a:pt x="4726274" y="1148336"/>
                </a:lnTo>
                <a:lnTo>
                  <a:pt x="4738158" y="1104838"/>
                </a:lnTo>
                <a:lnTo>
                  <a:pt x="4750438" y="1104838"/>
                </a:lnTo>
                <a:lnTo>
                  <a:pt x="4762322" y="1061341"/>
                </a:lnTo>
                <a:lnTo>
                  <a:pt x="4774603" y="1052641"/>
                </a:lnTo>
                <a:lnTo>
                  <a:pt x="4786883" y="1113538"/>
                </a:lnTo>
                <a:lnTo>
                  <a:pt x="4798371" y="1043942"/>
                </a:lnTo>
                <a:lnTo>
                  <a:pt x="4810651" y="1096139"/>
                </a:lnTo>
                <a:lnTo>
                  <a:pt x="4822535" y="1009144"/>
                </a:lnTo>
                <a:lnTo>
                  <a:pt x="4834815" y="1026543"/>
                </a:lnTo>
                <a:lnTo>
                  <a:pt x="4846699" y="974346"/>
                </a:lnTo>
                <a:lnTo>
                  <a:pt x="4858979" y="922148"/>
                </a:lnTo>
                <a:lnTo>
                  <a:pt x="4871259" y="861252"/>
                </a:lnTo>
                <a:lnTo>
                  <a:pt x="4883143" y="852552"/>
                </a:lnTo>
                <a:lnTo>
                  <a:pt x="4895423" y="843853"/>
                </a:lnTo>
                <a:lnTo>
                  <a:pt x="4907308" y="791656"/>
                </a:lnTo>
                <a:lnTo>
                  <a:pt x="4919588" y="739459"/>
                </a:lnTo>
                <a:lnTo>
                  <a:pt x="4931868" y="652463"/>
                </a:lnTo>
                <a:lnTo>
                  <a:pt x="4942960" y="652463"/>
                </a:lnTo>
                <a:lnTo>
                  <a:pt x="4955240" y="539370"/>
                </a:lnTo>
                <a:lnTo>
                  <a:pt x="4967124" y="539370"/>
                </a:lnTo>
                <a:lnTo>
                  <a:pt x="4979404" y="556769"/>
                </a:lnTo>
                <a:lnTo>
                  <a:pt x="4991288" y="556769"/>
                </a:lnTo>
                <a:lnTo>
                  <a:pt x="5003568" y="556769"/>
                </a:lnTo>
                <a:lnTo>
                  <a:pt x="5015848" y="513271"/>
                </a:lnTo>
                <a:lnTo>
                  <a:pt x="5027732" y="469773"/>
                </a:lnTo>
                <a:lnTo>
                  <a:pt x="5040012" y="478473"/>
                </a:lnTo>
                <a:lnTo>
                  <a:pt x="5051896" y="443675"/>
                </a:lnTo>
                <a:lnTo>
                  <a:pt x="5064177" y="408877"/>
                </a:lnTo>
                <a:lnTo>
                  <a:pt x="5076457" y="443675"/>
                </a:lnTo>
                <a:lnTo>
                  <a:pt x="5087548" y="382778"/>
                </a:lnTo>
                <a:lnTo>
                  <a:pt x="5099829" y="400177"/>
                </a:lnTo>
                <a:lnTo>
                  <a:pt x="5111713" y="495872"/>
                </a:lnTo>
                <a:lnTo>
                  <a:pt x="5123993" y="521971"/>
                </a:lnTo>
                <a:lnTo>
                  <a:pt x="5135877" y="487173"/>
                </a:lnTo>
                <a:lnTo>
                  <a:pt x="5148157" y="461074"/>
                </a:lnTo>
                <a:lnTo>
                  <a:pt x="5160437" y="452374"/>
                </a:lnTo>
                <a:lnTo>
                  <a:pt x="5172321" y="487173"/>
                </a:lnTo>
                <a:lnTo>
                  <a:pt x="5184601" y="434975"/>
                </a:lnTo>
                <a:lnTo>
                  <a:pt x="5196485" y="495872"/>
                </a:lnTo>
                <a:lnTo>
                  <a:pt x="5208765" y="469773"/>
                </a:lnTo>
                <a:lnTo>
                  <a:pt x="5221046" y="495872"/>
                </a:lnTo>
                <a:lnTo>
                  <a:pt x="5232137" y="469773"/>
                </a:lnTo>
                <a:lnTo>
                  <a:pt x="5244418" y="408877"/>
                </a:lnTo>
                <a:lnTo>
                  <a:pt x="5256302" y="426276"/>
                </a:lnTo>
                <a:lnTo>
                  <a:pt x="5268582" y="434975"/>
                </a:lnTo>
                <a:lnTo>
                  <a:pt x="5280466" y="461074"/>
                </a:lnTo>
                <a:lnTo>
                  <a:pt x="5292746" y="417576"/>
                </a:lnTo>
                <a:lnTo>
                  <a:pt x="5305026" y="461074"/>
                </a:lnTo>
                <a:lnTo>
                  <a:pt x="5316910" y="574168"/>
                </a:lnTo>
                <a:lnTo>
                  <a:pt x="5329190" y="487173"/>
                </a:lnTo>
                <a:lnTo>
                  <a:pt x="5341074" y="504572"/>
                </a:lnTo>
                <a:lnTo>
                  <a:pt x="5353354" y="661163"/>
                </a:lnTo>
                <a:lnTo>
                  <a:pt x="5365635" y="626365"/>
                </a:lnTo>
                <a:lnTo>
                  <a:pt x="5377122" y="626365"/>
                </a:lnTo>
                <a:lnTo>
                  <a:pt x="5389403" y="687261"/>
                </a:lnTo>
                <a:lnTo>
                  <a:pt x="5401287" y="669862"/>
                </a:lnTo>
                <a:lnTo>
                  <a:pt x="5413567" y="582867"/>
                </a:lnTo>
                <a:lnTo>
                  <a:pt x="5425451" y="608966"/>
                </a:lnTo>
                <a:lnTo>
                  <a:pt x="5437731" y="643764"/>
                </a:lnTo>
                <a:lnTo>
                  <a:pt x="5450011" y="661163"/>
                </a:lnTo>
                <a:lnTo>
                  <a:pt x="5461895" y="617665"/>
                </a:lnTo>
                <a:lnTo>
                  <a:pt x="5474175" y="687261"/>
                </a:lnTo>
                <a:lnTo>
                  <a:pt x="5486059" y="626365"/>
                </a:lnTo>
                <a:lnTo>
                  <a:pt x="5498339" y="652463"/>
                </a:lnTo>
                <a:lnTo>
                  <a:pt x="5510620" y="643764"/>
                </a:lnTo>
                <a:lnTo>
                  <a:pt x="5521711" y="713360"/>
                </a:lnTo>
                <a:lnTo>
                  <a:pt x="5533991" y="687261"/>
                </a:lnTo>
                <a:lnTo>
                  <a:pt x="5545876" y="678562"/>
                </a:lnTo>
                <a:lnTo>
                  <a:pt x="5558156" y="608966"/>
                </a:lnTo>
                <a:lnTo>
                  <a:pt x="5570040" y="748158"/>
                </a:lnTo>
                <a:lnTo>
                  <a:pt x="5582320" y="730759"/>
                </a:lnTo>
                <a:lnTo>
                  <a:pt x="5594600" y="713360"/>
                </a:lnTo>
                <a:lnTo>
                  <a:pt x="5606484" y="730759"/>
                </a:lnTo>
                <a:lnTo>
                  <a:pt x="5618764" y="774257"/>
                </a:lnTo>
                <a:lnTo>
                  <a:pt x="5630648" y="809055"/>
                </a:lnTo>
                <a:lnTo>
                  <a:pt x="5642928" y="791656"/>
                </a:lnTo>
                <a:lnTo>
                  <a:pt x="5655208" y="817754"/>
                </a:lnTo>
                <a:lnTo>
                  <a:pt x="5666300" y="791656"/>
                </a:lnTo>
                <a:lnTo>
                  <a:pt x="5678580" y="835153"/>
                </a:lnTo>
                <a:lnTo>
                  <a:pt x="5690464" y="852552"/>
                </a:lnTo>
                <a:lnTo>
                  <a:pt x="5702745" y="887350"/>
                </a:lnTo>
                <a:lnTo>
                  <a:pt x="5714629" y="835153"/>
                </a:lnTo>
                <a:lnTo>
                  <a:pt x="5726909" y="852552"/>
                </a:lnTo>
                <a:lnTo>
                  <a:pt x="5739189" y="887350"/>
                </a:lnTo>
                <a:lnTo>
                  <a:pt x="5751073" y="922148"/>
                </a:lnTo>
                <a:lnTo>
                  <a:pt x="5763353" y="896050"/>
                </a:lnTo>
                <a:lnTo>
                  <a:pt x="5775237" y="922148"/>
                </a:lnTo>
                <a:lnTo>
                  <a:pt x="5787517" y="948247"/>
                </a:lnTo>
                <a:lnTo>
                  <a:pt x="5799797" y="965646"/>
                </a:lnTo>
                <a:lnTo>
                  <a:pt x="5810889" y="983045"/>
                </a:lnTo>
                <a:lnTo>
                  <a:pt x="5823169" y="1000444"/>
                </a:lnTo>
                <a:lnTo>
                  <a:pt x="5835053" y="948247"/>
                </a:lnTo>
                <a:lnTo>
                  <a:pt x="5847333" y="1000444"/>
                </a:lnTo>
                <a:lnTo>
                  <a:pt x="5859218" y="1052641"/>
                </a:lnTo>
                <a:lnTo>
                  <a:pt x="5871498" y="1026543"/>
                </a:lnTo>
                <a:lnTo>
                  <a:pt x="5883778" y="1035242"/>
                </a:lnTo>
                <a:lnTo>
                  <a:pt x="5895662" y="1061341"/>
                </a:lnTo>
                <a:lnTo>
                  <a:pt x="5907942" y="1026543"/>
                </a:lnTo>
                <a:lnTo>
                  <a:pt x="5919826" y="1104838"/>
                </a:lnTo>
                <a:lnTo>
                  <a:pt x="5932106" y="1104838"/>
                </a:lnTo>
                <a:lnTo>
                  <a:pt x="5944386" y="1096139"/>
                </a:lnTo>
                <a:lnTo>
                  <a:pt x="5955874" y="1070040"/>
                </a:lnTo>
                <a:lnTo>
                  <a:pt x="5968154" y="1078740"/>
                </a:lnTo>
                <a:lnTo>
                  <a:pt x="5980038" y="1130937"/>
                </a:lnTo>
                <a:lnTo>
                  <a:pt x="5992319" y="1087439"/>
                </a:lnTo>
                <a:lnTo>
                  <a:pt x="6004203" y="1130937"/>
                </a:lnTo>
                <a:lnTo>
                  <a:pt x="6016483" y="1148336"/>
                </a:lnTo>
                <a:lnTo>
                  <a:pt x="6028763" y="1104838"/>
                </a:lnTo>
                <a:lnTo>
                  <a:pt x="6040647" y="1104838"/>
                </a:lnTo>
                <a:lnTo>
                  <a:pt x="6052927" y="1130937"/>
                </a:lnTo>
                <a:lnTo>
                  <a:pt x="6064811" y="1148336"/>
                </a:lnTo>
                <a:lnTo>
                  <a:pt x="6077091" y="1191833"/>
                </a:lnTo>
                <a:lnTo>
                  <a:pt x="6089371" y="1148336"/>
                </a:lnTo>
                <a:lnTo>
                  <a:pt x="6100463" y="1165735"/>
                </a:lnTo>
                <a:lnTo>
                  <a:pt x="6112743" y="1174434"/>
                </a:lnTo>
                <a:lnTo>
                  <a:pt x="6124627" y="1174434"/>
                </a:lnTo>
                <a:lnTo>
                  <a:pt x="6136907" y="1244031"/>
                </a:lnTo>
                <a:lnTo>
                  <a:pt x="6148791" y="1209233"/>
                </a:lnTo>
                <a:lnTo>
                  <a:pt x="6161072" y="1174434"/>
                </a:lnTo>
                <a:lnTo>
                  <a:pt x="6173352" y="1217932"/>
                </a:lnTo>
                <a:lnTo>
                  <a:pt x="6185236" y="1183134"/>
                </a:lnTo>
                <a:lnTo>
                  <a:pt x="6197516" y="1191833"/>
                </a:lnTo>
                <a:lnTo>
                  <a:pt x="6209400" y="1261430"/>
                </a:lnTo>
                <a:lnTo>
                  <a:pt x="6221680" y="1191833"/>
                </a:lnTo>
                <a:lnTo>
                  <a:pt x="6233960" y="1252730"/>
                </a:lnTo>
                <a:lnTo>
                  <a:pt x="6245052" y="1261430"/>
                </a:lnTo>
                <a:lnTo>
                  <a:pt x="6257332" y="1287528"/>
                </a:lnTo>
                <a:lnTo>
                  <a:pt x="6269216" y="1331026"/>
                </a:lnTo>
                <a:lnTo>
                  <a:pt x="6281496" y="1287528"/>
                </a:lnTo>
                <a:lnTo>
                  <a:pt x="6293380" y="1278829"/>
                </a:lnTo>
                <a:lnTo>
                  <a:pt x="6305661" y="1296228"/>
                </a:lnTo>
                <a:lnTo>
                  <a:pt x="6317941" y="1313627"/>
                </a:lnTo>
                <a:lnTo>
                  <a:pt x="6329825" y="1278829"/>
                </a:lnTo>
                <a:lnTo>
                  <a:pt x="6342105" y="1313627"/>
                </a:lnTo>
                <a:lnTo>
                  <a:pt x="6353989" y="1270129"/>
                </a:lnTo>
                <a:lnTo>
                  <a:pt x="6366269" y="1235331"/>
                </a:lnTo>
                <a:lnTo>
                  <a:pt x="6378549" y="1217932"/>
                </a:lnTo>
                <a:lnTo>
                  <a:pt x="6389641" y="1261430"/>
                </a:lnTo>
                <a:lnTo>
                  <a:pt x="6401921" y="1261430"/>
                </a:lnTo>
                <a:lnTo>
                  <a:pt x="6413805" y="1313627"/>
                </a:lnTo>
                <a:lnTo>
                  <a:pt x="6426085" y="1339725"/>
                </a:lnTo>
                <a:lnTo>
                  <a:pt x="6437969" y="1348425"/>
                </a:lnTo>
                <a:lnTo>
                  <a:pt x="6450249" y="1383223"/>
                </a:lnTo>
                <a:lnTo>
                  <a:pt x="6462530" y="1383223"/>
                </a:lnTo>
                <a:lnTo>
                  <a:pt x="6474414" y="1365824"/>
                </a:lnTo>
                <a:lnTo>
                  <a:pt x="6486694" y="1365824"/>
                </a:lnTo>
                <a:lnTo>
                  <a:pt x="6498578" y="1322326"/>
                </a:lnTo>
                <a:lnTo>
                  <a:pt x="6510858" y="1287528"/>
                </a:lnTo>
                <a:lnTo>
                  <a:pt x="6523138" y="1313627"/>
                </a:lnTo>
                <a:lnTo>
                  <a:pt x="6534626" y="1235331"/>
                </a:lnTo>
                <a:lnTo>
                  <a:pt x="6546906" y="374079"/>
                </a:lnTo>
                <a:lnTo>
                  <a:pt x="6558790" y="382778"/>
                </a:lnTo>
                <a:lnTo>
                  <a:pt x="6571070" y="513271"/>
                </a:lnTo>
                <a:lnTo>
                  <a:pt x="6582954" y="600266"/>
                </a:lnTo>
                <a:lnTo>
                  <a:pt x="6595234" y="730759"/>
                </a:lnTo>
                <a:lnTo>
                  <a:pt x="6607515" y="800355"/>
                </a:lnTo>
                <a:lnTo>
                  <a:pt x="6619399" y="896050"/>
                </a:lnTo>
                <a:lnTo>
                  <a:pt x="6631679" y="948247"/>
                </a:lnTo>
                <a:lnTo>
                  <a:pt x="6643563" y="974346"/>
                </a:lnTo>
                <a:lnTo>
                  <a:pt x="6655843" y="1026543"/>
                </a:lnTo>
                <a:lnTo>
                  <a:pt x="6668123" y="974346"/>
                </a:lnTo>
                <a:lnTo>
                  <a:pt x="6679215" y="991745"/>
                </a:lnTo>
                <a:lnTo>
                  <a:pt x="6691495" y="948247"/>
                </a:lnTo>
                <a:lnTo>
                  <a:pt x="6703379" y="1052641"/>
                </a:lnTo>
                <a:lnTo>
                  <a:pt x="6715659" y="1052641"/>
                </a:lnTo>
                <a:lnTo>
                  <a:pt x="6727543" y="1148336"/>
                </a:lnTo>
                <a:lnTo>
                  <a:pt x="6739823" y="1096139"/>
                </a:lnTo>
                <a:lnTo>
                  <a:pt x="6752104" y="1174434"/>
                </a:lnTo>
                <a:lnTo>
                  <a:pt x="6763988" y="1183134"/>
                </a:lnTo>
                <a:lnTo>
                  <a:pt x="6776268" y="1296228"/>
                </a:lnTo>
                <a:lnTo>
                  <a:pt x="6788152" y="1235331"/>
                </a:lnTo>
                <a:lnTo>
                  <a:pt x="6800432" y="1235331"/>
                </a:lnTo>
                <a:lnTo>
                  <a:pt x="6812712" y="1261430"/>
                </a:lnTo>
                <a:lnTo>
                  <a:pt x="6823804" y="1296228"/>
                </a:lnTo>
                <a:lnTo>
                  <a:pt x="6836084" y="1313627"/>
                </a:lnTo>
                <a:lnTo>
                  <a:pt x="6847968" y="1304927"/>
                </a:lnTo>
                <a:lnTo>
                  <a:pt x="6860248" y="1339725"/>
                </a:lnTo>
                <a:lnTo>
                  <a:pt x="6872132" y="1331026"/>
                </a:lnTo>
                <a:lnTo>
                  <a:pt x="6884412" y="1296228"/>
                </a:lnTo>
                <a:lnTo>
                  <a:pt x="6896692" y="1339725"/>
                </a:lnTo>
                <a:lnTo>
                  <a:pt x="6908576" y="1339725"/>
                </a:lnTo>
                <a:lnTo>
                  <a:pt x="6920857" y="1357124"/>
                </a:lnTo>
                <a:lnTo>
                  <a:pt x="6932741" y="1339725"/>
                </a:lnTo>
                <a:lnTo>
                  <a:pt x="6945021" y="1374523"/>
                </a:lnTo>
                <a:lnTo>
                  <a:pt x="6957301" y="1339725"/>
                </a:lnTo>
                <a:lnTo>
                  <a:pt x="6968393" y="1400622"/>
                </a:lnTo>
                <a:lnTo>
                  <a:pt x="6980673" y="1426720"/>
                </a:lnTo>
                <a:lnTo>
                  <a:pt x="6992557" y="1348425"/>
                </a:lnTo>
                <a:lnTo>
                  <a:pt x="7004837" y="1322326"/>
                </a:lnTo>
                <a:lnTo>
                  <a:pt x="7016721" y="1348425"/>
                </a:lnTo>
                <a:lnTo>
                  <a:pt x="7029001" y="1383223"/>
                </a:lnTo>
                <a:lnTo>
                  <a:pt x="7041281" y="1348425"/>
                </a:lnTo>
                <a:lnTo>
                  <a:pt x="7053165" y="1339725"/>
                </a:lnTo>
                <a:lnTo>
                  <a:pt x="7065446" y="1348425"/>
                </a:lnTo>
                <a:lnTo>
                  <a:pt x="7077330" y="1391922"/>
                </a:lnTo>
                <a:lnTo>
                  <a:pt x="7089610" y="1383223"/>
                </a:lnTo>
                <a:lnTo>
                  <a:pt x="7101890" y="1348425"/>
                </a:lnTo>
                <a:lnTo>
                  <a:pt x="7113378" y="1278829"/>
                </a:lnTo>
                <a:lnTo>
                  <a:pt x="7125658" y="1357124"/>
                </a:lnTo>
                <a:lnTo>
                  <a:pt x="7137542" y="1304927"/>
                </a:lnTo>
                <a:lnTo>
                  <a:pt x="7149822" y="1296228"/>
                </a:lnTo>
                <a:lnTo>
                  <a:pt x="7161706" y="1304927"/>
                </a:lnTo>
                <a:lnTo>
                  <a:pt x="7173986" y="1313627"/>
                </a:lnTo>
                <a:lnTo>
                  <a:pt x="7186266" y="1348425"/>
                </a:lnTo>
                <a:lnTo>
                  <a:pt x="7198150" y="1348425"/>
                </a:lnTo>
                <a:lnTo>
                  <a:pt x="7210431" y="1296228"/>
                </a:lnTo>
                <a:lnTo>
                  <a:pt x="7222315" y="1313627"/>
                </a:lnTo>
                <a:lnTo>
                  <a:pt x="7234595" y="1304927"/>
                </a:lnTo>
                <a:lnTo>
                  <a:pt x="7246875" y="1322326"/>
                </a:lnTo>
                <a:lnTo>
                  <a:pt x="7257967" y="1304927"/>
                </a:lnTo>
                <a:lnTo>
                  <a:pt x="7270247" y="1287528"/>
                </a:lnTo>
                <a:lnTo>
                  <a:pt x="7282131" y="1313627"/>
                </a:lnTo>
                <a:lnTo>
                  <a:pt x="7294411" y="1244031"/>
                </a:lnTo>
                <a:lnTo>
                  <a:pt x="7306295" y="1217932"/>
                </a:lnTo>
                <a:lnTo>
                  <a:pt x="7318575" y="1183134"/>
                </a:lnTo>
                <a:lnTo>
                  <a:pt x="7330855" y="1183134"/>
                </a:lnTo>
                <a:lnTo>
                  <a:pt x="7355019" y="1130937"/>
                </a:lnTo>
                <a:lnTo>
                  <a:pt x="7366904" y="1191833"/>
                </a:lnTo>
              </a:path>
            </a:pathLst>
          </a:custGeom>
          <a:ln w="25746" cap="flat">
            <a:solidFill>
              <a:srgbClr val="960909"/>
            </a:solidFill>
            <a:prstDash val="solid"/>
            <a:round/>
          </a:ln>
        </p:spPr>
        <p:txBody>
          <a:bodyPr/>
          <a:lstStyle/>
          <a:p>
            <a:endParaRPr/>
          </a:p>
        </p:txBody>
      </p:sp>
      <p:sp>
        <p:nvSpPr>
          <p:cNvPr id="23" name="rc22"/>
          <p:cNvSpPr/>
          <p:nvPr/>
        </p:nvSpPr>
        <p:spPr>
          <a:xfrm>
            <a:off x="5233411" y="1456063"/>
            <a:ext cx="1465307" cy="153817"/>
          </a:xfrm>
          <a:prstGeom prst="rect">
            <a:avLst/>
          </a:prstGeom>
        </p:spPr>
        <p:txBody>
          <a:bodyPr/>
          <a:lstStyle/>
          <a:p>
            <a:endParaRPr/>
          </a:p>
        </p:txBody>
      </p:sp>
      <p:sp>
        <p:nvSpPr>
          <p:cNvPr id="24" name="rc23"/>
          <p:cNvSpPr/>
          <p:nvPr/>
        </p:nvSpPr>
        <p:spPr>
          <a:xfrm>
            <a:off x="6698719" y="1456063"/>
            <a:ext cx="503752" cy="153817"/>
          </a:xfrm>
          <a:prstGeom prst="rect">
            <a:avLst/>
          </a:prstGeom>
        </p:spPr>
        <p:txBody>
          <a:bodyPr/>
          <a:lstStyle/>
          <a:p>
            <a:endParaRPr/>
          </a:p>
        </p:txBody>
      </p:sp>
      <p:sp>
        <p:nvSpPr>
          <p:cNvPr id="25" name="rc24"/>
          <p:cNvSpPr/>
          <p:nvPr/>
        </p:nvSpPr>
        <p:spPr>
          <a:xfrm>
            <a:off x="7202472" y="1456063"/>
            <a:ext cx="584231" cy="153817"/>
          </a:xfrm>
          <a:prstGeom prst="rect">
            <a:avLst/>
          </a:prstGeom>
        </p:spPr>
        <p:txBody>
          <a:bodyPr/>
          <a:lstStyle/>
          <a:p>
            <a:endParaRPr/>
          </a:p>
        </p:txBody>
      </p:sp>
      <p:sp>
        <p:nvSpPr>
          <p:cNvPr id="26" name="rc25"/>
          <p:cNvSpPr/>
          <p:nvPr/>
        </p:nvSpPr>
        <p:spPr>
          <a:xfrm>
            <a:off x="5233411" y="1609881"/>
            <a:ext cx="1465307" cy="135817"/>
          </a:xfrm>
          <a:prstGeom prst="rect">
            <a:avLst/>
          </a:prstGeom>
        </p:spPr>
        <p:txBody>
          <a:bodyPr/>
          <a:lstStyle/>
          <a:p>
            <a:endParaRPr/>
          </a:p>
        </p:txBody>
      </p:sp>
      <p:sp>
        <p:nvSpPr>
          <p:cNvPr id="27" name="rc26"/>
          <p:cNvSpPr/>
          <p:nvPr/>
        </p:nvSpPr>
        <p:spPr>
          <a:xfrm>
            <a:off x="5233411" y="1745699"/>
            <a:ext cx="1465307" cy="135817"/>
          </a:xfrm>
          <a:prstGeom prst="rect">
            <a:avLst/>
          </a:prstGeom>
        </p:spPr>
        <p:txBody>
          <a:bodyPr/>
          <a:lstStyle/>
          <a:p>
            <a:endParaRPr/>
          </a:p>
        </p:txBody>
      </p:sp>
      <p:sp>
        <p:nvSpPr>
          <p:cNvPr id="28" name="rc27"/>
          <p:cNvSpPr/>
          <p:nvPr/>
        </p:nvSpPr>
        <p:spPr>
          <a:xfrm>
            <a:off x="5233411" y="1881518"/>
            <a:ext cx="1465307" cy="135817"/>
          </a:xfrm>
          <a:prstGeom prst="rect">
            <a:avLst/>
          </a:prstGeom>
        </p:spPr>
        <p:txBody>
          <a:bodyPr/>
          <a:lstStyle/>
          <a:p>
            <a:endParaRPr/>
          </a:p>
        </p:txBody>
      </p:sp>
      <p:sp>
        <p:nvSpPr>
          <p:cNvPr id="29" name="rc28"/>
          <p:cNvSpPr/>
          <p:nvPr/>
        </p:nvSpPr>
        <p:spPr>
          <a:xfrm>
            <a:off x="6698719" y="1609881"/>
            <a:ext cx="503752" cy="135817"/>
          </a:xfrm>
          <a:prstGeom prst="rect">
            <a:avLst/>
          </a:prstGeom>
        </p:spPr>
        <p:txBody>
          <a:bodyPr/>
          <a:lstStyle/>
          <a:p>
            <a:endParaRPr/>
          </a:p>
        </p:txBody>
      </p:sp>
      <p:sp>
        <p:nvSpPr>
          <p:cNvPr id="30" name="rc29"/>
          <p:cNvSpPr/>
          <p:nvPr/>
        </p:nvSpPr>
        <p:spPr>
          <a:xfrm>
            <a:off x="6698719" y="1745699"/>
            <a:ext cx="503752" cy="135817"/>
          </a:xfrm>
          <a:prstGeom prst="rect">
            <a:avLst/>
          </a:prstGeom>
        </p:spPr>
        <p:txBody>
          <a:bodyPr/>
          <a:lstStyle/>
          <a:p>
            <a:endParaRPr/>
          </a:p>
        </p:txBody>
      </p:sp>
      <p:sp>
        <p:nvSpPr>
          <p:cNvPr id="31" name="rc30"/>
          <p:cNvSpPr/>
          <p:nvPr/>
        </p:nvSpPr>
        <p:spPr>
          <a:xfrm>
            <a:off x="6698719" y="1881518"/>
            <a:ext cx="503752" cy="135817"/>
          </a:xfrm>
          <a:prstGeom prst="rect">
            <a:avLst/>
          </a:prstGeom>
        </p:spPr>
        <p:txBody>
          <a:bodyPr/>
          <a:lstStyle/>
          <a:p>
            <a:endParaRPr/>
          </a:p>
        </p:txBody>
      </p:sp>
      <p:sp>
        <p:nvSpPr>
          <p:cNvPr id="32" name="rc31"/>
          <p:cNvSpPr/>
          <p:nvPr/>
        </p:nvSpPr>
        <p:spPr>
          <a:xfrm>
            <a:off x="7202472" y="1609881"/>
            <a:ext cx="584231" cy="135817"/>
          </a:xfrm>
          <a:prstGeom prst="rect">
            <a:avLst/>
          </a:prstGeom>
        </p:spPr>
        <p:txBody>
          <a:bodyPr/>
          <a:lstStyle/>
          <a:p>
            <a:endParaRPr/>
          </a:p>
        </p:txBody>
      </p:sp>
      <p:sp>
        <p:nvSpPr>
          <p:cNvPr id="33" name="rc32"/>
          <p:cNvSpPr/>
          <p:nvPr/>
        </p:nvSpPr>
        <p:spPr>
          <a:xfrm>
            <a:off x="7202472" y="1745699"/>
            <a:ext cx="584231" cy="135817"/>
          </a:xfrm>
          <a:prstGeom prst="rect">
            <a:avLst/>
          </a:prstGeom>
        </p:spPr>
        <p:txBody>
          <a:bodyPr/>
          <a:lstStyle/>
          <a:p>
            <a:endParaRPr/>
          </a:p>
        </p:txBody>
      </p:sp>
      <p:sp>
        <p:nvSpPr>
          <p:cNvPr id="34" name="rc33"/>
          <p:cNvSpPr/>
          <p:nvPr/>
        </p:nvSpPr>
        <p:spPr>
          <a:xfrm>
            <a:off x="7202472" y="1881518"/>
            <a:ext cx="584231" cy="135817"/>
          </a:xfrm>
          <a:prstGeom prst="rect">
            <a:avLst/>
          </a:prstGeom>
        </p:spPr>
        <p:txBody>
          <a:bodyPr/>
          <a:lstStyle/>
          <a:p>
            <a:endParaRPr/>
          </a:p>
        </p:txBody>
      </p:sp>
      <p:sp>
        <p:nvSpPr>
          <p:cNvPr id="35" name="tx34"/>
          <p:cNvSpPr/>
          <p:nvPr/>
        </p:nvSpPr>
        <p:spPr>
          <a:xfrm>
            <a:off x="6666963" y="1590244"/>
            <a:ext cx="31756" cy="0"/>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000000">
                    <a:alpha val="100000"/>
                  </a:srgbClr>
                </a:solidFill>
                <a:latin typeface="Arial"/>
                <a:cs typeface="Arial"/>
              </a:rPr>
              <a:t> </a:t>
            </a:r>
          </a:p>
        </p:txBody>
      </p:sp>
      <p:sp>
        <p:nvSpPr>
          <p:cNvPr id="36" name="tx35"/>
          <p:cNvSpPr/>
          <p:nvPr/>
        </p:nvSpPr>
        <p:spPr>
          <a:xfrm>
            <a:off x="6080990" y="1474869"/>
            <a:ext cx="825996" cy="106207"/>
          </a:xfrm>
          <a:prstGeom prst="rect">
            <a:avLst/>
          </a:prstGeom>
          <a:noFill/>
        </p:spPr>
        <p:txBody>
          <a:bodyPr wrap="none" lIns="0" tIns="0" rIns="0" bIns="0" anchor="ctr" anchorCtr="0"/>
          <a:lstStyle/>
          <a:p>
            <a:pPr marL="0" marR="0" indent="0" algn="l">
              <a:lnSpc>
                <a:spcPts val="900"/>
              </a:lnSpc>
              <a:spcBef>
                <a:spcPts val="0"/>
              </a:spcBef>
              <a:spcAft>
                <a:spcPts val="0"/>
              </a:spcAft>
            </a:pPr>
            <a:r>
              <a:rPr sz="900" b="1" dirty="0">
                <a:solidFill>
                  <a:srgbClr val="E67A17">
                    <a:alpha val="100000"/>
                  </a:srgbClr>
                </a:solidFill>
                <a:latin typeface="Arial"/>
                <a:cs typeface="Arial"/>
              </a:rPr>
              <a:t>16-24 year olds</a:t>
            </a:r>
          </a:p>
        </p:txBody>
      </p:sp>
      <p:sp>
        <p:nvSpPr>
          <p:cNvPr id="37" name="tx36"/>
          <p:cNvSpPr/>
          <p:nvPr/>
        </p:nvSpPr>
        <p:spPr>
          <a:xfrm>
            <a:off x="6872711" y="1098239"/>
            <a:ext cx="395752" cy="83548"/>
          </a:xfrm>
          <a:prstGeom prst="rect">
            <a:avLst/>
          </a:prstGeom>
          <a:noFill/>
        </p:spPr>
        <p:txBody>
          <a:bodyPr wrap="none" lIns="0" tIns="0" rIns="0" bIns="0" anchor="ctr" anchorCtr="0"/>
          <a:lstStyle/>
          <a:p>
            <a:pPr marL="0" marR="0" indent="0" algn="ctr">
              <a:lnSpc>
                <a:spcPts val="900"/>
              </a:lnSpc>
              <a:spcBef>
                <a:spcPts val="0"/>
              </a:spcBef>
              <a:spcAft>
                <a:spcPts val="0"/>
              </a:spcAft>
            </a:pPr>
            <a:r>
              <a:rPr sz="900" b="1" dirty="0">
                <a:solidFill>
                  <a:srgbClr val="000000">
                    <a:alpha val="100000"/>
                  </a:srgbClr>
                </a:solidFill>
                <a:latin typeface="Arial"/>
                <a:cs typeface="Arial"/>
              </a:rPr>
              <a:t>Dec</a:t>
            </a:r>
            <a:endParaRPr lang="en-US" sz="900" b="1" dirty="0">
              <a:solidFill>
                <a:srgbClr val="000000">
                  <a:alpha val="100000"/>
                </a:srgbClr>
              </a:solidFill>
              <a:latin typeface="Arial"/>
              <a:cs typeface="Arial"/>
            </a:endParaRPr>
          </a:p>
          <a:p>
            <a:pPr marL="0" marR="0" indent="0" algn="ctr">
              <a:lnSpc>
                <a:spcPts val="900"/>
              </a:lnSpc>
              <a:spcBef>
                <a:spcPts val="0"/>
              </a:spcBef>
              <a:spcAft>
                <a:spcPts val="0"/>
              </a:spcAft>
            </a:pPr>
            <a:r>
              <a:rPr sz="900" b="1" dirty="0">
                <a:solidFill>
                  <a:srgbClr val="000000">
                    <a:alpha val="100000"/>
                  </a:srgbClr>
                </a:solidFill>
                <a:latin typeface="Arial"/>
                <a:cs typeface="Arial"/>
              </a:rPr>
              <a:t> '25</a:t>
            </a:r>
          </a:p>
        </p:txBody>
      </p:sp>
      <p:sp>
        <p:nvSpPr>
          <p:cNvPr id="38" name="tx37"/>
          <p:cNvSpPr/>
          <p:nvPr/>
        </p:nvSpPr>
        <p:spPr>
          <a:xfrm>
            <a:off x="5477678" y="1639775"/>
            <a:ext cx="1429308" cy="84552"/>
          </a:xfrm>
          <a:prstGeom prst="rect">
            <a:avLst/>
          </a:prstGeom>
          <a:noFill/>
        </p:spPr>
        <p:txBody>
          <a:bodyPr wrap="none" lIns="0" tIns="0" rIns="0" bIns="0" anchor="ctr" anchorCtr="0"/>
          <a:lstStyle/>
          <a:p>
            <a:pPr marL="0" marR="0" indent="0" algn="l">
              <a:lnSpc>
                <a:spcPts val="900"/>
              </a:lnSpc>
              <a:spcBef>
                <a:spcPts val="0"/>
              </a:spcBef>
              <a:spcAft>
                <a:spcPts val="0"/>
              </a:spcAft>
            </a:pPr>
            <a:r>
              <a:rPr sz="900" b="1" dirty="0">
                <a:solidFill>
                  <a:srgbClr val="960909"/>
                </a:solidFill>
                <a:latin typeface="Arial"/>
                <a:cs typeface="Arial"/>
              </a:rPr>
              <a:t>Black or African American</a:t>
            </a:r>
          </a:p>
        </p:txBody>
      </p:sp>
      <p:sp>
        <p:nvSpPr>
          <p:cNvPr id="39" name="tx38"/>
          <p:cNvSpPr/>
          <p:nvPr/>
        </p:nvSpPr>
        <p:spPr>
          <a:xfrm>
            <a:off x="7208219" y="1086380"/>
            <a:ext cx="476231" cy="107267"/>
          </a:xfrm>
          <a:prstGeom prst="rect">
            <a:avLst/>
          </a:prstGeom>
          <a:noFill/>
        </p:spPr>
        <p:txBody>
          <a:bodyPr wrap="none" lIns="0" tIns="0" rIns="0" bIns="0" anchor="ctr" anchorCtr="0"/>
          <a:lstStyle/>
          <a:p>
            <a:pPr marL="0" marR="0" indent="0" algn="ctr">
              <a:lnSpc>
                <a:spcPts val="900"/>
              </a:lnSpc>
              <a:spcBef>
                <a:spcPts val="0"/>
              </a:spcBef>
              <a:spcAft>
                <a:spcPts val="0"/>
              </a:spcAft>
            </a:pPr>
            <a:r>
              <a:rPr sz="900" b="1" dirty="0">
                <a:solidFill>
                  <a:srgbClr val="000000">
                    <a:alpha val="100000"/>
                  </a:srgbClr>
                </a:solidFill>
                <a:latin typeface="Arial"/>
                <a:cs typeface="Arial"/>
              </a:rPr>
              <a:t>YoY </a:t>
            </a:r>
            <a:endParaRPr lang="en-US" sz="900" b="1" dirty="0">
              <a:solidFill>
                <a:srgbClr val="000000">
                  <a:alpha val="100000"/>
                </a:srgbClr>
              </a:solidFill>
              <a:latin typeface="Arial"/>
              <a:cs typeface="Arial"/>
            </a:endParaRPr>
          </a:p>
          <a:p>
            <a:pPr marL="0" marR="0" indent="0" algn="ctr">
              <a:lnSpc>
                <a:spcPts val="900"/>
              </a:lnSpc>
              <a:spcBef>
                <a:spcPts val="0"/>
              </a:spcBef>
              <a:spcAft>
                <a:spcPts val="0"/>
              </a:spcAft>
            </a:pPr>
            <a:r>
              <a:rPr sz="900" b="1" dirty="0" err="1">
                <a:solidFill>
                  <a:srgbClr val="000000">
                    <a:alpha val="100000"/>
                  </a:srgbClr>
                </a:solidFill>
                <a:latin typeface="Arial"/>
                <a:cs typeface="Arial"/>
              </a:rPr>
              <a:t>Chg</a:t>
            </a:r>
            <a:endParaRPr sz="900" b="1" dirty="0">
              <a:solidFill>
                <a:srgbClr val="000000">
                  <a:alpha val="100000"/>
                </a:srgbClr>
              </a:solidFill>
              <a:latin typeface="Arial"/>
              <a:cs typeface="Arial"/>
            </a:endParaRPr>
          </a:p>
        </p:txBody>
      </p:sp>
      <p:sp>
        <p:nvSpPr>
          <p:cNvPr id="40" name="tx39"/>
          <p:cNvSpPr/>
          <p:nvPr/>
        </p:nvSpPr>
        <p:spPr>
          <a:xfrm>
            <a:off x="6633961" y="1328809"/>
            <a:ext cx="273025" cy="83157"/>
          </a:xfrm>
          <a:prstGeom prst="rect">
            <a:avLst/>
          </a:prstGeom>
          <a:noFill/>
        </p:spPr>
        <p:txBody>
          <a:bodyPr wrap="none" lIns="0" tIns="0" rIns="0" bIns="0" anchor="ctr" anchorCtr="0"/>
          <a:lstStyle/>
          <a:p>
            <a:pPr marL="0" marR="0" indent="0" algn="l">
              <a:lnSpc>
                <a:spcPts val="900"/>
              </a:lnSpc>
              <a:spcBef>
                <a:spcPts val="0"/>
              </a:spcBef>
              <a:spcAft>
                <a:spcPts val="0"/>
              </a:spcAft>
            </a:pPr>
            <a:r>
              <a:rPr sz="900" b="1" dirty="0">
                <a:solidFill>
                  <a:srgbClr val="2875A8">
                    <a:alpha val="100000"/>
                  </a:srgbClr>
                </a:solidFill>
                <a:latin typeface="Arial"/>
                <a:cs typeface="Arial"/>
              </a:rPr>
              <a:t>Total</a:t>
            </a:r>
          </a:p>
        </p:txBody>
      </p:sp>
      <p:sp>
        <p:nvSpPr>
          <p:cNvPr id="41" name="tx40"/>
          <p:cNvSpPr/>
          <p:nvPr/>
        </p:nvSpPr>
        <p:spPr>
          <a:xfrm>
            <a:off x="6959357" y="1486198"/>
            <a:ext cx="222460" cy="8354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E67A17">
                    <a:alpha val="100000"/>
                  </a:srgbClr>
                </a:solidFill>
                <a:latin typeface="Arial"/>
                <a:cs typeface="Arial"/>
              </a:rPr>
              <a:t>10.4</a:t>
            </a:r>
          </a:p>
        </p:txBody>
      </p:sp>
      <p:sp>
        <p:nvSpPr>
          <p:cNvPr id="42" name="tx41"/>
          <p:cNvSpPr/>
          <p:nvPr/>
        </p:nvSpPr>
        <p:spPr>
          <a:xfrm>
            <a:off x="6991141" y="1641003"/>
            <a:ext cx="158892" cy="82097"/>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dirty="0">
                <a:solidFill>
                  <a:srgbClr val="960909"/>
                </a:solidFill>
                <a:latin typeface="Arial"/>
                <a:cs typeface="Arial"/>
              </a:rPr>
              <a:t>7.5</a:t>
            </a:r>
          </a:p>
        </p:txBody>
      </p:sp>
      <p:sp>
        <p:nvSpPr>
          <p:cNvPr id="43" name="tx42"/>
          <p:cNvSpPr/>
          <p:nvPr/>
        </p:nvSpPr>
        <p:spPr>
          <a:xfrm>
            <a:off x="6991141" y="1329311"/>
            <a:ext cx="158892" cy="82153"/>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dirty="0">
                <a:solidFill>
                  <a:srgbClr val="2875A8">
                    <a:alpha val="100000"/>
                  </a:srgbClr>
                </a:solidFill>
                <a:latin typeface="Arial"/>
                <a:cs typeface="Arial"/>
              </a:rPr>
              <a:t>4.4</a:t>
            </a:r>
          </a:p>
        </p:txBody>
      </p:sp>
      <p:sp>
        <p:nvSpPr>
          <p:cNvPr id="44" name="tx43"/>
          <p:cNvSpPr/>
          <p:nvPr/>
        </p:nvSpPr>
        <p:spPr>
          <a:xfrm>
            <a:off x="7333513" y="1486896"/>
            <a:ext cx="225642" cy="82153"/>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E67A17">
                    <a:alpha val="100000"/>
                  </a:srgbClr>
                </a:solidFill>
                <a:latin typeface="Arial"/>
                <a:cs typeface="Arial"/>
              </a:rPr>
              <a:t>+1.4</a:t>
            </a:r>
          </a:p>
        </p:txBody>
      </p:sp>
      <p:sp>
        <p:nvSpPr>
          <p:cNvPr id="45" name="tx44"/>
          <p:cNvSpPr/>
          <p:nvPr/>
        </p:nvSpPr>
        <p:spPr>
          <a:xfrm>
            <a:off x="7333513" y="1640975"/>
            <a:ext cx="225642" cy="82153"/>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dirty="0">
                <a:solidFill>
                  <a:srgbClr val="960909"/>
                </a:solidFill>
                <a:latin typeface="Arial"/>
                <a:cs typeface="Arial"/>
              </a:rPr>
              <a:t>+1.4</a:t>
            </a:r>
          </a:p>
        </p:txBody>
      </p:sp>
      <p:sp>
        <p:nvSpPr>
          <p:cNvPr id="46" name="tx45"/>
          <p:cNvSpPr/>
          <p:nvPr/>
        </p:nvSpPr>
        <p:spPr>
          <a:xfrm>
            <a:off x="7333513" y="1328613"/>
            <a:ext cx="225642" cy="8354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2875A8">
                    <a:alpha val="100000"/>
                  </a:srgbClr>
                </a:solidFill>
                <a:latin typeface="Arial"/>
                <a:cs typeface="Arial"/>
              </a:rPr>
              <a:t>+0.3</a:t>
            </a:r>
          </a:p>
        </p:txBody>
      </p:sp>
      <p:sp>
        <p:nvSpPr>
          <p:cNvPr id="47" name="pl46"/>
          <p:cNvSpPr/>
          <p:nvPr/>
        </p:nvSpPr>
        <p:spPr>
          <a:xfrm>
            <a:off x="1021709" y="1227777"/>
            <a:ext cx="0" cy="2609855"/>
          </a:xfrm>
          <a:custGeom>
            <a:avLst/>
            <a:gdLst/>
            <a:ahLst/>
            <a:cxnLst/>
            <a:rect l="0" t="0" r="0" b="0"/>
            <a:pathLst>
              <a:path h="2609855">
                <a:moveTo>
                  <a:pt x="0" y="2609855"/>
                </a:moveTo>
                <a:lnTo>
                  <a:pt x="0" y="0"/>
                </a:lnTo>
              </a:path>
            </a:pathLst>
          </a:custGeom>
          <a:ln w="6775" cap="flat">
            <a:solidFill>
              <a:srgbClr val="000000">
                <a:alpha val="100000"/>
              </a:srgbClr>
            </a:solidFill>
            <a:prstDash val="solid"/>
            <a:round/>
          </a:ln>
        </p:spPr>
        <p:txBody>
          <a:bodyPr/>
          <a:lstStyle/>
          <a:p>
            <a:endParaRPr/>
          </a:p>
        </p:txBody>
      </p:sp>
      <p:sp>
        <p:nvSpPr>
          <p:cNvPr id="48" name="tx47"/>
          <p:cNvSpPr/>
          <p:nvPr/>
        </p:nvSpPr>
        <p:spPr>
          <a:xfrm>
            <a:off x="824553" y="3790256"/>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0</a:t>
            </a:r>
          </a:p>
        </p:txBody>
      </p:sp>
      <p:sp>
        <p:nvSpPr>
          <p:cNvPr id="49" name="tx48"/>
          <p:cNvSpPr/>
          <p:nvPr/>
        </p:nvSpPr>
        <p:spPr>
          <a:xfrm>
            <a:off x="824553" y="3356892"/>
            <a:ext cx="70631" cy="91219"/>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5</a:t>
            </a:r>
          </a:p>
        </p:txBody>
      </p:sp>
      <p:sp>
        <p:nvSpPr>
          <p:cNvPr id="50" name="tx49"/>
          <p:cNvSpPr/>
          <p:nvPr/>
        </p:nvSpPr>
        <p:spPr>
          <a:xfrm>
            <a:off x="753921" y="2920304"/>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10</a:t>
            </a:r>
          </a:p>
        </p:txBody>
      </p:sp>
      <p:sp>
        <p:nvSpPr>
          <p:cNvPr id="51" name="tx50"/>
          <p:cNvSpPr/>
          <p:nvPr/>
        </p:nvSpPr>
        <p:spPr>
          <a:xfrm>
            <a:off x="753921" y="2485328"/>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15</a:t>
            </a:r>
          </a:p>
        </p:txBody>
      </p:sp>
      <p:sp>
        <p:nvSpPr>
          <p:cNvPr id="52" name="tx51"/>
          <p:cNvSpPr/>
          <p:nvPr/>
        </p:nvSpPr>
        <p:spPr>
          <a:xfrm>
            <a:off x="753921" y="2050352"/>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a:t>
            </a:r>
          </a:p>
        </p:txBody>
      </p:sp>
      <p:sp>
        <p:nvSpPr>
          <p:cNvPr id="53" name="tx52"/>
          <p:cNvSpPr/>
          <p:nvPr/>
        </p:nvSpPr>
        <p:spPr>
          <a:xfrm>
            <a:off x="753921" y="1615376"/>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25</a:t>
            </a:r>
          </a:p>
        </p:txBody>
      </p:sp>
      <p:sp>
        <p:nvSpPr>
          <p:cNvPr id="54" name="tx53"/>
          <p:cNvSpPr/>
          <p:nvPr/>
        </p:nvSpPr>
        <p:spPr>
          <a:xfrm>
            <a:off x="753921" y="1180338"/>
            <a:ext cx="141262"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30</a:t>
            </a:r>
          </a:p>
        </p:txBody>
      </p:sp>
      <p:sp>
        <p:nvSpPr>
          <p:cNvPr id="55" name="pl54"/>
          <p:cNvSpPr/>
          <p:nvPr/>
        </p:nvSpPr>
        <p:spPr>
          <a:xfrm>
            <a:off x="1021709" y="3837633"/>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56" name="pl55"/>
          <p:cNvSpPr/>
          <p:nvPr/>
        </p:nvSpPr>
        <p:spPr>
          <a:xfrm>
            <a:off x="1021709" y="3402657"/>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57" name="pl56"/>
          <p:cNvSpPr/>
          <p:nvPr/>
        </p:nvSpPr>
        <p:spPr>
          <a:xfrm>
            <a:off x="1021709" y="2967681"/>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58" name="pl57"/>
          <p:cNvSpPr/>
          <p:nvPr/>
        </p:nvSpPr>
        <p:spPr>
          <a:xfrm>
            <a:off x="1021709" y="2532705"/>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59" name="pl58"/>
          <p:cNvSpPr/>
          <p:nvPr/>
        </p:nvSpPr>
        <p:spPr>
          <a:xfrm>
            <a:off x="1021709" y="2097729"/>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60" name="pl59"/>
          <p:cNvSpPr/>
          <p:nvPr/>
        </p:nvSpPr>
        <p:spPr>
          <a:xfrm>
            <a:off x="1021709" y="1662753"/>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61" name="pl60"/>
          <p:cNvSpPr/>
          <p:nvPr/>
        </p:nvSpPr>
        <p:spPr>
          <a:xfrm>
            <a:off x="1021709" y="1227777"/>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62" name="pl61"/>
          <p:cNvSpPr/>
          <p:nvPr/>
        </p:nvSpPr>
        <p:spPr>
          <a:xfrm>
            <a:off x="1021709" y="3837633"/>
            <a:ext cx="7514250" cy="0"/>
          </a:xfrm>
          <a:custGeom>
            <a:avLst/>
            <a:gdLst/>
            <a:ahLst/>
            <a:cxnLst/>
            <a:rect l="0" t="0" r="0" b="0"/>
            <a:pathLst>
              <a:path w="7514250">
                <a:moveTo>
                  <a:pt x="0" y="0"/>
                </a:moveTo>
                <a:lnTo>
                  <a:pt x="7514250" y="0"/>
                </a:lnTo>
              </a:path>
            </a:pathLst>
          </a:custGeom>
          <a:ln w="6775" cap="flat">
            <a:solidFill>
              <a:srgbClr val="000000">
                <a:alpha val="100000"/>
              </a:srgbClr>
            </a:solidFill>
            <a:prstDash val="solid"/>
            <a:round/>
          </a:ln>
        </p:spPr>
        <p:txBody>
          <a:bodyPr/>
          <a:lstStyle/>
          <a:p>
            <a:endParaRPr/>
          </a:p>
        </p:txBody>
      </p:sp>
      <p:sp>
        <p:nvSpPr>
          <p:cNvPr id="63" name="pl62"/>
          <p:cNvSpPr/>
          <p:nvPr/>
        </p:nvSpPr>
        <p:spPr>
          <a:xfrm>
            <a:off x="1818723" y="3765633"/>
            <a:ext cx="0" cy="71999"/>
          </a:xfrm>
          <a:custGeom>
            <a:avLst/>
            <a:gdLst/>
            <a:ahLst/>
            <a:cxnLst/>
            <a:rect l="0" t="0" r="0" b="0"/>
            <a:pathLst>
              <a:path h="71999">
                <a:moveTo>
                  <a:pt x="0" y="0"/>
                </a:moveTo>
                <a:lnTo>
                  <a:pt x="0" y="71999"/>
                </a:lnTo>
              </a:path>
            </a:pathLst>
          </a:custGeom>
          <a:ln w="6775" cap="flat">
            <a:solidFill>
              <a:srgbClr val="000000">
                <a:alpha val="100000"/>
              </a:srgbClr>
            </a:solidFill>
            <a:prstDash val="solid"/>
            <a:round/>
          </a:ln>
        </p:spPr>
        <p:txBody>
          <a:bodyPr/>
          <a:lstStyle/>
          <a:p>
            <a:endParaRPr/>
          </a:p>
        </p:txBody>
      </p:sp>
      <p:sp>
        <p:nvSpPr>
          <p:cNvPr id="64" name="pl63"/>
          <p:cNvSpPr/>
          <p:nvPr/>
        </p:nvSpPr>
        <p:spPr>
          <a:xfrm>
            <a:off x="3265801" y="3765633"/>
            <a:ext cx="0" cy="71999"/>
          </a:xfrm>
          <a:custGeom>
            <a:avLst/>
            <a:gdLst/>
            <a:ahLst/>
            <a:cxnLst/>
            <a:rect l="0" t="0" r="0" b="0"/>
            <a:pathLst>
              <a:path h="71999">
                <a:moveTo>
                  <a:pt x="0" y="0"/>
                </a:moveTo>
                <a:lnTo>
                  <a:pt x="0" y="71999"/>
                </a:lnTo>
              </a:path>
            </a:pathLst>
          </a:custGeom>
          <a:ln w="6775" cap="flat">
            <a:solidFill>
              <a:srgbClr val="000000">
                <a:alpha val="100000"/>
              </a:srgbClr>
            </a:solidFill>
            <a:prstDash val="solid"/>
            <a:round/>
          </a:ln>
        </p:spPr>
        <p:txBody>
          <a:bodyPr/>
          <a:lstStyle/>
          <a:p>
            <a:endParaRPr/>
          </a:p>
        </p:txBody>
      </p:sp>
      <p:sp>
        <p:nvSpPr>
          <p:cNvPr id="65" name="pl64"/>
          <p:cNvSpPr/>
          <p:nvPr/>
        </p:nvSpPr>
        <p:spPr>
          <a:xfrm>
            <a:off x="4712482" y="3765633"/>
            <a:ext cx="0" cy="71999"/>
          </a:xfrm>
          <a:custGeom>
            <a:avLst/>
            <a:gdLst/>
            <a:ahLst/>
            <a:cxnLst/>
            <a:rect l="0" t="0" r="0" b="0"/>
            <a:pathLst>
              <a:path h="71999">
                <a:moveTo>
                  <a:pt x="0" y="0"/>
                </a:moveTo>
                <a:lnTo>
                  <a:pt x="0" y="71999"/>
                </a:lnTo>
              </a:path>
            </a:pathLst>
          </a:custGeom>
          <a:ln w="6775" cap="flat">
            <a:solidFill>
              <a:srgbClr val="000000">
                <a:alpha val="100000"/>
              </a:srgbClr>
            </a:solidFill>
            <a:prstDash val="solid"/>
            <a:round/>
          </a:ln>
        </p:spPr>
        <p:txBody>
          <a:bodyPr/>
          <a:lstStyle/>
          <a:p>
            <a:endParaRPr/>
          </a:p>
        </p:txBody>
      </p:sp>
      <p:sp>
        <p:nvSpPr>
          <p:cNvPr id="66" name="pl65"/>
          <p:cNvSpPr/>
          <p:nvPr/>
        </p:nvSpPr>
        <p:spPr>
          <a:xfrm>
            <a:off x="6159560" y="3765633"/>
            <a:ext cx="0" cy="71999"/>
          </a:xfrm>
          <a:custGeom>
            <a:avLst/>
            <a:gdLst/>
            <a:ahLst/>
            <a:cxnLst/>
            <a:rect l="0" t="0" r="0" b="0"/>
            <a:pathLst>
              <a:path h="71999">
                <a:moveTo>
                  <a:pt x="0" y="0"/>
                </a:moveTo>
                <a:lnTo>
                  <a:pt x="0" y="71999"/>
                </a:lnTo>
              </a:path>
            </a:pathLst>
          </a:custGeom>
          <a:ln w="6775" cap="flat">
            <a:solidFill>
              <a:srgbClr val="000000">
                <a:alpha val="100000"/>
              </a:srgbClr>
            </a:solidFill>
            <a:prstDash val="solid"/>
            <a:round/>
          </a:ln>
        </p:spPr>
        <p:txBody>
          <a:bodyPr/>
          <a:lstStyle/>
          <a:p>
            <a:endParaRPr/>
          </a:p>
        </p:txBody>
      </p:sp>
      <p:sp>
        <p:nvSpPr>
          <p:cNvPr id="67" name="pl66"/>
          <p:cNvSpPr/>
          <p:nvPr/>
        </p:nvSpPr>
        <p:spPr>
          <a:xfrm>
            <a:off x="7606241" y="3765633"/>
            <a:ext cx="0" cy="71999"/>
          </a:xfrm>
          <a:custGeom>
            <a:avLst/>
            <a:gdLst/>
            <a:ahLst/>
            <a:cxnLst/>
            <a:rect l="0" t="0" r="0" b="0"/>
            <a:pathLst>
              <a:path h="71999">
                <a:moveTo>
                  <a:pt x="0" y="0"/>
                </a:moveTo>
                <a:lnTo>
                  <a:pt x="0" y="71999"/>
                </a:lnTo>
              </a:path>
            </a:pathLst>
          </a:custGeom>
          <a:ln w="6775" cap="flat">
            <a:solidFill>
              <a:srgbClr val="000000">
                <a:alpha val="100000"/>
              </a:srgbClr>
            </a:solidFill>
            <a:prstDash val="solid"/>
            <a:round/>
          </a:ln>
        </p:spPr>
        <p:txBody>
          <a:bodyPr/>
          <a:lstStyle/>
          <a:p>
            <a:endParaRPr/>
          </a:p>
        </p:txBody>
      </p:sp>
      <p:sp>
        <p:nvSpPr>
          <p:cNvPr id="68" name="tx67"/>
          <p:cNvSpPr/>
          <p:nvPr/>
        </p:nvSpPr>
        <p:spPr>
          <a:xfrm>
            <a:off x="1557437" y="3987541"/>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1980</a:t>
            </a:r>
          </a:p>
        </p:txBody>
      </p:sp>
      <p:sp>
        <p:nvSpPr>
          <p:cNvPr id="69" name="tx68"/>
          <p:cNvSpPr/>
          <p:nvPr/>
        </p:nvSpPr>
        <p:spPr>
          <a:xfrm>
            <a:off x="3004514" y="3987541"/>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1990</a:t>
            </a:r>
          </a:p>
        </p:txBody>
      </p:sp>
      <p:sp>
        <p:nvSpPr>
          <p:cNvPr id="70" name="tx69"/>
          <p:cNvSpPr/>
          <p:nvPr/>
        </p:nvSpPr>
        <p:spPr>
          <a:xfrm>
            <a:off x="4451196" y="3987541"/>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2000</a:t>
            </a:r>
          </a:p>
        </p:txBody>
      </p:sp>
      <p:sp>
        <p:nvSpPr>
          <p:cNvPr id="71" name="tx70"/>
          <p:cNvSpPr/>
          <p:nvPr/>
        </p:nvSpPr>
        <p:spPr>
          <a:xfrm>
            <a:off x="5898273" y="3987541"/>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2010</a:t>
            </a:r>
          </a:p>
        </p:txBody>
      </p:sp>
      <p:sp>
        <p:nvSpPr>
          <p:cNvPr id="72" name="tx71"/>
          <p:cNvSpPr/>
          <p:nvPr/>
        </p:nvSpPr>
        <p:spPr>
          <a:xfrm>
            <a:off x="7344955" y="3987541"/>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2020</a:t>
            </a:r>
          </a:p>
        </p:txBody>
      </p:sp>
      <p:sp>
        <p:nvSpPr>
          <p:cNvPr id="73" name="tx72"/>
          <p:cNvSpPr/>
          <p:nvPr/>
        </p:nvSpPr>
        <p:spPr>
          <a:xfrm>
            <a:off x="1021709" y="1039002"/>
            <a:ext cx="2950393"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b="1">
                <a:solidFill>
                  <a:srgbClr val="414B56">
                    <a:alpha val="100000"/>
                  </a:srgbClr>
                </a:solidFill>
                <a:latin typeface="Arial"/>
                <a:cs typeface="Arial"/>
              </a:rPr>
              <a:t>Total, 16-24 year olds, Black or African American</a:t>
            </a:r>
          </a:p>
        </p:txBody>
      </p:sp>
      <p:sp>
        <p:nvSpPr>
          <p:cNvPr id="74" name="tx73"/>
          <p:cNvSpPr/>
          <p:nvPr/>
        </p:nvSpPr>
        <p:spPr>
          <a:xfrm>
            <a:off x="1021709" y="829799"/>
            <a:ext cx="1558230" cy="14116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A6F8F">
                    <a:alpha val="100000"/>
                  </a:srgbClr>
                </a:solidFill>
                <a:latin typeface="Arial"/>
                <a:cs typeface="Arial"/>
              </a:rPr>
              <a:t>Unemployment Rates</a:t>
            </a:r>
          </a:p>
        </p:txBody>
      </p:sp>
      <p:sp>
        <p:nvSpPr>
          <p:cNvPr id="75" name="tx74"/>
          <p:cNvSpPr/>
          <p:nvPr/>
        </p:nvSpPr>
        <p:spPr>
          <a:xfrm>
            <a:off x="1021709" y="4329720"/>
            <a:ext cx="0" cy="0"/>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76" name="tx75"/>
          <p:cNvSpPr/>
          <p:nvPr/>
        </p:nvSpPr>
        <p:spPr>
          <a:xfrm>
            <a:off x="1021709" y="4466880"/>
            <a:ext cx="0" cy="0"/>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77" name="tx76"/>
          <p:cNvSpPr/>
          <p:nvPr/>
        </p:nvSpPr>
        <p:spPr>
          <a:xfrm>
            <a:off x="1021709" y="4484853"/>
            <a:ext cx="3077641"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Source: Bureau of Labor Statistics via Haver Analytics.</a:t>
            </a:r>
          </a:p>
        </p:txBody>
      </p:sp>
      <p:sp>
        <p:nvSpPr>
          <p:cNvPr id="78" name="tx77"/>
          <p:cNvSpPr/>
          <p:nvPr/>
        </p:nvSpPr>
        <p:spPr>
          <a:xfrm>
            <a:off x="1021709" y="4624679"/>
            <a:ext cx="1842678" cy="11652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Last data point: December 2025.</a:t>
            </a:r>
          </a:p>
        </p:txBody>
      </p:sp>
      <p:pic>
        <p:nvPicPr>
          <p:cNvPr id="80" name="Picture 79" descr="Qr code&#10;&#10;AI-generated content may be incorrect.">
            <a:extLst>
              <a:ext uri="{FF2B5EF4-FFF2-40B4-BE49-F238E27FC236}">
                <a16:creationId xmlns:a16="http://schemas.microsoft.com/office/drawing/2014/main" id="{0CC4F40F-E2F5-C9BF-73E8-E4CD514E4CEC}"/>
              </a:ext>
            </a:extLst>
          </p:cNvPr>
          <p:cNvPicPr>
            <a:picLocks noChangeAspect="1"/>
          </p:cNvPicPr>
          <p:nvPr/>
        </p:nvPicPr>
        <p:blipFill>
          <a:blip r:embed="rId2"/>
          <a:stretch>
            <a:fillRect/>
          </a:stretch>
        </p:blipFill>
        <p:spPr>
          <a:xfrm>
            <a:off x="8328660" y="4348289"/>
            <a:ext cx="689609" cy="689609"/>
          </a:xfrm>
          <a:prstGeom prst="rect">
            <a:avLst/>
          </a:prstGeom>
        </p:spPr>
      </p:pic>
      <p:sp>
        <p:nvSpPr>
          <p:cNvPr id="81" name="TextBox 80">
            <a:extLst>
              <a:ext uri="{FF2B5EF4-FFF2-40B4-BE49-F238E27FC236}">
                <a16:creationId xmlns:a16="http://schemas.microsoft.com/office/drawing/2014/main" id="{B79FB214-61D2-D0EF-A309-DD0DF066D94B}"/>
              </a:ext>
            </a:extLst>
          </p:cNvPr>
          <p:cNvSpPr txBox="1"/>
          <p:nvPr/>
        </p:nvSpPr>
        <p:spPr>
          <a:xfrm>
            <a:off x="5434347" y="4429262"/>
            <a:ext cx="2894313" cy="523220"/>
          </a:xfrm>
          <a:prstGeom prst="rect">
            <a:avLst/>
          </a:prstGeom>
          <a:noFill/>
        </p:spPr>
        <p:txBody>
          <a:bodyPr wrap="square" rtlCol="0">
            <a:spAutoFit/>
          </a:bodyPr>
          <a:lstStyle/>
          <a:p>
            <a:r>
              <a:rPr lang="en-US" sz="1400" dirty="0"/>
              <a:t>Are Young College Graduates Losing Their Edge in the Job Market?</a:t>
            </a:r>
          </a:p>
        </p:txBody>
      </p:sp>
      <p:sp>
        <p:nvSpPr>
          <p:cNvPr id="83" name="tx36">
            <a:extLst>
              <a:ext uri="{FF2B5EF4-FFF2-40B4-BE49-F238E27FC236}">
                <a16:creationId xmlns:a16="http://schemas.microsoft.com/office/drawing/2014/main" id="{EC90D416-608F-6A1F-0B4C-17F5B56BB868}"/>
              </a:ext>
            </a:extLst>
          </p:cNvPr>
          <p:cNvSpPr/>
          <p:nvPr/>
        </p:nvSpPr>
        <p:spPr>
          <a:xfrm>
            <a:off x="7622091" y="1089541"/>
            <a:ext cx="395752" cy="83548"/>
          </a:xfrm>
          <a:prstGeom prst="rect">
            <a:avLst/>
          </a:prstGeom>
          <a:noFill/>
        </p:spPr>
        <p:txBody>
          <a:bodyPr wrap="none" lIns="0" tIns="0" rIns="0" bIns="0" anchor="ctr" anchorCtr="0"/>
          <a:lstStyle/>
          <a:p>
            <a:pPr marL="0" marR="0" indent="0" algn="ctr">
              <a:lnSpc>
                <a:spcPts val="900"/>
              </a:lnSpc>
              <a:spcBef>
                <a:spcPts val="0"/>
              </a:spcBef>
              <a:spcAft>
                <a:spcPts val="0"/>
              </a:spcAft>
            </a:pPr>
            <a:r>
              <a:rPr sz="900" b="1" dirty="0">
                <a:solidFill>
                  <a:srgbClr val="7F7F7F"/>
                </a:solidFill>
                <a:latin typeface="Arial"/>
                <a:cs typeface="Arial"/>
              </a:rPr>
              <a:t>Dec</a:t>
            </a:r>
            <a:endParaRPr lang="en-US" sz="900" b="1" dirty="0">
              <a:solidFill>
                <a:srgbClr val="7F7F7F"/>
              </a:solidFill>
              <a:latin typeface="Arial"/>
              <a:cs typeface="Arial"/>
            </a:endParaRPr>
          </a:p>
          <a:p>
            <a:pPr marL="0" marR="0" indent="0" algn="ctr">
              <a:lnSpc>
                <a:spcPts val="900"/>
              </a:lnSpc>
              <a:spcBef>
                <a:spcPts val="0"/>
              </a:spcBef>
              <a:spcAft>
                <a:spcPts val="0"/>
              </a:spcAft>
            </a:pPr>
            <a:r>
              <a:rPr sz="900" b="1" dirty="0">
                <a:solidFill>
                  <a:srgbClr val="7F7F7F"/>
                </a:solidFill>
                <a:latin typeface="Arial"/>
                <a:cs typeface="Arial"/>
              </a:rPr>
              <a:t> '2</a:t>
            </a:r>
            <a:r>
              <a:rPr lang="en-US" sz="900" b="1" dirty="0">
                <a:solidFill>
                  <a:srgbClr val="7F7F7F"/>
                </a:solidFill>
                <a:latin typeface="Arial"/>
                <a:cs typeface="Arial"/>
              </a:rPr>
              <a:t>6</a:t>
            </a:r>
            <a:endParaRPr sz="900" b="1" dirty="0">
              <a:solidFill>
                <a:srgbClr val="7F7F7F"/>
              </a:solidFill>
              <a:latin typeface="Arial"/>
              <a:cs typeface="Arial"/>
            </a:endParaRPr>
          </a:p>
        </p:txBody>
      </p:sp>
      <p:sp>
        <p:nvSpPr>
          <p:cNvPr id="84" name="tx38">
            <a:extLst>
              <a:ext uri="{FF2B5EF4-FFF2-40B4-BE49-F238E27FC236}">
                <a16:creationId xmlns:a16="http://schemas.microsoft.com/office/drawing/2014/main" id="{5E3DC9C2-0058-2A8C-7376-AB3FD8315372}"/>
              </a:ext>
            </a:extLst>
          </p:cNvPr>
          <p:cNvSpPr/>
          <p:nvPr/>
        </p:nvSpPr>
        <p:spPr>
          <a:xfrm>
            <a:off x="7957599" y="1077682"/>
            <a:ext cx="476231" cy="107267"/>
          </a:xfrm>
          <a:prstGeom prst="rect">
            <a:avLst/>
          </a:prstGeom>
          <a:noFill/>
        </p:spPr>
        <p:txBody>
          <a:bodyPr wrap="none" lIns="0" tIns="0" rIns="0" bIns="0" anchor="ctr" anchorCtr="0"/>
          <a:lstStyle/>
          <a:p>
            <a:pPr marL="0" marR="0" indent="0" algn="ctr">
              <a:lnSpc>
                <a:spcPts val="900"/>
              </a:lnSpc>
              <a:spcBef>
                <a:spcPts val="0"/>
              </a:spcBef>
              <a:spcAft>
                <a:spcPts val="0"/>
              </a:spcAft>
            </a:pPr>
            <a:r>
              <a:rPr sz="900" b="1" dirty="0">
                <a:solidFill>
                  <a:srgbClr val="7F7F7F"/>
                </a:solidFill>
                <a:latin typeface="Arial"/>
                <a:cs typeface="Arial"/>
              </a:rPr>
              <a:t>YoY </a:t>
            </a:r>
            <a:endParaRPr lang="en-US" sz="900" b="1" dirty="0">
              <a:solidFill>
                <a:srgbClr val="7F7F7F"/>
              </a:solidFill>
              <a:latin typeface="Arial"/>
              <a:cs typeface="Arial"/>
            </a:endParaRPr>
          </a:p>
          <a:p>
            <a:pPr marL="0" marR="0" indent="0" algn="ctr">
              <a:lnSpc>
                <a:spcPts val="900"/>
              </a:lnSpc>
              <a:spcBef>
                <a:spcPts val="0"/>
              </a:spcBef>
              <a:spcAft>
                <a:spcPts val="0"/>
              </a:spcAft>
            </a:pPr>
            <a:r>
              <a:rPr sz="900" b="1" dirty="0" err="1">
                <a:solidFill>
                  <a:srgbClr val="7F7F7F"/>
                </a:solidFill>
                <a:latin typeface="Arial"/>
                <a:cs typeface="Arial"/>
              </a:rPr>
              <a:t>Chg</a:t>
            </a:r>
            <a:endParaRPr sz="900" b="1" dirty="0">
              <a:solidFill>
                <a:srgbClr val="7F7F7F"/>
              </a:solidFill>
              <a:latin typeface="Arial"/>
              <a:cs typeface="Arial"/>
            </a:endParaRPr>
          </a:p>
        </p:txBody>
      </p:sp>
      <p:sp>
        <p:nvSpPr>
          <p:cNvPr id="85" name="tx42">
            <a:extLst>
              <a:ext uri="{FF2B5EF4-FFF2-40B4-BE49-F238E27FC236}">
                <a16:creationId xmlns:a16="http://schemas.microsoft.com/office/drawing/2014/main" id="{1EF80EAA-E5D6-58CF-02F4-A0E1E6066364}"/>
              </a:ext>
            </a:extLst>
          </p:cNvPr>
          <p:cNvSpPr/>
          <p:nvPr/>
        </p:nvSpPr>
        <p:spPr>
          <a:xfrm>
            <a:off x="7760863" y="1342410"/>
            <a:ext cx="158892" cy="82153"/>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dirty="0">
                <a:solidFill>
                  <a:srgbClr val="7F7F7F"/>
                </a:solidFill>
                <a:latin typeface="Arial"/>
                <a:cs typeface="Arial"/>
              </a:rPr>
              <a:t>4.4</a:t>
            </a:r>
          </a:p>
        </p:txBody>
      </p:sp>
      <p:sp>
        <p:nvSpPr>
          <p:cNvPr id="86" name="tx45">
            <a:extLst>
              <a:ext uri="{FF2B5EF4-FFF2-40B4-BE49-F238E27FC236}">
                <a16:creationId xmlns:a16="http://schemas.microsoft.com/office/drawing/2014/main" id="{3DF68407-783C-BCC2-F8EB-633878C13FF7}"/>
              </a:ext>
            </a:extLst>
          </p:cNvPr>
          <p:cNvSpPr/>
          <p:nvPr/>
        </p:nvSpPr>
        <p:spPr>
          <a:xfrm>
            <a:off x="8103235" y="1341712"/>
            <a:ext cx="225642" cy="8354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dirty="0">
                <a:solidFill>
                  <a:srgbClr val="7F7F7F"/>
                </a:solidFill>
                <a:latin typeface="Arial"/>
                <a:cs typeface="Arial"/>
              </a:rPr>
              <a:t>+0.</a:t>
            </a:r>
            <a:r>
              <a:rPr lang="en-US" sz="900" b="1" dirty="0">
                <a:solidFill>
                  <a:srgbClr val="7F7F7F"/>
                </a:solidFill>
                <a:latin typeface="Arial"/>
                <a:cs typeface="Arial"/>
              </a:rPr>
              <a:t>0</a:t>
            </a:r>
            <a:endParaRPr sz="900" b="1" dirty="0">
              <a:solidFill>
                <a:srgbClr val="7F7F7F"/>
              </a:solidFill>
              <a:latin typeface="Arial"/>
              <a:cs typeface="Arial"/>
            </a:endParaRPr>
          </a:p>
        </p:txBody>
      </p:sp>
      <p:sp>
        <p:nvSpPr>
          <p:cNvPr id="87" name="tx36">
            <a:extLst>
              <a:ext uri="{FF2B5EF4-FFF2-40B4-BE49-F238E27FC236}">
                <a16:creationId xmlns:a16="http://schemas.microsoft.com/office/drawing/2014/main" id="{32F1A007-8DFB-21CD-0CDB-C1C1485DA0D7}"/>
              </a:ext>
            </a:extLst>
          </p:cNvPr>
          <p:cNvSpPr/>
          <p:nvPr/>
        </p:nvSpPr>
        <p:spPr>
          <a:xfrm>
            <a:off x="7808648" y="884968"/>
            <a:ext cx="395752" cy="83548"/>
          </a:xfrm>
          <a:prstGeom prst="rect">
            <a:avLst/>
          </a:prstGeom>
          <a:noFill/>
        </p:spPr>
        <p:txBody>
          <a:bodyPr wrap="none" lIns="0" tIns="0" rIns="0" bIns="0" anchor="ctr" anchorCtr="0"/>
          <a:lstStyle/>
          <a:p>
            <a:pPr marL="0" marR="0" indent="0" algn="ctr">
              <a:lnSpc>
                <a:spcPts val="900"/>
              </a:lnSpc>
              <a:spcBef>
                <a:spcPts val="0"/>
              </a:spcBef>
              <a:spcAft>
                <a:spcPts val="0"/>
              </a:spcAft>
            </a:pPr>
            <a:r>
              <a:rPr lang="en-US" sz="900" b="1" dirty="0">
                <a:solidFill>
                  <a:srgbClr val="7F7F7F"/>
                </a:solidFill>
                <a:latin typeface="Arial"/>
                <a:cs typeface="Arial"/>
              </a:rPr>
              <a:t>FOMC SEP</a:t>
            </a:r>
            <a:endParaRPr sz="900" b="1" dirty="0">
              <a:solidFill>
                <a:srgbClr val="7F7F7F"/>
              </a:solidFill>
              <a:latin typeface="Arial"/>
              <a:cs typeface="Arial"/>
            </a:endParaRPr>
          </a:p>
        </p:txBody>
      </p:sp>
      <p:sp>
        <p:nvSpPr>
          <p:cNvPr id="3" name="Slide Number Placeholder 2">
            <a:extLst>
              <a:ext uri="{FF2B5EF4-FFF2-40B4-BE49-F238E27FC236}">
                <a16:creationId xmlns:a16="http://schemas.microsoft.com/office/drawing/2014/main" id="{50558B19-621B-3168-573C-631AD6866209}"/>
              </a:ext>
            </a:extLst>
          </p:cNvPr>
          <p:cNvSpPr>
            <a:spLocks noGrp="1"/>
          </p:cNvSpPr>
          <p:nvPr>
            <p:ph type="sldNum" sz="quarter" idx="10"/>
          </p:nvPr>
        </p:nvSpPr>
        <p:spPr/>
        <p:txBody>
          <a:bodyPr/>
          <a:lstStyle/>
          <a:p>
            <a:fld id="{16DB3CF8-59E7-44C6-88F7-CC6EEF5857E3}"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6" grpId="0"/>
      <p:bldP spid="38" grpId="0"/>
      <p:bldP spid="41" grpId="0"/>
      <p:bldP spid="42" grpId="0"/>
      <p:bldP spid="44" grpId="0"/>
      <p:bldP spid="45" grpId="0"/>
      <p:bldP spid="81" grpId="0"/>
      <p:bldP spid="83" grpId="0"/>
      <p:bldP spid="84" grpId="0"/>
      <p:bldP spid="85" grpId="0"/>
      <p:bldP spid="86" grpId="0"/>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27DBE-26FD-22A8-201C-CE06B3C0758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F2DC76-99BE-362A-990C-E481C41D91F3}"/>
              </a:ext>
            </a:extLst>
          </p:cNvPr>
          <p:cNvSpPr>
            <a:spLocks noGrp="1"/>
          </p:cNvSpPr>
          <p:nvPr>
            <p:ph type="sldNum" sz="quarter" idx="10"/>
          </p:nvPr>
        </p:nvSpPr>
        <p:spPr/>
        <p:txBody>
          <a:bodyPr/>
          <a:lstStyle/>
          <a:p>
            <a:fld id="{16DB3CF8-59E7-44C6-88F7-CC6EEF5857E3}" type="slidenum">
              <a:rPr lang="en-US" smtClean="0"/>
              <a:pPr/>
              <a:t>14</a:t>
            </a:fld>
            <a:endParaRPr lang="en-US"/>
          </a:p>
        </p:txBody>
      </p:sp>
      <p:sp>
        <p:nvSpPr>
          <p:cNvPr id="6" name="Title 5">
            <a:extLst>
              <a:ext uri="{FF2B5EF4-FFF2-40B4-BE49-F238E27FC236}">
                <a16:creationId xmlns:a16="http://schemas.microsoft.com/office/drawing/2014/main" id="{8A9BAE08-4006-01E4-1A07-E6C1EC5EBAA4}"/>
              </a:ext>
            </a:extLst>
          </p:cNvPr>
          <p:cNvSpPr>
            <a:spLocks noGrp="1"/>
          </p:cNvSpPr>
          <p:nvPr>
            <p:ph type="title"/>
          </p:nvPr>
        </p:nvSpPr>
        <p:spPr/>
        <p:txBody>
          <a:bodyPr/>
          <a:lstStyle/>
          <a:p>
            <a:r>
              <a:rPr lang="en-US" dirty="0"/>
              <a:t>Key Takeaways</a:t>
            </a:r>
          </a:p>
        </p:txBody>
      </p:sp>
      <p:sp>
        <p:nvSpPr>
          <p:cNvPr id="7" name="Text Placeholder 6">
            <a:extLst>
              <a:ext uri="{FF2B5EF4-FFF2-40B4-BE49-F238E27FC236}">
                <a16:creationId xmlns:a16="http://schemas.microsoft.com/office/drawing/2014/main" id="{BC1F406D-2F45-94DF-D7CB-006AB63CFAED}"/>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62C67C3D-31AF-5338-D02C-E5C9457FEDA8}"/>
              </a:ext>
            </a:extLst>
          </p:cNvPr>
          <p:cNvSpPr>
            <a:spLocks noGrp="1"/>
          </p:cNvSpPr>
          <p:nvPr>
            <p:ph type="body" sz="quarter" idx="25"/>
          </p:nvPr>
        </p:nvSpPr>
        <p:spPr/>
        <p:txBody>
          <a:bodyPr/>
          <a:lstStyle/>
          <a:p>
            <a:endParaRPr lang="en-US"/>
          </a:p>
        </p:txBody>
      </p:sp>
      <p:sp>
        <p:nvSpPr>
          <p:cNvPr id="8" name="Text Placeholder 7">
            <a:extLst>
              <a:ext uri="{FF2B5EF4-FFF2-40B4-BE49-F238E27FC236}">
                <a16:creationId xmlns:a16="http://schemas.microsoft.com/office/drawing/2014/main" id="{A21E536C-25A1-19BE-053F-2667194DFE61}"/>
              </a:ext>
            </a:extLst>
          </p:cNvPr>
          <p:cNvSpPr>
            <a:spLocks noGrp="1"/>
          </p:cNvSpPr>
          <p:nvPr>
            <p:ph type="body" sz="quarter" idx="18"/>
          </p:nvPr>
        </p:nvSpPr>
        <p:spPr/>
        <p:txBody>
          <a:bodyPr/>
          <a:lstStyle/>
          <a:p>
            <a:pPr marL="342900" indent="-342900">
              <a:buFont typeface="Arial" panose="020B0604020202020204" pitchFamily="34" charset="0"/>
              <a:buChar char="•"/>
            </a:pPr>
            <a:r>
              <a:rPr lang="en-US" dirty="0"/>
              <a:t>Consumer sentiment has weakened, but GDP growth is expected to be above trend in 2026.</a:t>
            </a:r>
          </a:p>
          <a:p>
            <a:pPr marL="342900" indent="-342900">
              <a:buFont typeface="Arial" panose="020B0604020202020204" pitchFamily="34" charset="0"/>
              <a:buChar char="•"/>
            </a:pPr>
            <a:r>
              <a:rPr lang="en-US" dirty="0"/>
              <a:t>Employment has leveled off and the labor market is cooler than it was, but the unemployment rate remains low.</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91341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cNvSpPr>
            <a:spLocks noGrp="1"/>
          </p:cNvSpPr>
          <p:nvPr>
            <p:ph type="title" hasCustomPrompt="1"/>
          </p:nvPr>
        </p:nvSpPr>
        <p:spPr>
          <a:xfrm>
            <a:off x="0" y="0"/>
            <a:ext cx="9144000" cy="512064"/>
          </a:xfrm>
        </p:spPr>
        <p:txBody>
          <a:bodyPr/>
          <a:lstStyle/>
          <a:p>
            <a:r>
              <a:rPr lang="en-US"/>
              <a:t>Inflation has moved sideways, at best</a:t>
            </a:r>
            <a:endParaRPr/>
          </a:p>
        </p:txBody>
      </p:sp>
      <p:grpSp>
        <p:nvGrpSpPr>
          <p:cNvPr id="3" name="Group 2"/>
          <p:cNvGrpSpPr/>
          <p:nvPr/>
        </p:nvGrpSpPr>
        <p:grpSpPr>
          <a:xfrm>
            <a:off x="336568" y="685800"/>
            <a:ext cx="8487392" cy="4343400"/>
            <a:chOff x="336568" y="685800"/>
            <a:chExt cx="8487392" cy="4343400"/>
          </a:xfrm>
        </p:grpSpPr>
        <p:sp>
          <p:nvSpPr>
            <p:cNvPr id="4" name="rc3"/>
            <p:cNvSpPr/>
            <p:nvPr/>
          </p:nvSpPr>
          <p:spPr>
            <a:xfrm>
              <a:off x="365760" y="685800"/>
              <a:ext cx="8458200" cy="4343400"/>
            </a:xfrm>
            <a:prstGeom prst="rect">
              <a:avLst/>
            </a:prstGeom>
          </p:spPr>
          <p:txBody>
            <a:bodyPr/>
            <a:lstStyle/>
            <a:p>
              <a:endParaRPr/>
            </a:p>
          </p:txBody>
        </p:sp>
        <p:sp>
          <p:nvSpPr>
            <p:cNvPr id="5" name="rc4"/>
            <p:cNvSpPr/>
            <p:nvPr/>
          </p:nvSpPr>
          <p:spPr>
            <a:xfrm>
              <a:off x="993514" y="1227844"/>
              <a:ext cx="7542445" cy="2609647"/>
            </a:xfrm>
            <a:prstGeom prst="rect">
              <a:avLst/>
            </a:prstGeom>
          </p:spPr>
          <p:txBody>
            <a:bodyPr/>
            <a:lstStyle/>
            <a:p>
              <a:endParaRPr/>
            </a:p>
          </p:txBody>
        </p:sp>
        <p:sp>
          <p:nvSpPr>
            <p:cNvPr id="6" name="pl5"/>
            <p:cNvSpPr/>
            <p:nvPr/>
          </p:nvSpPr>
          <p:spPr>
            <a:xfrm>
              <a:off x="993514" y="3837492"/>
              <a:ext cx="7542445" cy="0"/>
            </a:xfrm>
            <a:custGeom>
              <a:avLst/>
              <a:gdLst/>
              <a:ahLst/>
              <a:cxnLst/>
              <a:rect l="0" t="0" r="0" b="0"/>
              <a:pathLst>
                <a:path w="7542445">
                  <a:moveTo>
                    <a:pt x="0" y="0"/>
                  </a:moveTo>
                  <a:lnTo>
                    <a:pt x="7542445" y="0"/>
                  </a:lnTo>
                  <a:lnTo>
                    <a:pt x="7542445" y="0"/>
                  </a:lnTo>
                </a:path>
              </a:pathLst>
            </a:custGeom>
            <a:ln w="6775" cap="flat">
              <a:solidFill>
                <a:srgbClr val="E5E5E5">
                  <a:alpha val="100000"/>
                </a:srgbClr>
              </a:solidFill>
              <a:prstDash val="solid"/>
              <a:round/>
            </a:ln>
          </p:spPr>
          <p:txBody>
            <a:bodyPr/>
            <a:lstStyle/>
            <a:p>
              <a:endParaRPr/>
            </a:p>
          </p:txBody>
        </p:sp>
        <p:sp>
          <p:nvSpPr>
            <p:cNvPr id="7" name="pl6"/>
            <p:cNvSpPr/>
            <p:nvPr/>
          </p:nvSpPr>
          <p:spPr>
            <a:xfrm>
              <a:off x="993514" y="3315562"/>
              <a:ext cx="7542445" cy="0"/>
            </a:xfrm>
            <a:custGeom>
              <a:avLst/>
              <a:gdLst/>
              <a:ahLst/>
              <a:cxnLst/>
              <a:rect l="0" t="0" r="0" b="0"/>
              <a:pathLst>
                <a:path w="7542445">
                  <a:moveTo>
                    <a:pt x="0" y="0"/>
                  </a:moveTo>
                  <a:lnTo>
                    <a:pt x="7542445" y="0"/>
                  </a:lnTo>
                  <a:lnTo>
                    <a:pt x="7542445" y="0"/>
                  </a:lnTo>
                </a:path>
              </a:pathLst>
            </a:custGeom>
            <a:ln w="6775" cap="flat">
              <a:solidFill>
                <a:srgbClr val="E5E5E5">
                  <a:alpha val="100000"/>
                </a:srgbClr>
              </a:solidFill>
              <a:prstDash val="solid"/>
              <a:round/>
            </a:ln>
          </p:spPr>
          <p:txBody>
            <a:bodyPr/>
            <a:lstStyle/>
            <a:p>
              <a:endParaRPr/>
            </a:p>
          </p:txBody>
        </p:sp>
        <p:sp>
          <p:nvSpPr>
            <p:cNvPr id="8" name="pl7"/>
            <p:cNvSpPr/>
            <p:nvPr/>
          </p:nvSpPr>
          <p:spPr>
            <a:xfrm>
              <a:off x="993514" y="2793633"/>
              <a:ext cx="7542445" cy="0"/>
            </a:xfrm>
            <a:custGeom>
              <a:avLst/>
              <a:gdLst/>
              <a:ahLst/>
              <a:cxnLst/>
              <a:rect l="0" t="0" r="0" b="0"/>
              <a:pathLst>
                <a:path w="7542445">
                  <a:moveTo>
                    <a:pt x="0" y="0"/>
                  </a:moveTo>
                  <a:lnTo>
                    <a:pt x="7542445" y="0"/>
                  </a:lnTo>
                  <a:lnTo>
                    <a:pt x="7542445" y="0"/>
                  </a:lnTo>
                </a:path>
              </a:pathLst>
            </a:custGeom>
            <a:ln w="6775" cap="flat">
              <a:solidFill>
                <a:srgbClr val="E5E5E5">
                  <a:alpha val="100000"/>
                </a:srgbClr>
              </a:solidFill>
              <a:prstDash val="solid"/>
              <a:round/>
            </a:ln>
          </p:spPr>
          <p:txBody>
            <a:bodyPr/>
            <a:lstStyle/>
            <a:p>
              <a:endParaRPr/>
            </a:p>
          </p:txBody>
        </p:sp>
        <p:sp>
          <p:nvSpPr>
            <p:cNvPr id="9" name="pl8"/>
            <p:cNvSpPr/>
            <p:nvPr/>
          </p:nvSpPr>
          <p:spPr>
            <a:xfrm>
              <a:off x="993514" y="2271703"/>
              <a:ext cx="7542445" cy="0"/>
            </a:xfrm>
            <a:custGeom>
              <a:avLst/>
              <a:gdLst/>
              <a:ahLst/>
              <a:cxnLst/>
              <a:rect l="0" t="0" r="0" b="0"/>
              <a:pathLst>
                <a:path w="7542445">
                  <a:moveTo>
                    <a:pt x="0" y="0"/>
                  </a:moveTo>
                  <a:lnTo>
                    <a:pt x="7542445" y="0"/>
                  </a:lnTo>
                  <a:lnTo>
                    <a:pt x="7542445" y="0"/>
                  </a:lnTo>
                </a:path>
              </a:pathLst>
            </a:custGeom>
            <a:ln w="6775" cap="flat">
              <a:solidFill>
                <a:srgbClr val="E5E5E5">
                  <a:alpha val="100000"/>
                </a:srgbClr>
              </a:solidFill>
              <a:prstDash val="solid"/>
              <a:round/>
            </a:ln>
          </p:spPr>
          <p:txBody>
            <a:bodyPr/>
            <a:lstStyle/>
            <a:p>
              <a:endParaRPr/>
            </a:p>
          </p:txBody>
        </p:sp>
        <p:sp>
          <p:nvSpPr>
            <p:cNvPr id="10" name="pl9"/>
            <p:cNvSpPr/>
            <p:nvPr/>
          </p:nvSpPr>
          <p:spPr>
            <a:xfrm>
              <a:off x="993514" y="1749774"/>
              <a:ext cx="7542445" cy="0"/>
            </a:xfrm>
            <a:custGeom>
              <a:avLst/>
              <a:gdLst/>
              <a:ahLst/>
              <a:cxnLst/>
              <a:rect l="0" t="0" r="0" b="0"/>
              <a:pathLst>
                <a:path w="7542445">
                  <a:moveTo>
                    <a:pt x="0" y="0"/>
                  </a:moveTo>
                  <a:lnTo>
                    <a:pt x="7542445" y="0"/>
                  </a:lnTo>
                  <a:lnTo>
                    <a:pt x="7542445" y="0"/>
                  </a:lnTo>
                </a:path>
              </a:pathLst>
            </a:custGeom>
            <a:ln w="6775" cap="flat">
              <a:solidFill>
                <a:srgbClr val="E5E5E5">
                  <a:alpha val="100000"/>
                </a:srgbClr>
              </a:solidFill>
              <a:prstDash val="solid"/>
              <a:round/>
            </a:ln>
          </p:spPr>
          <p:txBody>
            <a:bodyPr/>
            <a:lstStyle/>
            <a:p>
              <a:endParaRPr/>
            </a:p>
          </p:txBody>
        </p:sp>
        <p:sp>
          <p:nvSpPr>
            <p:cNvPr id="11" name="pl10"/>
            <p:cNvSpPr/>
            <p:nvPr/>
          </p:nvSpPr>
          <p:spPr>
            <a:xfrm>
              <a:off x="993514" y="1227844"/>
              <a:ext cx="7542445" cy="0"/>
            </a:xfrm>
            <a:custGeom>
              <a:avLst/>
              <a:gdLst/>
              <a:ahLst/>
              <a:cxnLst/>
              <a:rect l="0" t="0" r="0" b="0"/>
              <a:pathLst>
                <a:path w="7542445">
                  <a:moveTo>
                    <a:pt x="0" y="0"/>
                  </a:moveTo>
                  <a:lnTo>
                    <a:pt x="7542445" y="0"/>
                  </a:lnTo>
                  <a:lnTo>
                    <a:pt x="7542445" y="0"/>
                  </a:lnTo>
                </a:path>
              </a:pathLst>
            </a:custGeom>
            <a:ln w="6775" cap="flat">
              <a:solidFill>
                <a:srgbClr val="E5E5E5">
                  <a:alpha val="100000"/>
                </a:srgbClr>
              </a:solidFill>
              <a:prstDash val="solid"/>
              <a:round/>
            </a:ln>
          </p:spPr>
          <p:txBody>
            <a:bodyPr/>
            <a:lstStyle/>
            <a:p>
              <a:endParaRPr/>
            </a:p>
          </p:txBody>
        </p:sp>
        <p:sp>
          <p:nvSpPr>
            <p:cNvPr id="12" name="rc11"/>
            <p:cNvSpPr/>
            <p:nvPr/>
          </p:nvSpPr>
          <p:spPr>
            <a:xfrm>
              <a:off x="2251657" y="1227844"/>
              <a:ext cx="519980" cy="2609647"/>
            </a:xfrm>
            <a:prstGeom prst="rect">
              <a:avLst/>
            </a:prstGeom>
            <a:solidFill>
              <a:srgbClr val="A6A6A6">
                <a:alpha val="74901"/>
              </a:srgbClr>
            </a:solidFill>
          </p:spPr>
          <p:txBody>
            <a:bodyPr/>
            <a:lstStyle/>
            <a:p>
              <a:endParaRPr/>
            </a:p>
          </p:txBody>
        </p:sp>
        <p:sp>
          <p:nvSpPr>
            <p:cNvPr id="13" name="rc12"/>
            <p:cNvSpPr/>
            <p:nvPr/>
          </p:nvSpPr>
          <p:spPr>
            <a:xfrm>
              <a:off x="6469380" y="1227844"/>
              <a:ext cx="56932" cy="2609647"/>
            </a:xfrm>
            <a:prstGeom prst="rect">
              <a:avLst/>
            </a:prstGeom>
            <a:solidFill>
              <a:srgbClr val="A6A6A6">
                <a:alpha val="74901"/>
              </a:srgbClr>
            </a:solidFill>
          </p:spPr>
          <p:txBody>
            <a:bodyPr/>
            <a:lstStyle/>
            <a:p>
              <a:endParaRPr/>
            </a:p>
          </p:txBody>
        </p:sp>
        <p:sp>
          <p:nvSpPr>
            <p:cNvPr id="18" name="rc17"/>
            <p:cNvSpPr/>
            <p:nvPr/>
          </p:nvSpPr>
          <p:spPr>
            <a:xfrm>
              <a:off x="3848347" y="1283743"/>
              <a:ext cx="1585450" cy="153838"/>
            </a:xfrm>
            <a:prstGeom prst="rect">
              <a:avLst/>
            </a:prstGeom>
          </p:spPr>
          <p:txBody>
            <a:bodyPr/>
            <a:lstStyle/>
            <a:p>
              <a:endParaRPr/>
            </a:p>
          </p:txBody>
        </p:sp>
        <p:sp>
          <p:nvSpPr>
            <p:cNvPr id="19" name="rc18"/>
            <p:cNvSpPr/>
            <p:nvPr/>
          </p:nvSpPr>
          <p:spPr>
            <a:xfrm>
              <a:off x="5433798" y="1283743"/>
              <a:ext cx="509969" cy="153838"/>
            </a:xfrm>
            <a:prstGeom prst="rect">
              <a:avLst/>
            </a:prstGeom>
          </p:spPr>
          <p:txBody>
            <a:bodyPr/>
            <a:lstStyle/>
            <a:p>
              <a:endParaRPr/>
            </a:p>
          </p:txBody>
        </p:sp>
        <p:sp>
          <p:nvSpPr>
            <p:cNvPr id="20" name="rc19"/>
            <p:cNvSpPr/>
            <p:nvPr/>
          </p:nvSpPr>
          <p:spPr>
            <a:xfrm>
              <a:off x="5943769" y="1283743"/>
              <a:ext cx="484458" cy="153838"/>
            </a:xfrm>
            <a:prstGeom prst="rect">
              <a:avLst/>
            </a:prstGeom>
          </p:spPr>
          <p:txBody>
            <a:bodyPr/>
            <a:lstStyle/>
            <a:p>
              <a:endParaRPr/>
            </a:p>
          </p:txBody>
        </p:sp>
        <p:sp>
          <p:nvSpPr>
            <p:cNvPr id="21" name="rc20"/>
            <p:cNvSpPr/>
            <p:nvPr/>
          </p:nvSpPr>
          <p:spPr>
            <a:xfrm>
              <a:off x="6428227" y="1283743"/>
              <a:ext cx="509969" cy="153838"/>
            </a:xfrm>
            <a:prstGeom prst="rect">
              <a:avLst/>
            </a:prstGeom>
          </p:spPr>
          <p:txBody>
            <a:bodyPr/>
            <a:lstStyle/>
            <a:p>
              <a:endParaRPr/>
            </a:p>
          </p:txBody>
        </p:sp>
        <p:sp>
          <p:nvSpPr>
            <p:cNvPr id="22" name="rc21"/>
            <p:cNvSpPr/>
            <p:nvPr/>
          </p:nvSpPr>
          <p:spPr>
            <a:xfrm>
              <a:off x="3848347" y="1437582"/>
              <a:ext cx="1585450" cy="135838"/>
            </a:xfrm>
            <a:prstGeom prst="rect">
              <a:avLst/>
            </a:prstGeom>
          </p:spPr>
          <p:txBody>
            <a:bodyPr/>
            <a:lstStyle/>
            <a:p>
              <a:endParaRPr/>
            </a:p>
          </p:txBody>
        </p:sp>
        <p:sp>
          <p:nvSpPr>
            <p:cNvPr id="23" name="rc22"/>
            <p:cNvSpPr/>
            <p:nvPr/>
          </p:nvSpPr>
          <p:spPr>
            <a:xfrm>
              <a:off x="3848347" y="1573420"/>
              <a:ext cx="1585450" cy="135838"/>
            </a:xfrm>
            <a:prstGeom prst="rect">
              <a:avLst/>
            </a:prstGeom>
          </p:spPr>
          <p:txBody>
            <a:bodyPr/>
            <a:lstStyle/>
            <a:p>
              <a:endParaRPr/>
            </a:p>
          </p:txBody>
        </p:sp>
        <p:sp>
          <p:nvSpPr>
            <p:cNvPr id="24" name="rc23"/>
            <p:cNvSpPr/>
            <p:nvPr/>
          </p:nvSpPr>
          <p:spPr>
            <a:xfrm>
              <a:off x="3848347" y="1709259"/>
              <a:ext cx="1585450" cy="135838"/>
            </a:xfrm>
            <a:prstGeom prst="rect">
              <a:avLst/>
            </a:prstGeom>
          </p:spPr>
          <p:txBody>
            <a:bodyPr/>
            <a:lstStyle/>
            <a:p>
              <a:endParaRPr/>
            </a:p>
          </p:txBody>
        </p:sp>
        <p:sp>
          <p:nvSpPr>
            <p:cNvPr id="25" name="rc24"/>
            <p:cNvSpPr/>
            <p:nvPr/>
          </p:nvSpPr>
          <p:spPr>
            <a:xfrm>
              <a:off x="3848347" y="1845098"/>
              <a:ext cx="1585450" cy="135838"/>
            </a:xfrm>
            <a:prstGeom prst="rect">
              <a:avLst/>
            </a:prstGeom>
          </p:spPr>
          <p:txBody>
            <a:bodyPr/>
            <a:lstStyle/>
            <a:p>
              <a:endParaRPr/>
            </a:p>
          </p:txBody>
        </p:sp>
        <p:sp>
          <p:nvSpPr>
            <p:cNvPr id="26" name="rc25"/>
            <p:cNvSpPr/>
            <p:nvPr/>
          </p:nvSpPr>
          <p:spPr>
            <a:xfrm>
              <a:off x="5433798" y="1437582"/>
              <a:ext cx="509969" cy="135838"/>
            </a:xfrm>
            <a:prstGeom prst="rect">
              <a:avLst/>
            </a:prstGeom>
          </p:spPr>
          <p:txBody>
            <a:bodyPr/>
            <a:lstStyle/>
            <a:p>
              <a:endParaRPr/>
            </a:p>
          </p:txBody>
        </p:sp>
        <p:sp>
          <p:nvSpPr>
            <p:cNvPr id="27" name="rc26"/>
            <p:cNvSpPr/>
            <p:nvPr/>
          </p:nvSpPr>
          <p:spPr>
            <a:xfrm>
              <a:off x="5433798" y="1573420"/>
              <a:ext cx="509969" cy="135838"/>
            </a:xfrm>
            <a:prstGeom prst="rect">
              <a:avLst/>
            </a:prstGeom>
          </p:spPr>
          <p:txBody>
            <a:bodyPr/>
            <a:lstStyle/>
            <a:p>
              <a:endParaRPr/>
            </a:p>
          </p:txBody>
        </p:sp>
        <p:sp>
          <p:nvSpPr>
            <p:cNvPr id="28" name="rc27"/>
            <p:cNvSpPr/>
            <p:nvPr/>
          </p:nvSpPr>
          <p:spPr>
            <a:xfrm>
              <a:off x="5433798" y="1709259"/>
              <a:ext cx="509969" cy="135838"/>
            </a:xfrm>
            <a:prstGeom prst="rect">
              <a:avLst/>
            </a:prstGeom>
          </p:spPr>
          <p:txBody>
            <a:bodyPr/>
            <a:lstStyle/>
            <a:p>
              <a:endParaRPr/>
            </a:p>
          </p:txBody>
        </p:sp>
        <p:sp>
          <p:nvSpPr>
            <p:cNvPr id="29" name="rc28"/>
            <p:cNvSpPr/>
            <p:nvPr/>
          </p:nvSpPr>
          <p:spPr>
            <a:xfrm>
              <a:off x="5433798" y="1845098"/>
              <a:ext cx="509969" cy="135838"/>
            </a:xfrm>
            <a:prstGeom prst="rect">
              <a:avLst/>
            </a:prstGeom>
          </p:spPr>
          <p:txBody>
            <a:bodyPr/>
            <a:lstStyle/>
            <a:p>
              <a:endParaRPr/>
            </a:p>
          </p:txBody>
        </p:sp>
        <p:sp>
          <p:nvSpPr>
            <p:cNvPr id="30" name="rc29"/>
            <p:cNvSpPr/>
            <p:nvPr/>
          </p:nvSpPr>
          <p:spPr>
            <a:xfrm>
              <a:off x="5943769" y="1437582"/>
              <a:ext cx="484458" cy="135838"/>
            </a:xfrm>
            <a:prstGeom prst="rect">
              <a:avLst/>
            </a:prstGeom>
          </p:spPr>
          <p:txBody>
            <a:bodyPr/>
            <a:lstStyle/>
            <a:p>
              <a:endParaRPr/>
            </a:p>
          </p:txBody>
        </p:sp>
        <p:sp>
          <p:nvSpPr>
            <p:cNvPr id="31" name="rc30"/>
            <p:cNvSpPr/>
            <p:nvPr/>
          </p:nvSpPr>
          <p:spPr>
            <a:xfrm>
              <a:off x="5943769" y="1573420"/>
              <a:ext cx="484458" cy="135838"/>
            </a:xfrm>
            <a:prstGeom prst="rect">
              <a:avLst/>
            </a:prstGeom>
          </p:spPr>
          <p:txBody>
            <a:bodyPr/>
            <a:lstStyle/>
            <a:p>
              <a:endParaRPr/>
            </a:p>
          </p:txBody>
        </p:sp>
        <p:sp>
          <p:nvSpPr>
            <p:cNvPr id="32" name="rc31"/>
            <p:cNvSpPr/>
            <p:nvPr/>
          </p:nvSpPr>
          <p:spPr>
            <a:xfrm>
              <a:off x="5943769" y="1709259"/>
              <a:ext cx="484458" cy="135838"/>
            </a:xfrm>
            <a:prstGeom prst="rect">
              <a:avLst/>
            </a:prstGeom>
          </p:spPr>
          <p:txBody>
            <a:bodyPr/>
            <a:lstStyle/>
            <a:p>
              <a:endParaRPr/>
            </a:p>
          </p:txBody>
        </p:sp>
        <p:sp>
          <p:nvSpPr>
            <p:cNvPr id="33" name="rc32"/>
            <p:cNvSpPr/>
            <p:nvPr/>
          </p:nvSpPr>
          <p:spPr>
            <a:xfrm>
              <a:off x="5943769" y="1845098"/>
              <a:ext cx="484458" cy="135838"/>
            </a:xfrm>
            <a:prstGeom prst="rect">
              <a:avLst/>
            </a:prstGeom>
          </p:spPr>
          <p:txBody>
            <a:bodyPr/>
            <a:lstStyle/>
            <a:p>
              <a:endParaRPr/>
            </a:p>
          </p:txBody>
        </p:sp>
        <p:sp>
          <p:nvSpPr>
            <p:cNvPr id="34" name="rc33"/>
            <p:cNvSpPr/>
            <p:nvPr/>
          </p:nvSpPr>
          <p:spPr>
            <a:xfrm>
              <a:off x="6428227" y="1437582"/>
              <a:ext cx="509969" cy="135838"/>
            </a:xfrm>
            <a:prstGeom prst="rect">
              <a:avLst/>
            </a:prstGeom>
          </p:spPr>
          <p:txBody>
            <a:bodyPr/>
            <a:lstStyle/>
            <a:p>
              <a:endParaRPr/>
            </a:p>
          </p:txBody>
        </p:sp>
        <p:sp>
          <p:nvSpPr>
            <p:cNvPr id="35" name="rc34"/>
            <p:cNvSpPr/>
            <p:nvPr/>
          </p:nvSpPr>
          <p:spPr>
            <a:xfrm>
              <a:off x="6428227" y="1573420"/>
              <a:ext cx="509969" cy="135838"/>
            </a:xfrm>
            <a:prstGeom prst="rect">
              <a:avLst/>
            </a:prstGeom>
          </p:spPr>
          <p:txBody>
            <a:bodyPr/>
            <a:lstStyle/>
            <a:p>
              <a:endParaRPr/>
            </a:p>
          </p:txBody>
        </p:sp>
        <p:sp>
          <p:nvSpPr>
            <p:cNvPr id="36" name="rc35"/>
            <p:cNvSpPr/>
            <p:nvPr/>
          </p:nvSpPr>
          <p:spPr>
            <a:xfrm>
              <a:off x="6428227" y="1709259"/>
              <a:ext cx="509969" cy="135838"/>
            </a:xfrm>
            <a:prstGeom prst="rect">
              <a:avLst/>
            </a:prstGeom>
          </p:spPr>
          <p:txBody>
            <a:bodyPr/>
            <a:lstStyle/>
            <a:p>
              <a:endParaRPr/>
            </a:p>
          </p:txBody>
        </p:sp>
        <p:sp>
          <p:nvSpPr>
            <p:cNvPr id="37" name="rc36"/>
            <p:cNvSpPr/>
            <p:nvPr/>
          </p:nvSpPr>
          <p:spPr>
            <a:xfrm>
              <a:off x="6428227" y="1845098"/>
              <a:ext cx="509969" cy="135838"/>
            </a:xfrm>
            <a:prstGeom prst="rect">
              <a:avLst/>
            </a:prstGeom>
          </p:spPr>
          <p:txBody>
            <a:bodyPr/>
            <a:lstStyle/>
            <a:p>
              <a:endParaRPr/>
            </a:p>
          </p:txBody>
        </p:sp>
        <p:sp>
          <p:nvSpPr>
            <p:cNvPr id="38" name="tx37"/>
            <p:cNvSpPr/>
            <p:nvPr/>
          </p:nvSpPr>
          <p:spPr>
            <a:xfrm>
              <a:off x="5402068" y="1336110"/>
              <a:ext cx="31729"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000000">
                      <a:alpha val="100000"/>
                    </a:srgbClr>
                  </a:solidFill>
                  <a:latin typeface="Arial"/>
                  <a:cs typeface="Arial"/>
                </a:rPr>
                <a:t> </a:t>
              </a:r>
            </a:p>
          </p:txBody>
        </p:sp>
        <p:sp>
          <p:nvSpPr>
            <p:cNvPr id="39" name="tx38"/>
            <p:cNvSpPr/>
            <p:nvPr/>
          </p:nvSpPr>
          <p:spPr>
            <a:xfrm>
              <a:off x="3848347" y="1480949"/>
              <a:ext cx="1219352"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2875A8">
                      <a:alpha val="100000"/>
                    </a:srgbClr>
                  </a:solidFill>
                  <a:latin typeface="Arial"/>
                  <a:cs typeface="Arial"/>
                </a:rPr>
                <a:t>Headline PCE Inflation</a:t>
              </a:r>
            </a:p>
          </p:txBody>
        </p:sp>
        <p:sp>
          <p:nvSpPr>
            <p:cNvPr id="40" name="tx39"/>
            <p:cNvSpPr/>
            <p:nvPr/>
          </p:nvSpPr>
          <p:spPr>
            <a:xfrm>
              <a:off x="5541798" y="1336110"/>
              <a:ext cx="401970"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000000">
                      <a:alpha val="100000"/>
                    </a:srgbClr>
                  </a:solidFill>
                  <a:latin typeface="Arial"/>
                  <a:cs typeface="Arial"/>
                </a:rPr>
                <a:t>Nov '25</a:t>
              </a:r>
            </a:p>
          </p:txBody>
        </p:sp>
        <p:sp>
          <p:nvSpPr>
            <p:cNvPr id="41" name="tx40"/>
            <p:cNvSpPr/>
            <p:nvPr/>
          </p:nvSpPr>
          <p:spPr>
            <a:xfrm>
              <a:off x="3848347" y="1616788"/>
              <a:ext cx="1003371"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E67A17">
                      <a:alpha val="100000"/>
                    </a:srgbClr>
                  </a:solidFill>
                  <a:latin typeface="Arial"/>
                  <a:cs typeface="Arial"/>
                </a:rPr>
                <a:t>Core PCE Inflation</a:t>
              </a:r>
            </a:p>
          </p:txBody>
        </p:sp>
        <p:sp>
          <p:nvSpPr>
            <p:cNvPr id="42" name="tx41"/>
            <p:cNvSpPr/>
            <p:nvPr/>
          </p:nvSpPr>
          <p:spPr>
            <a:xfrm>
              <a:off x="6051768" y="1336110"/>
              <a:ext cx="376458"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000000">
                      <a:alpha val="100000"/>
                    </a:srgbClr>
                  </a:solidFill>
                  <a:latin typeface="Arial"/>
                  <a:cs typeface="Arial"/>
                </a:rPr>
                <a:t>Oct '25</a:t>
              </a:r>
            </a:p>
          </p:txBody>
        </p:sp>
        <p:sp>
          <p:nvSpPr>
            <p:cNvPr id="46" name="tx45"/>
            <p:cNvSpPr/>
            <p:nvPr/>
          </p:nvSpPr>
          <p:spPr>
            <a:xfrm>
              <a:off x="5784937" y="1480949"/>
              <a:ext cx="158831"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2875A8">
                      <a:alpha val="100000"/>
                    </a:srgbClr>
                  </a:solidFill>
                  <a:latin typeface="Arial"/>
                  <a:cs typeface="Arial"/>
                </a:rPr>
                <a:t>2.8</a:t>
              </a:r>
            </a:p>
          </p:txBody>
        </p:sp>
        <p:sp>
          <p:nvSpPr>
            <p:cNvPr id="47" name="tx46"/>
            <p:cNvSpPr/>
            <p:nvPr/>
          </p:nvSpPr>
          <p:spPr>
            <a:xfrm>
              <a:off x="5784937" y="1616788"/>
              <a:ext cx="158831"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E67A17">
                      <a:alpha val="100000"/>
                    </a:srgbClr>
                  </a:solidFill>
                  <a:latin typeface="Arial"/>
                  <a:cs typeface="Arial"/>
                </a:rPr>
                <a:t>2.8</a:t>
              </a:r>
            </a:p>
          </p:txBody>
        </p:sp>
        <p:sp>
          <p:nvSpPr>
            <p:cNvPr id="50" name="tx49"/>
            <p:cNvSpPr/>
            <p:nvPr/>
          </p:nvSpPr>
          <p:spPr>
            <a:xfrm>
              <a:off x="6269396" y="1480949"/>
              <a:ext cx="158831"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2875A8">
                      <a:alpha val="100000"/>
                    </a:srgbClr>
                  </a:solidFill>
                  <a:latin typeface="Arial"/>
                  <a:cs typeface="Arial"/>
                </a:rPr>
                <a:t>2.7</a:t>
              </a:r>
            </a:p>
          </p:txBody>
        </p:sp>
        <p:sp>
          <p:nvSpPr>
            <p:cNvPr id="51" name="tx50"/>
            <p:cNvSpPr/>
            <p:nvPr/>
          </p:nvSpPr>
          <p:spPr>
            <a:xfrm>
              <a:off x="6269396" y="1616788"/>
              <a:ext cx="158831"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E67A17">
                      <a:alpha val="100000"/>
                    </a:srgbClr>
                  </a:solidFill>
                  <a:latin typeface="Arial"/>
                  <a:cs typeface="Arial"/>
                </a:rPr>
                <a:t>2.7</a:t>
              </a:r>
            </a:p>
          </p:txBody>
        </p:sp>
        <p:sp>
          <p:nvSpPr>
            <p:cNvPr id="58" name="pl57"/>
            <p:cNvSpPr/>
            <p:nvPr/>
          </p:nvSpPr>
          <p:spPr>
            <a:xfrm>
              <a:off x="993514" y="2793633"/>
              <a:ext cx="7542445" cy="0"/>
            </a:xfrm>
            <a:custGeom>
              <a:avLst/>
              <a:gdLst/>
              <a:ahLst/>
              <a:cxnLst/>
              <a:rect l="0" t="0" r="0" b="0"/>
              <a:pathLst>
                <a:path w="7542445">
                  <a:moveTo>
                    <a:pt x="0" y="0"/>
                  </a:moveTo>
                  <a:lnTo>
                    <a:pt x="7542445" y="0"/>
                  </a:lnTo>
                  <a:lnTo>
                    <a:pt x="7542445" y="0"/>
                  </a:lnTo>
                </a:path>
              </a:pathLst>
            </a:custGeom>
            <a:ln w="25746" cap="flat">
              <a:solidFill>
                <a:srgbClr val="006400">
                  <a:alpha val="100000"/>
                </a:srgbClr>
              </a:solidFill>
              <a:prstDash val="dash"/>
              <a:round/>
            </a:ln>
          </p:spPr>
          <p:txBody>
            <a:bodyPr/>
            <a:lstStyle/>
            <a:p>
              <a:endParaRPr/>
            </a:p>
          </p:txBody>
        </p:sp>
        <p:sp>
          <p:nvSpPr>
            <p:cNvPr id="59" name="pl58"/>
            <p:cNvSpPr/>
            <p:nvPr/>
          </p:nvSpPr>
          <p:spPr>
            <a:xfrm>
              <a:off x="993514" y="3315562"/>
              <a:ext cx="7542445" cy="0"/>
            </a:xfrm>
            <a:custGeom>
              <a:avLst/>
              <a:gdLst/>
              <a:ahLst/>
              <a:cxnLst/>
              <a:rect l="0" t="0" r="0" b="0"/>
              <a:pathLst>
                <a:path w="7542445">
                  <a:moveTo>
                    <a:pt x="0" y="0"/>
                  </a:moveTo>
                  <a:lnTo>
                    <a:pt x="7542445" y="0"/>
                  </a:lnTo>
                  <a:lnTo>
                    <a:pt x="7542445" y="0"/>
                  </a:lnTo>
                </a:path>
              </a:pathLst>
            </a:custGeom>
            <a:ln w="13550" cap="flat">
              <a:solidFill>
                <a:srgbClr val="000000">
                  <a:alpha val="50196"/>
                </a:srgbClr>
              </a:solidFill>
              <a:prstDash val="dash"/>
              <a:round/>
            </a:ln>
          </p:spPr>
          <p:txBody>
            <a:bodyPr/>
            <a:lstStyle/>
            <a:p>
              <a:endParaRPr/>
            </a:p>
          </p:txBody>
        </p:sp>
        <p:sp>
          <p:nvSpPr>
            <p:cNvPr id="60" name="pl59"/>
            <p:cNvSpPr/>
            <p:nvPr/>
          </p:nvSpPr>
          <p:spPr>
            <a:xfrm>
              <a:off x="993514" y="1227844"/>
              <a:ext cx="0" cy="2609647"/>
            </a:xfrm>
            <a:custGeom>
              <a:avLst/>
              <a:gdLst/>
              <a:ahLst/>
              <a:cxnLst/>
              <a:rect l="0" t="0" r="0" b="0"/>
              <a:pathLst>
                <a:path h="2609647">
                  <a:moveTo>
                    <a:pt x="0" y="2609647"/>
                  </a:moveTo>
                  <a:lnTo>
                    <a:pt x="0" y="0"/>
                  </a:lnTo>
                </a:path>
              </a:pathLst>
            </a:custGeom>
            <a:ln w="6775" cap="flat">
              <a:solidFill>
                <a:srgbClr val="000000">
                  <a:alpha val="100000"/>
                </a:srgbClr>
              </a:solidFill>
              <a:prstDash val="solid"/>
              <a:round/>
            </a:ln>
          </p:spPr>
          <p:txBody>
            <a:bodyPr/>
            <a:lstStyle/>
            <a:p>
              <a:endParaRPr/>
            </a:p>
          </p:txBody>
        </p:sp>
        <p:sp>
          <p:nvSpPr>
            <p:cNvPr id="61" name="tx60"/>
            <p:cNvSpPr/>
            <p:nvPr/>
          </p:nvSpPr>
          <p:spPr>
            <a:xfrm>
              <a:off x="753968" y="3792000"/>
              <a:ext cx="11301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a:t>
              </a:r>
            </a:p>
          </p:txBody>
        </p:sp>
        <p:sp>
          <p:nvSpPr>
            <p:cNvPr id="62" name="tx61"/>
            <p:cNvSpPr/>
            <p:nvPr/>
          </p:nvSpPr>
          <p:spPr>
            <a:xfrm>
              <a:off x="796305" y="3270071"/>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0</a:t>
              </a:r>
            </a:p>
          </p:txBody>
        </p:sp>
        <p:sp>
          <p:nvSpPr>
            <p:cNvPr id="63" name="tx62"/>
            <p:cNvSpPr/>
            <p:nvPr/>
          </p:nvSpPr>
          <p:spPr>
            <a:xfrm>
              <a:off x="796305" y="2748141"/>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a:t>
              </a:r>
            </a:p>
          </p:txBody>
        </p:sp>
        <p:sp>
          <p:nvSpPr>
            <p:cNvPr id="64" name="tx63"/>
            <p:cNvSpPr/>
            <p:nvPr/>
          </p:nvSpPr>
          <p:spPr>
            <a:xfrm>
              <a:off x="796305" y="2226212"/>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4</a:t>
              </a:r>
            </a:p>
          </p:txBody>
        </p:sp>
        <p:sp>
          <p:nvSpPr>
            <p:cNvPr id="65" name="tx64"/>
            <p:cNvSpPr/>
            <p:nvPr/>
          </p:nvSpPr>
          <p:spPr>
            <a:xfrm>
              <a:off x="796305" y="1704282"/>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6</a:t>
              </a:r>
            </a:p>
          </p:txBody>
        </p:sp>
        <p:sp>
          <p:nvSpPr>
            <p:cNvPr id="66" name="tx65"/>
            <p:cNvSpPr/>
            <p:nvPr/>
          </p:nvSpPr>
          <p:spPr>
            <a:xfrm>
              <a:off x="796305" y="1182353"/>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8</a:t>
              </a:r>
            </a:p>
          </p:txBody>
        </p:sp>
        <p:sp>
          <p:nvSpPr>
            <p:cNvPr id="67" name="pl66"/>
            <p:cNvSpPr/>
            <p:nvPr/>
          </p:nvSpPr>
          <p:spPr>
            <a:xfrm>
              <a:off x="993514" y="3837492"/>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68" name="pl67"/>
            <p:cNvSpPr/>
            <p:nvPr/>
          </p:nvSpPr>
          <p:spPr>
            <a:xfrm>
              <a:off x="993514" y="3315562"/>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69" name="pl68"/>
            <p:cNvSpPr/>
            <p:nvPr/>
          </p:nvSpPr>
          <p:spPr>
            <a:xfrm>
              <a:off x="993514" y="2793633"/>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70" name="pl69"/>
            <p:cNvSpPr/>
            <p:nvPr/>
          </p:nvSpPr>
          <p:spPr>
            <a:xfrm>
              <a:off x="993514" y="2271703"/>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71" name="pl70"/>
            <p:cNvSpPr/>
            <p:nvPr/>
          </p:nvSpPr>
          <p:spPr>
            <a:xfrm>
              <a:off x="993514" y="1749774"/>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72" name="pl71"/>
            <p:cNvSpPr/>
            <p:nvPr/>
          </p:nvSpPr>
          <p:spPr>
            <a:xfrm>
              <a:off x="993514" y="1227844"/>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73" name="pl72"/>
            <p:cNvSpPr/>
            <p:nvPr/>
          </p:nvSpPr>
          <p:spPr>
            <a:xfrm>
              <a:off x="993514" y="3837492"/>
              <a:ext cx="7542445" cy="0"/>
            </a:xfrm>
            <a:custGeom>
              <a:avLst/>
              <a:gdLst/>
              <a:ahLst/>
              <a:cxnLst/>
              <a:rect l="0" t="0" r="0" b="0"/>
              <a:pathLst>
                <a:path w="7542445">
                  <a:moveTo>
                    <a:pt x="0" y="0"/>
                  </a:moveTo>
                  <a:lnTo>
                    <a:pt x="7542445" y="0"/>
                  </a:lnTo>
                </a:path>
              </a:pathLst>
            </a:custGeom>
            <a:ln w="6775" cap="flat">
              <a:solidFill>
                <a:srgbClr val="000000">
                  <a:alpha val="100000"/>
                </a:srgbClr>
              </a:solidFill>
              <a:prstDash val="solid"/>
              <a:round/>
            </a:ln>
          </p:spPr>
          <p:txBody>
            <a:bodyPr/>
            <a:lstStyle/>
            <a:p>
              <a:endParaRPr/>
            </a:p>
          </p:txBody>
        </p:sp>
        <p:sp>
          <p:nvSpPr>
            <p:cNvPr id="74" name="pl73"/>
            <p:cNvSpPr/>
            <p:nvPr/>
          </p:nvSpPr>
          <p:spPr>
            <a:xfrm>
              <a:off x="1242060"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75" name="pl74"/>
            <p:cNvSpPr/>
            <p:nvPr/>
          </p:nvSpPr>
          <p:spPr>
            <a:xfrm>
              <a:off x="2974695"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76" name="pl75"/>
            <p:cNvSpPr/>
            <p:nvPr/>
          </p:nvSpPr>
          <p:spPr>
            <a:xfrm>
              <a:off x="4707330"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77" name="pl76"/>
            <p:cNvSpPr/>
            <p:nvPr/>
          </p:nvSpPr>
          <p:spPr>
            <a:xfrm>
              <a:off x="6439965"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78" name="pl77"/>
            <p:cNvSpPr/>
            <p:nvPr/>
          </p:nvSpPr>
          <p:spPr>
            <a:xfrm>
              <a:off x="8173548"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79" name="tx78"/>
            <p:cNvSpPr/>
            <p:nvPr/>
          </p:nvSpPr>
          <p:spPr>
            <a:xfrm>
              <a:off x="1100694"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2005</a:t>
              </a:r>
            </a:p>
          </p:txBody>
        </p:sp>
        <p:sp>
          <p:nvSpPr>
            <p:cNvPr id="80" name="tx79"/>
            <p:cNvSpPr/>
            <p:nvPr/>
          </p:nvSpPr>
          <p:spPr>
            <a:xfrm>
              <a:off x="2833329"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2010</a:t>
              </a:r>
            </a:p>
          </p:txBody>
        </p:sp>
        <p:sp>
          <p:nvSpPr>
            <p:cNvPr id="81" name="tx80"/>
            <p:cNvSpPr/>
            <p:nvPr/>
          </p:nvSpPr>
          <p:spPr>
            <a:xfrm>
              <a:off x="4565964"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2015</a:t>
              </a:r>
            </a:p>
          </p:txBody>
        </p:sp>
        <p:sp>
          <p:nvSpPr>
            <p:cNvPr id="82" name="tx81"/>
            <p:cNvSpPr/>
            <p:nvPr/>
          </p:nvSpPr>
          <p:spPr>
            <a:xfrm>
              <a:off x="6298599"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2020</a:t>
              </a:r>
            </a:p>
          </p:txBody>
        </p:sp>
        <p:sp>
          <p:nvSpPr>
            <p:cNvPr id="83" name="tx82"/>
            <p:cNvSpPr/>
            <p:nvPr/>
          </p:nvSpPr>
          <p:spPr>
            <a:xfrm>
              <a:off x="8032182"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2025</a:t>
              </a:r>
            </a:p>
          </p:txBody>
        </p:sp>
        <p:sp>
          <p:nvSpPr>
            <p:cNvPr id="84" name="tx83"/>
            <p:cNvSpPr/>
            <p:nvPr/>
          </p:nvSpPr>
          <p:spPr>
            <a:xfrm rot="-5400000">
              <a:off x="-318457" y="2487176"/>
              <a:ext cx="1747418"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Year-over-year percent change</a:t>
              </a:r>
            </a:p>
          </p:txBody>
        </p:sp>
        <p:sp>
          <p:nvSpPr>
            <p:cNvPr id="85" name="tx84"/>
            <p:cNvSpPr/>
            <p:nvPr/>
          </p:nvSpPr>
          <p:spPr>
            <a:xfrm>
              <a:off x="336568" y="1067272"/>
              <a:ext cx="2390150"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lang="en-US" sz="1000" b="1">
                  <a:solidFill>
                    <a:srgbClr val="414B56">
                      <a:alpha val="100000"/>
                    </a:srgbClr>
                  </a:solidFill>
                  <a:latin typeface="Arial"/>
                  <a:cs typeface="Arial"/>
                </a:rPr>
                <a:t>Headline and Core</a:t>
              </a:r>
              <a:endParaRPr sz="1000" b="1">
                <a:solidFill>
                  <a:srgbClr val="414B56">
                    <a:alpha val="100000"/>
                  </a:srgbClr>
                </a:solidFill>
                <a:latin typeface="Arial"/>
                <a:cs typeface="Arial"/>
              </a:endParaRPr>
            </a:p>
          </p:txBody>
        </p:sp>
        <p:sp>
          <p:nvSpPr>
            <p:cNvPr id="86" name="tx85"/>
            <p:cNvSpPr/>
            <p:nvPr/>
          </p:nvSpPr>
          <p:spPr>
            <a:xfrm>
              <a:off x="993514" y="861803"/>
              <a:ext cx="1388699" cy="109179"/>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A6F8F">
                      <a:alpha val="100000"/>
                    </a:srgbClr>
                  </a:solidFill>
                  <a:latin typeface="Arial"/>
                  <a:cs typeface="Arial"/>
                </a:rPr>
                <a:t>PCE Inflation Index</a:t>
              </a:r>
            </a:p>
          </p:txBody>
        </p:sp>
        <p:sp>
          <p:nvSpPr>
            <p:cNvPr id="87" name="tx86"/>
            <p:cNvSpPr/>
            <p:nvPr/>
          </p:nvSpPr>
          <p:spPr>
            <a:xfrm>
              <a:off x="932153" y="4213919"/>
              <a:ext cx="3393113" cy="13355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Source: Bureau of Economic Analysis via Haver Analytics.</a:t>
              </a:r>
            </a:p>
          </p:txBody>
        </p:sp>
        <p:sp>
          <p:nvSpPr>
            <p:cNvPr id="88" name="tx87"/>
            <p:cNvSpPr/>
            <p:nvPr/>
          </p:nvSpPr>
          <p:spPr>
            <a:xfrm>
              <a:off x="781225" y="4359419"/>
              <a:ext cx="2957066" cy="10746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Notes: Core PCE is PCE less food &amp; energy.</a:t>
              </a:r>
            </a:p>
          </p:txBody>
        </p:sp>
        <p:sp>
          <p:nvSpPr>
            <p:cNvPr id="89" name="tx88"/>
            <p:cNvSpPr/>
            <p:nvPr/>
          </p:nvSpPr>
          <p:spPr>
            <a:xfrm>
              <a:off x="993514" y="4513057"/>
              <a:ext cx="2500061"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Horizontal line represents FOMC target rate.</a:t>
              </a:r>
            </a:p>
          </p:txBody>
        </p:sp>
        <p:sp>
          <p:nvSpPr>
            <p:cNvPr id="90" name="tx89"/>
            <p:cNvSpPr/>
            <p:nvPr/>
          </p:nvSpPr>
          <p:spPr>
            <a:xfrm>
              <a:off x="943867" y="4621795"/>
              <a:ext cx="1957749" cy="13716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Last Data Point:</a:t>
              </a:r>
              <a:r>
                <a:rPr lang="en-US" sz="1000">
                  <a:solidFill>
                    <a:srgbClr val="000000">
                      <a:alpha val="100000"/>
                    </a:srgbClr>
                  </a:solidFill>
                  <a:latin typeface="Arial"/>
                  <a:cs typeface="Arial"/>
                </a:rPr>
                <a:t> November 2025</a:t>
              </a:r>
              <a:endParaRPr sz="1000">
                <a:solidFill>
                  <a:srgbClr val="000000">
                    <a:alpha val="100000"/>
                  </a:srgbClr>
                </a:solidFill>
                <a:latin typeface="Arial"/>
                <a:cs typeface="Arial"/>
              </a:endParaRPr>
            </a:p>
          </p:txBody>
        </p:sp>
        <p:sp>
          <p:nvSpPr>
            <p:cNvPr id="14" name="pl13"/>
            <p:cNvSpPr/>
            <p:nvPr/>
          </p:nvSpPr>
          <p:spPr>
            <a:xfrm>
              <a:off x="1067469" y="1425271"/>
              <a:ext cx="7394536" cy="2272867"/>
            </a:xfrm>
            <a:custGeom>
              <a:avLst/>
              <a:gdLst/>
              <a:ahLst/>
              <a:cxnLst/>
              <a:rect l="0" t="0" r="0" b="0"/>
              <a:pathLst>
                <a:path w="7394536" h="2272867">
                  <a:moveTo>
                    <a:pt x="0" y="1189721"/>
                  </a:moveTo>
                  <a:lnTo>
                    <a:pt x="29414" y="1266280"/>
                  </a:lnTo>
                  <a:lnTo>
                    <a:pt x="58829" y="1296878"/>
                  </a:lnTo>
                  <a:lnTo>
                    <a:pt x="87295" y="1185682"/>
                  </a:lnTo>
                  <a:lnTo>
                    <a:pt x="116710" y="1116366"/>
                  </a:lnTo>
                  <a:lnTo>
                    <a:pt x="145176" y="1161229"/>
                  </a:lnTo>
                  <a:lnTo>
                    <a:pt x="174591" y="1229520"/>
                  </a:lnTo>
                  <a:lnTo>
                    <a:pt x="204006" y="1212113"/>
                  </a:lnTo>
                  <a:lnTo>
                    <a:pt x="230575" y="1173287"/>
                  </a:lnTo>
                  <a:lnTo>
                    <a:pt x="259990" y="1147975"/>
                  </a:lnTo>
                  <a:lnTo>
                    <a:pt x="288456" y="1219881"/>
                  </a:lnTo>
                  <a:lnTo>
                    <a:pt x="317871" y="1279321"/>
                  </a:lnTo>
                  <a:lnTo>
                    <a:pt x="346337" y="1191053"/>
                  </a:lnTo>
                  <a:lnTo>
                    <a:pt x="375752" y="1096748"/>
                  </a:lnTo>
                  <a:lnTo>
                    <a:pt x="405167" y="890790"/>
                  </a:lnTo>
                  <a:lnTo>
                    <a:pt x="433633" y="963510"/>
                  </a:lnTo>
                  <a:lnTo>
                    <a:pt x="463048" y="1123469"/>
                  </a:lnTo>
                  <a:lnTo>
                    <a:pt x="491514" y="1137765"/>
                  </a:lnTo>
                  <a:lnTo>
                    <a:pt x="520929" y="1042954"/>
                  </a:lnTo>
                  <a:lnTo>
                    <a:pt x="550344" y="1101593"/>
                  </a:lnTo>
                  <a:lnTo>
                    <a:pt x="576912" y="1129925"/>
                  </a:lnTo>
                  <a:lnTo>
                    <a:pt x="606327" y="1080562"/>
                  </a:lnTo>
                  <a:lnTo>
                    <a:pt x="634793" y="1023487"/>
                  </a:lnTo>
                  <a:lnTo>
                    <a:pt x="664208" y="973879"/>
                  </a:lnTo>
                  <a:lnTo>
                    <a:pt x="692674" y="995874"/>
                  </a:lnTo>
                  <a:lnTo>
                    <a:pt x="722089" y="1019743"/>
                  </a:lnTo>
                  <a:lnTo>
                    <a:pt x="751504" y="1347477"/>
                  </a:lnTo>
                  <a:lnTo>
                    <a:pt x="779970" y="1452660"/>
                  </a:lnTo>
                  <a:lnTo>
                    <a:pt x="809385" y="1388018"/>
                  </a:lnTo>
                  <a:lnTo>
                    <a:pt x="837851" y="1293529"/>
                  </a:lnTo>
                  <a:lnTo>
                    <a:pt x="867266" y="1333584"/>
                  </a:lnTo>
                  <a:lnTo>
                    <a:pt x="896681" y="1266790"/>
                  </a:lnTo>
                  <a:lnTo>
                    <a:pt x="923249" y="1220942"/>
                  </a:lnTo>
                  <a:lnTo>
                    <a:pt x="952664" y="1282039"/>
                  </a:lnTo>
                  <a:lnTo>
                    <a:pt x="981130" y="1276245"/>
                  </a:lnTo>
                  <a:lnTo>
                    <a:pt x="1010545" y="1285469"/>
                  </a:lnTo>
                  <a:lnTo>
                    <a:pt x="1039011" y="1335812"/>
                  </a:lnTo>
                  <a:lnTo>
                    <a:pt x="1068426" y="1401317"/>
                  </a:lnTo>
                  <a:lnTo>
                    <a:pt x="1097841" y="1228826"/>
                  </a:lnTo>
                  <a:lnTo>
                    <a:pt x="1126307" y="1084307"/>
                  </a:lnTo>
                  <a:lnTo>
                    <a:pt x="1155722" y="950914"/>
                  </a:lnTo>
                  <a:lnTo>
                    <a:pt x="1184188" y="984316"/>
                  </a:lnTo>
                  <a:lnTo>
                    <a:pt x="1213603" y="1006296"/>
                  </a:lnTo>
                  <a:lnTo>
                    <a:pt x="1243018" y="1036173"/>
                  </a:lnTo>
                  <a:lnTo>
                    <a:pt x="1270535" y="1057515"/>
                  </a:lnTo>
                  <a:lnTo>
                    <a:pt x="1299950" y="1070987"/>
                  </a:lnTo>
                  <a:lnTo>
                    <a:pt x="1328416" y="1033766"/>
                  </a:lnTo>
                  <a:lnTo>
                    <a:pt x="1357831" y="895639"/>
                  </a:lnTo>
                  <a:lnTo>
                    <a:pt x="1386297" y="811030"/>
                  </a:lnTo>
                  <a:lnTo>
                    <a:pt x="1415712" y="851487"/>
                  </a:lnTo>
                  <a:lnTo>
                    <a:pt x="1445127" y="933114"/>
                  </a:lnTo>
                  <a:lnTo>
                    <a:pt x="1473593" y="1193033"/>
                  </a:lnTo>
                  <a:lnTo>
                    <a:pt x="1503008" y="1648890"/>
                  </a:lnTo>
                  <a:lnTo>
                    <a:pt x="1531474" y="1856477"/>
                  </a:lnTo>
                  <a:lnTo>
                    <a:pt x="1560889" y="1919284"/>
                  </a:lnTo>
                  <a:lnTo>
                    <a:pt x="1590304" y="1924541"/>
                  </a:lnTo>
                  <a:lnTo>
                    <a:pt x="1616872" y="2027493"/>
                  </a:lnTo>
                  <a:lnTo>
                    <a:pt x="1646287" y="2038407"/>
                  </a:lnTo>
                  <a:lnTo>
                    <a:pt x="1674753" y="2122343"/>
                  </a:lnTo>
                  <a:lnTo>
                    <a:pt x="1704168" y="2156115"/>
                  </a:lnTo>
                  <a:lnTo>
                    <a:pt x="1732634" y="2272867"/>
                  </a:lnTo>
                  <a:lnTo>
                    <a:pt x="1762049" y="2177383"/>
                  </a:lnTo>
                  <a:lnTo>
                    <a:pt x="1791464" y="2157192"/>
                  </a:lnTo>
                  <a:lnTo>
                    <a:pt x="1819930" y="1886797"/>
                  </a:lnTo>
                  <a:lnTo>
                    <a:pt x="1849345" y="1509122"/>
                  </a:lnTo>
                  <a:lnTo>
                    <a:pt x="1877811" y="1344947"/>
                  </a:lnTo>
                  <a:lnTo>
                    <a:pt x="1907226" y="1289622"/>
                  </a:lnTo>
                  <a:lnTo>
                    <a:pt x="1936641" y="1338003"/>
                  </a:lnTo>
                  <a:lnTo>
                    <a:pt x="1963209" y="1271095"/>
                  </a:lnTo>
                  <a:lnTo>
                    <a:pt x="1992624" y="1294737"/>
                  </a:lnTo>
                  <a:lnTo>
                    <a:pt x="2021090" y="1313958"/>
                  </a:lnTo>
                  <a:lnTo>
                    <a:pt x="2050505" y="1482606"/>
                  </a:lnTo>
                  <a:lnTo>
                    <a:pt x="2078971" y="1462989"/>
                  </a:lnTo>
                  <a:lnTo>
                    <a:pt x="2108386" y="1503437"/>
                  </a:lnTo>
                  <a:lnTo>
                    <a:pt x="2137801" y="1519837"/>
                  </a:lnTo>
                  <a:lnTo>
                    <a:pt x="2166267" y="1535791"/>
                  </a:lnTo>
                  <a:lnTo>
                    <a:pt x="2195682" y="1549158"/>
                  </a:lnTo>
                  <a:lnTo>
                    <a:pt x="2224148" y="1504671"/>
                  </a:lnTo>
                  <a:lnTo>
                    <a:pt x="2253563" y="1483220"/>
                  </a:lnTo>
                  <a:lnTo>
                    <a:pt x="2282978" y="1408802"/>
                  </a:lnTo>
                  <a:lnTo>
                    <a:pt x="2309547" y="1339512"/>
                  </a:lnTo>
                  <a:lnTo>
                    <a:pt x="2338962" y="1240985"/>
                  </a:lnTo>
                  <a:lnTo>
                    <a:pt x="2367428" y="1168397"/>
                  </a:lnTo>
                  <a:lnTo>
                    <a:pt x="2396843" y="1162603"/>
                  </a:lnTo>
                  <a:lnTo>
                    <a:pt x="2425309" y="1139834"/>
                  </a:lnTo>
                  <a:lnTo>
                    <a:pt x="2454724" y="1113469"/>
                  </a:lnTo>
                  <a:lnTo>
                    <a:pt x="2484139" y="1102430"/>
                  </a:lnTo>
                  <a:lnTo>
                    <a:pt x="2512605" y="1187347"/>
                  </a:lnTo>
                  <a:lnTo>
                    <a:pt x="2542020" y="1185879"/>
                  </a:lnTo>
                  <a:lnTo>
                    <a:pt x="2570486" y="1230930"/>
                  </a:lnTo>
                  <a:lnTo>
                    <a:pt x="2599901" y="1219790"/>
                  </a:lnTo>
                  <a:lnTo>
                    <a:pt x="2629316" y="1234446"/>
                  </a:lnTo>
                  <a:lnTo>
                    <a:pt x="2656833" y="1290586"/>
                  </a:lnTo>
                  <a:lnTo>
                    <a:pt x="2686248" y="1368400"/>
                  </a:lnTo>
                  <a:lnTo>
                    <a:pt x="2714714" y="1478764"/>
                  </a:lnTo>
                  <a:lnTo>
                    <a:pt x="2744129" y="1486834"/>
                  </a:lnTo>
                  <a:lnTo>
                    <a:pt x="2772595" y="1522323"/>
                  </a:lnTo>
                  <a:lnTo>
                    <a:pt x="2802010" y="1495746"/>
                  </a:lnTo>
                  <a:lnTo>
                    <a:pt x="2831425" y="1452399"/>
                  </a:lnTo>
                  <a:lnTo>
                    <a:pt x="2859891" y="1374395"/>
                  </a:lnTo>
                  <a:lnTo>
                    <a:pt x="2889306" y="1446885"/>
                  </a:lnTo>
                  <a:lnTo>
                    <a:pt x="2917772" y="1466384"/>
                  </a:lnTo>
                  <a:lnTo>
                    <a:pt x="2947187" y="1506461"/>
                  </a:lnTo>
                  <a:lnTo>
                    <a:pt x="2976602" y="1471544"/>
                  </a:lnTo>
                  <a:lnTo>
                    <a:pt x="3003170" y="1557040"/>
                  </a:lnTo>
                  <a:lnTo>
                    <a:pt x="3032585" y="1618567"/>
                  </a:lnTo>
                  <a:lnTo>
                    <a:pt x="3061051" y="1569557"/>
                  </a:lnTo>
                  <a:lnTo>
                    <a:pt x="3090466" y="1497406"/>
                  </a:lnTo>
                  <a:lnTo>
                    <a:pt x="3118932" y="1474022"/>
                  </a:lnTo>
                  <a:lnTo>
                    <a:pt x="3148347" y="1523690"/>
                  </a:lnTo>
                  <a:lnTo>
                    <a:pt x="3177762" y="1592455"/>
                  </a:lnTo>
                  <a:lnTo>
                    <a:pt x="3206228" y="1635561"/>
                  </a:lnTo>
                  <a:lnTo>
                    <a:pt x="3235643" y="1578315"/>
                  </a:lnTo>
                  <a:lnTo>
                    <a:pt x="3264109" y="1528045"/>
                  </a:lnTo>
                  <a:lnTo>
                    <a:pt x="3293524" y="1523529"/>
                  </a:lnTo>
                  <a:lnTo>
                    <a:pt x="3322939" y="1604799"/>
                  </a:lnTo>
                  <a:lnTo>
                    <a:pt x="3349507" y="1527627"/>
                  </a:lnTo>
                  <a:lnTo>
                    <a:pt x="3378922" y="1453667"/>
                  </a:lnTo>
                  <a:lnTo>
                    <a:pt x="3407388" y="1429383"/>
                  </a:lnTo>
                  <a:lnTo>
                    <a:pt x="3436803" y="1459318"/>
                  </a:lnTo>
                  <a:lnTo>
                    <a:pt x="3465269" y="1454677"/>
                  </a:lnTo>
                  <a:lnTo>
                    <a:pt x="3494684" y="1497214"/>
                  </a:lnTo>
                  <a:lnTo>
                    <a:pt x="3524099" y="1499561"/>
                  </a:lnTo>
                  <a:lnTo>
                    <a:pt x="3552565" y="1542439"/>
                  </a:lnTo>
                  <a:lnTo>
                    <a:pt x="3581980" y="1606945"/>
                  </a:lnTo>
                  <a:lnTo>
                    <a:pt x="3610446" y="1699196"/>
                  </a:lnTo>
                  <a:lnTo>
                    <a:pt x="3639861" y="1879486"/>
                  </a:lnTo>
                  <a:lnTo>
                    <a:pt x="3669276" y="1845743"/>
                  </a:lnTo>
                  <a:lnTo>
                    <a:pt x="3695844" y="1838267"/>
                  </a:lnTo>
                  <a:lnTo>
                    <a:pt x="3725259" y="1861500"/>
                  </a:lnTo>
                  <a:lnTo>
                    <a:pt x="3753725" y="1841937"/>
                  </a:lnTo>
                  <a:lnTo>
                    <a:pt x="3783140" y="1819718"/>
                  </a:lnTo>
                  <a:lnTo>
                    <a:pt x="3811606" y="1832948"/>
                  </a:lnTo>
                  <a:lnTo>
                    <a:pt x="3841021" y="1827849"/>
                  </a:lnTo>
                  <a:lnTo>
                    <a:pt x="3870436" y="1873145"/>
                  </a:lnTo>
                  <a:lnTo>
                    <a:pt x="3898902" y="1865369"/>
                  </a:lnTo>
                  <a:lnTo>
                    <a:pt x="3928317" y="1824037"/>
                  </a:lnTo>
                  <a:lnTo>
                    <a:pt x="3956783" y="1800006"/>
                  </a:lnTo>
                  <a:lnTo>
                    <a:pt x="3986198" y="1662951"/>
                  </a:lnTo>
                  <a:lnTo>
                    <a:pt x="4015613" y="1723187"/>
                  </a:lnTo>
                  <a:lnTo>
                    <a:pt x="4043130" y="1711396"/>
                  </a:lnTo>
                  <a:lnTo>
                    <a:pt x="4072545" y="1648661"/>
                  </a:lnTo>
                  <a:lnTo>
                    <a:pt x="4101011" y="1668813"/>
                  </a:lnTo>
                  <a:lnTo>
                    <a:pt x="4130426" y="1673792"/>
                  </a:lnTo>
                  <a:lnTo>
                    <a:pt x="4158892" y="1693240"/>
                  </a:lnTo>
                  <a:lnTo>
                    <a:pt x="4188307" y="1658499"/>
                  </a:lnTo>
                  <a:lnTo>
                    <a:pt x="4217722" y="1571972"/>
                  </a:lnTo>
                  <a:lnTo>
                    <a:pt x="4246188" y="1517893"/>
                  </a:lnTo>
                  <a:lnTo>
                    <a:pt x="4275603" y="1525617"/>
                  </a:lnTo>
                  <a:lnTo>
                    <a:pt x="4304069" y="1457830"/>
                  </a:lnTo>
                  <a:lnTo>
                    <a:pt x="4333484" y="1367001"/>
                  </a:lnTo>
                  <a:lnTo>
                    <a:pt x="4362899" y="1316915"/>
                  </a:lnTo>
                  <a:lnTo>
                    <a:pt x="4389467" y="1392797"/>
                  </a:lnTo>
                  <a:lnTo>
                    <a:pt x="4418882" y="1429042"/>
                  </a:lnTo>
                  <a:lnTo>
                    <a:pt x="4447349" y="1483767"/>
                  </a:lnTo>
                  <a:lnTo>
                    <a:pt x="4476763" y="1507834"/>
                  </a:lnTo>
                  <a:lnTo>
                    <a:pt x="4505230" y="1502593"/>
                  </a:lnTo>
                  <a:lnTo>
                    <a:pt x="4534644" y="1480077"/>
                  </a:lnTo>
                  <a:lnTo>
                    <a:pt x="4564059" y="1431659"/>
                  </a:lnTo>
                  <a:lnTo>
                    <a:pt x="4592525" y="1451337"/>
                  </a:lnTo>
                  <a:lnTo>
                    <a:pt x="4621940" y="1422194"/>
                  </a:lnTo>
                  <a:lnTo>
                    <a:pt x="4650406" y="1429320"/>
                  </a:lnTo>
                  <a:lnTo>
                    <a:pt x="4679821" y="1431606"/>
                  </a:lnTo>
                  <a:lnTo>
                    <a:pt x="4709236" y="1410739"/>
                  </a:lnTo>
                  <a:lnTo>
                    <a:pt x="4735805" y="1368806"/>
                  </a:lnTo>
                  <a:lnTo>
                    <a:pt x="4765220" y="1356192"/>
                  </a:lnTo>
                  <a:lnTo>
                    <a:pt x="4793686" y="1298890"/>
                  </a:lnTo>
                  <a:lnTo>
                    <a:pt x="4823101" y="1298342"/>
                  </a:lnTo>
                  <a:lnTo>
                    <a:pt x="4851567" y="1279996"/>
                  </a:lnTo>
                  <a:lnTo>
                    <a:pt x="4880982" y="1321280"/>
                  </a:lnTo>
                  <a:lnTo>
                    <a:pt x="4910397" y="1365761"/>
                  </a:lnTo>
                  <a:lnTo>
                    <a:pt x="4938863" y="1354504"/>
                  </a:lnTo>
                  <a:lnTo>
                    <a:pt x="4968278" y="1383525"/>
                  </a:lnTo>
                  <a:lnTo>
                    <a:pt x="4996744" y="1403672"/>
                  </a:lnTo>
                  <a:lnTo>
                    <a:pt x="5026159" y="1516632"/>
                  </a:lnTo>
                  <a:lnTo>
                    <a:pt x="5055574" y="1524894"/>
                  </a:lnTo>
                  <a:lnTo>
                    <a:pt x="5082142" y="1493152"/>
                  </a:lnTo>
                  <a:lnTo>
                    <a:pt x="5111557" y="1481531"/>
                  </a:lnTo>
                  <a:lnTo>
                    <a:pt x="5140023" y="1507832"/>
                  </a:lnTo>
                  <a:lnTo>
                    <a:pt x="5169438" y="1518138"/>
                  </a:lnTo>
                  <a:lnTo>
                    <a:pt x="5197904" y="1510866"/>
                  </a:lnTo>
                  <a:lnTo>
                    <a:pt x="5227319" y="1517002"/>
                  </a:lnTo>
                  <a:lnTo>
                    <a:pt x="5256734" y="1555224"/>
                  </a:lnTo>
                  <a:lnTo>
                    <a:pt x="5285200" y="1554021"/>
                  </a:lnTo>
                  <a:lnTo>
                    <a:pt x="5314615" y="1535828"/>
                  </a:lnTo>
                  <a:lnTo>
                    <a:pt x="5343081" y="1482203"/>
                  </a:lnTo>
                  <a:lnTo>
                    <a:pt x="5372496" y="1421994"/>
                  </a:lnTo>
                  <a:lnTo>
                    <a:pt x="5401911" y="1449495"/>
                  </a:lnTo>
                  <a:lnTo>
                    <a:pt x="5429428" y="1585951"/>
                  </a:lnTo>
                  <a:lnTo>
                    <a:pt x="5458843" y="1769604"/>
                  </a:lnTo>
                  <a:lnTo>
                    <a:pt x="5487309" y="1762375"/>
                  </a:lnTo>
                  <a:lnTo>
                    <a:pt x="5516724" y="1692078"/>
                  </a:lnTo>
                  <a:lnTo>
                    <a:pt x="5545190" y="1649528"/>
                  </a:lnTo>
                  <a:lnTo>
                    <a:pt x="5574605" y="1588219"/>
                  </a:lnTo>
                  <a:lnTo>
                    <a:pt x="5604020" y="1557207"/>
                  </a:lnTo>
                  <a:lnTo>
                    <a:pt x="5632486" y="1580398"/>
                  </a:lnTo>
                  <a:lnTo>
                    <a:pt x="5661901" y="1580717"/>
                  </a:lnTo>
                  <a:lnTo>
                    <a:pt x="5690367" y="1542027"/>
                  </a:lnTo>
                  <a:lnTo>
                    <a:pt x="5719782" y="1476453"/>
                  </a:lnTo>
                  <a:lnTo>
                    <a:pt x="5749197" y="1409402"/>
                  </a:lnTo>
                  <a:lnTo>
                    <a:pt x="5775765" y="1193774"/>
                  </a:lnTo>
                  <a:lnTo>
                    <a:pt x="5805180" y="940304"/>
                  </a:lnTo>
                  <a:lnTo>
                    <a:pt x="5833646" y="827521"/>
                  </a:lnTo>
                  <a:lnTo>
                    <a:pt x="5863061" y="766543"/>
                  </a:lnTo>
                  <a:lnTo>
                    <a:pt x="5891527" y="722939"/>
                  </a:lnTo>
                  <a:lnTo>
                    <a:pt x="5920942" y="694834"/>
                  </a:lnTo>
                  <a:lnTo>
                    <a:pt x="5950357" y="653989"/>
                  </a:lnTo>
                  <a:lnTo>
                    <a:pt x="5978823" y="497747"/>
                  </a:lnTo>
                  <a:lnTo>
                    <a:pt x="6008238" y="342720"/>
                  </a:lnTo>
                  <a:lnTo>
                    <a:pt x="6036704" y="287453"/>
                  </a:lnTo>
                  <a:lnTo>
                    <a:pt x="6066119" y="253406"/>
                  </a:lnTo>
                  <a:lnTo>
                    <a:pt x="6095534" y="182135"/>
                  </a:lnTo>
                  <a:lnTo>
                    <a:pt x="6122102" y="82741"/>
                  </a:lnTo>
                  <a:lnTo>
                    <a:pt x="6151517" y="145805"/>
                  </a:lnTo>
                  <a:lnTo>
                    <a:pt x="6179983" y="117153"/>
                  </a:lnTo>
                  <a:lnTo>
                    <a:pt x="6209398" y="0"/>
                  </a:lnTo>
                  <a:lnTo>
                    <a:pt x="6237864" y="128726"/>
                  </a:lnTo>
                  <a:lnTo>
                    <a:pt x="6267279" y="157569"/>
                  </a:lnTo>
                  <a:lnTo>
                    <a:pt x="6296694" y="150193"/>
                  </a:lnTo>
                  <a:lnTo>
                    <a:pt x="6325160" y="204040"/>
                  </a:lnTo>
                  <a:lnTo>
                    <a:pt x="6354575" y="316544"/>
                  </a:lnTo>
                  <a:lnTo>
                    <a:pt x="6383041" y="449752"/>
                  </a:lnTo>
                  <a:lnTo>
                    <a:pt x="6412456" y="452966"/>
                  </a:lnTo>
                  <a:lnTo>
                    <a:pt x="6441871" y="533847"/>
                  </a:lnTo>
                  <a:lnTo>
                    <a:pt x="6468439" y="734667"/>
                  </a:lnTo>
                  <a:lnTo>
                    <a:pt x="6497854" y="722209"/>
                  </a:lnTo>
                  <a:lnTo>
                    <a:pt x="6526320" y="845528"/>
                  </a:lnTo>
                  <a:lnTo>
                    <a:pt x="6555735" y="1033146"/>
                  </a:lnTo>
                  <a:lnTo>
                    <a:pt x="6584201" y="1000650"/>
                  </a:lnTo>
                  <a:lnTo>
                    <a:pt x="6613616" y="994644"/>
                  </a:lnTo>
                  <a:lnTo>
                    <a:pt x="6643031" y="990251"/>
                  </a:lnTo>
                  <a:lnTo>
                    <a:pt x="6671497" y="1101326"/>
                  </a:lnTo>
                  <a:lnTo>
                    <a:pt x="6700912" y="1168699"/>
                  </a:lnTo>
                  <a:lnTo>
                    <a:pt x="6729378" y="1168131"/>
                  </a:lnTo>
                  <a:lnTo>
                    <a:pt x="6758793" y="1186011"/>
                  </a:lnTo>
                  <a:lnTo>
                    <a:pt x="6788208" y="1184366"/>
                  </a:lnTo>
                  <a:lnTo>
                    <a:pt x="6815726" y="1126201"/>
                  </a:lnTo>
                  <a:lnTo>
                    <a:pt x="6845140" y="1152764"/>
                  </a:lnTo>
                  <a:lnTo>
                    <a:pt x="6873607" y="1195687"/>
                  </a:lnTo>
                  <a:lnTo>
                    <a:pt x="6903021" y="1225255"/>
                  </a:lnTo>
                  <a:lnTo>
                    <a:pt x="6931488" y="1213249"/>
                  </a:lnTo>
                  <a:lnTo>
                    <a:pt x="6960902" y="1260584"/>
                  </a:lnTo>
                  <a:lnTo>
                    <a:pt x="6990317" y="1300310"/>
                  </a:lnTo>
                  <a:lnTo>
                    <a:pt x="7018783" y="1243700"/>
                  </a:lnTo>
                  <a:lnTo>
                    <a:pt x="7048198" y="1214965"/>
                  </a:lnTo>
                  <a:lnTo>
                    <a:pt x="7076665" y="1178354"/>
                  </a:lnTo>
                  <a:lnTo>
                    <a:pt x="7106079" y="1209856"/>
                  </a:lnTo>
                  <a:lnTo>
                    <a:pt x="7135494" y="1182949"/>
                  </a:lnTo>
                  <a:lnTo>
                    <a:pt x="7162063" y="1274561"/>
                  </a:lnTo>
                  <a:lnTo>
                    <a:pt x="7191478" y="1295962"/>
                  </a:lnTo>
                  <a:lnTo>
                    <a:pt x="7219944" y="1248816"/>
                  </a:lnTo>
                  <a:lnTo>
                    <a:pt x="7249359" y="1213475"/>
                  </a:lnTo>
                  <a:lnTo>
                    <a:pt x="7277825" y="1210334"/>
                  </a:lnTo>
                  <a:lnTo>
                    <a:pt x="7307240" y="1173258"/>
                  </a:lnTo>
                  <a:lnTo>
                    <a:pt x="7336655" y="1162866"/>
                  </a:lnTo>
                  <a:lnTo>
                    <a:pt x="7365121" y="1191416"/>
                  </a:lnTo>
                  <a:lnTo>
                    <a:pt x="7394536" y="1166674"/>
                  </a:lnTo>
                </a:path>
              </a:pathLst>
            </a:custGeom>
            <a:ln w="25746" cap="flat">
              <a:solidFill>
                <a:srgbClr val="2875A8">
                  <a:alpha val="100000"/>
                </a:srgbClr>
              </a:solidFill>
              <a:prstDash val="solid"/>
              <a:round/>
            </a:ln>
          </p:spPr>
          <p:txBody>
            <a:bodyPr/>
            <a:lstStyle/>
            <a:p>
              <a:endParaRPr/>
            </a:p>
          </p:txBody>
        </p:sp>
        <p:sp>
          <p:nvSpPr>
            <p:cNvPr id="15" name="pl14"/>
            <p:cNvSpPr/>
            <p:nvPr/>
          </p:nvSpPr>
          <p:spPr>
            <a:xfrm>
              <a:off x="1067469" y="1852469"/>
              <a:ext cx="7394536" cy="1299838"/>
            </a:xfrm>
            <a:custGeom>
              <a:avLst/>
              <a:gdLst/>
              <a:ahLst/>
              <a:cxnLst/>
              <a:rect l="0" t="0" r="0" b="0"/>
              <a:pathLst>
                <a:path w="7394536" h="1299838">
                  <a:moveTo>
                    <a:pt x="0" y="947546"/>
                  </a:moveTo>
                  <a:lnTo>
                    <a:pt x="29414" y="967285"/>
                  </a:lnTo>
                  <a:lnTo>
                    <a:pt x="58829" y="954450"/>
                  </a:lnTo>
                  <a:lnTo>
                    <a:pt x="87295" y="945839"/>
                  </a:lnTo>
                  <a:lnTo>
                    <a:pt x="116710" y="924842"/>
                  </a:lnTo>
                  <a:lnTo>
                    <a:pt x="145176" y="923870"/>
                  </a:lnTo>
                  <a:lnTo>
                    <a:pt x="174591" y="896426"/>
                  </a:lnTo>
                  <a:lnTo>
                    <a:pt x="204006" y="895380"/>
                  </a:lnTo>
                  <a:lnTo>
                    <a:pt x="230575" y="874458"/>
                  </a:lnTo>
                  <a:lnTo>
                    <a:pt x="259990" y="913107"/>
                  </a:lnTo>
                  <a:lnTo>
                    <a:pt x="288456" y="895001"/>
                  </a:lnTo>
                  <a:lnTo>
                    <a:pt x="317871" y="918625"/>
                  </a:lnTo>
                  <a:lnTo>
                    <a:pt x="346337" y="911161"/>
                  </a:lnTo>
                  <a:lnTo>
                    <a:pt x="375752" y="899703"/>
                  </a:lnTo>
                  <a:lnTo>
                    <a:pt x="405167" y="890728"/>
                  </a:lnTo>
                  <a:lnTo>
                    <a:pt x="433633" y="871950"/>
                  </a:lnTo>
                  <a:lnTo>
                    <a:pt x="463048" y="861300"/>
                  </a:lnTo>
                  <a:lnTo>
                    <a:pt x="491514" y="867863"/>
                  </a:lnTo>
                  <a:lnTo>
                    <a:pt x="520929" y="903981"/>
                  </a:lnTo>
                  <a:lnTo>
                    <a:pt x="550344" y="905227"/>
                  </a:lnTo>
                  <a:lnTo>
                    <a:pt x="576912" y="897340"/>
                  </a:lnTo>
                  <a:lnTo>
                    <a:pt x="606327" y="846646"/>
                  </a:lnTo>
                  <a:lnTo>
                    <a:pt x="634793" y="834542"/>
                  </a:lnTo>
                  <a:lnTo>
                    <a:pt x="664208" y="785684"/>
                  </a:lnTo>
                  <a:lnTo>
                    <a:pt x="692674" y="798740"/>
                  </a:lnTo>
                  <a:lnTo>
                    <a:pt x="722089" y="765964"/>
                  </a:lnTo>
                  <a:lnTo>
                    <a:pt x="751504" y="783017"/>
                  </a:lnTo>
                  <a:lnTo>
                    <a:pt x="779970" y="811486"/>
                  </a:lnTo>
                  <a:lnTo>
                    <a:pt x="809385" y="866993"/>
                  </a:lnTo>
                  <a:lnTo>
                    <a:pt x="837851" y="858803"/>
                  </a:lnTo>
                  <a:lnTo>
                    <a:pt x="867266" y="810563"/>
                  </a:lnTo>
                  <a:lnTo>
                    <a:pt x="896681" y="795945"/>
                  </a:lnTo>
                  <a:lnTo>
                    <a:pt x="923249" y="842783"/>
                  </a:lnTo>
                  <a:lnTo>
                    <a:pt x="952664" y="886107"/>
                  </a:lnTo>
                  <a:lnTo>
                    <a:pt x="981130" y="921423"/>
                  </a:lnTo>
                  <a:lnTo>
                    <a:pt x="1010545" y="944486"/>
                  </a:lnTo>
                  <a:lnTo>
                    <a:pt x="1039011" y="930436"/>
                  </a:lnTo>
                  <a:lnTo>
                    <a:pt x="1068426" y="945119"/>
                  </a:lnTo>
                  <a:lnTo>
                    <a:pt x="1097841" y="914460"/>
                  </a:lnTo>
                  <a:lnTo>
                    <a:pt x="1126307" y="893274"/>
                  </a:lnTo>
                  <a:lnTo>
                    <a:pt x="1155722" y="853520"/>
                  </a:lnTo>
                  <a:lnTo>
                    <a:pt x="1184188" y="835892"/>
                  </a:lnTo>
                  <a:lnTo>
                    <a:pt x="1213603" y="890786"/>
                  </a:lnTo>
                  <a:lnTo>
                    <a:pt x="1243018" y="922268"/>
                  </a:lnTo>
                  <a:lnTo>
                    <a:pt x="1270535" y="896867"/>
                  </a:lnTo>
                  <a:lnTo>
                    <a:pt x="1299950" y="919315"/>
                  </a:lnTo>
                  <a:lnTo>
                    <a:pt x="1328416" y="902297"/>
                  </a:lnTo>
                  <a:lnTo>
                    <a:pt x="1357831" y="885292"/>
                  </a:lnTo>
                  <a:lnTo>
                    <a:pt x="1386297" y="877358"/>
                  </a:lnTo>
                  <a:lnTo>
                    <a:pt x="1415712" y="884289"/>
                  </a:lnTo>
                  <a:lnTo>
                    <a:pt x="1445127" y="929685"/>
                  </a:lnTo>
                  <a:lnTo>
                    <a:pt x="1473593" y="1036572"/>
                  </a:lnTo>
                  <a:lnTo>
                    <a:pt x="1503008" y="1100283"/>
                  </a:lnTo>
                  <a:lnTo>
                    <a:pt x="1531474" y="1166160"/>
                  </a:lnTo>
                  <a:lnTo>
                    <a:pt x="1560889" y="1226678"/>
                  </a:lnTo>
                  <a:lnTo>
                    <a:pt x="1590304" y="1231398"/>
                  </a:lnTo>
                  <a:lnTo>
                    <a:pt x="1616872" y="1264118"/>
                  </a:lnTo>
                  <a:lnTo>
                    <a:pt x="1646287" y="1220939"/>
                  </a:lnTo>
                  <a:lnTo>
                    <a:pt x="1674753" y="1248501"/>
                  </a:lnTo>
                  <a:lnTo>
                    <a:pt x="1704168" y="1275160"/>
                  </a:lnTo>
                  <a:lnTo>
                    <a:pt x="1732634" y="1299838"/>
                  </a:lnTo>
                  <a:lnTo>
                    <a:pt x="1762049" y="1293219"/>
                  </a:lnTo>
                  <a:lnTo>
                    <a:pt x="1791464" y="1273846"/>
                  </a:lnTo>
                  <a:lnTo>
                    <a:pt x="1819930" y="1139523"/>
                  </a:lnTo>
                  <a:lnTo>
                    <a:pt x="1849345" y="1104664"/>
                  </a:lnTo>
                  <a:lnTo>
                    <a:pt x="1877811" y="1069163"/>
                  </a:lnTo>
                  <a:lnTo>
                    <a:pt x="1907226" y="1021827"/>
                  </a:lnTo>
                  <a:lnTo>
                    <a:pt x="1936641" y="1019804"/>
                  </a:lnTo>
                  <a:lnTo>
                    <a:pt x="1963209" y="999366"/>
                  </a:lnTo>
                  <a:lnTo>
                    <a:pt x="1992624" y="1044773"/>
                  </a:lnTo>
                  <a:lnTo>
                    <a:pt x="2021090" y="1035931"/>
                  </a:lnTo>
                  <a:lnTo>
                    <a:pt x="2050505" y="1057144"/>
                  </a:lnTo>
                  <a:lnTo>
                    <a:pt x="2078971" y="1079321"/>
                  </a:lnTo>
                  <a:lnTo>
                    <a:pt x="2108386" y="1093143"/>
                  </a:lnTo>
                  <a:lnTo>
                    <a:pt x="2137801" y="1124666"/>
                  </a:lnTo>
                  <a:lnTo>
                    <a:pt x="2166267" y="1181569"/>
                  </a:lnTo>
                  <a:lnTo>
                    <a:pt x="2195682" y="1170400"/>
                  </a:lnTo>
                  <a:lnTo>
                    <a:pt x="2224148" y="1187319"/>
                  </a:lnTo>
                  <a:lnTo>
                    <a:pt x="2253563" y="1169913"/>
                  </a:lnTo>
                  <a:lnTo>
                    <a:pt x="2282978" y="1146829"/>
                  </a:lnTo>
                  <a:lnTo>
                    <a:pt x="2309547" y="1146133"/>
                  </a:lnTo>
                  <a:lnTo>
                    <a:pt x="2338962" y="1099125"/>
                  </a:lnTo>
                  <a:lnTo>
                    <a:pt x="2367428" y="1065497"/>
                  </a:lnTo>
                  <a:lnTo>
                    <a:pt x="2396843" y="1049117"/>
                  </a:lnTo>
                  <a:lnTo>
                    <a:pt x="2425309" y="1010462"/>
                  </a:lnTo>
                  <a:lnTo>
                    <a:pt x="2454724" y="983014"/>
                  </a:lnTo>
                  <a:lnTo>
                    <a:pt x="2484139" y="980094"/>
                  </a:lnTo>
                  <a:lnTo>
                    <a:pt x="2512605" y="1007782"/>
                  </a:lnTo>
                  <a:lnTo>
                    <a:pt x="2542020" y="986085"/>
                  </a:lnTo>
                  <a:lnTo>
                    <a:pt x="2570486" y="947698"/>
                  </a:lnTo>
                  <a:lnTo>
                    <a:pt x="2599901" y="925120"/>
                  </a:lnTo>
                  <a:lnTo>
                    <a:pt x="2629316" y="934418"/>
                  </a:lnTo>
                  <a:lnTo>
                    <a:pt x="2656833" y="929460"/>
                  </a:lnTo>
                  <a:lnTo>
                    <a:pt x="2686248" y="950209"/>
                  </a:lnTo>
                  <a:lnTo>
                    <a:pt x="2714714" y="986377"/>
                  </a:lnTo>
                  <a:lnTo>
                    <a:pt x="2744129" y="988331"/>
                  </a:lnTo>
                  <a:lnTo>
                    <a:pt x="2772595" y="1000177"/>
                  </a:lnTo>
                  <a:lnTo>
                    <a:pt x="2802010" y="1036175"/>
                  </a:lnTo>
                  <a:lnTo>
                    <a:pt x="2831425" y="1021644"/>
                  </a:lnTo>
                  <a:lnTo>
                    <a:pt x="2859891" y="970013"/>
                  </a:lnTo>
                  <a:lnTo>
                    <a:pt x="2889306" y="997775"/>
                  </a:lnTo>
                  <a:lnTo>
                    <a:pt x="2917772" y="1022098"/>
                  </a:lnTo>
                  <a:lnTo>
                    <a:pt x="2947187" y="1047745"/>
                  </a:lnTo>
                  <a:lnTo>
                    <a:pt x="2976602" y="1055954"/>
                  </a:lnTo>
                  <a:lnTo>
                    <a:pt x="3003170" y="1076671"/>
                  </a:lnTo>
                  <a:lnTo>
                    <a:pt x="3032585" y="1103728"/>
                  </a:lnTo>
                  <a:lnTo>
                    <a:pt x="3061051" y="1099591"/>
                  </a:lnTo>
                  <a:lnTo>
                    <a:pt x="3090466" y="1081132"/>
                  </a:lnTo>
                  <a:lnTo>
                    <a:pt x="3118932" y="1074788"/>
                  </a:lnTo>
                  <a:lnTo>
                    <a:pt x="3148347" y="1062968"/>
                  </a:lnTo>
                  <a:lnTo>
                    <a:pt x="3177762" y="1064019"/>
                  </a:lnTo>
                  <a:lnTo>
                    <a:pt x="3206228" y="1083437"/>
                  </a:lnTo>
                  <a:lnTo>
                    <a:pt x="3235643" y="1067925"/>
                  </a:lnTo>
                  <a:lnTo>
                    <a:pt x="3264109" y="1059286"/>
                  </a:lnTo>
                  <a:lnTo>
                    <a:pt x="3293524" y="1084052"/>
                  </a:lnTo>
                  <a:lnTo>
                    <a:pt x="3322939" y="1100321"/>
                  </a:lnTo>
                  <a:lnTo>
                    <a:pt x="3349507" y="1085367"/>
                  </a:lnTo>
                  <a:lnTo>
                    <a:pt x="3378922" y="1053048"/>
                  </a:lnTo>
                  <a:lnTo>
                    <a:pt x="3407388" y="1039376"/>
                  </a:lnTo>
                  <a:lnTo>
                    <a:pt x="3436803" y="1055063"/>
                  </a:lnTo>
                  <a:lnTo>
                    <a:pt x="3465269" y="1042856"/>
                  </a:lnTo>
                  <a:lnTo>
                    <a:pt x="3494684" y="1061273"/>
                  </a:lnTo>
                  <a:lnTo>
                    <a:pt x="3524099" y="1057332"/>
                  </a:lnTo>
                  <a:lnTo>
                    <a:pt x="3552565" y="1079236"/>
                  </a:lnTo>
                  <a:lnTo>
                    <a:pt x="3581980" y="1099679"/>
                  </a:lnTo>
                  <a:lnTo>
                    <a:pt x="3610446" y="1109134"/>
                  </a:lnTo>
                  <a:lnTo>
                    <a:pt x="3639861" y="1147401"/>
                  </a:lnTo>
                  <a:lnTo>
                    <a:pt x="3669276" y="1129715"/>
                  </a:lnTo>
                  <a:lnTo>
                    <a:pt x="3695844" y="1128839"/>
                  </a:lnTo>
                  <a:lnTo>
                    <a:pt x="3725259" y="1125307"/>
                  </a:lnTo>
                  <a:lnTo>
                    <a:pt x="3753725" y="1137617"/>
                  </a:lnTo>
                  <a:lnTo>
                    <a:pt x="3783140" y="1135803"/>
                  </a:lnTo>
                  <a:lnTo>
                    <a:pt x="3811606" y="1155429"/>
                  </a:lnTo>
                  <a:lnTo>
                    <a:pt x="3841021" y="1144389"/>
                  </a:lnTo>
                  <a:lnTo>
                    <a:pt x="3870436" y="1141552"/>
                  </a:lnTo>
                  <a:lnTo>
                    <a:pt x="3898902" y="1155679"/>
                  </a:lnTo>
                  <a:lnTo>
                    <a:pt x="3928317" y="1150796"/>
                  </a:lnTo>
                  <a:lnTo>
                    <a:pt x="3956783" y="1152101"/>
                  </a:lnTo>
                  <a:lnTo>
                    <a:pt x="3986198" y="1096114"/>
                  </a:lnTo>
                  <a:lnTo>
                    <a:pt x="4015613" y="1080548"/>
                  </a:lnTo>
                  <a:lnTo>
                    <a:pt x="4043130" y="1082750"/>
                  </a:lnTo>
                  <a:lnTo>
                    <a:pt x="4072545" y="1066440"/>
                  </a:lnTo>
                  <a:lnTo>
                    <a:pt x="4101011" y="1053709"/>
                  </a:lnTo>
                  <a:lnTo>
                    <a:pt x="4130426" y="1057970"/>
                  </a:lnTo>
                  <a:lnTo>
                    <a:pt x="4158892" y="1045724"/>
                  </a:lnTo>
                  <a:lnTo>
                    <a:pt x="4188307" y="1020247"/>
                  </a:lnTo>
                  <a:lnTo>
                    <a:pt x="4217722" y="1023301"/>
                  </a:lnTo>
                  <a:lnTo>
                    <a:pt x="4246188" y="997947"/>
                  </a:lnTo>
                  <a:lnTo>
                    <a:pt x="4275603" y="1014531"/>
                  </a:lnTo>
                  <a:lnTo>
                    <a:pt x="4304069" y="1001161"/>
                  </a:lnTo>
                  <a:lnTo>
                    <a:pt x="4333484" y="976828"/>
                  </a:lnTo>
                  <a:lnTo>
                    <a:pt x="4362899" y="975800"/>
                  </a:lnTo>
                  <a:lnTo>
                    <a:pt x="4389467" y="1025023"/>
                  </a:lnTo>
                  <a:lnTo>
                    <a:pt x="4418882" y="1035940"/>
                  </a:lnTo>
                  <a:lnTo>
                    <a:pt x="4447349" y="1059766"/>
                  </a:lnTo>
                  <a:lnTo>
                    <a:pt x="4476763" y="1051697"/>
                  </a:lnTo>
                  <a:lnTo>
                    <a:pt x="4505230" y="1070834"/>
                  </a:lnTo>
                  <a:lnTo>
                    <a:pt x="4534644" y="1088975"/>
                  </a:lnTo>
                  <a:lnTo>
                    <a:pt x="4564059" y="1091848"/>
                  </a:lnTo>
                  <a:lnTo>
                    <a:pt x="4592525" y="1060943"/>
                  </a:lnTo>
                  <a:lnTo>
                    <a:pt x="4621940" y="1059804"/>
                  </a:lnTo>
                  <a:lnTo>
                    <a:pt x="4650406" y="1051584"/>
                  </a:lnTo>
                  <a:lnTo>
                    <a:pt x="4679821" y="1037189"/>
                  </a:lnTo>
                  <a:lnTo>
                    <a:pt x="4709236" y="1034010"/>
                  </a:lnTo>
                  <a:lnTo>
                    <a:pt x="4735805" y="964863"/>
                  </a:lnTo>
                  <a:lnTo>
                    <a:pt x="4765220" y="971378"/>
                  </a:lnTo>
                  <a:lnTo>
                    <a:pt x="4793686" y="946147"/>
                  </a:lnTo>
                  <a:lnTo>
                    <a:pt x="4823101" y="957808"/>
                  </a:lnTo>
                  <a:lnTo>
                    <a:pt x="4851567" y="942259"/>
                  </a:lnTo>
                  <a:lnTo>
                    <a:pt x="4880982" y="968366"/>
                  </a:lnTo>
                  <a:lnTo>
                    <a:pt x="4910397" y="951525"/>
                  </a:lnTo>
                  <a:lnTo>
                    <a:pt x="4938863" y="974852"/>
                  </a:lnTo>
                  <a:lnTo>
                    <a:pt x="4968278" y="938490"/>
                  </a:lnTo>
                  <a:lnTo>
                    <a:pt x="4996744" y="931226"/>
                  </a:lnTo>
                  <a:lnTo>
                    <a:pt x="5026159" y="981763"/>
                  </a:lnTo>
                  <a:lnTo>
                    <a:pt x="5055574" y="1007943"/>
                  </a:lnTo>
                  <a:lnTo>
                    <a:pt x="5082142" y="1041356"/>
                  </a:lnTo>
                  <a:lnTo>
                    <a:pt x="5111557" y="1035951"/>
                  </a:lnTo>
                  <a:lnTo>
                    <a:pt x="5140023" y="1055159"/>
                  </a:lnTo>
                  <a:lnTo>
                    <a:pt x="5169438" y="1030679"/>
                  </a:lnTo>
                  <a:lnTo>
                    <a:pt x="5197904" y="1035341"/>
                  </a:lnTo>
                  <a:lnTo>
                    <a:pt x="5227319" y="1007499"/>
                  </a:lnTo>
                  <a:lnTo>
                    <a:pt x="5256734" y="1037195"/>
                  </a:lnTo>
                  <a:lnTo>
                    <a:pt x="5285200" y="1039394"/>
                  </a:lnTo>
                  <a:lnTo>
                    <a:pt x="5314615" y="1072241"/>
                  </a:lnTo>
                  <a:lnTo>
                    <a:pt x="5343081" y="1059967"/>
                  </a:lnTo>
                  <a:lnTo>
                    <a:pt x="5372496" y="1047812"/>
                  </a:lnTo>
                  <a:lnTo>
                    <a:pt x="5401911" y="1020054"/>
                  </a:lnTo>
                  <a:lnTo>
                    <a:pt x="5429428" y="1064523"/>
                  </a:lnTo>
                  <a:lnTo>
                    <a:pt x="5458843" y="1203303"/>
                  </a:lnTo>
                  <a:lnTo>
                    <a:pt x="5487309" y="1202812"/>
                  </a:lnTo>
                  <a:lnTo>
                    <a:pt x="5516724" y="1209839"/>
                  </a:lnTo>
                  <a:lnTo>
                    <a:pt x="5545190" y="1146194"/>
                  </a:lnTo>
                  <a:lnTo>
                    <a:pt x="5574605" y="1099542"/>
                  </a:lnTo>
                  <a:lnTo>
                    <a:pt x="5604020" y="1076946"/>
                  </a:lnTo>
                  <a:lnTo>
                    <a:pt x="5632486" y="1092071"/>
                  </a:lnTo>
                  <a:lnTo>
                    <a:pt x="5661901" y="1083775"/>
                  </a:lnTo>
                  <a:lnTo>
                    <a:pt x="5690367" y="1069352"/>
                  </a:lnTo>
                  <a:lnTo>
                    <a:pt x="5719782" y="1020107"/>
                  </a:lnTo>
                  <a:lnTo>
                    <a:pt x="5749197" y="1016982"/>
                  </a:lnTo>
                  <a:lnTo>
                    <a:pt x="5775765" y="889196"/>
                  </a:lnTo>
                  <a:lnTo>
                    <a:pt x="5805180" y="646116"/>
                  </a:lnTo>
                  <a:lnTo>
                    <a:pt x="5833646" y="538985"/>
                  </a:lnTo>
                  <a:lnTo>
                    <a:pt x="5863061" y="455322"/>
                  </a:lnTo>
                  <a:lnTo>
                    <a:pt x="5891527" y="438254"/>
                  </a:lnTo>
                  <a:lnTo>
                    <a:pt x="5920942" y="430075"/>
                  </a:lnTo>
                  <a:lnTo>
                    <a:pt x="5950357" y="415619"/>
                  </a:lnTo>
                  <a:lnTo>
                    <a:pt x="5978823" y="305278"/>
                  </a:lnTo>
                  <a:lnTo>
                    <a:pt x="6008238" y="186749"/>
                  </a:lnTo>
                  <a:lnTo>
                    <a:pt x="6036704" y="102279"/>
                  </a:lnTo>
                  <a:lnTo>
                    <a:pt x="6066119" y="64730"/>
                  </a:lnTo>
                  <a:lnTo>
                    <a:pt x="6095534" y="969"/>
                  </a:lnTo>
                  <a:lnTo>
                    <a:pt x="6122102" y="3459"/>
                  </a:lnTo>
                  <a:lnTo>
                    <a:pt x="6151517" y="68230"/>
                  </a:lnTo>
                  <a:lnTo>
                    <a:pt x="6179983" y="110216"/>
                  </a:lnTo>
                  <a:lnTo>
                    <a:pt x="6209398" y="75885"/>
                  </a:lnTo>
                  <a:lnTo>
                    <a:pt x="6237864" y="130248"/>
                  </a:lnTo>
                  <a:lnTo>
                    <a:pt x="6267279" y="63683"/>
                  </a:lnTo>
                  <a:lnTo>
                    <a:pt x="6296694" y="0"/>
                  </a:lnTo>
                  <a:lnTo>
                    <a:pt x="6325160" y="38288"/>
                  </a:lnTo>
                  <a:lnTo>
                    <a:pt x="6354575" y="103965"/>
                  </a:lnTo>
                  <a:lnTo>
                    <a:pt x="6383041" y="166912"/>
                  </a:lnTo>
                  <a:lnTo>
                    <a:pt x="6412456" y="174536"/>
                  </a:lnTo>
                  <a:lnTo>
                    <a:pt x="6441871" y="195952"/>
                  </a:lnTo>
                  <a:lnTo>
                    <a:pt x="6468439" y="214824"/>
                  </a:lnTo>
                  <a:lnTo>
                    <a:pt x="6497854" y="213165"/>
                  </a:lnTo>
                  <a:lnTo>
                    <a:pt x="6526320" y="228306"/>
                  </a:lnTo>
                  <a:lnTo>
                    <a:pt x="6555735" y="319079"/>
                  </a:lnTo>
                  <a:lnTo>
                    <a:pt x="6584201" y="341173"/>
                  </a:lnTo>
                  <a:lnTo>
                    <a:pt x="6613616" y="464067"/>
                  </a:lnTo>
                  <a:lnTo>
                    <a:pt x="6643031" y="500714"/>
                  </a:lnTo>
                  <a:lnTo>
                    <a:pt x="6671497" y="556485"/>
                  </a:lnTo>
                  <a:lnTo>
                    <a:pt x="6700912" y="604325"/>
                  </a:lnTo>
                  <a:lnTo>
                    <a:pt x="6729378" y="650869"/>
                  </a:lnTo>
                  <a:lnTo>
                    <a:pt x="6758793" y="638702"/>
                  </a:lnTo>
                  <a:lnTo>
                    <a:pt x="6788208" y="664680"/>
                  </a:lnTo>
                  <a:lnTo>
                    <a:pt x="6815726" y="648316"/>
                  </a:lnTo>
                  <a:lnTo>
                    <a:pt x="6845140" y="678445"/>
                  </a:lnTo>
                  <a:lnTo>
                    <a:pt x="6873607" y="739914"/>
                  </a:lnTo>
                  <a:lnTo>
                    <a:pt x="6903021" y="744615"/>
                  </a:lnTo>
                  <a:lnTo>
                    <a:pt x="6931488" y="730769"/>
                  </a:lnTo>
                  <a:lnTo>
                    <a:pt x="6960902" y="713268"/>
                  </a:lnTo>
                  <a:lnTo>
                    <a:pt x="6990317" y="722311"/>
                  </a:lnTo>
                  <a:lnTo>
                    <a:pt x="7018783" y="683721"/>
                  </a:lnTo>
                  <a:lnTo>
                    <a:pt x="7048198" y="685233"/>
                  </a:lnTo>
                  <a:lnTo>
                    <a:pt x="7076665" y="683176"/>
                  </a:lnTo>
                  <a:lnTo>
                    <a:pt x="7106079" y="737575"/>
                  </a:lnTo>
                  <a:lnTo>
                    <a:pt x="7135494" y="688382"/>
                  </a:lnTo>
                  <a:lnTo>
                    <a:pt x="7162063" y="766240"/>
                  </a:lnTo>
                  <a:lnTo>
                    <a:pt x="7191478" y="780723"/>
                  </a:lnTo>
                  <a:lnTo>
                    <a:pt x="7219944" y="736598"/>
                  </a:lnTo>
                  <a:lnTo>
                    <a:pt x="7249359" y="730468"/>
                  </a:lnTo>
                  <a:lnTo>
                    <a:pt x="7277825" y="715939"/>
                  </a:lnTo>
                  <a:lnTo>
                    <a:pt x="7307240" y="703055"/>
                  </a:lnTo>
                  <a:lnTo>
                    <a:pt x="7336655" y="725849"/>
                  </a:lnTo>
                  <a:lnTo>
                    <a:pt x="7365121" y="749524"/>
                  </a:lnTo>
                  <a:lnTo>
                    <a:pt x="7394536" y="734694"/>
                  </a:lnTo>
                </a:path>
              </a:pathLst>
            </a:custGeom>
            <a:ln w="25746" cap="flat">
              <a:solidFill>
                <a:srgbClr val="E67A17">
                  <a:alpha val="100000"/>
                </a:srgbClr>
              </a:solidFill>
              <a:prstDash val="solid"/>
              <a:round/>
            </a:ln>
          </p:spPr>
          <p:txBody>
            <a:bodyPr/>
            <a:lstStyle/>
            <a:p>
              <a:endParaRPr/>
            </a:p>
          </p:txBody>
        </p:sp>
      </p:grpSp>
      <p:sp>
        <p:nvSpPr>
          <p:cNvPr id="91" name="Slide Number Placeholder 2">
            <a:extLst>
              <a:ext uri="{FF2B5EF4-FFF2-40B4-BE49-F238E27FC236}">
                <a16:creationId xmlns:a16="http://schemas.microsoft.com/office/drawing/2014/main" id="{DD832808-0A80-3135-2B2F-F132C0530651}"/>
              </a:ext>
            </a:extLst>
          </p:cNvPr>
          <p:cNvSpPr>
            <a:spLocks noGrp="1"/>
          </p:cNvSpPr>
          <p:nvPr>
            <p:ph type="sldNum" sz="quarter" idx="10"/>
          </p:nvPr>
        </p:nvSpPr>
        <p:spPr>
          <a:xfrm>
            <a:off x="4414657" y="4718130"/>
            <a:ext cx="314687" cy="274637"/>
          </a:xfrm>
        </p:spPr>
        <p:txBody>
          <a:bodyPr/>
          <a:lstStyle/>
          <a:p>
            <a:fld id="{16DB3CF8-59E7-44C6-88F7-CC6EEF5857E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cNvSpPr>
            <a:spLocks noGrp="1"/>
          </p:cNvSpPr>
          <p:nvPr>
            <p:ph type="title" hasCustomPrompt="1"/>
          </p:nvPr>
        </p:nvSpPr>
        <p:spPr>
          <a:xfrm>
            <a:off x="0" y="0"/>
            <a:ext cx="9144000" cy="512064"/>
          </a:xfrm>
        </p:spPr>
        <p:txBody>
          <a:bodyPr/>
          <a:lstStyle/>
          <a:p>
            <a:r>
              <a:rPr lang="en-US" dirty="0"/>
              <a:t>Core goods inflation has increased, and core services inflation is still elevated</a:t>
            </a:r>
            <a:endParaRPr dirty="0"/>
          </a:p>
        </p:txBody>
      </p:sp>
      <p:grpSp>
        <p:nvGrpSpPr>
          <p:cNvPr id="3" name="Group 2"/>
          <p:cNvGrpSpPr/>
          <p:nvPr/>
        </p:nvGrpSpPr>
        <p:grpSpPr>
          <a:xfrm>
            <a:off x="365760" y="685800"/>
            <a:ext cx="8458200" cy="4343400"/>
            <a:chOff x="365760" y="685800"/>
            <a:chExt cx="8458200" cy="4343400"/>
          </a:xfrm>
        </p:grpSpPr>
        <p:sp>
          <p:nvSpPr>
            <p:cNvPr id="4" name="rc3"/>
            <p:cNvSpPr/>
            <p:nvPr/>
          </p:nvSpPr>
          <p:spPr>
            <a:xfrm>
              <a:off x="365760" y="685800"/>
              <a:ext cx="8458200" cy="4343400"/>
            </a:xfrm>
            <a:prstGeom prst="rect">
              <a:avLst/>
            </a:prstGeom>
          </p:spPr>
          <p:txBody>
            <a:bodyPr/>
            <a:lstStyle/>
            <a:p>
              <a:endParaRPr/>
            </a:p>
          </p:txBody>
        </p:sp>
        <p:sp>
          <p:nvSpPr>
            <p:cNvPr id="5" name="rc4"/>
            <p:cNvSpPr/>
            <p:nvPr/>
          </p:nvSpPr>
          <p:spPr>
            <a:xfrm>
              <a:off x="993514" y="1227844"/>
              <a:ext cx="7542445" cy="2609647"/>
            </a:xfrm>
            <a:prstGeom prst="rect">
              <a:avLst/>
            </a:prstGeom>
          </p:spPr>
          <p:txBody>
            <a:bodyPr/>
            <a:lstStyle/>
            <a:p>
              <a:endParaRPr/>
            </a:p>
          </p:txBody>
        </p:sp>
        <p:sp>
          <p:nvSpPr>
            <p:cNvPr id="6" name="pl5"/>
            <p:cNvSpPr/>
            <p:nvPr/>
          </p:nvSpPr>
          <p:spPr>
            <a:xfrm>
              <a:off x="993514" y="3837492"/>
              <a:ext cx="7542445" cy="0"/>
            </a:xfrm>
            <a:custGeom>
              <a:avLst/>
              <a:gdLst/>
              <a:ahLst/>
              <a:cxnLst/>
              <a:rect l="0" t="0" r="0" b="0"/>
              <a:pathLst>
                <a:path w="7542445">
                  <a:moveTo>
                    <a:pt x="0" y="0"/>
                  </a:moveTo>
                  <a:lnTo>
                    <a:pt x="7542445" y="0"/>
                  </a:lnTo>
                  <a:lnTo>
                    <a:pt x="7542445" y="0"/>
                  </a:lnTo>
                </a:path>
              </a:pathLst>
            </a:custGeom>
            <a:ln w="6775" cap="flat">
              <a:solidFill>
                <a:srgbClr val="E5E5E5">
                  <a:alpha val="100000"/>
                </a:srgbClr>
              </a:solidFill>
              <a:prstDash val="solid"/>
              <a:round/>
            </a:ln>
          </p:spPr>
          <p:txBody>
            <a:bodyPr/>
            <a:lstStyle/>
            <a:p>
              <a:endParaRPr/>
            </a:p>
          </p:txBody>
        </p:sp>
        <p:sp>
          <p:nvSpPr>
            <p:cNvPr id="7" name="pl6"/>
            <p:cNvSpPr/>
            <p:nvPr/>
          </p:nvSpPr>
          <p:spPr>
            <a:xfrm>
              <a:off x="993514" y="3315562"/>
              <a:ext cx="7542445" cy="0"/>
            </a:xfrm>
            <a:custGeom>
              <a:avLst/>
              <a:gdLst/>
              <a:ahLst/>
              <a:cxnLst/>
              <a:rect l="0" t="0" r="0" b="0"/>
              <a:pathLst>
                <a:path w="7542445">
                  <a:moveTo>
                    <a:pt x="0" y="0"/>
                  </a:moveTo>
                  <a:lnTo>
                    <a:pt x="7542445" y="0"/>
                  </a:lnTo>
                  <a:lnTo>
                    <a:pt x="7542445" y="0"/>
                  </a:lnTo>
                </a:path>
              </a:pathLst>
            </a:custGeom>
            <a:ln w="6775" cap="flat">
              <a:solidFill>
                <a:srgbClr val="E5E5E5">
                  <a:alpha val="100000"/>
                </a:srgbClr>
              </a:solidFill>
              <a:prstDash val="solid"/>
              <a:round/>
            </a:ln>
          </p:spPr>
          <p:txBody>
            <a:bodyPr/>
            <a:lstStyle/>
            <a:p>
              <a:endParaRPr/>
            </a:p>
          </p:txBody>
        </p:sp>
        <p:sp>
          <p:nvSpPr>
            <p:cNvPr id="8" name="pl7"/>
            <p:cNvSpPr/>
            <p:nvPr/>
          </p:nvSpPr>
          <p:spPr>
            <a:xfrm>
              <a:off x="993514" y="2793633"/>
              <a:ext cx="7542445" cy="0"/>
            </a:xfrm>
            <a:custGeom>
              <a:avLst/>
              <a:gdLst/>
              <a:ahLst/>
              <a:cxnLst/>
              <a:rect l="0" t="0" r="0" b="0"/>
              <a:pathLst>
                <a:path w="7542445">
                  <a:moveTo>
                    <a:pt x="0" y="0"/>
                  </a:moveTo>
                  <a:lnTo>
                    <a:pt x="7542445" y="0"/>
                  </a:lnTo>
                  <a:lnTo>
                    <a:pt x="7542445" y="0"/>
                  </a:lnTo>
                </a:path>
              </a:pathLst>
            </a:custGeom>
            <a:ln w="6775" cap="flat">
              <a:solidFill>
                <a:srgbClr val="E5E5E5">
                  <a:alpha val="100000"/>
                </a:srgbClr>
              </a:solidFill>
              <a:prstDash val="solid"/>
              <a:round/>
            </a:ln>
          </p:spPr>
          <p:txBody>
            <a:bodyPr/>
            <a:lstStyle/>
            <a:p>
              <a:endParaRPr/>
            </a:p>
          </p:txBody>
        </p:sp>
        <p:sp>
          <p:nvSpPr>
            <p:cNvPr id="9" name="pl8"/>
            <p:cNvSpPr/>
            <p:nvPr/>
          </p:nvSpPr>
          <p:spPr>
            <a:xfrm>
              <a:off x="993514" y="2271703"/>
              <a:ext cx="7542445" cy="0"/>
            </a:xfrm>
            <a:custGeom>
              <a:avLst/>
              <a:gdLst/>
              <a:ahLst/>
              <a:cxnLst/>
              <a:rect l="0" t="0" r="0" b="0"/>
              <a:pathLst>
                <a:path w="7542445">
                  <a:moveTo>
                    <a:pt x="0" y="0"/>
                  </a:moveTo>
                  <a:lnTo>
                    <a:pt x="7542445" y="0"/>
                  </a:lnTo>
                  <a:lnTo>
                    <a:pt x="7542445" y="0"/>
                  </a:lnTo>
                </a:path>
              </a:pathLst>
            </a:custGeom>
            <a:ln w="6775" cap="flat">
              <a:solidFill>
                <a:srgbClr val="E5E5E5">
                  <a:alpha val="100000"/>
                </a:srgbClr>
              </a:solidFill>
              <a:prstDash val="solid"/>
              <a:round/>
            </a:ln>
          </p:spPr>
          <p:txBody>
            <a:bodyPr/>
            <a:lstStyle/>
            <a:p>
              <a:endParaRPr/>
            </a:p>
          </p:txBody>
        </p:sp>
        <p:sp>
          <p:nvSpPr>
            <p:cNvPr id="10" name="pl9"/>
            <p:cNvSpPr/>
            <p:nvPr/>
          </p:nvSpPr>
          <p:spPr>
            <a:xfrm>
              <a:off x="993514" y="1749774"/>
              <a:ext cx="7542445" cy="0"/>
            </a:xfrm>
            <a:custGeom>
              <a:avLst/>
              <a:gdLst/>
              <a:ahLst/>
              <a:cxnLst/>
              <a:rect l="0" t="0" r="0" b="0"/>
              <a:pathLst>
                <a:path w="7542445">
                  <a:moveTo>
                    <a:pt x="0" y="0"/>
                  </a:moveTo>
                  <a:lnTo>
                    <a:pt x="7542445" y="0"/>
                  </a:lnTo>
                  <a:lnTo>
                    <a:pt x="7542445" y="0"/>
                  </a:lnTo>
                </a:path>
              </a:pathLst>
            </a:custGeom>
            <a:ln w="6775" cap="flat">
              <a:solidFill>
                <a:srgbClr val="E5E5E5">
                  <a:alpha val="100000"/>
                </a:srgbClr>
              </a:solidFill>
              <a:prstDash val="solid"/>
              <a:round/>
            </a:ln>
          </p:spPr>
          <p:txBody>
            <a:bodyPr/>
            <a:lstStyle/>
            <a:p>
              <a:endParaRPr/>
            </a:p>
          </p:txBody>
        </p:sp>
        <p:sp>
          <p:nvSpPr>
            <p:cNvPr id="11" name="pl10"/>
            <p:cNvSpPr/>
            <p:nvPr/>
          </p:nvSpPr>
          <p:spPr>
            <a:xfrm>
              <a:off x="993514" y="1227844"/>
              <a:ext cx="7542445" cy="0"/>
            </a:xfrm>
            <a:custGeom>
              <a:avLst/>
              <a:gdLst/>
              <a:ahLst/>
              <a:cxnLst/>
              <a:rect l="0" t="0" r="0" b="0"/>
              <a:pathLst>
                <a:path w="7542445">
                  <a:moveTo>
                    <a:pt x="0" y="0"/>
                  </a:moveTo>
                  <a:lnTo>
                    <a:pt x="7542445" y="0"/>
                  </a:lnTo>
                  <a:lnTo>
                    <a:pt x="7542445" y="0"/>
                  </a:lnTo>
                </a:path>
              </a:pathLst>
            </a:custGeom>
            <a:ln w="6775" cap="flat">
              <a:solidFill>
                <a:srgbClr val="E5E5E5">
                  <a:alpha val="100000"/>
                </a:srgbClr>
              </a:solidFill>
              <a:prstDash val="solid"/>
              <a:round/>
            </a:ln>
          </p:spPr>
          <p:txBody>
            <a:bodyPr/>
            <a:lstStyle/>
            <a:p>
              <a:endParaRPr/>
            </a:p>
          </p:txBody>
        </p:sp>
        <p:sp>
          <p:nvSpPr>
            <p:cNvPr id="12" name="rc11"/>
            <p:cNvSpPr/>
            <p:nvPr/>
          </p:nvSpPr>
          <p:spPr>
            <a:xfrm>
              <a:off x="2393385" y="1227844"/>
              <a:ext cx="508113" cy="2609647"/>
            </a:xfrm>
            <a:prstGeom prst="rect">
              <a:avLst/>
            </a:prstGeom>
            <a:solidFill>
              <a:srgbClr val="A6A6A6">
                <a:alpha val="74901"/>
              </a:srgbClr>
            </a:solidFill>
          </p:spPr>
          <p:txBody>
            <a:bodyPr/>
            <a:lstStyle/>
            <a:p>
              <a:endParaRPr/>
            </a:p>
          </p:txBody>
        </p:sp>
        <p:sp>
          <p:nvSpPr>
            <p:cNvPr id="13" name="rc12"/>
            <p:cNvSpPr/>
            <p:nvPr/>
          </p:nvSpPr>
          <p:spPr>
            <a:xfrm>
              <a:off x="6514854" y="1227844"/>
              <a:ext cx="55632" cy="2609647"/>
            </a:xfrm>
            <a:prstGeom prst="rect">
              <a:avLst/>
            </a:prstGeom>
            <a:solidFill>
              <a:srgbClr val="A6A6A6">
                <a:alpha val="74901"/>
              </a:srgbClr>
            </a:solidFill>
          </p:spPr>
          <p:txBody>
            <a:bodyPr/>
            <a:lstStyle/>
            <a:p>
              <a:endParaRPr/>
            </a:p>
          </p:txBody>
        </p:sp>
        <p:sp>
          <p:nvSpPr>
            <p:cNvPr id="17" name="pl16"/>
            <p:cNvSpPr/>
            <p:nvPr/>
          </p:nvSpPr>
          <p:spPr>
            <a:xfrm>
              <a:off x="993514" y="3315562"/>
              <a:ext cx="7542445" cy="0"/>
            </a:xfrm>
            <a:custGeom>
              <a:avLst/>
              <a:gdLst/>
              <a:ahLst/>
              <a:cxnLst/>
              <a:rect l="0" t="0" r="0" b="0"/>
              <a:pathLst>
                <a:path w="7542445">
                  <a:moveTo>
                    <a:pt x="0" y="0"/>
                  </a:moveTo>
                  <a:lnTo>
                    <a:pt x="7542445" y="0"/>
                  </a:lnTo>
                  <a:lnTo>
                    <a:pt x="7542445" y="0"/>
                  </a:lnTo>
                </a:path>
              </a:pathLst>
            </a:custGeom>
            <a:ln w="20325" cap="flat">
              <a:solidFill>
                <a:srgbClr val="000000">
                  <a:alpha val="100000"/>
                </a:srgbClr>
              </a:solidFill>
              <a:prstDash val="dash"/>
              <a:round/>
            </a:ln>
          </p:spPr>
          <p:txBody>
            <a:bodyPr/>
            <a:lstStyle/>
            <a:p>
              <a:endParaRPr/>
            </a:p>
          </p:txBody>
        </p:sp>
        <p:sp>
          <p:nvSpPr>
            <p:cNvPr id="18" name="rc17"/>
            <p:cNvSpPr/>
            <p:nvPr/>
          </p:nvSpPr>
          <p:spPr>
            <a:xfrm>
              <a:off x="915770" y="1351662"/>
              <a:ext cx="1509463" cy="153838"/>
            </a:xfrm>
            <a:prstGeom prst="rect">
              <a:avLst/>
            </a:prstGeom>
          </p:spPr>
          <p:txBody>
            <a:bodyPr/>
            <a:lstStyle/>
            <a:p>
              <a:endParaRPr/>
            </a:p>
          </p:txBody>
        </p:sp>
        <p:sp>
          <p:nvSpPr>
            <p:cNvPr id="19" name="rc18"/>
            <p:cNvSpPr/>
            <p:nvPr/>
          </p:nvSpPr>
          <p:spPr>
            <a:xfrm>
              <a:off x="2425234" y="1351662"/>
              <a:ext cx="509969" cy="153838"/>
            </a:xfrm>
            <a:prstGeom prst="rect">
              <a:avLst/>
            </a:prstGeom>
          </p:spPr>
          <p:txBody>
            <a:bodyPr/>
            <a:lstStyle/>
            <a:p>
              <a:endParaRPr/>
            </a:p>
          </p:txBody>
        </p:sp>
        <p:sp>
          <p:nvSpPr>
            <p:cNvPr id="20" name="rc19"/>
            <p:cNvSpPr/>
            <p:nvPr/>
          </p:nvSpPr>
          <p:spPr>
            <a:xfrm>
              <a:off x="2935205" y="1351662"/>
              <a:ext cx="509969" cy="153838"/>
            </a:xfrm>
            <a:prstGeom prst="rect">
              <a:avLst/>
            </a:prstGeom>
          </p:spPr>
          <p:txBody>
            <a:bodyPr/>
            <a:lstStyle/>
            <a:p>
              <a:endParaRPr/>
            </a:p>
          </p:txBody>
        </p:sp>
        <p:sp>
          <p:nvSpPr>
            <p:cNvPr id="21" name="rc20"/>
            <p:cNvSpPr/>
            <p:nvPr/>
          </p:nvSpPr>
          <p:spPr>
            <a:xfrm>
              <a:off x="3445175" y="1351662"/>
              <a:ext cx="509969" cy="153838"/>
            </a:xfrm>
            <a:prstGeom prst="rect">
              <a:avLst/>
            </a:prstGeom>
          </p:spPr>
          <p:txBody>
            <a:bodyPr/>
            <a:lstStyle/>
            <a:p>
              <a:endParaRPr/>
            </a:p>
          </p:txBody>
        </p:sp>
        <p:sp>
          <p:nvSpPr>
            <p:cNvPr id="22" name="rc21"/>
            <p:cNvSpPr/>
            <p:nvPr/>
          </p:nvSpPr>
          <p:spPr>
            <a:xfrm>
              <a:off x="915770" y="1505501"/>
              <a:ext cx="1509463" cy="135838"/>
            </a:xfrm>
            <a:prstGeom prst="rect">
              <a:avLst/>
            </a:prstGeom>
          </p:spPr>
          <p:txBody>
            <a:bodyPr/>
            <a:lstStyle/>
            <a:p>
              <a:endParaRPr/>
            </a:p>
          </p:txBody>
        </p:sp>
        <p:sp>
          <p:nvSpPr>
            <p:cNvPr id="23" name="rc22"/>
            <p:cNvSpPr/>
            <p:nvPr/>
          </p:nvSpPr>
          <p:spPr>
            <a:xfrm>
              <a:off x="915770" y="1641340"/>
              <a:ext cx="1509463" cy="135838"/>
            </a:xfrm>
            <a:prstGeom prst="rect">
              <a:avLst/>
            </a:prstGeom>
          </p:spPr>
          <p:txBody>
            <a:bodyPr/>
            <a:lstStyle/>
            <a:p>
              <a:endParaRPr/>
            </a:p>
          </p:txBody>
        </p:sp>
        <p:sp>
          <p:nvSpPr>
            <p:cNvPr id="24" name="rc23"/>
            <p:cNvSpPr/>
            <p:nvPr/>
          </p:nvSpPr>
          <p:spPr>
            <a:xfrm>
              <a:off x="915770" y="1777179"/>
              <a:ext cx="1509463" cy="135838"/>
            </a:xfrm>
            <a:prstGeom prst="rect">
              <a:avLst/>
            </a:prstGeom>
          </p:spPr>
          <p:txBody>
            <a:bodyPr/>
            <a:lstStyle/>
            <a:p>
              <a:endParaRPr/>
            </a:p>
          </p:txBody>
        </p:sp>
        <p:sp>
          <p:nvSpPr>
            <p:cNvPr id="25" name="rc24"/>
            <p:cNvSpPr/>
            <p:nvPr/>
          </p:nvSpPr>
          <p:spPr>
            <a:xfrm>
              <a:off x="2425234" y="1505501"/>
              <a:ext cx="509969" cy="135838"/>
            </a:xfrm>
            <a:prstGeom prst="rect">
              <a:avLst/>
            </a:prstGeom>
          </p:spPr>
          <p:txBody>
            <a:bodyPr/>
            <a:lstStyle/>
            <a:p>
              <a:endParaRPr/>
            </a:p>
          </p:txBody>
        </p:sp>
        <p:sp>
          <p:nvSpPr>
            <p:cNvPr id="26" name="rc25"/>
            <p:cNvSpPr/>
            <p:nvPr/>
          </p:nvSpPr>
          <p:spPr>
            <a:xfrm>
              <a:off x="2425234" y="1641340"/>
              <a:ext cx="509969" cy="135838"/>
            </a:xfrm>
            <a:prstGeom prst="rect">
              <a:avLst/>
            </a:prstGeom>
          </p:spPr>
          <p:txBody>
            <a:bodyPr/>
            <a:lstStyle/>
            <a:p>
              <a:endParaRPr/>
            </a:p>
          </p:txBody>
        </p:sp>
        <p:sp>
          <p:nvSpPr>
            <p:cNvPr id="27" name="rc26"/>
            <p:cNvSpPr/>
            <p:nvPr/>
          </p:nvSpPr>
          <p:spPr>
            <a:xfrm>
              <a:off x="2425234" y="1777179"/>
              <a:ext cx="509969" cy="135838"/>
            </a:xfrm>
            <a:prstGeom prst="rect">
              <a:avLst/>
            </a:prstGeom>
          </p:spPr>
          <p:txBody>
            <a:bodyPr/>
            <a:lstStyle/>
            <a:p>
              <a:endParaRPr/>
            </a:p>
          </p:txBody>
        </p:sp>
        <p:sp>
          <p:nvSpPr>
            <p:cNvPr id="28" name="rc27"/>
            <p:cNvSpPr/>
            <p:nvPr/>
          </p:nvSpPr>
          <p:spPr>
            <a:xfrm>
              <a:off x="2935205" y="1505501"/>
              <a:ext cx="509969" cy="135838"/>
            </a:xfrm>
            <a:prstGeom prst="rect">
              <a:avLst/>
            </a:prstGeom>
          </p:spPr>
          <p:txBody>
            <a:bodyPr/>
            <a:lstStyle/>
            <a:p>
              <a:endParaRPr/>
            </a:p>
          </p:txBody>
        </p:sp>
        <p:sp>
          <p:nvSpPr>
            <p:cNvPr id="29" name="rc28"/>
            <p:cNvSpPr/>
            <p:nvPr/>
          </p:nvSpPr>
          <p:spPr>
            <a:xfrm>
              <a:off x="2935205" y="1641340"/>
              <a:ext cx="509969" cy="135838"/>
            </a:xfrm>
            <a:prstGeom prst="rect">
              <a:avLst/>
            </a:prstGeom>
          </p:spPr>
          <p:txBody>
            <a:bodyPr/>
            <a:lstStyle/>
            <a:p>
              <a:endParaRPr/>
            </a:p>
          </p:txBody>
        </p:sp>
        <p:sp>
          <p:nvSpPr>
            <p:cNvPr id="30" name="rc29"/>
            <p:cNvSpPr/>
            <p:nvPr/>
          </p:nvSpPr>
          <p:spPr>
            <a:xfrm>
              <a:off x="2935205" y="1777179"/>
              <a:ext cx="509969" cy="135838"/>
            </a:xfrm>
            <a:prstGeom prst="rect">
              <a:avLst/>
            </a:prstGeom>
          </p:spPr>
          <p:txBody>
            <a:bodyPr/>
            <a:lstStyle/>
            <a:p>
              <a:endParaRPr/>
            </a:p>
          </p:txBody>
        </p:sp>
        <p:sp>
          <p:nvSpPr>
            <p:cNvPr id="31" name="rc30"/>
            <p:cNvSpPr/>
            <p:nvPr/>
          </p:nvSpPr>
          <p:spPr>
            <a:xfrm>
              <a:off x="3445175" y="1505501"/>
              <a:ext cx="509969" cy="135838"/>
            </a:xfrm>
            <a:prstGeom prst="rect">
              <a:avLst/>
            </a:prstGeom>
          </p:spPr>
          <p:txBody>
            <a:bodyPr/>
            <a:lstStyle/>
            <a:p>
              <a:endParaRPr/>
            </a:p>
          </p:txBody>
        </p:sp>
        <p:sp>
          <p:nvSpPr>
            <p:cNvPr id="32" name="rc31"/>
            <p:cNvSpPr/>
            <p:nvPr/>
          </p:nvSpPr>
          <p:spPr>
            <a:xfrm>
              <a:off x="3445175" y="1641340"/>
              <a:ext cx="509969" cy="135838"/>
            </a:xfrm>
            <a:prstGeom prst="rect">
              <a:avLst/>
            </a:prstGeom>
          </p:spPr>
          <p:txBody>
            <a:bodyPr/>
            <a:lstStyle/>
            <a:p>
              <a:endParaRPr/>
            </a:p>
          </p:txBody>
        </p:sp>
        <p:sp>
          <p:nvSpPr>
            <p:cNvPr id="33" name="rc32"/>
            <p:cNvSpPr/>
            <p:nvPr/>
          </p:nvSpPr>
          <p:spPr>
            <a:xfrm>
              <a:off x="3445175" y="1777179"/>
              <a:ext cx="509969" cy="135838"/>
            </a:xfrm>
            <a:prstGeom prst="rect">
              <a:avLst/>
            </a:prstGeom>
          </p:spPr>
          <p:txBody>
            <a:bodyPr/>
            <a:lstStyle/>
            <a:p>
              <a:endParaRPr/>
            </a:p>
          </p:txBody>
        </p:sp>
        <p:sp>
          <p:nvSpPr>
            <p:cNvPr id="34" name="tx33"/>
            <p:cNvSpPr/>
            <p:nvPr/>
          </p:nvSpPr>
          <p:spPr>
            <a:xfrm>
              <a:off x="2393505" y="1404030"/>
              <a:ext cx="31729"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000000">
                      <a:alpha val="100000"/>
                    </a:srgbClr>
                  </a:solidFill>
                  <a:latin typeface="Arial"/>
                  <a:cs typeface="Arial"/>
                </a:rPr>
                <a:t> </a:t>
              </a:r>
            </a:p>
          </p:txBody>
        </p:sp>
        <p:sp>
          <p:nvSpPr>
            <p:cNvPr id="35" name="tx34"/>
            <p:cNvSpPr/>
            <p:nvPr/>
          </p:nvSpPr>
          <p:spPr>
            <a:xfrm>
              <a:off x="3639674" y="1449838"/>
              <a:ext cx="1473464"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960909">
                      <a:alpha val="100000"/>
                    </a:srgbClr>
                  </a:solidFill>
                  <a:latin typeface="Arial"/>
                  <a:cs typeface="Arial"/>
                </a:rPr>
                <a:t>Goods ex. food and energy</a:t>
              </a:r>
            </a:p>
          </p:txBody>
        </p:sp>
        <p:sp>
          <p:nvSpPr>
            <p:cNvPr id="36" name="tx35"/>
            <p:cNvSpPr/>
            <p:nvPr/>
          </p:nvSpPr>
          <p:spPr>
            <a:xfrm>
              <a:off x="5257138" y="1304999"/>
              <a:ext cx="401970"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000000">
                      <a:alpha val="100000"/>
                    </a:srgbClr>
                  </a:solidFill>
                  <a:latin typeface="Arial"/>
                  <a:cs typeface="Arial"/>
                </a:rPr>
                <a:t>Nov '25</a:t>
              </a:r>
            </a:p>
          </p:txBody>
        </p:sp>
        <p:sp>
          <p:nvSpPr>
            <p:cNvPr id="37" name="tx36"/>
            <p:cNvSpPr/>
            <p:nvPr/>
          </p:nvSpPr>
          <p:spPr>
            <a:xfrm>
              <a:off x="3639674" y="1585676"/>
              <a:ext cx="1067287"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768F40">
                      <a:alpha val="100000"/>
                    </a:srgbClr>
                  </a:solidFill>
                  <a:latin typeface="Arial"/>
                  <a:cs typeface="Arial"/>
                </a:rPr>
                <a:t>Services ex. energy</a:t>
              </a:r>
            </a:p>
          </p:txBody>
        </p:sp>
        <p:sp>
          <p:nvSpPr>
            <p:cNvPr id="39" name="tx38"/>
            <p:cNvSpPr/>
            <p:nvPr/>
          </p:nvSpPr>
          <p:spPr>
            <a:xfrm>
              <a:off x="3639674" y="1721515"/>
              <a:ext cx="1375989"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E67A17">
                      <a:alpha val="100000"/>
                    </a:srgbClr>
                  </a:solidFill>
                  <a:latin typeface="Arial"/>
                  <a:cs typeface="Arial"/>
                </a:rPr>
                <a:t>Total ex. food and energy</a:t>
              </a:r>
            </a:p>
          </p:txBody>
        </p:sp>
        <p:sp>
          <p:nvSpPr>
            <p:cNvPr id="41" name="tx40"/>
            <p:cNvSpPr/>
            <p:nvPr/>
          </p:nvSpPr>
          <p:spPr>
            <a:xfrm>
              <a:off x="5500277" y="1449838"/>
              <a:ext cx="158831"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960909">
                      <a:alpha val="100000"/>
                    </a:srgbClr>
                  </a:solidFill>
                  <a:latin typeface="Arial"/>
                  <a:cs typeface="Arial"/>
                </a:rPr>
                <a:t>1.3</a:t>
              </a:r>
            </a:p>
          </p:txBody>
        </p:sp>
        <p:sp>
          <p:nvSpPr>
            <p:cNvPr id="42" name="tx41"/>
            <p:cNvSpPr/>
            <p:nvPr/>
          </p:nvSpPr>
          <p:spPr>
            <a:xfrm>
              <a:off x="5500277" y="1585676"/>
              <a:ext cx="158831"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768F40">
                      <a:alpha val="100000"/>
                    </a:srgbClr>
                  </a:solidFill>
                  <a:latin typeface="Arial"/>
                  <a:cs typeface="Arial"/>
                </a:rPr>
                <a:t>3.3</a:t>
              </a:r>
            </a:p>
          </p:txBody>
        </p:sp>
        <p:sp>
          <p:nvSpPr>
            <p:cNvPr id="43" name="tx42"/>
            <p:cNvSpPr/>
            <p:nvPr/>
          </p:nvSpPr>
          <p:spPr>
            <a:xfrm>
              <a:off x="5500277" y="1721515"/>
              <a:ext cx="158831"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E67A17">
                      <a:alpha val="100000"/>
                    </a:srgbClr>
                  </a:solidFill>
                  <a:latin typeface="Arial"/>
                  <a:cs typeface="Arial"/>
                </a:rPr>
                <a:t>2.8</a:t>
              </a:r>
            </a:p>
          </p:txBody>
        </p:sp>
        <p:sp>
          <p:nvSpPr>
            <p:cNvPr id="50" name="pl49"/>
            <p:cNvSpPr/>
            <p:nvPr/>
          </p:nvSpPr>
          <p:spPr>
            <a:xfrm>
              <a:off x="993514" y="1227844"/>
              <a:ext cx="0" cy="2609647"/>
            </a:xfrm>
            <a:custGeom>
              <a:avLst/>
              <a:gdLst/>
              <a:ahLst/>
              <a:cxnLst/>
              <a:rect l="0" t="0" r="0" b="0"/>
              <a:pathLst>
                <a:path h="2609647">
                  <a:moveTo>
                    <a:pt x="0" y="2609647"/>
                  </a:moveTo>
                  <a:lnTo>
                    <a:pt x="0" y="0"/>
                  </a:lnTo>
                </a:path>
              </a:pathLst>
            </a:custGeom>
            <a:ln w="6775" cap="flat">
              <a:solidFill>
                <a:srgbClr val="000000">
                  <a:alpha val="100000"/>
                </a:srgbClr>
              </a:solidFill>
              <a:prstDash val="solid"/>
              <a:round/>
            </a:ln>
          </p:spPr>
          <p:txBody>
            <a:bodyPr/>
            <a:lstStyle/>
            <a:p>
              <a:endParaRPr/>
            </a:p>
          </p:txBody>
        </p:sp>
        <p:sp>
          <p:nvSpPr>
            <p:cNvPr id="51" name="tx50"/>
            <p:cNvSpPr/>
            <p:nvPr/>
          </p:nvSpPr>
          <p:spPr>
            <a:xfrm>
              <a:off x="753968" y="3792000"/>
              <a:ext cx="11301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a:t>
              </a:r>
            </a:p>
          </p:txBody>
        </p:sp>
        <p:sp>
          <p:nvSpPr>
            <p:cNvPr id="52" name="tx51"/>
            <p:cNvSpPr/>
            <p:nvPr/>
          </p:nvSpPr>
          <p:spPr>
            <a:xfrm>
              <a:off x="796305" y="3270071"/>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0</a:t>
              </a:r>
            </a:p>
          </p:txBody>
        </p:sp>
        <p:sp>
          <p:nvSpPr>
            <p:cNvPr id="53" name="tx52"/>
            <p:cNvSpPr/>
            <p:nvPr/>
          </p:nvSpPr>
          <p:spPr>
            <a:xfrm>
              <a:off x="796305" y="2748141"/>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a:t>
              </a:r>
            </a:p>
          </p:txBody>
        </p:sp>
        <p:sp>
          <p:nvSpPr>
            <p:cNvPr id="54" name="tx53"/>
            <p:cNvSpPr/>
            <p:nvPr/>
          </p:nvSpPr>
          <p:spPr>
            <a:xfrm>
              <a:off x="796305" y="2226212"/>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4</a:t>
              </a:r>
            </a:p>
          </p:txBody>
        </p:sp>
        <p:sp>
          <p:nvSpPr>
            <p:cNvPr id="55" name="tx54"/>
            <p:cNvSpPr/>
            <p:nvPr/>
          </p:nvSpPr>
          <p:spPr>
            <a:xfrm>
              <a:off x="796305" y="1704282"/>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6</a:t>
              </a:r>
            </a:p>
          </p:txBody>
        </p:sp>
        <p:sp>
          <p:nvSpPr>
            <p:cNvPr id="56" name="tx55"/>
            <p:cNvSpPr/>
            <p:nvPr/>
          </p:nvSpPr>
          <p:spPr>
            <a:xfrm>
              <a:off x="796305" y="1182353"/>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8</a:t>
              </a:r>
            </a:p>
          </p:txBody>
        </p:sp>
        <p:sp>
          <p:nvSpPr>
            <p:cNvPr id="57" name="pl56"/>
            <p:cNvSpPr/>
            <p:nvPr/>
          </p:nvSpPr>
          <p:spPr>
            <a:xfrm>
              <a:off x="993514" y="3837492"/>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58" name="pl57"/>
            <p:cNvSpPr/>
            <p:nvPr/>
          </p:nvSpPr>
          <p:spPr>
            <a:xfrm>
              <a:off x="993514" y="3315562"/>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59" name="pl58"/>
            <p:cNvSpPr/>
            <p:nvPr/>
          </p:nvSpPr>
          <p:spPr>
            <a:xfrm>
              <a:off x="993514" y="2793633"/>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60" name="pl59"/>
            <p:cNvSpPr/>
            <p:nvPr/>
          </p:nvSpPr>
          <p:spPr>
            <a:xfrm>
              <a:off x="993514" y="2271703"/>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61" name="pl60"/>
            <p:cNvSpPr/>
            <p:nvPr/>
          </p:nvSpPr>
          <p:spPr>
            <a:xfrm>
              <a:off x="993514" y="1749774"/>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62" name="pl61"/>
            <p:cNvSpPr/>
            <p:nvPr/>
          </p:nvSpPr>
          <p:spPr>
            <a:xfrm>
              <a:off x="993514" y="1227844"/>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63" name="pl62"/>
            <p:cNvSpPr/>
            <p:nvPr/>
          </p:nvSpPr>
          <p:spPr>
            <a:xfrm>
              <a:off x="993514" y="3837492"/>
              <a:ext cx="7542445" cy="0"/>
            </a:xfrm>
            <a:custGeom>
              <a:avLst/>
              <a:gdLst/>
              <a:ahLst/>
              <a:cxnLst/>
              <a:rect l="0" t="0" r="0" b="0"/>
              <a:pathLst>
                <a:path w="7542445">
                  <a:moveTo>
                    <a:pt x="0" y="0"/>
                  </a:moveTo>
                  <a:lnTo>
                    <a:pt x="7542445" y="0"/>
                  </a:lnTo>
                </a:path>
              </a:pathLst>
            </a:custGeom>
            <a:ln w="6775" cap="flat">
              <a:solidFill>
                <a:srgbClr val="000000">
                  <a:alpha val="100000"/>
                </a:srgbClr>
              </a:solidFill>
              <a:prstDash val="solid"/>
              <a:round/>
            </a:ln>
          </p:spPr>
          <p:txBody>
            <a:bodyPr/>
            <a:lstStyle/>
            <a:p>
              <a:endParaRPr/>
            </a:p>
          </p:txBody>
        </p:sp>
        <p:sp>
          <p:nvSpPr>
            <p:cNvPr id="64" name="pl63"/>
            <p:cNvSpPr/>
            <p:nvPr/>
          </p:nvSpPr>
          <p:spPr>
            <a:xfrm>
              <a:off x="1406829"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65" name="pl64"/>
            <p:cNvSpPr/>
            <p:nvPr/>
          </p:nvSpPr>
          <p:spPr>
            <a:xfrm>
              <a:off x="3099923"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66" name="pl65"/>
            <p:cNvSpPr/>
            <p:nvPr/>
          </p:nvSpPr>
          <p:spPr>
            <a:xfrm>
              <a:off x="4793017"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67" name="pl66"/>
            <p:cNvSpPr/>
            <p:nvPr/>
          </p:nvSpPr>
          <p:spPr>
            <a:xfrm>
              <a:off x="6486111"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68" name="pl67"/>
            <p:cNvSpPr/>
            <p:nvPr/>
          </p:nvSpPr>
          <p:spPr>
            <a:xfrm>
              <a:off x="8180132"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69" name="tx68"/>
            <p:cNvSpPr/>
            <p:nvPr/>
          </p:nvSpPr>
          <p:spPr>
            <a:xfrm>
              <a:off x="1265463"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2005</a:t>
              </a:r>
            </a:p>
          </p:txBody>
        </p:sp>
        <p:sp>
          <p:nvSpPr>
            <p:cNvPr id="70" name="tx69"/>
            <p:cNvSpPr/>
            <p:nvPr/>
          </p:nvSpPr>
          <p:spPr>
            <a:xfrm>
              <a:off x="2958557"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2010</a:t>
              </a:r>
            </a:p>
          </p:txBody>
        </p:sp>
        <p:sp>
          <p:nvSpPr>
            <p:cNvPr id="71" name="tx70"/>
            <p:cNvSpPr/>
            <p:nvPr/>
          </p:nvSpPr>
          <p:spPr>
            <a:xfrm>
              <a:off x="4651650"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2015</a:t>
              </a:r>
            </a:p>
          </p:txBody>
        </p:sp>
        <p:sp>
          <p:nvSpPr>
            <p:cNvPr id="72" name="tx71"/>
            <p:cNvSpPr/>
            <p:nvPr/>
          </p:nvSpPr>
          <p:spPr>
            <a:xfrm>
              <a:off x="6344744"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2020</a:t>
              </a:r>
            </a:p>
          </p:txBody>
        </p:sp>
        <p:sp>
          <p:nvSpPr>
            <p:cNvPr id="73" name="tx72"/>
            <p:cNvSpPr/>
            <p:nvPr/>
          </p:nvSpPr>
          <p:spPr>
            <a:xfrm>
              <a:off x="8038765"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2025</a:t>
              </a:r>
            </a:p>
          </p:txBody>
        </p:sp>
        <p:sp>
          <p:nvSpPr>
            <p:cNvPr id="74" name="tx73"/>
            <p:cNvSpPr/>
            <p:nvPr/>
          </p:nvSpPr>
          <p:spPr>
            <a:xfrm rot="-5400000">
              <a:off x="-318457" y="2487176"/>
              <a:ext cx="1747418"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Year-over-year percent change</a:t>
              </a:r>
            </a:p>
          </p:txBody>
        </p:sp>
        <p:sp>
          <p:nvSpPr>
            <p:cNvPr id="75" name="tx74"/>
            <p:cNvSpPr/>
            <p:nvPr/>
          </p:nvSpPr>
          <p:spPr>
            <a:xfrm>
              <a:off x="993514" y="1067272"/>
              <a:ext cx="2265974"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b="1">
                  <a:solidFill>
                    <a:srgbClr val="414B56">
                      <a:alpha val="100000"/>
                    </a:srgbClr>
                  </a:solidFill>
                  <a:latin typeface="Arial"/>
                  <a:cs typeface="Arial"/>
                </a:rPr>
                <a:t>Core, Core Goods, and Core Services</a:t>
              </a:r>
            </a:p>
          </p:txBody>
        </p:sp>
        <p:sp>
          <p:nvSpPr>
            <p:cNvPr id="76" name="tx75"/>
            <p:cNvSpPr/>
            <p:nvPr/>
          </p:nvSpPr>
          <p:spPr>
            <a:xfrm>
              <a:off x="993514" y="861803"/>
              <a:ext cx="1388699" cy="109179"/>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A6F8F">
                      <a:alpha val="100000"/>
                    </a:srgbClr>
                  </a:solidFill>
                  <a:latin typeface="Arial"/>
                  <a:cs typeface="Arial"/>
                </a:rPr>
                <a:t>PCE Inflation Index</a:t>
              </a:r>
            </a:p>
          </p:txBody>
        </p:sp>
        <p:sp>
          <p:nvSpPr>
            <p:cNvPr id="77" name="tx76"/>
            <p:cNvSpPr/>
            <p:nvPr/>
          </p:nvSpPr>
          <p:spPr>
            <a:xfrm>
              <a:off x="993514" y="4238737"/>
              <a:ext cx="0" cy="90982"/>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78" name="tx77"/>
            <p:cNvSpPr/>
            <p:nvPr/>
          </p:nvSpPr>
          <p:spPr>
            <a:xfrm>
              <a:off x="993514" y="4375897"/>
              <a:ext cx="459065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Source: Bureau of Economic Analysis via Haver Analytics and FRBC calculations.</a:t>
              </a:r>
            </a:p>
          </p:txBody>
        </p:sp>
        <p:sp>
          <p:nvSpPr>
            <p:cNvPr id="79" name="tx78"/>
            <p:cNvSpPr/>
            <p:nvPr/>
          </p:nvSpPr>
          <p:spPr>
            <a:xfrm>
              <a:off x="993514" y="4513057"/>
              <a:ext cx="275097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Note: "Core" measures exclude food and energy.</a:t>
              </a:r>
            </a:p>
          </p:txBody>
        </p:sp>
        <p:sp>
          <p:nvSpPr>
            <p:cNvPr id="80" name="tx79"/>
            <p:cNvSpPr/>
            <p:nvPr/>
          </p:nvSpPr>
          <p:spPr>
            <a:xfrm>
              <a:off x="993514" y="4650217"/>
              <a:ext cx="1878817"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Last Data Point: November 2025.</a:t>
              </a:r>
            </a:p>
          </p:txBody>
        </p:sp>
        <p:sp>
          <p:nvSpPr>
            <p:cNvPr id="14" name="pl13"/>
            <p:cNvSpPr/>
            <p:nvPr/>
          </p:nvSpPr>
          <p:spPr>
            <a:xfrm>
              <a:off x="1067468" y="1315874"/>
              <a:ext cx="7394536" cy="2492562"/>
            </a:xfrm>
            <a:custGeom>
              <a:avLst/>
              <a:gdLst/>
              <a:ahLst/>
              <a:cxnLst/>
              <a:rect l="0" t="0" r="0" b="0"/>
              <a:pathLst>
                <a:path w="7394536" h="2492562">
                  <a:moveTo>
                    <a:pt x="0" y="2492562"/>
                  </a:moveTo>
                  <a:lnTo>
                    <a:pt x="28743" y="2392558"/>
                  </a:lnTo>
                  <a:lnTo>
                    <a:pt x="55632" y="2300658"/>
                  </a:lnTo>
                  <a:lnTo>
                    <a:pt x="84376" y="2251901"/>
                  </a:lnTo>
                  <a:lnTo>
                    <a:pt x="112192" y="2141923"/>
                  </a:lnTo>
                  <a:lnTo>
                    <a:pt x="140936" y="2103711"/>
                  </a:lnTo>
                  <a:lnTo>
                    <a:pt x="168753" y="2199209"/>
                  </a:lnTo>
                  <a:lnTo>
                    <a:pt x="197496" y="2213757"/>
                  </a:lnTo>
                  <a:lnTo>
                    <a:pt x="226240" y="2156062"/>
                  </a:lnTo>
                  <a:lnTo>
                    <a:pt x="254056" y="2027015"/>
                  </a:lnTo>
                  <a:lnTo>
                    <a:pt x="282800" y="1962266"/>
                  </a:lnTo>
                  <a:lnTo>
                    <a:pt x="310616" y="1972536"/>
                  </a:lnTo>
                  <a:lnTo>
                    <a:pt x="339360" y="1971556"/>
                  </a:lnTo>
                  <a:lnTo>
                    <a:pt x="368104" y="2022015"/>
                  </a:lnTo>
                  <a:lnTo>
                    <a:pt x="394066" y="2045548"/>
                  </a:lnTo>
                  <a:lnTo>
                    <a:pt x="422809" y="2092843"/>
                  </a:lnTo>
                  <a:lnTo>
                    <a:pt x="450626" y="2030495"/>
                  </a:lnTo>
                  <a:lnTo>
                    <a:pt x="479369" y="2090853"/>
                  </a:lnTo>
                  <a:lnTo>
                    <a:pt x="507186" y="2072230"/>
                  </a:lnTo>
                  <a:lnTo>
                    <a:pt x="535930" y="2015051"/>
                  </a:lnTo>
                  <a:lnTo>
                    <a:pt x="564673" y="2025362"/>
                  </a:lnTo>
                  <a:lnTo>
                    <a:pt x="592490" y="2089786"/>
                  </a:lnTo>
                  <a:lnTo>
                    <a:pt x="621233" y="2084958"/>
                  </a:lnTo>
                  <a:lnTo>
                    <a:pt x="649050" y="2059711"/>
                  </a:lnTo>
                  <a:lnTo>
                    <a:pt x="677793" y="2075714"/>
                  </a:lnTo>
                  <a:lnTo>
                    <a:pt x="706537" y="2111920"/>
                  </a:lnTo>
                  <a:lnTo>
                    <a:pt x="732499" y="2082030"/>
                  </a:lnTo>
                  <a:lnTo>
                    <a:pt x="761243" y="2027332"/>
                  </a:lnTo>
                  <a:lnTo>
                    <a:pt x="789059" y="2084444"/>
                  </a:lnTo>
                  <a:lnTo>
                    <a:pt x="817803" y="2045681"/>
                  </a:lnTo>
                  <a:lnTo>
                    <a:pt x="845619" y="2048771"/>
                  </a:lnTo>
                  <a:lnTo>
                    <a:pt x="874363" y="1989608"/>
                  </a:lnTo>
                  <a:lnTo>
                    <a:pt x="903107" y="2014049"/>
                  </a:lnTo>
                  <a:lnTo>
                    <a:pt x="930923" y="2052070"/>
                  </a:lnTo>
                  <a:lnTo>
                    <a:pt x="959667" y="2154936"/>
                  </a:lnTo>
                  <a:lnTo>
                    <a:pt x="987483" y="2156510"/>
                  </a:lnTo>
                  <a:lnTo>
                    <a:pt x="1016227" y="2136834"/>
                  </a:lnTo>
                  <a:lnTo>
                    <a:pt x="1044970" y="2076094"/>
                  </a:lnTo>
                  <a:lnTo>
                    <a:pt x="1070932" y="2158850"/>
                  </a:lnTo>
                  <a:lnTo>
                    <a:pt x="1099676" y="2225859"/>
                  </a:lnTo>
                  <a:lnTo>
                    <a:pt x="1127492" y="2241955"/>
                  </a:lnTo>
                  <a:lnTo>
                    <a:pt x="1156236" y="2245672"/>
                  </a:lnTo>
                  <a:lnTo>
                    <a:pt x="1184053" y="2225140"/>
                  </a:lnTo>
                  <a:lnTo>
                    <a:pt x="1212796" y="2318853"/>
                  </a:lnTo>
                  <a:lnTo>
                    <a:pt x="1241540" y="2293881"/>
                  </a:lnTo>
                  <a:lnTo>
                    <a:pt x="1269356" y="2229826"/>
                  </a:lnTo>
                  <a:lnTo>
                    <a:pt x="1298100" y="2143968"/>
                  </a:lnTo>
                  <a:lnTo>
                    <a:pt x="1325916" y="2122764"/>
                  </a:lnTo>
                  <a:lnTo>
                    <a:pt x="1354660" y="2118079"/>
                  </a:lnTo>
                  <a:lnTo>
                    <a:pt x="1383404" y="2158006"/>
                  </a:lnTo>
                  <a:lnTo>
                    <a:pt x="1410293" y="2100281"/>
                  </a:lnTo>
                  <a:lnTo>
                    <a:pt x="1439037" y="2089272"/>
                  </a:lnTo>
                  <a:lnTo>
                    <a:pt x="1466853" y="2109641"/>
                  </a:lnTo>
                  <a:lnTo>
                    <a:pt x="1495597" y="2079243"/>
                  </a:lnTo>
                  <a:lnTo>
                    <a:pt x="1523413" y="2026398"/>
                  </a:lnTo>
                  <a:lnTo>
                    <a:pt x="1552157" y="1941287"/>
                  </a:lnTo>
                  <a:lnTo>
                    <a:pt x="1580900" y="1959403"/>
                  </a:lnTo>
                  <a:lnTo>
                    <a:pt x="1608717" y="2026420"/>
                  </a:lnTo>
                  <a:lnTo>
                    <a:pt x="1637461" y="2060521"/>
                  </a:lnTo>
                  <a:lnTo>
                    <a:pt x="1665277" y="2124874"/>
                  </a:lnTo>
                  <a:lnTo>
                    <a:pt x="1694021" y="2140220"/>
                  </a:lnTo>
                  <a:lnTo>
                    <a:pt x="1722764" y="2010120"/>
                  </a:lnTo>
                  <a:lnTo>
                    <a:pt x="1748726" y="1913713"/>
                  </a:lnTo>
                  <a:lnTo>
                    <a:pt x="1777470" y="1747325"/>
                  </a:lnTo>
                  <a:lnTo>
                    <a:pt x="1805286" y="1717394"/>
                  </a:lnTo>
                  <a:lnTo>
                    <a:pt x="1834030" y="1704713"/>
                  </a:lnTo>
                  <a:lnTo>
                    <a:pt x="1861846" y="1776112"/>
                  </a:lnTo>
                  <a:lnTo>
                    <a:pt x="1890590" y="1823859"/>
                  </a:lnTo>
                  <a:lnTo>
                    <a:pt x="1919334" y="1722456"/>
                  </a:lnTo>
                  <a:lnTo>
                    <a:pt x="1947150" y="1656659"/>
                  </a:lnTo>
                  <a:lnTo>
                    <a:pt x="1975894" y="1645319"/>
                  </a:lnTo>
                  <a:lnTo>
                    <a:pt x="2003710" y="1599309"/>
                  </a:lnTo>
                  <a:lnTo>
                    <a:pt x="2032454" y="1631509"/>
                  </a:lnTo>
                  <a:lnTo>
                    <a:pt x="2061198" y="1746156"/>
                  </a:lnTo>
                  <a:lnTo>
                    <a:pt x="2087160" y="1857205"/>
                  </a:lnTo>
                  <a:lnTo>
                    <a:pt x="2115903" y="2072830"/>
                  </a:lnTo>
                  <a:lnTo>
                    <a:pt x="2143720" y="2107663"/>
                  </a:lnTo>
                  <a:lnTo>
                    <a:pt x="2172463" y="2158762"/>
                  </a:lnTo>
                  <a:lnTo>
                    <a:pt x="2200280" y="2175413"/>
                  </a:lnTo>
                  <a:lnTo>
                    <a:pt x="2229023" y="2133647"/>
                  </a:lnTo>
                  <a:lnTo>
                    <a:pt x="2257767" y="2218840"/>
                  </a:lnTo>
                  <a:lnTo>
                    <a:pt x="2285584" y="2282927"/>
                  </a:lnTo>
                  <a:lnTo>
                    <a:pt x="2314327" y="2255422"/>
                  </a:lnTo>
                  <a:lnTo>
                    <a:pt x="2342144" y="2273402"/>
                  </a:lnTo>
                  <a:lnTo>
                    <a:pt x="2370887" y="2203513"/>
                  </a:lnTo>
                  <a:lnTo>
                    <a:pt x="2399631" y="2149184"/>
                  </a:lnTo>
                  <a:lnTo>
                    <a:pt x="2425593" y="2156274"/>
                  </a:lnTo>
                  <a:lnTo>
                    <a:pt x="2454337" y="2009046"/>
                  </a:lnTo>
                  <a:lnTo>
                    <a:pt x="2482153" y="1911783"/>
                  </a:lnTo>
                  <a:lnTo>
                    <a:pt x="2510897" y="1843189"/>
                  </a:lnTo>
                  <a:lnTo>
                    <a:pt x="2538713" y="1769900"/>
                  </a:lnTo>
                  <a:lnTo>
                    <a:pt x="2567457" y="1757318"/>
                  </a:lnTo>
                  <a:lnTo>
                    <a:pt x="2596200" y="1786809"/>
                  </a:lnTo>
                  <a:lnTo>
                    <a:pt x="2624017" y="1732159"/>
                  </a:lnTo>
                  <a:lnTo>
                    <a:pt x="2652761" y="1701005"/>
                  </a:lnTo>
                  <a:lnTo>
                    <a:pt x="2680577" y="1672178"/>
                  </a:lnTo>
                  <a:lnTo>
                    <a:pt x="2709321" y="1681766"/>
                  </a:lnTo>
                  <a:lnTo>
                    <a:pt x="2738064" y="1732189"/>
                  </a:lnTo>
                  <a:lnTo>
                    <a:pt x="2764953" y="1688176"/>
                  </a:lnTo>
                  <a:lnTo>
                    <a:pt x="2793697" y="1770962"/>
                  </a:lnTo>
                  <a:lnTo>
                    <a:pt x="2821514" y="1836588"/>
                  </a:lnTo>
                  <a:lnTo>
                    <a:pt x="2850257" y="1902617"/>
                  </a:lnTo>
                  <a:lnTo>
                    <a:pt x="2878074" y="1921073"/>
                  </a:lnTo>
                  <a:lnTo>
                    <a:pt x="2906817" y="2001198"/>
                  </a:lnTo>
                  <a:lnTo>
                    <a:pt x="2935561" y="1962647"/>
                  </a:lnTo>
                  <a:lnTo>
                    <a:pt x="2963377" y="1965202"/>
                  </a:lnTo>
                  <a:lnTo>
                    <a:pt x="2992121" y="2014013"/>
                  </a:lnTo>
                  <a:lnTo>
                    <a:pt x="3019937" y="2060759"/>
                  </a:lnTo>
                  <a:lnTo>
                    <a:pt x="3048681" y="2078713"/>
                  </a:lnTo>
                  <a:lnTo>
                    <a:pt x="3077425" y="2101586"/>
                  </a:lnTo>
                  <a:lnTo>
                    <a:pt x="3103387" y="2188702"/>
                  </a:lnTo>
                  <a:lnTo>
                    <a:pt x="3132130" y="2199087"/>
                  </a:lnTo>
                  <a:lnTo>
                    <a:pt x="3159947" y="2219233"/>
                  </a:lnTo>
                  <a:lnTo>
                    <a:pt x="3188691" y="2187333"/>
                  </a:lnTo>
                  <a:lnTo>
                    <a:pt x="3216507" y="2191365"/>
                  </a:lnTo>
                  <a:lnTo>
                    <a:pt x="3245251" y="2165329"/>
                  </a:lnTo>
                  <a:lnTo>
                    <a:pt x="3273994" y="2189661"/>
                  </a:lnTo>
                  <a:lnTo>
                    <a:pt x="3301811" y="2223929"/>
                  </a:lnTo>
                  <a:lnTo>
                    <a:pt x="3330554" y="2226001"/>
                  </a:lnTo>
                  <a:lnTo>
                    <a:pt x="3358371" y="2229431"/>
                  </a:lnTo>
                  <a:lnTo>
                    <a:pt x="3387114" y="2273720"/>
                  </a:lnTo>
                  <a:lnTo>
                    <a:pt x="3415858" y="2272565"/>
                  </a:lnTo>
                  <a:lnTo>
                    <a:pt x="3441820" y="2246643"/>
                  </a:lnTo>
                  <a:lnTo>
                    <a:pt x="3470564" y="2216546"/>
                  </a:lnTo>
                  <a:lnTo>
                    <a:pt x="3498380" y="2195285"/>
                  </a:lnTo>
                  <a:lnTo>
                    <a:pt x="3527124" y="2178318"/>
                  </a:lnTo>
                  <a:lnTo>
                    <a:pt x="3554940" y="2167476"/>
                  </a:lnTo>
                  <a:lnTo>
                    <a:pt x="3583684" y="2199828"/>
                  </a:lnTo>
                  <a:lnTo>
                    <a:pt x="3612428" y="2166721"/>
                  </a:lnTo>
                  <a:lnTo>
                    <a:pt x="3640244" y="2152084"/>
                  </a:lnTo>
                  <a:lnTo>
                    <a:pt x="3668988" y="2217835"/>
                  </a:lnTo>
                  <a:lnTo>
                    <a:pt x="3696804" y="2217493"/>
                  </a:lnTo>
                  <a:lnTo>
                    <a:pt x="3725548" y="2268745"/>
                  </a:lnTo>
                  <a:lnTo>
                    <a:pt x="3754291" y="2202116"/>
                  </a:lnTo>
                  <a:lnTo>
                    <a:pt x="3780253" y="2154936"/>
                  </a:lnTo>
                  <a:lnTo>
                    <a:pt x="3808997" y="2132983"/>
                  </a:lnTo>
                  <a:lnTo>
                    <a:pt x="3836814" y="2131241"/>
                  </a:lnTo>
                  <a:lnTo>
                    <a:pt x="3865557" y="2191268"/>
                  </a:lnTo>
                  <a:lnTo>
                    <a:pt x="3893374" y="2232749"/>
                  </a:lnTo>
                  <a:lnTo>
                    <a:pt x="3922117" y="2215416"/>
                  </a:lnTo>
                  <a:lnTo>
                    <a:pt x="3950861" y="2203256"/>
                  </a:lnTo>
                  <a:lnTo>
                    <a:pt x="3978677" y="2253983"/>
                  </a:lnTo>
                  <a:lnTo>
                    <a:pt x="4007421" y="2199210"/>
                  </a:lnTo>
                  <a:lnTo>
                    <a:pt x="4035237" y="2183190"/>
                  </a:lnTo>
                  <a:lnTo>
                    <a:pt x="4063981" y="2141785"/>
                  </a:lnTo>
                  <a:lnTo>
                    <a:pt x="4092725" y="2142880"/>
                  </a:lnTo>
                  <a:lnTo>
                    <a:pt x="4119614" y="2187665"/>
                  </a:lnTo>
                  <a:lnTo>
                    <a:pt x="4148358" y="2158260"/>
                  </a:lnTo>
                  <a:lnTo>
                    <a:pt x="4176174" y="2202117"/>
                  </a:lnTo>
                  <a:lnTo>
                    <a:pt x="4204918" y="2220146"/>
                  </a:lnTo>
                  <a:lnTo>
                    <a:pt x="4232734" y="2220457"/>
                  </a:lnTo>
                  <a:lnTo>
                    <a:pt x="4261478" y="2153115"/>
                  </a:lnTo>
                  <a:lnTo>
                    <a:pt x="4290222" y="2151893"/>
                  </a:lnTo>
                  <a:lnTo>
                    <a:pt x="4318038" y="2132079"/>
                  </a:lnTo>
                  <a:lnTo>
                    <a:pt x="4346782" y="2226008"/>
                  </a:lnTo>
                  <a:lnTo>
                    <a:pt x="4374598" y="2234303"/>
                  </a:lnTo>
                  <a:lnTo>
                    <a:pt x="4403342" y="2138945"/>
                  </a:lnTo>
                  <a:lnTo>
                    <a:pt x="4432085" y="2151412"/>
                  </a:lnTo>
                  <a:lnTo>
                    <a:pt x="4458047" y="2154157"/>
                  </a:lnTo>
                  <a:lnTo>
                    <a:pt x="4486791" y="2241448"/>
                  </a:lnTo>
                  <a:lnTo>
                    <a:pt x="4514607" y="2250700"/>
                  </a:lnTo>
                  <a:lnTo>
                    <a:pt x="4543351" y="2204942"/>
                  </a:lnTo>
                  <a:lnTo>
                    <a:pt x="4571168" y="2171796"/>
                  </a:lnTo>
                  <a:lnTo>
                    <a:pt x="4599911" y="2245431"/>
                  </a:lnTo>
                  <a:lnTo>
                    <a:pt x="4628655" y="2330452"/>
                  </a:lnTo>
                  <a:lnTo>
                    <a:pt x="4656471" y="2258053"/>
                  </a:lnTo>
                  <a:lnTo>
                    <a:pt x="4685215" y="2227988"/>
                  </a:lnTo>
                  <a:lnTo>
                    <a:pt x="4713031" y="2218200"/>
                  </a:lnTo>
                  <a:lnTo>
                    <a:pt x="4741775" y="2197097"/>
                  </a:lnTo>
                  <a:lnTo>
                    <a:pt x="4770519" y="2214070"/>
                  </a:lnTo>
                  <a:lnTo>
                    <a:pt x="4796481" y="2173526"/>
                  </a:lnTo>
                  <a:lnTo>
                    <a:pt x="4825224" y="2097504"/>
                  </a:lnTo>
                  <a:lnTo>
                    <a:pt x="4853041" y="2035150"/>
                  </a:lnTo>
                  <a:lnTo>
                    <a:pt x="4881784" y="2093084"/>
                  </a:lnTo>
                  <a:lnTo>
                    <a:pt x="4909601" y="2117885"/>
                  </a:lnTo>
                  <a:lnTo>
                    <a:pt x="4938345" y="2174834"/>
                  </a:lnTo>
                  <a:lnTo>
                    <a:pt x="4967088" y="2127772"/>
                  </a:lnTo>
                  <a:lnTo>
                    <a:pt x="4994905" y="2143759"/>
                  </a:lnTo>
                  <a:lnTo>
                    <a:pt x="5023648" y="2058185"/>
                  </a:lnTo>
                  <a:lnTo>
                    <a:pt x="5051465" y="2066924"/>
                  </a:lnTo>
                  <a:lnTo>
                    <a:pt x="5080208" y="2062765"/>
                  </a:lnTo>
                  <a:lnTo>
                    <a:pt x="5108952" y="2113262"/>
                  </a:lnTo>
                  <a:lnTo>
                    <a:pt x="5134914" y="2161874"/>
                  </a:lnTo>
                  <a:lnTo>
                    <a:pt x="5163658" y="2230526"/>
                  </a:lnTo>
                  <a:lnTo>
                    <a:pt x="5191474" y="2234161"/>
                  </a:lnTo>
                  <a:lnTo>
                    <a:pt x="5220218" y="2129813"/>
                  </a:lnTo>
                  <a:lnTo>
                    <a:pt x="5248034" y="2149875"/>
                  </a:lnTo>
                  <a:lnTo>
                    <a:pt x="5276778" y="2042059"/>
                  </a:lnTo>
                  <a:lnTo>
                    <a:pt x="5305522" y="2068916"/>
                  </a:lnTo>
                  <a:lnTo>
                    <a:pt x="5333338" y="2087767"/>
                  </a:lnTo>
                  <a:lnTo>
                    <a:pt x="5362082" y="2128513"/>
                  </a:lnTo>
                  <a:lnTo>
                    <a:pt x="5389898" y="2119499"/>
                  </a:lnTo>
                  <a:lnTo>
                    <a:pt x="5418642" y="2207217"/>
                  </a:lnTo>
                  <a:lnTo>
                    <a:pt x="5447385" y="2118490"/>
                  </a:lnTo>
                  <a:lnTo>
                    <a:pt x="5474275" y="2169205"/>
                  </a:lnTo>
                  <a:lnTo>
                    <a:pt x="5503018" y="2327432"/>
                  </a:lnTo>
                  <a:lnTo>
                    <a:pt x="5530835" y="2400167"/>
                  </a:lnTo>
                  <a:lnTo>
                    <a:pt x="5559578" y="2436489"/>
                  </a:lnTo>
                  <a:lnTo>
                    <a:pt x="5587395" y="2248550"/>
                  </a:lnTo>
                  <a:lnTo>
                    <a:pt x="5616138" y="2106448"/>
                  </a:lnTo>
                  <a:lnTo>
                    <a:pt x="5644882" y="2106313"/>
                  </a:lnTo>
                  <a:lnTo>
                    <a:pt x="5672699" y="2119196"/>
                  </a:lnTo>
                  <a:lnTo>
                    <a:pt x="5701442" y="2040905"/>
                  </a:lnTo>
                  <a:lnTo>
                    <a:pt x="5729259" y="1974557"/>
                  </a:lnTo>
                  <a:lnTo>
                    <a:pt x="5758002" y="1901571"/>
                  </a:lnTo>
                  <a:lnTo>
                    <a:pt x="5786746" y="1980677"/>
                  </a:lnTo>
                  <a:lnTo>
                    <a:pt x="5812708" y="1850788"/>
                  </a:lnTo>
                  <a:lnTo>
                    <a:pt x="5841452" y="1364145"/>
                  </a:lnTo>
                  <a:lnTo>
                    <a:pt x="5869268" y="1044965"/>
                  </a:lnTo>
                  <a:lnTo>
                    <a:pt x="5898012" y="875716"/>
                  </a:lnTo>
                  <a:lnTo>
                    <a:pt x="5925828" y="950208"/>
                  </a:lnTo>
                  <a:lnTo>
                    <a:pt x="5954572" y="976930"/>
                  </a:lnTo>
                  <a:lnTo>
                    <a:pt x="5983315" y="915813"/>
                  </a:lnTo>
                  <a:lnTo>
                    <a:pt x="6011132" y="640361"/>
                  </a:lnTo>
                  <a:lnTo>
                    <a:pt x="6039875" y="540519"/>
                  </a:lnTo>
                  <a:lnTo>
                    <a:pt x="6067692" y="373564"/>
                  </a:lnTo>
                  <a:lnTo>
                    <a:pt x="6096436" y="198568"/>
                  </a:lnTo>
                  <a:lnTo>
                    <a:pt x="6125179" y="0"/>
                  </a:lnTo>
                  <a:lnTo>
                    <a:pt x="6151141" y="47570"/>
                  </a:lnTo>
                  <a:lnTo>
                    <a:pt x="6179885" y="342074"/>
                  </a:lnTo>
                  <a:lnTo>
                    <a:pt x="6207701" y="506374"/>
                  </a:lnTo>
                  <a:lnTo>
                    <a:pt x="6236445" y="507009"/>
                  </a:lnTo>
                  <a:lnTo>
                    <a:pt x="6264261" y="563473"/>
                  </a:lnTo>
                  <a:lnTo>
                    <a:pt x="6293005" y="538946"/>
                  </a:lnTo>
                  <a:lnTo>
                    <a:pt x="6321749" y="504353"/>
                  </a:lnTo>
                  <a:lnTo>
                    <a:pt x="6349565" y="776179"/>
                  </a:lnTo>
                  <a:lnTo>
                    <a:pt x="6378309" y="973913"/>
                  </a:lnTo>
                  <a:lnTo>
                    <a:pt x="6406125" y="1171501"/>
                  </a:lnTo>
                  <a:lnTo>
                    <a:pt x="6434869" y="1301698"/>
                  </a:lnTo>
                  <a:lnTo>
                    <a:pt x="6463613" y="1403929"/>
                  </a:lnTo>
                  <a:lnTo>
                    <a:pt x="6489575" y="1344267"/>
                  </a:lnTo>
                  <a:lnTo>
                    <a:pt x="6518318" y="1346266"/>
                  </a:lnTo>
                  <a:lnTo>
                    <a:pt x="6546135" y="1347038"/>
                  </a:lnTo>
                  <a:lnTo>
                    <a:pt x="6574878" y="1556309"/>
                  </a:lnTo>
                  <a:lnTo>
                    <a:pt x="6602695" y="1690953"/>
                  </a:lnTo>
                  <a:lnTo>
                    <a:pt x="6631438" y="1853517"/>
                  </a:lnTo>
                  <a:lnTo>
                    <a:pt x="6660182" y="1939285"/>
                  </a:lnTo>
                  <a:lnTo>
                    <a:pt x="6687999" y="1900310"/>
                  </a:lnTo>
                  <a:lnTo>
                    <a:pt x="6716742" y="1941091"/>
                  </a:lnTo>
                  <a:lnTo>
                    <a:pt x="6744559" y="2009574"/>
                  </a:lnTo>
                  <a:lnTo>
                    <a:pt x="6773302" y="2136273"/>
                  </a:lnTo>
                  <a:lnTo>
                    <a:pt x="6802046" y="2103194"/>
                  </a:lnTo>
                  <a:lnTo>
                    <a:pt x="6828935" y="2129999"/>
                  </a:lnTo>
                  <a:lnTo>
                    <a:pt x="6857679" y="2134682"/>
                  </a:lnTo>
                  <a:lnTo>
                    <a:pt x="6885495" y="2266241"/>
                  </a:lnTo>
                  <a:lnTo>
                    <a:pt x="6914239" y="2207293"/>
                  </a:lnTo>
                  <a:lnTo>
                    <a:pt x="6942055" y="2107788"/>
                  </a:lnTo>
                  <a:lnTo>
                    <a:pt x="6970799" y="2122737"/>
                  </a:lnTo>
                  <a:lnTo>
                    <a:pt x="6999543" y="2086842"/>
                  </a:lnTo>
                  <a:lnTo>
                    <a:pt x="7027359" y="2112592"/>
                  </a:lnTo>
                  <a:lnTo>
                    <a:pt x="7056103" y="2048048"/>
                  </a:lnTo>
                  <a:lnTo>
                    <a:pt x="7083919" y="2052756"/>
                  </a:lnTo>
                  <a:lnTo>
                    <a:pt x="7112663" y="1939120"/>
                  </a:lnTo>
                  <a:lnTo>
                    <a:pt x="7141406" y="1913570"/>
                  </a:lnTo>
                  <a:lnTo>
                    <a:pt x="7167368" y="2009300"/>
                  </a:lnTo>
                  <a:lnTo>
                    <a:pt x="7196112" y="1948772"/>
                  </a:lnTo>
                  <a:lnTo>
                    <a:pt x="7223929" y="1830260"/>
                  </a:lnTo>
                  <a:lnTo>
                    <a:pt x="7252672" y="1740385"/>
                  </a:lnTo>
                  <a:lnTo>
                    <a:pt x="7280489" y="1724583"/>
                  </a:lnTo>
                  <a:lnTo>
                    <a:pt x="7309232" y="1720130"/>
                  </a:lnTo>
                  <a:lnTo>
                    <a:pt x="7337976" y="1684593"/>
                  </a:lnTo>
                  <a:lnTo>
                    <a:pt x="7365792" y="1699468"/>
                  </a:lnTo>
                  <a:lnTo>
                    <a:pt x="7394536" y="1670662"/>
                  </a:lnTo>
                </a:path>
              </a:pathLst>
            </a:custGeom>
            <a:ln w="25746" cap="flat">
              <a:solidFill>
                <a:srgbClr val="960909">
                  <a:alpha val="100000"/>
                </a:srgbClr>
              </a:solidFill>
              <a:prstDash val="solid"/>
              <a:round/>
            </a:ln>
          </p:spPr>
          <p:txBody>
            <a:bodyPr/>
            <a:lstStyle/>
            <a:p>
              <a:endParaRPr/>
            </a:p>
          </p:txBody>
        </p:sp>
        <p:sp>
          <p:nvSpPr>
            <p:cNvPr id="15" name="pl14"/>
            <p:cNvSpPr/>
            <p:nvPr/>
          </p:nvSpPr>
          <p:spPr>
            <a:xfrm>
              <a:off x="1067468" y="1807795"/>
              <a:ext cx="7394536" cy="1365729"/>
            </a:xfrm>
            <a:custGeom>
              <a:avLst/>
              <a:gdLst/>
              <a:ahLst/>
              <a:cxnLst/>
              <a:rect l="0" t="0" r="0" b="0"/>
              <a:pathLst>
                <a:path w="7394536" h="1365729">
                  <a:moveTo>
                    <a:pt x="0" y="634553"/>
                  </a:moveTo>
                  <a:lnTo>
                    <a:pt x="28743" y="667127"/>
                  </a:lnTo>
                  <a:lnTo>
                    <a:pt x="55632" y="702322"/>
                  </a:lnTo>
                  <a:lnTo>
                    <a:pt x="84376" y="666361"/>
                  </a:lnTo>
                  <a:lnTo>
                    <a:pt x="112192" y="714295"/>
                  </a:lnTo>
                  <a:lnTo>
                    <a:pt x="140936" y="692286"/>
                  </a:lnTo>
                  <a:lnTo>
                    <a:pt x="168753" y="702324"/>
                  </a:lnTo>
                  <a:lnTo>
                    <a:pt x="197496" y="725645"/>
                  </a:lnTo>
                  <a:lnTo>
                    <a:pt x="226240" y="732055"/>
                  </a:lnTo>
                  <a:lnTo>
                    <a:pt x="254056" y="772338"/>
                  </a:lnTo>
                  <a:lnTo>
                    <a:pt x="282800" y="769937"/>
                  </a:lnTo>
                  <a:lnTo>
                    <a:pt x="310616" y="764656"/>
                  </a:lnTo>
                  <a:lnTo>
                    <a:pt x="339360" y="726439"/>
                  </a:lnTo>
                  <a:lnTo>
                    <a:pt x="368104" y="704842"/>
                  </a:lnTo>
                  <a:lnTo>
                    <a:pt x="394066" y="665922"/>
                  </a:lnTo>
                  <a:lnTo>
                    <a:pt x="422809" y="701207"/>
                  </a:lnTo>
                  <a:lnTo>
                    <a:pt x="450626" y="701022"/>
                  </a:lnTo>
                  <a:lnTo>
                    <a:pt x="479369" y="710244"/>
                  </a:lnTo>
                  <a:lnTo>
                    <a:pt x="507186" y="707650"/>
                  </a:lnTo>
                  <a:lnTo>
                    <a:pt x="535930" y="714080"/>
                  </a:lnTo>
                  <a:lnTo>
                    <a:pt x="564673" y="697966"/>
                  </a:lnTo>
                  <a:lnTo>
                    <a:pt x="592490" y="645917"/>
                  </a:lnTo>
                  <a:lnTo>
                    <a:pt x="621233" y="633152"/>
                  </a:lnTo>
                  <a:lnTo>
                    <a:pt x="649050" y="653414"/>
                  </a:lnTo>
                  <a:lnTo>
                    <a:pt x="677793" y="698206"/>
                  </a:lnTo>
                  <a:lnTo>
                    <a:pt x="706537" y="685649"/>
                  </a:lnTo>
                  <a:lnTo>
                    <a:pt x="732499" y="686680"/>
                  </a:lnTo>
                  <a:lnTo>
                    <a:pt x="761243" y="638496"/>
                  </a:lnTo>
                  <a:lnTo>
                    <a:pt x="789059" y="598762"/>
                  </a:lnTo>
                  <a:lnTo>
                    <a:pt x="817803" y="546288"/>
                  </a:lnTo>
                  <a:lnTo>
                    <a:pt x="845619" y="564288"/>
                  </a:lnTo>
                  <a:lnTo>
                    <a:pt x="874363" y="543482"/>
                  </a:lnTo>
                  <a:lnTo>
                    <a:pt x="903107" y="557652"/>
                  </a:lnTo>
                  <a:lnTo>
                    <a:pt x="930923" y="582742"/>
                  </a:lnTo>
                  <a:lnTo>
                    <a:pt x="959667" y="619694"/>
                  </a:lnTo>
                  <a:lnTo>
                    <a:pt x="987483" y="607853"/>
                  </a:lnTo>
                  <a:lnTo>
                    <a:pt x="1016227" y="548601"/>
                  </a:lnTo>
                  <a:lnTo>
                    <a:pt x="1044970" y="552840"/>
                  </a:lnTo>
                  <a:lnTo>
                    <a:pt x="1070932" y="586283"/>
                  </a:lnTo>
                  <a:lnTo>
                    <a:pt x="1099676" y="620619"/>
                  </a:lnTo>
                  <a:lnTo>
                    <a:pt x="1127492" y="664081"/>
                  </a:lnTo>
                  <a:lnTo>
                    <a:pt x="1156236" y="695869"/>
                  </a:lnTo>
                  <a:lnTo>
                    <a:pt x="1184053" y="684845"/>
                  </a:lnTo>
                  <a:lnTo>
                    <a:pt x="1212796" y="668914"/>
                  </a:lnTo>
                  <a:lnTo>
                    <a:pt x="1241540" y="637278"/>
                  </a:lnTo>
                  <a:lnTo>
                    <a:pt x="1269356" y="633514"/>
                  </a:lnTo>
                  <a:lnTo>
                    <a:pt x="1298100" y="613081"/>
                  </a:lnTo>
                  <a:lnTo>
                    <a:pt x="1325916" y="597161"/>
                  </a:lnTo>
                  <a:lnTo>
                    <a:pt x="1354660" y="676296"/>
                  </a:lnTo>
                  <a:lnTo>
                    <a:pt x="1383404" y="706340"/>
                  </a:lnTo>
                  <a:lnTo>
                    <a:pt x="1410293" y="694698"/>
                  </a:lnTo>
                  <a:lnTo>
                    <a:pt x="1439037" y="731437"/>
                  </a:lnTo>
                  <a:lnTo>
                    <a:pt x="1466853" y="702469"/>
                  </a:lnTo>
                  <a:lnTo>
                    <a:pt x="1495597" y="691657"/>
                  </a:lnTo>
                  <a:lnTo>
                    <a:pt x="1523413" y="701956"/>
                  </a:lnTo>
                  <a:lnTo>
                    <a:pt x="1552157" y="744451"/>
                  </a:lnTo>
                  <a:lnTo>
                    <a:pt x="1580900" y="801247"/>
                  </a:lnTo>
                  <a:lnTo>
                    <a:pt x="1608717" y="923212"/>
                  </a:lnTo>
                  <a:lnTo>
                    <a:pt x="1637461" y="998477"/>
                  </a:lnTo>
                  <a:lnTo>
                    <a:pt x="1665277" y="1066705"/>
                  </a:lnTo>
                  <a:lnTo>
                    <a:pt x="1694021" y="1142991"/>
                  </a:lnTo>
                  <a:lnTo>
                    <a:pt x="1722764" y="1193526"/>
                  </a:lnTo>
                  <a:lnTo>
                    <a:pt x="1748726" y="1269294"/>
                  </a:lnTo>
                  <a:lnTo>
                    <a:pt x="1777470" y="1267373"/>
                  </a:lnTo>
                  <a:lnTo>
                    <a:pt x="1805286" y="1315449"/>
                  </a:lnTo>
                  <a:lnTo>
                    <a:pt x="1834030" y="1356063"/>
                  </a:lnTo>
                  <a:lnTo>
                    <a:pt x="1861846" y="1365729"/>
                  </a:lnTo>
                  <a:lnTo>
                    <a:pt x="1890590" y="1340987"/>
                  </a:lnTo>
                  <a:lnTo>
                    <a:pt x="1919334" y="1348710"/>
                  </a:lnTo>
                  <a:lnTo>
                    <a:pt x="1947150" y="1191653"/>
                  </a:lnTo>
                  <a:lnTo>
                    <a:pt x="1975894" y="1148858"/>
                  </a:lnTo>
                  <a:lnTo>
                    <a:pt x="2003710" y="1116131"/>
                  </a:lnTo>
                  <a:lnTo>
                    <a:pt x="2032454" y="1042872"/>
                  </a:lnTo>
                  <a:lnTo>
                    <a:pt x="2061198" y="1002226"/>
                  </a:lnTo>
                  <a:lnTo>
                    <a:pt x="2087160" y="938680"/>
                  </a:lnTo>
                  <a:lnTo>
                    <a:pt x="2115903" y="927235"/>
                  </a:lnTo>
                  <a:lnTo>
                    <a:pt x="2143720" y="903580"/>
                  </a:lnTo>
                  <a:lnTo>
                    <a:pt x="2172463" y="914721"/>
                  </a:lnTo>
                  <a:lnTo>
                    <a:pt x="2200280" y="938656"/>
                  </a:lnTo>
                  <a:lnTo>
                    <a:pt x="2229023" y="971266"/>
                  </a:lnTo>
                  <a:lnTo>
                    <a:pt x="2257767" y="984606"/>
                  </a:lnTo>
                  <a:lnTo>
                    <a:pt x="2285584" y="1038656"/>
                  </a:lnTo>
                  <a:lnTo>
                    <a:pt x="2314327" y="1033151"/>
                  </a:lnTo>
                  <a:lnTo>
                    <a:pt x="2342144" y="1050036"/>
                  </a:lnTo>
                  <a:lnTo>
                    <a:pt x="2370887" y="1049476"/>
                  </a:lnTo>
                  <a:lnTo>
                    <a:pt x="2399631" y="1037242"/>
                  </a:lnTo>
                  <a:lnTo>
                    <a:pt x="2425593" y="1033618"/>
                  </a:lnTo>
                  <a:lnTo>
                    <a:pt x="2454337" y="1020387"/>
                  </a:lnTo>
                  <a:lnTo>
                    <a:pt x="2482153" y="1007655"/>
                  </a:lnTo>
                  <a:lnTo>
                    <a:pt x="2510897" y="1008478"/>
                  </a:lnTo>
                  <a:lnTo>
                    <a:pt x="2538713" y="981188"/>
                  </a:lnTo>
                  <a:lnTo>
                    <a:pt x="2567457" y="948990"/>
                  </a:lnTo>
                  <a:lnTo>
                    <a:pt x="2596200" y="935137"/>
                  </a:lnTo>
                  <a:lnTo>
                    <a:pt x="2624017" y="990660"/>
                  </a:lnTo>
                  <a:lnTo>
                    <a:pt x="2652761" y="971844"/>
                  </a:lnTo>
                  <a:lnTo>
                    <a:pt x="2680577" y="929918"/>
                  </a:lnTo>
                  <a:lnTo>
                    <a:pt x="2709321" y="897116"/>
                  </a:lnTo>
                  <a:lnTo>
                    <a:pt x="2738064" y="892815"/>
                  </a:lnTo>
                  <a:lnTo>
                    <a:pt x="2764953" y="901053"/>
                  </a:lnTo>
                  <a:lnTo>
                    <a:pt x="2793697" y="900579"/>
                  </a:lnTo>
                  <a:lnTo>
                    <a:pt x="2821514" y="927460"/>
                  </a:lnTo>
                  <a:lnTo>
                    <a:pt x="2850257" y="907755"/>
                  </a:lnTo>
                  <a:lnTo>
                    <a:pt x="2878074" y="917440"/>
                  </a:lnTo>
                  <a:lnTo>
                    <a:pt x="2906817" y="938714"/>
                  </a:lnTo>
                  <a:lnTo>
                    <a:pt x="2935561" y="932297"/>
                  </a:lnTo>
                  <a:lnTo>
                    <a:pt x="2963377" y="862446"/>
                  </a:lnTo>
                  <a:lnTo>
                    <a:pt x="2992121" y="883166"/>
                  </a:lnTo>
                  <a:lnTo>
                    <a:pt x="3019937" y="900494"/>
                  </a:lnTo>
                  <a:lnTo>
                    <a:pt x="3048681" y="928741"/>
                  </a:lnTo>
                  <a:lnTo>
                    <a:pt x="3077425" y="931357"/>
                  </a:lnTo>
                  <a:lnTo>
                    <a:pt x="3103387" y="929207"/>
                  </a:lnTo>
                  <a:lnTo>
                    <a:pt x="3132130" y="962078"/>
                  </a:lnTo>
                  <a:lnTo>
                    <a:pt x="3159947" y="949433"/>
                  </a:lnTo>
                  <a:lnTo>
                    <a:pt x="3188691" y="935823"/>
                  </a:lnTo>
                  <a:lnTo>
                    <a:pt x="3216507" y="925256"/>
                  </a:lnTo>
                  <a:lnTo>
                    <a:pt x="3245251" y="917996"/>
                  </a:lnTo>
                  <a:lnTo>
                    <a:pt x="3273994" y="911609"/>
                  </a:lnTo>
                  <a:lnTo>
                    <a:pt x="3301811" y="925503"/>
                  </a:lnTo>
                  <a:lnTo>
                    <a:pt x="3330554" y="904126"/>
                  </a:lnTo>
                  <a:lnTo>
                    <a:pt x="3358371" y="890923"/>
                  </a:lnTo>
                  <a:lnTo>
                    <a:pt x="3387114" y="908768"/>
                  </a:lnTo>
                  <a:lnTo>
                    <a:pt x="3415858" y="931166"/>
                  </a:lnTo>
                  <a:lnTo>
                    <a:pt x="3441820" y="920239"/>
                  </a:lnTo>
                  <a:lnTo>
                    <a:pt x="3470564" y="887275"/>
                  </a:lnTo>
                  <a:lnTo>
                    <a:pt x="3498380" y="876172"/>
                  </a:lnTo>
                  <a:lnTo>
                    <a:pt x="3527124" y="902710"/>
                  </a:lnTo>
                  <a:lnTo>
                    <a:pt x="3554940" y="890397"/>
                  </a:lnTo>
                  <a:lnTo>
                    <a:pt x="3583684" y="904013"/>
                  </a:lnTo>
                  <a:lnTo>
                    <a:pt x="3612428" y="909309"/>
                  </a:lnTo>
                  <a:lnTo>
                    <a:pt x="3640244" y="943875"/>
                  </a:lnTo>
                  <a:lnTo>
                    <a:pt x="3668988" y="948572"/>
                  </a:lnTo>
                  <a:lnTo>
                    <a:pt x="3696804" y="961564"/>
                  </a:lnTo>
                  <a:lnTo>
                    <a:pt x="3725548" y="995403"/>
                  </a:lnTo>
                  <a:lnTo>
                    <a:pt x="3754291" y="994251"/>
                  </a:lnTo>
                  <a:lnTo>
                    <a:pt x="3780253" y="1009488"/>
                  </a:lnTo>
                  <a:lnTo>
                    <a:pt x="3808997" y="1012264"/>
                  </a:lnTo>
                  <a:lnTo>
                    <a:pt x="3836814" y="1029345"/>
                  </a:lnTo>
                  <a:lnTo>
                    <a:pt x="3865557" y="1005959"/>
                  </a:lnTo>
                  <a:lnTo>
                    <a:pt x="3893374" y="1018216"/>
                  </a:lnTo>
                  <a:lnTo>
                    <a:pt x="3922117" y="1009391"/>
                  </a:lnTo>
                  <a:lnTo>
                    <a:pt x="3950861" y="1009871"/>
                  </a:lnTo>
                  <a:lnTo>
                    <a:pt x="3978677" y="1011525"/>
                  </a:lnTo>
                  <a:lnTo>
                    <a:pt x="4007421" y="1023653"/>
                  </a:lnTo>
                  <a:lnTo>
                    <a:pt x="4035237" y="1031040"/>
                  </a:lnTo>
                  <a:lnTo>
                    <a:pt x="4063981" y="970204"/>
                  </a:lnTo>
                  <a:lnTo>
                    <a:pt x="4092725" y="949277"/>
                  </a:lnTo>
                  <a:lnTo>
                    <a:pt x="4119614" y="936508"/>
                  </a:lnTo>
                  <a:lnTo>
                    <a:pt x="4148358" y="924792"/>
                  </a:lnTo>
                  <a:lnTo>
                    <a:pt x="4176174" y="892873"/>
                  </a:lnTo>
                  <a:lnTo>
                    <a:pt x="4204918" y="893094"/>
                  </a:lnTo>
                  <a:lnTo>
                    <a:pt x="4232734" y="876704"/>
                  </a:lnTo>
                  <a:lnTo>
                    <a:pt x="4261478" y="865446"/>
                  </a:lnTo>
                  <a:lnTo>
                    <a:pt x="4290222" y="870224"/>
                  </a:lnTo>
                  <a:lnTo>
                    <a:pt x="4318038" y="842860"/>
                  </a:lnTo>
                  <a:lnTo>
                    <a:pt x="4346782" y="833932"/>
                  </a:lnTo>
                  <a:lnTo>
                    <a:pt x="4374598" y="813101"/>
                  </a:lnTo>
                  <a:lnTo>
                    <a:pt x="4403342" y="812787"/>
                  </a:lnTo>
                  <a:lnTo>
                    <a:pt x="4432085" y="807068"/>
                  </a:lnTo>
                  <a:lnTo>
                    <a:pt x="4458047" y="872502"/>
                  </a:lnTo>
                  <a:lnTo>
                    <a:pt x="4486791" y="857719"/>
                  </a:lnTo>
                  <a:lnTo>
                    <a:pt x="4514607" y="886932"/>
                  </a:lnTo>
                  <a:lnTo>
                    <a:pt x="4543351" y="891998"/>
                  </a:lnTo>
                  <a:lnTo>
                    <a:pt x="4571168" y="928947"/>
                  </a:lnTo>
                  <a:lnTo>
                    <a:pt x="4599911" y="928791"/>
                  </a:lnTo>
                  <a:lnTo>
                    <a:pt x="4628655" y="903771"/>
                  </a:lnTo>
                  <a:lnTo>
                    <a:pt x="4656471" y="887502"/>
                  </a:lnTo>
                  <a:lnTo>
                    <a:pt x="4685215" y="895638"/>
                  </a:lnTo>
                  <a:lnTo>
                    <a:pt x="4713031" y="887655"/>
                  </a:lnTo>
                  <a:lnTo>
                    <a:pt x="4741775" y="876139"/>
                  </a:lnTo>
                  <a:lnTo>
                    <a:pt x="4770519" y="866149"/>
                  </a:lnTo>
                  <a:lnTo>
                    <a:pt x="4796481" y="787131"/>
                  </a:lnTo>
                  <a:lnTo>
                    <a:pt x="4825224" y="821604"/>
                  </a:lnTo>
                  <a:lnTo>
                    <a:pt x="4853041" y="808448"/>
                  </a:lnTo>
                  <a:lnTo>
                    <a:pt x="4881784" y="804842"/>
                  </a:lnTo>
                  <a:lnTo>
                    <a:pt x="4909601" y="775804"/>
                  </a:lnTo>
                  <a:lnTo>
                    <a:pt x="4938345" y="791617"/>
                  </a:lnTo>
                  <a:lnTo>
                    <a:pt x="4967088" y="785701"/>
                  </a:lnTo>
                  <a:lnTo>
                    <a:pt x="4994905" y="811204"/>
                  </a:lnTo>
                  <a:lnTo>
                    <a:pt x="5023648" y="791962"/>
                  </a:lnTo>
                  <a:lnTo>
                    <a:pt x="5051465" y="780491"/>
                  </a:lnTo>
                  <a:lnTo>
                    <a:pt x="5080208" y="848614"/>
                  </a:lnTo>
                  <a:lnTo>
                    <a:pt x="5108952" y="867430"/>
                  </a:lnTo>
                  <a:lnTo>
                    <a:pt x="5134914" y="896330"/>
                  </a:lnTo>
                  <a:lnTo>
                    <a:pt x="5163658" y="865752"/>
                  </a:lnTo>
                  <a:lnTo>
                    <a:pt x="5191474" y="890166"/>
                  </a:lnTo>
                  <a:lnTo>
                    <a:pt x="5220218" y="892212"/>
                  </a:lnTo>
                  <a:lnTo>
                    <a:pt x="5248034" y="891468"/>
                  </a:lnTo>
                  <a:lnTo>
                    <a:pt x="5276778" y="889825"/>
                  </a:lnTo>
                  <a:lnTo>
                    <a:pt x="5305522" y="919423"/>
                  </a:lnTo>
                  <a:lnTo>
                    <a:pt x="5333338" y="915634"/>
                  </a:lnTo>
                  <a:lnTo>
                    <a:pt x="5362082" y="945526"/>
                  </a:lnTo>
                  <a:lnTo>
                    <a:pt x="5389898" y="931276"/>
                  </a:lnTo>
                  <a:lnTo>
                    <a:pt x="5418642" y="885681"/>
                  </a:lnTo>
                  <a:lnTo>
                    <a:pt x="5447385" y="876754"/>
                  </a:lnTo>
                  <a:lnTo>
                    <a:pt x="5474275" y="918331"/>
                  </a:lnTo>
                  <a:lnTo>
                    <a:pt x="5503018" y="1049973"/>
                  </a:lnTo>
                  <a:lnTo>
                    <a:pt x="5530835" y="1022718"/>
                  </a:lnTo>
                  <a:lnTo>
                    <a:pt x="5559578" y="1017227"/>
                  </a:lnTo>
                  <a:lnTo>
                    <a:pt x="5587395" y="996445"/>
                  </a:lnTo>
                  <a:lnTo>
                    <a:pt x="5616138" y="984589"/>
                  </a:lnTo>
                  <a:lnTo>
                    <a:pt x="5644882" y="951186"/>
                  </a:lnTo>
                  <a:lnTo>
                    <a:pt x="5672699" y="966532"/>
                  </a:lnTo>
                  <a:lnTo>
                    <a:pt x="5701442" y="981785"/>
                  </a:lnTo>
                  <a:lnTo>
                    <a:pt x="5729259" y="983533"/>
                  </a:lnTo>
                  <a:lnTo>
                    <a:pt x="5758002" y="942077"/>
                  </a:lnTo>
                  <a:lnTo>
                    <a:pt x="5786746" y="908039"/>
                  </a:lnTo>
                  <a:lnTo>
                    <a:pt x="5812708" y="777036"/>
                  </a:lnTo>
                  <a:lnTo>
                    <a:pt x="5841452" y="623402"/>
                  </a:lnTo>
                  <a:lnTo>
                    <a:pt x="5869268" y="593018"/>
                  </a:lnTo>
                  <a:lnTo>
                    <a:pt x="5898012" y="541375"/>
                  </a:lnTo>
                  <a:lnTo>
                    <a:pt x="5925828" y="491886"/>
                  </a:lnTo>
                  <a:lnTo>
                    <a:pt x="5954572" y="471053"/>
                  </a:lnTo>
                  <a:lnTo>
                    <a:pt x="5983315" y="474259"/>
                  </a:lnTo>
                  <a:lnTo>
                    <a:pt x="6011132" y="422871"/>
                  </a:lnTo>
                  <a:lnTo>
                    <a:pt x="6039875" y="298039"/>
                  </a:lnTo>
                  <a:lnTo>
                    <a:pt x="6067692" y="242257"/>
                  </a:lnTo>
                  <a:lnTo>
                    <a:pt x="6096436" y="253334"/>
                  </a:lnTo>
                  <a:lnTo>
                    <a:pt x="6125179" y="238185"/>
                  </a:lnTo>
                  <a:lnTo>
                    <a:pt x="6151141" y="226470"/>
                  </a:lnTo>
                  <a:lnTo>
                    <a:pt x="6179885" y="206806"/>
                  </a:lnTo>
                  <a:lnTo>
                    <a:pt x="6207701" y="203604"/>
                  </a:lnTo>
                  <a:lnTo>
                    <a:pt x="6236445" y="156278"/>
                  </a:lnTo>
                  <a:lnTo>
                    <a:pt x="6264261" y="210410"/>
                  </a:lnTo>
                  <a:lnTo>
                    <a:pt x="6293005" y="128726"/>
                  </a:lnTo>
                  <a:lnTo>
                    <a:pt x="6321749" y="55103"/>
                  </a:lnTo>
                  <a:lnTo>
                    <a:pt x="6349565" y="10026"/>
                  </a:lnTo>
                  <a:lnTo>
                    <a:pt x="6378309" y="29754"/>
                  </a:lnTo>
                  <a:lnTo>
                    <a:pt x="6406125" y="45840"/>
                  </a:lnTo>
                  <a:lnTo>
                    <a:pt x="6434869" y="8037"/>
                  </a:lnTo>
                  <a:lnTo>
                    <a:pt x="6463613" y="0"/>
                  </a:lnTo>
                  <a:lnTo>
                    <a:pt x="6489575" y="48791"/>
                  </a:lnTo>
                  <a:lnTo>
                    <a:pt x="6518318" y="47113"/>
                  </a:lnTo>
                  <a:lnTo>
                    <a:pt x="6546135" y="67734"/>
                  </a:lnTo>
                  <a:lnTo>
                    <a:pt x="6574878" y="117049"/>
                  </a:lnTo>
                  <a:lnTo>
                    <a:pt x="6602695" y="99913"/>
                  </a:lnTo>
                  <a:lnTo>
                    <a:pt x="6631438" y="208808"/>
                  </a:lnTo>
                  <a:lnTo>
                    <a:pt x="6660182" y="228984"/>
                  </a:lnTo>
                  <a:lnTo>
                    <a:pt x="6687999" y="318978"/>
                  </a:lnTo>
                  <a:lnTo>
                    <a:pt x="6716742" y="370553"/>
                  </a:lnTo>
                  <a:lnTo>
                    <a:pt x="6744559" y="410272"/>
                  </a:lnTo>
                  <a:lnTo>
                    <a:pt x="6773302" y="350588"/>
                  </a:lnTo>
                  <a:lnTo>
                    <a:pt x="6802046" y="397700"/>
                  </a:lnTo>
                  <a:lnTo>
                    <a:pt x="6828935" y="367423"/>
                  </a:lnTo>
                  <a:lnTo>
                    <a:pt x="6857679" y="407381"/>
                  </a:lnTo>
                  <a:lnTo>
                    <a:pt x="6885495" y="444893"/>
                  </a:lnTo>
                  <a:lnTo>
                    <a:pt x="6914239" y="472969"/>
                  </a:lnTo>
                  <a:lnTo>
                    <a:pt x="6942055" y="490636"/>
                  </a:lnTo>
                  <a:lnTo>
                    <a:pt x="6970799" y="462826"/>
                  </a:lnTo>
                  <a:lnTo>
                    <a:pt x="6999543" y="488494"/>
                  </a:lnTo>
                  <a:lnTo>
                    <a:pt x="7027359" y="428305"/>
                  </a:lnTo>
                  <a:lnTo>
                    <a:pt x="7056103" y="453638"/>
                  </a:lnTo>
                  <a:lnTo>
                    <a:pt x="7083919" y="449556"/>
                  </a:lnTo>
                  <a:lnTo>
                    <a:pt x="7112663" y="561389"/>
                  </a:lnTo>
                  <a:lnTo>
                    <a:pt x="7141406" y="504605"/>
                  </a:lnTo>
                  <a:lnTo>
                    <a:pt x="7167368" y="576279"/>
                  </a:lnTo>
                  <a:lnTo>
                    <a:pt x="7196112" y="616016"/>
                  </a:lnTo>
                  <a:lnTo>
                    <a:pt x="7223929" y="596891"/>
                  </a:lnTo>
                  <a:lnTo>
                    <a:pt x="7252672" y="618627"/>
                  </a:lnTo>
                  <a:lnTo>
                    <a:pt x="7280489" y="604756"/>
                  </a:lnTo>
                  <a:lnTo>
                    <a:pt x="7309232" y="589371"/>
                  </a:lnTo>
                  <a:lnTo>
                    <a:pt x="7337976" y="631846"/>
                  </a:lnTo>
                  <a:lnTo>
                    <a:pt x="7365792" y="658699"/>
                  </a:lnTo>
                  <a:lnTo>
                    <a:pt x="7394536" y="648538"/>
                  </a:lnTo>
                </a:path>
              </a:pathLst>
            </a:custGeom>
            <a:ln w="25746" cap="flat">
              <a:solidFill>
                <a:srgbClr val="768F40">
                  <a:alpha val="100000"/>
                </a:srgbClr>
              </a:solidFill>
              <a:prstDash val="solid"/>
              <a:round/>
            </a:ln>
          </p:spPr>
          <p:txBody>
            <a:bodyPr/>
            <a:lstStyle/>
            <a:p>
              <a:endParaRPr/>
            </a:p>
          </p:txBody>
        </p:sp>
        <p:sp>
          <p:nvSpPr>
            <p:cNvPr id="16" name="pl15"/>
            <p:cNvSpPr/>
            <p:nvPr/>
          </p:nvSpPr>
          <p:spPr>
            <a:xfrm>
              <a:off x="1067468" y="1852469"/>
              <a:ext cx="7394536" cy="1299838"/>
            </a:xfrm>
            <a:custGeom>
              <a:avLst/>
              <a:gdLst/>
              <a:ahLst/>
              <a:cxnLst/>
              <a:rect l="0" t="0" r="0" b="0"/>
              <a:pathLst>
                <a:path w="7394536" h="1299838">
                  <a:moveTo>
                    <a:pt x="0" y="985792"/>
                  </a:moveTo>
                  <a:lnTo>
                    <a:pt x="28743" y="979455"/>
                  </a:lnTo>
                  <a:lnTo>
                    <a:pt x="55632" y="977571"/>
                  </a:lnTo>
                  <a:lnTo>
                    <a:pt x="84376" y="937915"/>
                  </a:lnTo>
                  <a:lnTo>
                    <a:pt x="112192" y="939664"/>
                  </a:lnTo>
                  <a:lnTo>
                    <a:pt x="140936" y="912441"/>
                  </a:lnTo>
                  <a:lnTo>
                    <a:pt x="168753" y="947546"/>
                  </a:lnTo>
                  <a:lnTo>
                    <a:pt x="197496" y="967285"/>
                  </a:lnTo>
                  <a:lnTo>
                    <a:pt x="226240" y="954450"/>
                  </a:lnTo>
                  <a:lnTo>
                    <a:pt x="254056" y="945839"/>
                  </a:lnTo>
                  <a:lnTo>
                    <a:pt x="282800" y="924842"/>
                  </a:lnTo>
                  <a:lnTo>
                    <a:pt x="310616" y="923870"/>
                  </a:lnTo>
                  <a:lnTo>
                    <a:pt x="339360" y="896426"/>
                  </a:lnTo>
                  <a:lnTo>
                    <a:pt x="368104" y="895380"/>
                  </a:lnTo>
                  <a:lnTo>
                    <a:pt x="394066" y="874458"/>
                  </a:lnTo>
                  <a:lnTo>
                    <a:pt x="422809" y="913107"/>
                  </a:lnTo>
                  <a:lnTo>
                    <a:pt x="450626" y="895001"/>
                  </a:lnTo>
                  <a:lnTo>
                    <a:pt x="479369" y="918625"/>
                  </a:lnTo>
                  <a:lnTo>
                    <a:pt x="507186" y="911161"/>
                  </a:lnTo>
                  <a:lnTo>
                    <a:pt x="535930" y="899703"/>
                  </a:lnTo>
                  <a:lnTo>
                    <a:pt x="564673" y="890728"/>
                  </a:lnTo>
                  <a:lnTo>
                    <a:pt x="592490" y="871950"/>
                  </a:lnTo>
                  <a:lnTo>
                    <a:pt x="621233" y="861300"/>
                  </a:lnTo>
                  <a:lnTo>
                    <a:pt x="649050" y="867863"/>
                  </a:lnTo>
                  <a:lnTo>
                    <a:pt x="677793" y="903981"/>
                  </a:lnTo>
                  <a:lnTo>
                    <a:pt x="706537" y="905227"/>
                  </a:lnTo>
                  <a:lnTo>
                    <a:pt x="732499" y="897340"/>
                  </a:lnTo>
                  <a:lnTo>
                    <a:pt x="761243" y="846646"/>
                  </a:lnTo>
                  <a:lnTo>
                    <a:pt x="789059" y="834542"/>
                  </a:lnTo>
                  <a:lnTo>
                    <a:pt x="817803" y="785684"/>
                  </a:lnTo>
                  <a:lnTo>
                    <a:pt x="845619" y="798740"/>
                  </a:lnTo>
                  <a:lnTo>
                    <a:pt x="874363" y="765964"/>
                  </a:lnTo>
                  <a:lnTo>
                    <a:pt x="903107" y="783017"/>
                  </a:lnTo>
                  <a:lnTo>
                    <a:pt x="930923" y="811486"/>
                  </a:lnTo>
                  <a:lnTo>
                    <a:pt x="959667" y="866993"/>
                  </a:lnTo>
                  <a:lnTo>
                    <a:pt x="987483" y="858803"/>
                  </a:lnTo>
                  <a:lnTo>
                    <a:pt x="1016227" y="810563"/>
                  </a:lnTo>
                  <a:lnTo>
                    <a:pt x="1044970" y="795945"/>
                  </a:lnTo>
                  <a:lnTo>
                    <a:pt x="1070932" y="842783"/>
                  </a:lnTo>
                  <a:lnTo>
                    <a:pt x="1099676" y="886107"/>
                  </a:lnTo>
                  <a:lnTo>
                    <a:pt x="1127492" y="921423"/>
                  </a:lnTo>
                  <a:lnTo>
                    <a:pt x="1156236" y="944486"/>
                  </a:lnTo>
                  <a:lnTo>
                    <a:pt x="1184053" y="930436"/>
                  </a:lnTo>
                  <a:lnTo>
                    <a:pt x="1212796" y="945119"/>
                  </a:lnTo>
                  <a:lnTo>
                    <a:pt x="1241540" y="914460"/>
                  </a:lnTo>
                  <a:lnTo>
                    <a:pt x="1269356" y="893274"/>
                  </a:lnTo>
                  <a:lnTo>
                    <a:pt x="1298100" y="853520"/>
                  </a:lnTo>
                  <a:lnTo>
                    <a:pt x="1325916" y="835892"/>
                  </a:lnTo>
                  <a:lnTo>
                    <a:pt x="1354660" y="890786"/>
                  </a:lnTo>
                  <a:lnTo>
                    <a:pt x="1383404" y="922268"/>
                  </a:lnTo>
                  <a:lnTo>
                    <a:pt x="1410293" y="896867"/>
                  </a:lnTo>
                  <a:lnTo>
                    <a:pt x="1439037" y="919315"/>
                  </a:lnTo>
                  <a:lnTo>
                    <a:pt x="1466853" y="902297"/>
                  </a:lnTo>
                  <a:lnTo>
                    <a:pt x="1495597" y="885292"/>
                  </a:lnTo>
                  <a:lnTo>
                    <a:pt x="1523413" y="877358"/>
                  </a:lnTo>
                  <a:lnTo>
                    <a:pt x="1552157" y="884289"/>
                  </a:lnTo>
                  <a:lnTo>
                    <a:pt x="1580900" y="929685"/>
                  </a:lnTo>
                  <a:lnTo>
                    <a:pt x="1608717" y="1036572"/>
                  </a:lnTo>
                  <a:lnTo>
                    <a:pt x="1637461" y="1100283"/>
                  </a:lnTo>
                  <a:lnTo>
                    <a:pt x="1665277" y="1166160"/>
                  </a:lnTo>
                  <a:lnTo>
                    <a:pt x="1694021" y="1226678"/>
                  </a:lnTo>
                  <a:lnTo>
                    <a:pt x="1722764" y="1231398"/>
                  </a:lnTo>
                  <a:lnTo>
                    <a:pt x="1748726" y="1264118"/>
                  </a:lnTo>
                  <a:lnTo>
                    <a:pt x="1777470" y="1220939"/>
                  </a:lnTo>
                  <a:lnTo>
                    <a:pt x="1805286" y="1248501"/>
                  </a:lnTo>
                  <a:lnTo>
                    <a:pt x="1834030" y="1275160"/>
                  </a:lnTo>
                  <a:lnTo>
                    <a:pt x="1861846" y="1299838"/>
                  </a:lnTo>
                  <a:lnTo>
                    <a:pt x="1890590" y="1293219"/>
                  </a:lnTo>
                  <a:lnTo>
                    <a:pt x="1919334" y="1273846"/>
                  </a:lnTo>
                  <a:lnTo>
                    <a:pt x="1947150" y="1139523"/>
                  </a:lnTo>
                  <a:lnTo>
                    <a:pt x="1975894" y="1104664"/>
                  </a:lnTo>
                  <a:lnTo>
                    <a:pt x="2003710" y="1069163"/>
                  </a:lnTo>
                  <a:lnTo>
                    <a:pt x="2032454" y="1021827"/>
                  </a:lnTo>
                  <a:lnTo>
                    <a:pt x="2061198" y="1019804"/>
                  </a:lnTo>
                  <a:lnTo>
                    <a:pt x="2087160" y="999366"/>
                  </a:lnTo>
                  <a:lnTo>
                    <a:pt x="2115903" y="1044773"/>
                  </a:lnTo>
                  <a:lnTo>
                    <a:pt x="2143720" y="1035931"/>
                  </a:lnTo>
                  <a:lnTo>
                    <a:pt x="2172463" y="1057144"/>
                  </a:lnTo>
                  <a:lnTo>
                    <a:pt x="2200280" y="1079321"/>
                  </a:lnTo>
                  <a:lnTo>
                    <a:pt x="2229023" y="1093143"/>
                  </a:lnTo>
                  <a:lnTo>
                    <a:pt x="2257767" y="1124666"/>
                  </a:lnTo>
                  <a:lnTo>
                    <a:pt x="2285584" y="1181569"/>
                  </a:lnTo>
                  <a:lnTo>
                    <a:pt x="2314327" y="1170400"/>
                  </a:lnTo>
                  <a:lnTo>
                    <a:pt x="2342144" y="1187319"/>
                  </a:lnTo>
                  <a:lnTo>
                    <a:pt x="2370887" y="1169913"/>
                  </a:lnTo>
                  <a:lnTo>
                    <a:pt x="2399631" y="1146829"/>
                  </a:lnTo>
                  <a:lnTo>
                    <a:pt x="2425593" y="1146133"/>
                  </a:lnTo>
                  <a:lnTo>
                    <a:pt x="2454337" y="1099125"/>
                  </a:lnTo>
                  <a:lnTo>
                    <a:pt x="2482153" y="1065497"/>
                  </a:lnTo>
                  <a:lnTo>
                    <a:pt x="2510897" y="1049117"/>
                  </a:lnTo>
                  <a:lnTo>
                    <a:pt x="2538713" y="1010462"/>
                  </a:lnTo>
                  <a:lnTo>
                    <a:pt x="2567457" y="983014"/>
                  </a:lnTo>
                  <a:lnTo>
                    <a:pt x="2596200" y="980094"/>
                  </a:lnTo>
                  <a:lnTo>
                    <a:pt x="2624017" y="1007782"/>
                  </a:lnTo>
                  <a:lnTo>
                    <a:pt x="2652761" y="986085"/>
                  </a:lnTo>
                  <a:lnTo>
                    <a:pt x="2680577" y="947698"/>
                  </a:lnTo>
                  <a:lnTo>
                    <a:pt x="2709321" y="925120"/>
                  </a:lnTo>
                  <a:lnTo>
                    <a:pt x="2738064" y="934418"/>
                  </a:lnTo>
                  <a:lnTo>
                    <a:pt x="2764953" y="929460"/>
                  </a:lnTo>
                  <a:lnTo>
                    <a:pt x="2793697" y="950209"/>
                  </a:lnTo>
                  <a:lnTo>
                    <a:pt x="2821514" y="986377"/>
                  </a:lnTo>
                  <a:lnTo>
                    <a:pt x="2850257" y="988331"/>
                  </a:lnTo>
                  <a:lnTo>
                    <a:pt x="2878074" y="1000177"/>
                  </a:lnTo>
                  <a:lnTo>
                    <a:pt x="2906817" y="1036175"/>
                  </a:lnTo>
                  <a:lnTo>
                    <a:pt x="2935561" y="1021644"/>
                  </a:lnTo>
                  <a:lnTo>
                    <a:pt x="2963377" y="970013"/>
                  </a:lnTo>
                  <a:lnTo>
                    <a:pt x="2992121" y="997775"/>
                  </a:lnTo>
                  <a:lnTo>
                    <a:pt x="3019937" y="1022098"/>
                  </a:lnTo>
                  <a:lnTo>
                    <a:pt x="3048681" y="1047745"/>
                  </a:lnTo>
                  <a:lnTo>
                    <a:pt x="3077425" y="1055954"/>
                  </a:lnTo>
                  <a:lnTo>
                    <a:pt x="3103387" y="1076671"/>
                  </a:lnTo>
                  <a:lnTo>
                    <a:pt x="3132130" y="1103728"/>
                  </a:lnTo>
                  <a:lnTo>
                    <a:pt x="3159947" y="1099591"/>
                  </a:lnTo>
                  <a:lnTo>
                    <a:pt x="3188691" y="1081132"/>
                  </a:lnTo>
                  <a:lnTo>
                    <a:pt x="3216507" y="1074788"/>
                  </a:lnTo>
                  <a:lnTo>
                    <a:pt x="3245251" y="1062968"/>
                  </a:lnTo>
                  <a:lnTo>
                    <a:pt x="3273994" y="1064019"/>
                  </a:lnTo>
                  <a:lnTo>
                    <a:pt x="3301811" y="1083437"/>
                  </a:lnTo>
                  <a:lnTo>
                    <a:pt x="3330554" y="1067925"/>
                  </a:lnTo>
                  <a:lnTo>
                    <a:pt x="3358371" y="1059286"/>
                  </a:lnTo>
                  <a:lnTo>
                    <a:pt x="3387114" y="1084052"/>
                  </a:lnTo>
                  <a:lnTo>
                    <a:pt x="3415858" y="1100321"/>
                  </a:lnTo>
                  <a:lnTo>
                    <a:pt x="3441820" y="1085367"/>
                  </a:lnTo>
                  <a:lnTo>
                    <a:pt x="3470564" y="1053048"/>
                  </a:lnTo>
                  <a:lnTo>
                    <a:pt x="3498380" y="1039376"/>
                  </a:lnTo>
                  <a:lnTo>
                    <a:pt x="3527124" y="1055063"/>
                  </a:lnTo>
                  <a:lnTo>
                    <a:pt x="3554940" y="1042856"/>
                  </a:lnTo>
                  <a:lnTo>
                    <a:pt x="3583684" y="1061273"/>
                  </a:lnTo>
                  <a:lnTo>
                    <a:pt x="3612428" y="1057332"/>
                  </a:lnTo>
                  <a:lnTo>
                    <a:pt x="3640244" y="1079236"/>
                  </a:lnTo>
                  <a:lnTo>
                    <a:pt x="3668988" y="1099679"/>
                  </a:lnTo>
                  <a:lnTo>
                    <a:pt x="3696804" y="1109134"/>
                  </a:lnTo>
                  <a:lnTo>
                    <a:pt x="3725548" y="1147401"/>
                  </a:lnTo>
                  <a:lnTo>
                    <a:pt x="3754291" y="1129715"/>
                  </a:lnTo>
                  <a:lnTo>
                    <a:pt x="3780253" y="1128839"/>
                  </a:lnTo>
                  <a:lnTo>
                    <a:pt x="3808997" y="1125307"/>
                  </a:lnTo>
                  <a:lnTo>
                    <a:pt x="3836814" y="1137617"/>
                  </a:lnTo>
                  <a:lnTo>
                    <a:pt x="3865557" y="1135803"/>
                  </a:lnTo>
                  <a:lnTo>
                    <a:pt x="3893374" y="1155429"/>
                  </a:lnTo>
                  <a:lnTo>
                    <a:pt x="3922117" y="1144389"/>
                  </a:lnTo>
                  <a:lnTo>
                    <a:pt x="3950861" y="1141552"/>
                  </a:lnTo>
                  <a:lnTo>
                    <a:pt x="3978677" y="1155679"/>
                  </a:lnTo>
                  <a:lnTo>
                    <a:pt x="4007421" y="1150796"/>
                  </a:lnTo>
                  <a:lnTo>
                    <a:pt x="4035237" y="1152101"/>
                  </a:lnTo>
                  <a:lnTo>
                    <a:pt x="4063981" y="1096114"/>
                  </a:lnTo>
                  <a:lnTo>
                    <a:pt x="4092725" y="1080548"/>
                  </a:lnTo>
                  <a:lnTo>
                    <a:pt x="4119614" y="1082750"/>
                  </a:lnTo>
                  <a:lnTo>
                    <a:pt x="4148358" y="1066440"/>
                  </a:lnTo>
                  <a:lnTo>
                    <a:pt x="4176174" y="1053709"/>
                  </a:lnTo>
                  <a:lnTo>
                    <a:pt x="4204918" y="1057970"/>
                  </a:lnTo>
                  <a:lnTo>
                    <a:pt x="4232734" y="1045724"/>
                  </a:lnTo>
                  <a:lnTo>
                    <a:pt x="4261478" y="1020247"/>
                  </a:lnTo>
                  <a:lnTo>
                    <a:pt x="4290222" y="1023301"/>
                  </a:lnTo>
                  <a:lnTo>
                    <a:pt x="4318038" y="997947"/>
                  </a:lnTo>
                  <a:lnTo>
                    <a:pt x="4346782" y="1014531"/>
                  </a:lnTo>
                  <a:lnTo>
                    <a:pt x="4374598" y="1001161"/>
                  </a:lnTo>
                  <a:lnTo>
                    <a:pt x="4403342" y="976828"/>
                  </a:lnTo>
                  <a:lnTo>
                    <a:pt x="4432085" y="975800"/>
                  </a:lnTo>
                  <a:lnTo>
                    <a:pt x="4458047" y="1025023"/>
                  </a:lnTo>
                  <a:lnTo>
                    <a:pt x="4486791" y="1035940"/>
                  </a:lnTo>
                  <a:lnTo>
                    <a:pt x="4514607" y="1059766"/>
                  </a:lnTo>
                  <a:lnTo>
                    <a:pt x="4543351" y="1051697"/>
                  </a:lnTo>
                  <a:lnTo>
                    <a:pt x="4571168" y="1070834"/>
                  </a:lnTo>
                  <a:lnTo>
                    <a:pt x="4599911" y="1088975"/>
                  </a:lnTo>
                  <a:lnTo>
                    <a:pt x="4628655" y="1091848"/>
                  </a:lnTo>
                  <a:lnTo>
                    <a:pt x="4656471" y="1060943"/>
                  </a:lnTo>
                  <a:lnTo>
                    <a:pt x="4685215" y="1059804"/>
                  </a:lnTo>
                  <a:lnTo>
                    <a:pt x="4713031" y="1051584"/>
                  </a:lnTo>
                  <a:lnTo>
                    <a:pt x="4741775" y="1037189"/>
                  </a:lnTo>
                  <a:lnTo>
                    <a:pt x="4770519" y="1034010"/>
                  </a:lnTo>
                  <a:lnTo>
                    <a:pt x="4796481" y="964863"/>
                  </a:lnTo>
                  <a:lnTo>
                    <a:pt x="4825224" y="971378"/>
                  </a:lnTo>
                  <a:lnTo>
                    <a:pt x="4853041" y="946147"/>
                  </a:lnTo>
                  <a:lnTo>
                    <a:pt x="4881784" y="957808"/>
                  </a:lnTo>
                  <a:lnTo>
                    <a:pt x="4909601" y="942259"/>
                  </a:lnTo>
                  <a:lnTo>
                    <a:pt x="4938345" y="968366"/>
                  </a:lnTo>
                  <a:lnTo>
                    <a:pt x="4967088" y="951525"/>
                  </a:lnTo>
                  <a:lnTo>
                    <a:pt x="4994905" y="974852"/>
                  </a:lnTo>
                  <a:lnTo>
                    <a:pt x="5023648" y="938490"/>
                  </a:lnTo>
                  <a:lnTo>
                    <a:pt x="5051465" y="931226"/>
                  </a:lnTo>
                  <a:lnTo>
                    <a:pt x="5080208" y="981763"/>
                  </a:lnTo>
                  <a:lnTo>
                    <a:pt x="5108952" y="1007943"/>
                  </a:lnTo>
                  <a:lnTo>
                    <a:pt x="5134914" y="1041356"/>
                  </a:lnTo>
                  <a:lnTo>
                    <a:pt x="5163658" y="1035951"/>
                  </a:lnTo>
                  <a:lnTo>
                    <a:pt x="5191474" y="1055159"/>
                  </a:lnTo>
                  <a:lnTo>
                    <a:pt x="5220218" y="1030679"/>
                  </a:lnTo>
                  <a:lnTo>
                    <a:pt x="5248034" y="1035341"/>
                  </a:lnTo>
                  <a:lnTo>
                    <a:pt x="5276778" y="1007499"/>
                  </a:lnTo>
                  <a:lnTo>
                    <a:pt x="5305522" y="1037195"/>
                  </a:lnTo>
                  <a:lnTo>
                    <a:pt x="5333338" y="1039394"/>
                  </a:lnTo>
                  <a:lnTo>
                    <a:pt x="5362082" y="1072241"/>
                  </a:lnTo>
                  <a:lnTo>
                    <a:pt x="5389898" y="1059967"/>
                  </a:lnTo>
                  <a:lnTo>
                    <a:pt x="5418642" y="1047812"/>
                  </a:lnTo>
                  <a:lnTo>
                    <a:pt x="5447385" y="1020054"/>
                  </a:lnTo>
                  <a:lnTo>
                    <a:pt x="5474275" y="1064523"/>
                  </a:lnTo>
                  <a:lnTo>
                    <a:pt x="5503018" y="1203303"/>
                  </a:lnTo>
                  <a:lnTo>
                    <a:pt x="5530835" y="1202812"/>
                  </a:lnTo>
                  <a:lnTo>
                    <a:pt x="5559578" y="1209839"/>
                  </a:lnTo>
                  <a:lnTo>
                    <a:pt x="5587395" y="1146194"/>
                  </a:lnTo>
                  <a:lnTo>
                    <a:pt x="5616138" y="1099542"/>
                  </a:lnTo>
                  <a:lnTo>
                    <a:pt x="5644882" y="1076946"/>
                  </a:lnTo>
                  <a:lnTo>
                    <a:pt x="5672699" y="1092071"/>
                  </a:lnTo>
                  <a:lnTo>
                    <a:pt x="5701442" y="1083775"/>
                  </a:lnTo>
                  <a:lnTo>
                    <a:pt x="5729259" y="1069352"/>
                  </a:lnTo>
                  <a:lnTo>
                    <a:pt x="5758002" y="1020107"/>
                  </a:lnTo>
                  <a:lnTo>
                    <a:pt x="5786746" y="1016982"/>
                  </a:lnTo>
                  <a:lnTo>
                    <a:pt x="5812708" y="889196"/>
                  </a:lnTo>
                  <a:lnTo>
                    <a:pt x="5841452" y="646116"/>
                  </a:lnTo>
                  <a:lnTo>
                    <a:pt x="5869268" y="538985"/>
                  </a:lnTo>
                  <a:lnTo>
                    <a:pt x="5898012" y="455322"/>
                  </a:lnTo>
                  <a:lnTo>
                    <a:pt x="5925828" y="438254"/>
                  </a:lnTo>
                  <a:lnTo>
                    <a:pt x="5954572" y="430075"/>
                  </a:lnTo>
                  <a:lnTo>
                    <a:pt x="5983315" y="415619"/>
                  </a:lnTo>
                  <a:lnTo>
                    <a:pt x="6011132" y="305278"/>
                  </a:lnTo>
                  <a:lnTo>
                    <a:pt x="6039875" y="186749"/>
                  </a:lnTo>
                  <a:lnTo>
                    <a:pt x="6067692" y="102279"/>
                  </a:lnTo>
                  <a:lnTo>
                    <a:pt x="6096436" y="64730"/>
                  </a:lnTo>
                  <a:lnTo>
                    <a:pt x="6125179" y="969"/>
                  </a:lnTo>
                  <a:lnTo>
                    <a:pt x="6151141" y="3459"/>
                  </a:lnTo>
                  <a:lnTo>
                    <a:pt x="6179885" y="68230"/>
                  </a:lnTo>
                  <a:lnTo>
                    <a:pt x="6207701" y="110216"/>
                  </a:lnTo>
                  <a:lnTo>
                    <a:pt x="6236445" y="75885"/>
                  </a:lnTo>
                  <a:lnTo>
                    <a:pt x="6264261" y="130248"/>
                  </a:lnTo>
                  <a:lnTo>
                    <a:pt x="6293005" y="63683"/>
                  </a:lnTo>
                  <a:lnTo>
                    <a:pt x="6321749" y="0"/>
                  </a:lnTo>
                  <a:lnTo>
                    <a:pt x="6349565" y="38288"/>
                  </a:lnTo>
                  <a:lnTo>
                    <a:pt x="6378309" y="103965"/>
                  </a:lnTo>
                  <a:lnTo>
                    <a:pt x="6406125" y="166912"/>
                  </a:lnTo>
                  <a:lnTo>
                    <a:pt x="6434869" y="174536"/>
                  </a:lnTo>
                  <a:lnTo>
                    <a:pt x="6463613" y="195952"/>
                  </a:lnTo>
                  <a:lnTo>
                    <a:pt x="6489575" y="214824"/>
                  </a:lnTo>
                  <a:lnTo>
                    <a:pt x="6518318" y="213165"/>
                  </a:lnTo>
                  <a:lnTo>
                    <a:pt x="6546135" y="228306"/>
                  </a:lnTo>
                  <a:lnTo>
                    <a:pt x="6574878" y="319079"/>
                  </a:lnTo>
                  <a:lnTo>
                    <a:pt x="6602695" y="341173"/>
                  </a:lnTo>
                  <a:lnTo>
                    <a:pt x="6631438" y="464067"/>
                  </a:lnTo>
                  <a:lnTo>
                    <a:pt x="6660182" y="500714"/>
                  </a:lnTo>
                  <a:lnTo>
                    <a:pt x="6687999" y="556485"/>
                  </a:lnTo>
                  <a:lnTo>
                    <a:pt x="6716742" y="604325"/>
                  </a:lnTo>
                  <a:lnTo>
                    <a:pt x="6744559" y="650869"/>
                  </a:lnTo>
                  <a:lnTo>
                    <a:pt x="6773302" y="638702"/>
                  </a:lnTo>
                  <a:lnTo>
                    <a:pt x="6802046" y="664680"/>
                  </a:lnTo>
                  <a:lnTo>
                    <a:pt x="6828935" y="648316"/>
                  </a:lnTo>
                  <a:lnTo>
                    <a:pt x="6857679" y="678445"/>
                  </a:lnTo>
                  <a:lnTo>
                    <a:pt x="6885495" y="739914"/>
                  </a:lnTo>
                  <a:lnTo>
                    <a:pt x="6914239" y="744615"/>
                  </a:lnTo>
                  <a:lnTo>
                    <a:pt x="6942055" y="730769"/>
                  </a:lnTo>
                  <a:lnTo>
                    <a:pt x="6970799" y="713268"/>
                  </a:lnTo>
                  <a:lnTo>
                    <a:pt x="6999543" y="722311"/>
                  </a:lnTo>
                  <a:lnTo>
                    <a:pt x="7027359" y="683721"/>
                  </a:lnTo>
                  <a:lnTo>
                    <a:pt x="7056103" y="685233"/>
                  </a:lnTo>
                  <a:lnTo>
                    <a:pt x="7083919" y="683176"/>
                  </a:lnTo>
                  <a:lnTo>
                    <a:pt x="7112663" y="737575"/>
                  </a:lnTo>
                  <a:lnTo>
                    <a:pt x="7141406" y="688382"/>
                  </a:lnTo>
                  <a:lnTo>
                    <a:pt x="7167368" y="766240"/>
                  </a:lnTo>
                  <a:lnTo>
                    <a:pt x="7196112" y="780723"/>
                  </a:lnTo>
                  <a:lnTo>
                    <a:pt x="7223929" y="736598"/>
                  </a:lnTo>
                  <a:lnTo>
                    <a:pt x="7252672" y="730468"/>
                  </a:lnTo>
                  <a:lnTo>
                    <a:pt x="7280489" y="715939"/>
                  </a:lnTo>
                  <a:lnTo>
                    <a:pt x="7309232" y="703055"/>
                  </a:lnTo>
                  <a:lnTo>
                    <a:pt x="7337976" y="725849"/>
                  </a:lnTo>
                  <a:lnTo>
                    <a:pt x="7365792" y="749524"/>
                  </a:lnTo>
                  <a:lnTo>
                    <a:pt x="7394536" y="734694"/>
                  </a:lnTo>
                </a:path>
              </a:pathLst>
            </a:custGeom>
            <a:ln w="25746" cap="flat">
              <a:solidFill>
                <a:srgbClr val="E67A17">
                  <a:alpha val="100000"/>
                </a:srgbClr>
              </a:solidFill>
              <a:prstDash val="solid"/>
              <a:round/>
            </a:ln>
          </p:spPr>
          <p:txBody>
            <a:bodyPr/>
            <a:lstStyle/>
            <a:p>
              <a:endParaRPr/>
            </a:p>
          </p:txBody>
        </p:sp>
      </p:grpSp>
      <p:sp>
        <p:nvSpPr>
          <p:cNvPr id="81" name="Slide Number Placeholder 2">
            <a:extLst>
              <a:ext uri="{FF2B5EF4-FFF2-40B4-BE49-F238E27FC236}">
                <a16:creationId xmlns:a16="http://schemas.microsoft.com/office/drawing/2014/main" id="{EEC554AB-8F39-717C-2965-DFC92ED31868}"/>
              </a:ext>
            </a:extLst>
          </p:cNvPr>
          <p:cNvSpPr>
            <a:spLocks noGrp="1"/>
          </p:cNvSpPr>
          <p:nvPr>
            <p:ph type="sldNum" sz="quarter" idx="10"/>
          </p:nvPr>
        </p:nvSpPr>
        <p:spPr>
          <a:xfrm>
            <a:off x="4414657" y="4718130"/>
            <a:ext cx="314687" cy="274637"/>
          </a:xfrm>
        </p:spPr>
        <p:txBody>
          <a:bodyPr/>
          <a:lstStyle/>
          <a:p>
            <a:fld id="{16DB3CF8-59E7-44C6-88F7-CC6EEF5857E3}"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63912-5007-443E-785D-074E3D9473D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BF4A63-DA41-1CAD-2D16-B517AD8CFA20}"/>
              </a:ext>
            </a:extLst>
          </p:cNvPr>
          <p:cNvSpPr>
            <a:spLocks noGrp="1"/>
          </p:cNvSpPr>
          <p:nvPr>
            <p:ph type="sldNum" sz="quarter" idx="10"/>
          </p:nvPr>
        </p:nvSpPr>
        <p:spPr/>
        <p:txBody>
          <a:bodyPr/>
          <a:lstStyle/>
          <a:p>
            <a:fld id="{16DB3CF8-59E7-44C6-88F7-CC6EEF5857E3}" type="slidenum">
              <a:rPr lang="en-US" smtClean="0"/>
              <a:pPr/>
              <a:t>17</a:t>
            </a:fld>
            <a:endParaRPr lang="en-US"/>
          </a:p>
        </p:txBody>
      </p:sp>
      <p:sp>
        <p:nvSpPr>
          <p:cNvPr id="7" name="Title 6">
            <a:extLst>
              <a:ext uri="{FF2B5EF4-FFF2-40B4-BE49-F238E27FC236}">
                <a16:creationId xmlns:a16="http://schemas.microsoft.com/office/drawing/2014/main" id="{17EE9D3E-7B0A-0AA8-A561-71C5A0352BC9}"/>
              </a:ext>
            </a:extLst>
          </p:cNvPr>
          <p:cNvSpPr>
            <a:spLocks noGrp="1"/>
          </p:cNvSpPr>
          <p:nvPr>
            <p:ph type="title"/>
          </p:nvPr>
        </p:nvSpPr>
        <p:spPr/>
        <p:txBody>
          <a:bodyPr/>
          <a:lstStyle/>
          <a:p>
            <a:endParaRPr lang="en-US"/>
          </a:p>
        </p:txBody>
      </p:sp>
      <p:sp>
        <p:nvSpPr>
          <p:cNvPr id="9" name="Text Placeholder 8">
            <a:extLst>
              <a:ext uri="{FF2B5EF4-FFF2-40B4-BE49-F238E27FC236}">
                <a16:creationId xmlns:a16="http://schemas.microsoft.com/office/drawing/2014/main" id="{8DBB5C32-AA7F-782C-C83D-DEC5DBD3D6C9}"/>
              </a:ext>
            </a:extLst>
          </p:cNvPr>
          <p:cNvSpPr>
            <a:spLocks noGrp="1"/>
          </p:cNvSpPr>
          <p:nvPr>
            <p:ph type="body" sz="quarter" idx="16"/>
          </p:nvPr>
        </p:nvSpPr>
        <p:spPr/>
        <p:txBody>
          <a:bodyPr/>
          <a:lstStyle/>
          <a:p>
            <a:endParaRPr lang="en-US"/>
          </a:p>
        </p:txBody>
      </p:sp>
      <p:sp>
        <p:nvSpPr>
          <p:cNvPr id="13" name="Text Placeholder 12">
            <a:extLst>
              <a:ext uri="{FF2B5EF4-FFF2-40B4-BE49-F238E27FC236}">
                <a16:creationId xmlns:a16="http://schemas.microsoft.com/office/drawing/2014/main" id="{4AC5FCEA-0FBC-D301-668F-FB2F163EF12D}"/>
              </a:ext>
            </a:extLst>
          </p:cNvPr>
          <p:cNvSpPr>
            <a:spLocks noGrp="1"/>
          </p:cNvSpPr>
          <p:nvPr>
            <p:ph type="body" sz="quarter" idx="23"/>
          </p:nvPr>
        </p:nvSpPr>
        <p:spPr/>
        <p:txBody>
          <a:bodyPr/>
          <a:lstStyle/>
          <a:p>
            <a:endParaRPr lang="en-US"/>
          </a:p>
        </p:txBody>
      </p:sp>
      <p:sp>
        <p:nvSpPr>
          <p:cNvPr id="14" name="Text Placeholder 13">
            <a:extLst>
              <a:ext uri="{FF2B5EF4-FFF2-40B4-BE49-F238E27FC236}">
                <a16:creationId xmlns:a16="http://schemas.microsoft.com/office/drawing/2014/main" id="{1EC03654-0C8E-DDCD-A325-23E0A6BC82BA}"/>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37C1F4A8-6C0D-83DF-BEAE-B6F1BAF64877}"/>
              </a:ext>
            </a:extLst>
          </p:cNvPr>
          <p:cNvSpPr>
            <a:spLocks noGrp="1"/>
          </p:cNvSpPr>
          <p:nvPr>
            <p:ph type="body" sz="quarter" idx="18"/>
          </p:nvPr>
        </p:nvSpPr>
        <p:spPr/>
        <p:txBody>
          <a:bodyPr/>
          <a:lstStyle/>
          <a:p>
            <a:pPr marL="0" indent="0">
              <a:buNone/>
            </a:pPr>
            <a:r>
              <a:rPr lang="en-US" sz="2000" dirty="0"/>
              <a:t>But most of the over run in goods prices is from tariffs. And that’s actually good news, because if it weren’t from tariffs, it might mean it’s from demand and that’s a harder problem to solve.</a:t>
            </a:r>
          </a:p>
          <a:p>
            <a:pPr marL="0" indent="0">
              <a:buNone/>
            </a:pPr>
            <a:r>
              <a:rPr lang="en-US" sz="2000" dirty="0"/>
              <a:t>– Fed Chair Jerome Powell, FOMC Press Conference, January 28, 2026</a:t>
            </a:r>
          </a:p>
          <a:p>
            <a:pPr marL="0" indent="0">
              <a:buNone/>
            </a:pPr>
            <a:endParaRPr lang="en-US" sz="2000" dirty="0"/>
          </a:p>
        </p:txBody>
      </p:sp>
      <p:pic>
        <p:nvPicPr>
          <p:cNvPr id="16" name="Picture 15" descr="A person standing at a podium&#10;&#10;AI-generated content may be incorrect.">
            <a:extLst>
              <a:ext uri="{FF2B5EF4-FFF2-40B4-BE49-F238E27FC236}">
                <a16:creationId xmlns:a16="http://schemas.microsoft.com/office/drawing/2014/main" id="{A6360133-91D8-B628-AFA2-9C536DF5FC4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85325" y="1066007"/>
            <a:ext cx="4191000" cy="2790825"/>
          </a:xfrm>
          <a:prstGeom prst="rect">
            <a:avLst/>
          </a:prstGeom>
        </p:spPr>
      </p:pic>
      <p:sp>
        <p:nvSpPr>
          <p:cNvPr id="17" name="TextBox 16">
            <a:extLst>
              <a:ext uri="{FF2B5EF4-FFF2-40B4-BE49-F238E27FC236}">
                <a16:creationId xmlns:a16="http://schemas.microsoft.com/office/drawing/2014/main" id="{EBE4712D-FE5C-6567-FD14-B4EA59DA239A}"/>
              </a:ext>
            </a:extLst>
          </p:cNvPr>
          <p:cNvSpPr txBox="1"/>
          <p:nvPr/>
        </p:nvSpPr>
        <p:spPr>
          <a:xfrm>
            <a:off x="4785325" y="3856832"/>
            <a:ext cx="4191000" cy="153888"/>
          </a:xfrm>
          <a:prstGeom prst="rect">
            <a:avLst/>
          </a:prstGeom>
          <a:noFill/>
        </p:spPr>
        <p:txBody>
          <a:bodyPr wrap="square" rtlCol="0">
            <a:spAutoFit/>
          </a:bodyPr>
          <a:lstStyle/>
          <a:p>
            <a:r>
              <a:rPr lang="en-US" sz="400">
                <a:hlinkClick r:id="rId3" tooltip="https://en.wikipedia.org/wiki/Economic_impact_of_the_COVID-19_pandemic_in_the_United_States"/>
              </a:rPr>
              <a:t>This Photo</a:t>
            </a:r>
            <a:r>
              <a:rPr lang="en-US" sz="400"/>
              <a:t> by Unknown Author is licensed under </a:t>
            </a:r>
            <a:r>
              <a:rPr lang="en-US" sz="400">
                <a:hlinkClick r:id="rId4" tooltip="https://creativecommons.org/licenses/by-sa/3.0/"/>
              </a:rPr>
              <a:t>CC BY-SA</a:t>
            </a:r>
            <a:endParaRPr lang="en-US" sz="400"/>
          </a:p>
        </p:txBody>
      </p:sp>
    </p:spTree>
    <p:extLst>
      <p:ext uri="{BB962C8B-B14F-4D97-AF65-F5344CB8AC3E}">
        <p14:creationId xmlns:p14="http://schemas.microsoft.com/office/powerpoint/2010/main" val="398649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cNvSpPr>
            <a:spLocks noGrp="1"/>
          </p:cNvSpPr>
          <p:nvPr>
            <p:ph type="title" hasCustomPrompt="1"/>
          </p:nvPr>
        </p:nvSpPr>
        <p:spPr>
          <a:xfrm>
            <a:off x="0" y="0"/>
            <a:ext cx="9144000" cy="512064"/>
          </a:xfrm>
        </p:spPr>
        <p:txBody>
          <a:bodyPr/>
          <a:lstStyle/>
          <a:p>
            <a:r>
              <a:rPr lang="en-US" dirty="0"/>
              <a:t>Average earnings have barely kept pace with inflation over the last 5 years</a:t>
            </a:r>
            <a:endParaRPr dirty="0"/>
          </a:p>
        </p:txBody>
      </p:sp>
      <p:grpSp>
        <p:nvGrpSpPr>
          <p:cNvPr id="3" name="Group 2"/>
          <p:cNvGrpSpPr/>
          <p:nvPr/>
        </p:nvGrpSpPr>
        <p:grpSpPr>
          <a:xfrm>
            <a:off x="365760" y="685800"/>
            <a:ext cx="8458200" cy="4343400"/>
            <a:chOff x="365760" y="685800"/>
            <a:chExt cx="8458200" cy="4343400"/>
          </a:xfrm>
        </p:grpSpPr>
        <p:sp>
          <p:nvSpPr>
            <p:cNvPr id="4" name="rc3"/>
            <p:cNvSpPr/>
            <p:nvPr/>
          </p:nvSpPr>
          <p:spPr>
            <a:xfrm>
              <a:off x="365760" y="685800"/>
              <a:ext cx="8458200" cy="4343400"/>
            </a:xfrm>
            <a:prstGeom prst="rect">
              <a:avLst/>
            </a:prstGeom>
          </p:spPr>
          <p:txBody>
            <a:bodyPr/>
            <a:lstStyle/>
            <a:p>
              <a:endParaRPr/>
            </a:p>
          </p:txBody>
        </p:sp>
        <p:sp>
          <p:nvSpPr>
            <p:cNvPr id="5" name="rc4"/>
            <p:cNvSpPr/>
            <p:nvPr/>
          </p:nvSpPr>
          <p:spPr>
            <a:xfrm>
              <a:off x="1092341" y="1227777"/>
              <a:ext cx="7443618" cy="2609855"/>
            </a:xfrm>
            <a:prstGeom prst="rect">
              <a:avLst/>
            </a:prstGeom>
          </p:spPr>
          <p:txBody>
            <a:bodyPr/>
            <a:lstStyle/>
            <a:p>
              <a:endParaRPr/>
            </a:p>
          </p:txBody>
        </p:sp>
        <p:sp>
          <p:nvSpPr>
            <p:cNvPr id="6" name="pl5"/>
            <p:cNvSpPr/>
            <p:nvPr/>
          </p:nvSpPr>
          <p:spPr>
            <a:xfrm>
              <a:off x="1092341" y="3837633"/>
              <a:ext cx="7443618" cy="0"/>
            </a:xfrm>
            <a:custGeom>
              <a:avLst/>
              <a:gdLst/>
              <a:ahLst/>
              <a:cxnLst/>
              <a:rect l="0" t="0" r="0" b="0"/>
              <a:pathLst>
                <a:path w="7443618">
                  <a:moveTo>
                    <a:pt x="0" y="0"/>
                  </a:moveTo>
                  <a:lnTo>
                    <a:pt x="7443618" y="0"/>
                  </a:lnTo>
                  <a:lnTo>
                    <a:pt x="7443618" y="0"/>
                  </a:lnTo>
                </a:path>
              </a:pathLst>
            </a:custGeom>
            <a:ln w="6775" cap="flat">
              <a:solidFill>
                <a:srgbClr val="E5E5E5">
                  <a:alpha val="100000"/>
                </a:srgbClr>
              </a:solidFill>
              <a:prstDash val="solid"/>
              <a:round/>
            </a:ln>
          </p:spPr>
          <p:txBody>
            <a:bodyPr/>
            <a:lstStyle/>
            <a:p>
              <a:endParaRPr/>
            </a:p>
          </p:txBody>
        </p:sp>
        <p:sp>
          <p:nvSpPr>
            <p:cNvPr id="7" name="pl6"/>
            <p:cNvSpPr/>
            <p:nvPr/>
          </p:nvSpPr>
          <p:spPr>
            <a:xfrm>
              <a:off x="1092341" y="3547649"/>
              <a:ext cx="7443618" cy="0"/>
            </a:xfrm>
            <a:custGeom>
              <a:avLst/>
              <a:gdLst/>
              <a:ahLst/>
              <a:cxnLst/>
              <a:rect l="0" t="0" r="0" b="0"/>
              <a:pathLst>
                <a:path w="7443618">
                  <a:moveTo>
                    <a:pt x="0" y="0"/>
                  </a:moveTo>
                  <a:lnTo>
                    <a:pt x="7443618" y="0"/>
                  </a:lnTo>
                  <a:lnTo>
                    <a:pt x="7443618" y="0"/>
                  </a:lnTo>
                </a:path>
              </a:pathLst>
            </a:custGeom>
            <a:ln w="6775" cap="flat">
              <a:solidFill>
                <a:srgbClr val="E5E5E5">
                  <a:alpha val="100000"/>
                </a:srgbClr>
              </a:solidFill>
              <a:prstDash val="solid"/>
              <a:round/>
            </a:ln>
          </p:spPr>
          <p:txBody>
            <a:bodyPr/>
            <a:lstStyle/>
            <a:p>
              <a:endParaRPr/>
            </a:p>
          </p:txBody>
        </p:sp>
        <p:sp>
          <p:nvSpPr>
            <p:cNvPr id="8" name="pl7"/>
            <p:cNvSpPr/>
            <p:nvPr/>
          </p:nvSpPr>
          <p:spPr>
            <a:xfrm>
              <a:off x="1092341" y="3257665"/>
              <a:ext cx="7443618" cy="0"/>
            </a:xfrm>
            <a:custGeom>
              <a:avLst/>
              <a:gdLst/>
              <a:ahLst/>
              <a:cxnLst/>
              <a:rect l="0" t="0" r="0" b="0"/>
              <a:pathLst>
                <a:path w="7443618">
                  <a:moveTo>
                    <a:pt x="0" y="0"/>
                  </a:moveTo>
                  <a:lnTo>
                    <a:pt x="7443618" y="0"/>
                  </a:lnTo>
                  <a:lnTo>
                    <a:pt x="7443618" y="0"/>
                  </a:lnTo>
                </a:path>
              </a:pathLst>
            </a:custGeom>
            <a:ln w="6775" cap="flat">
              <a:solidFill>
                <a:srgbClr val="E5E5E5">
                  <a:alpha val="100000"/>
                </a:srgbClr>
              </a:solidFill>
              <a:prstDash val="solid"/>
              <a:round/>
            </a:ln>
          </p:spPr>
          <p:txBody>
            <a:bodyPr/>
            <a:lstStyle/>
            <a:p>
              <a:endParaRPr/>
            </a:p>
          </p:txBody>
        </p:sp>
        <p:sp>
          <p:nvSpPr>
            <p:cNvPr id="9" name="pl8"/>
            <p:cNvSpPr/>
            <p:nvPr/>
          </p:nvSpPr>
          <p:spPr>
            <a:xfrm>
              <a:off x="1092341" y="2967681"/>
              <a:ext cx="7443618" cy="0"/>
            </a:xfrm>
            <a:custGeom>
              <a:avLst/>
              <a:gdLst/>
              <a:ahLst/>
              <a:cxnLst/>
              <a:rect l="0" t="0" r="0" b="0"/>
              <a:pathLst>
                <a:path w="7443618">
                  <a:moveTo>
                    <a:pt x="0" y="0"/>
                  </a:moveTo>
                  <a:lnTo>
                    <a:pt x="7443618" y="0"/>
                  </a:lnTo>
                  <a:lnTo>
                    <a:pt x="7443618" y="0"/>
                  </a:lnTo>
                </a:path>
              </a:pathLst>
            </a:custGeom>
            <a:ln w="6775" cap="flat">
              <a:solidFill>
                <a:srgbClr val="E5E5E5">
                  <a:alpha val="100000"/>
                </a:srgbClr>
              </a:solidFill>
              <a:prstDash val="solid"/>
              <a:round/>
            </a:ln>
          </p:spPr>
          <p:txBody>
            <a:bodyPr/>
            <a:lstStyle/>
            <a:p>
              <a:endParaRPr/>
            </a:p>
          </p:txBody>
        </p:sp>
        <p:sp>
          <p:nvSpPr>
            <p:cNvPr id="10" name="pl9"/>
            <p:cNvSpPr/>
            <p:nvPr/>
          </p:nvSpPr>
          <p:spPr>
            <a:xfrm>
              <a:off x="1092341" y="2677697"/>
              <a:ext cx="7443618" cy="0"/>
            </a:xfrm>
            <a:custGeom>
              <a:avLst/>
              <a:gdLst/>
              <a:ahLst/>
              <a:cxnLst/>
              <a:rect l="0" t="0" r="0" b="0"/>
              <a:pathLst>
                <a:path w="7443618">
                  <a:moveTo>
                    <a:pt x="0" y="0"/>
                  </a:moveTo>
                  <a:lnTo>
                    <a:pt x="7443618" y="0"/>
                  </a:lnTo>
                  <a:lnTo>
                    <a:pt x="7443618" y="0"/>
                  </a:lnTo>
                </a:path>
              </a:pathLst>
            </a:custGeom>
            <a:ln w="6775" cap="flat">
              <a:solidFill>
                <a:srgbClr val="E5E5E5">
                  <a:alpha val="100000"/>
                </a:srgbClr>
              </a:solidFill>
              <a:prstDash val="solid"/>
              <a:round/>
            </a:ln>
          </p:spPr>
          <p:txBody>
            <a:bodyPr/>
            <a:lstStyle/>
            <a:p>
              <a:endParaRPr/>
            </a:p>
          </p:txBody>
        </p:sp>
        <p:sp>
          <p:nvSpPr>
            <p:cNvPr id="11" name="pl10"/>
            <p:cNvSpPr/>
            <p:nvPr/>
          </p:nvSpPr>
          <p:spPr>
            <a:xfrm>
              <a:off x="1092341" y="2387713"/>
              <a:ext cx="7443618" cy="0"/>
            </a:xfrm>
            <a:custGeom>
              <a:avLst/>
              <a:gdLst/>
              <a:ahLst/>
              <a:cxnLst/>
              <a:rect l="0" t="0" r="0" b="0"/>
              <a:pathLst>
                <a:path w="7443618">
                  <a:moveTo>
                    <a:pt x="0" y="0"/>
                  </a:moveTo>
                  <a:lnTo>
                    <a:pt x="7443618" y="0"/>
                  </a:lnTo>
                  <a:lnTo>
                    <a:pt x="7443618" y="0"/>
                  </a:lnTo>
                </a:path>
              </a:pathLst>
            </a:custGeom>
            <a:ln w="6775" cap="flat">
              <a:solidFill>
                <a:srgbClr val="E5E5E5">
                  <a:alpha val="100000"/>
                </a:srgbClr>
              </a:solidFill>
              <a:prstDash val="solid"/>
              <a:round/>
            </a:ln>
          </p:spPr>
          <p:txBody>
            <a:bodyPr/>
            <a:lstStyle/>
            <a:p>
              <a:endParaRPr/>
            </a:p>
          </p:txBody>
        </p:sp>
        <p:sp>
          <p:nvSpPr>
            <p:cNvPr id="12" name="pl11"/>
            <p:cNvSpPr/>
            <p:nvPr/>
          </p:nvSpPr>
          <p:spPr>
            <a:xfrm>
              <a:off x="1092341" y="2097729"/>
              <a:ext cx="7443618" cy="0"/>
            </a:xfrm>
            <a:custGeom>
              <a:avLst/>
              <a:gdLst/>
              <a:ahLst/>
              <a:cxnLst/>
              <a:rect l="0" t="0" r="0" b="0"/>
              <a:pathLst>
                <a:path w="7443618">
                  <a:moveTo>
                    <a:pt x="0" y="0"/>
                  </a:moveTo>
                  <a:lnTo>
                    <a:pt x="7443618" y="0"/>
                  </a:lnTo>
                  <a:lnTo>
                    <a:pt x="7443618" y="0"/>
                  </a:lnTo>
                </a:path>
              </a:pathLst>
            </a:custGeom>
            <a:ln w="6775" cap="flat">
              <a:solidFill>
                <a:srgbClr val="E5E5E5">
                  <a:alpha val="100000"/>
                </a:srgbClr>
              </a:solidFill>
              <a:prstDash val="solid"/>
              <a:round/>
            </a:ln>
          </p:spPr>
          <p:txBody>
            <a:bodyPr/>
            <a:lstStyle/>
            <a:p>
              <a:endParaRPr/>
            </a:p>
          </p:txBody>
        </p:sp>
        <p:sp>
          <p:nvSpPr>
            <p:cNvPr id="13" name="pl12"/>
            <p:cNvSpPr/>
            <p:nvPr/>
          </p:nvSpPr>
          <p:spPr>
            <a:xfrm>
              <a:off x="1092341" y="1807745"/>
              <a:ext cx="7443618" cy="0"/>
            </a:xfrm>
            <a:custGeom>
              <a:avLst/>
              <a:gdLst/>
              <a:ahLst/>
              <a:cxnLst/>
              <a:rect l="0" t="0" r="0" b="0"/>
              <a:pathLst>
                <a:path w="7443618">
                  <a:moveTo>
                    <a:pt x="0" y="0"/>
                  </a:moveTo>
                  <a:lnTo>
                    <a:pt x="7443618" y="0"/>
                  </a:lnTo>
                  <a:lnTo>
                    <a:pt x="7443618" y="0"/>
                  </a:lnTo>
                </a:path>
              </a:pathLst>
            </a:custGeom>
            <a:ln w="6775" cap="flat">
              <a:solidFill>
                <a:srgbClr val="E5E5E5">
                  <a:alpha val="100000"/>
                </a:srgbClr>
              </a:solidFill>
              <a:prstDash val="solid"/>
              <a:round/>
            </a:ln>
          </p:spPr>
          <p:txBody>
            <a:bodyPr/>
            <a:lstStyle/>
            <a:p>
              <a:endParaRPr/>
            </a:p>
          </p:txBody>
        </p:sp>
        <p:sp>
          <p:nvSpPr>
            <p:cNvPr id="14" name="pl13"/>
            <p:cNvSpPr/>
            <p:nvPr/>
          </p:nvSpPr>
          <p:spPr>
            <a:xfrm>
              <a:off x="1092341" y="1517761"/>
              <a:ext cx="7443618" cy="0"/>
            </a:xfrm>
            <a:custGeom>
              <a:avLst/>
              <a:gdLst/>
              <a:ahLst/>
              <a:cxnLst/>
              <a:rect l="0" t="0" r="0" b="0"/>
              <a:pathLst>
                <a:path w="7443618">
                  <a:moveTo>
                    <a:pt x="0" y="0"/>
                  </a:moveTo>
                  <a:lnTo>
                    <a:pt x="7443618" y="0"/>
                  </a:lnTo>
                  <a:lnTo>
                    <a:pt x="7443618" y="0"/>
                  </a:lnTo>
                </a:path>
              </a:pathLst>
            </a:custGeom>
            <a:ln w="6775" cap="flat">
              <a:solidFill>
                <a:srgbClr val="E5E5E5">
                  <a:alpha val="100000"/>
                </a:srgbClr>
              </a:solidFill>
              <a:prstDash val="solid"/>
              <a:round/>
            </a:ln>
          </p:spPr>
          <p:txBody>
            <a:bodyPr/>
            <a:lstStyle/>
            <a:p>
              <a:endParaRPr/>
            </a:p>
          </p:txBody>
        </p:sp>
        <p:sp>
          <p:nvSpPr>
            <p:cNvPr id="15" name="pl14"/>
            <p:cNvSpPr/>
            <p:nvPr/>
          </p:nvSpPr>
          <p:spPr>
            <a:xfrm>
              <a:off x="1092341" y="1227777"/>
              <a:ext cx="7443618" cy="0"/>
            </a:xfrm>
            <a:custGeom>
              <a:avLst/>
              <a:gdLst/>
              <a:ahLst/>
              <a:cxnLst/>
              <a:rect l="0" t="0" r="0" b="0"/>
              <a:pathLst>
                <a:path w="7443618">
                  <a:moveTo>
                    <a:pt x="0" y="0"/>
                  </a:moveTo>
                  <a:lnTo>
                    <a:pt x="7443618" y="0"/>
                  </a:lnTo>
                  <a:lnTo>
                    <a:pt x="7443618" y="0"/>
                  </a:lnTo>
                </a:path>
              </a:pathLst>
            </a:custGeom>
            <a:ln w="6775" cap="flat">
              <a:solidFill>
                <a:srgbClr val="E5E5E5">
                  <a:alpha val="100000"/>
                </a:srgbClr>
              </a:solidFill>
              <a:prstDash val="solid"/>
              <a:round/>
            </a:ln>
          </p:spPr>
          <p:txBody>
            <a:bodyPr/>
            <a:lstStyle/>
            <a:p>
              <a:endParaRPr/>
            </a:p>
          </p:txBody>
        </p:sp>
        <p:sp>
          <p:nvSpPr>
            <p:cNvPr id="16" name="rc15"/>
            <p:cNvSpPr/>
            <p:nvPr/>
          </p:nvSpPr>
          <p:spPr>
            <a:xfrm>
              <a:off x="3086299" y="1227777"/>
              <a:ext cx="151455" cy="2609855"/>
            </a:xfrm>
            <a:prstGeom prst="rect">
              <a:avLst/>
            </a:prstGeom>
            <a:solidFill>
              <a:srgbClr val="A6A6A6">
                <a:alpha val="74901"/>
              </a:srgbClr>
            </a:solidFill>
          </p:spPr>
          <p:txBody>
            <a:bodyPr/>
            <a:lstStyle/>
            <a:p>
              <a:endParaRPr/>
            </a:p>
          </p:txBody>
        </p:sp>
        <p:sp>
          <p:nvSpPr>
            <p:cNvPr id="17" name="pl16"/>
            <p:cNvSpPr/>
            <p:nvPr/>
          </p:nvSpPr>
          <p:spPr>
            <a:xfrm>
              <a:off x="1165342" y="1567860"/>
              <a:ext cx="7297615" cy="1704114"/>
            </a:xfrm>
            <a:custGeom>
              <a:avLst/>
              <a:gdLst/>
              <a:ahLst/>
              <a:cxnLst/>
              <a:rect l="0" t="0" r="0" b="0"/>
              <a:pathLst>
                <a:path w="7297615" h="1704114">
                  <a:moveTo>
                    <a:pt x="0" y="1704114"/>
                  </a:moveTo>
                  <a:lnTo>
                    <a:pt x="78251" y="1689319"/>
                  </a:lnTo>
                  <a:lnTo>
                    <a:pt x="148930" y="1688259"/>
                  </a:lnTo>
                  <a:lnTo>
                    <a:pt x="227182" y="1673906"/>
                  </a:lnTo>
                  <a:lnTo>
                    <a:pt x="302910" y="1661429"/>
                  </a:lnTo>
                  <a:lnTo>
                    <a:pt x="381162" y="1656439"/>
                  </a:lnTo>
                  <a:lnTo>
                    <a:pt x="456889" y="1652110"/>
                  </a:lnTo>
                  <a:lnTo>
                    <a:pt x="535141" y="1642195"/>
                  </a:lnTo>
                  <a:lnTo>
                    <a:pt x="613393" y="1630735"/>
                  </a:lnTo>
                  <a:lnTo>
                    <a:pt x="689121" y="1617706"/>
                  </a:lnTo>
                  <a:lnTo>
                    <a:pt x="767372" y="1621637"/>
                  </a:lnTo>
                  <a:lnTo>
                    <a:pt x="843100" y="1617817"/>
                  </a:lnTo>
                  <a:lnTo>
                    <a:pt x="921352" y="1622366"/>
                  </a:lnTo>
                  <a:lnTo>
                    <a:pt x="999604" y="1605627"/>
                  </a:lnTo>
                  <a:lnTo>
                    <a:pt x="1070283" y="1584472"/>
                  </a:lnTo>
                  <a:lnTo>
                    <a:pt x="1148535" y="1563362"/>
                  </a:lnTo>
                  <a:lnTo>
                    <a:pt x="1224262" y="1561970"/>
                  </a:lnTo>
                  <a:lnTo>
                    <a:pt x="1302514" y="1563803"/>
                  </a:lnTo>
                  <a:lnTo>
                    <a:pt x="1378242" y="1550797"/>
                  </a:lnTo>
                  <a:lnTo>
                    <a:pt x="1456494" y="1545629"/>
                  </a:lnTo>
                  <a:lnTo>
                    <a:pt x="1534745" y="1536929"/>
                  </a:lnTo>
                  <a:lnTo>
                    <a:pt x="1610473" y="1520919"/>
                  </a:lnTo>
                  <a:lnTo>
                    <a:pt x="1688725" y="1504932"/>
                  </a:lnTo>
                  <a:lnTo>
                    <a:pt x="1764452" y="1488348"/>
                  </a:lnTo>
                  <a:lnTo>
                    <a:pt x="1842704" y="1477373"/>
                  </a:lnTo>
                  <a:lnTo>
                    <a:pt x="1920956" y="1474657"/>
                  </a:lnTo>
                  <a:lnTo>
                    <a:pt x="1994159" y="1500582"/>
                  </a:lnTo>
                  <a:lnTo>
                    <a:pt x="2072411" y="1545718"/>
                  </a:lnTo>
                  <a:lnTo>
                    <a:pt x="2148139" y="1550797"/>
                  </a:lnTo>
                  <a:lnTo>
                    <a:pt x="2226391" y="1523415"/>
                  </a:lnTo>
                  <a:lnTo>
                    <a:pt x="2302118" y="1494487"/>
                  </a:lnTo>
                  <a:lnTo>
                    <a:pt x="2380370" y="1473199"/>
                  </a:lnTo>
                  <a:lnTo>
                    <a:pt x="2458622" y="1458161"/>
                  </a:lnTo>
                  <a:lnTo>
                    <a:pt x="2534350" y="1451051"/>
                  </a:lnTo>
                  <a:lnTo>
                    <a:pt x="2612602" y="1437978"/>
                  </a:lnTo>
                  <a:lnTo>
                    <a:pt x="2688329" y="1412937"/>
                  </a:lnTo>
                  <a:lnTo>
                    <a:pt x="2766581" y="1399820"/>
                  </a:lnTo>
                  <a:lnTo>
                    <a:pt x="2844833" y="1379195"/>
                  </a:lnTo>
                  <a:lnTo>
                    <a:pt x="2915512" y="1351062"/>
                  </a:lnTo>
                  <a:lnTo>
                    <a:pt x="2993764" y="1311800"/>
                  </a:lnTo>
                  <a:lnTo>
                    <a:pt x="3069491" y="1272515"/>
                  </a:lnTo>
                  <a:lnTo>
                    <a:pt x="3147743" y="1221594"/>
                  </a:lnTo>
                  <a:lnTo>
                    <a:pt x="3223471" y="1193880"/>
                  </a:lnTo>
                  <a:lnTo>
                    <a:pt x="3301723" y="1176501"/>
                  </a:lnTo>
                  <a:lnTo>
                    <a:pt x="3379974" y="1150223"/>
                  </a:lnTo>
                  <a:lnTo>
                    <a:pt x="3455702" y="1093119"/>
                  </a:lnTo>
                  <a:lnTo>
                    <a:pt x="3533954" y="1042418"/>
                  </a:lnTo>
                  <a:lnTo>
                    <a:pt x="3609682" y="998650"/>
                  </a:lnTo>
                  <a:lnTo>
                    <a:pt x="3687933" y="960315"/>
                  </a:lnTo>
                  <a:lnTo>
                    <a:pt x="3766185" y="916526"/>
                  </a:lnTo>
                  <a:lnTo>
                    <a:pt x="3836864" y="851560"/>
                  </a:lnTo>
                  <a:lnTo>
                    <a:pt x="3915116" y="826938"/>
                  </a:lnTo>
                  <a:lnTo>
                    <a:pt x="3990844" y="766941"/>
                  </a:lnTo>
                  <a:lnTo>
                    <a:pt x="4069096" y="683624"/>
                  </a:lnTo>
                  <a:lnTo>
                    <a:pt x="4144823" y="686539"/>
                  </a:lnTo>
                  <a:lnTo>
                    <a:pt x="4223075" y="681637"/>
                  </a:lnTo>
                  <a:lnTo>
                    <a:pt x="4301327" y="653835"/>
                  </a:lnTo>
                  <a:lnTo>
                    <a:pt x="4377054" y="619431"/>
                  </a:lnTo>
                  <a:lnTo>
                    <a:pt x="4455306" y="603333"/>
                  </a:lnTo>
                  <a:lnTo>
                    <a:pt x="4531034" y="601124"/>
                  </a:lnTo>
                  <a:lnTo>
                    <a:pt x="4609286" y="564733"/>
                  </a:lnTo>
                  <a:lnTo>
                    <a:pt x="4687538" y="542209"/>
                  </a:lnTo>
                  <a:lnTo>
                    <a:pt x="4758217" y="538521"/>
                  </a:lnTo>
                  <a:lnTo>
                    <a:pt x="4836469" y="511691"/>
                  </a:lnTo>
                  <a:lnTo>
                    <a:pt x="4912196" y="501577"/>
                  </a:lnTo>
                  <a:lnTo>
                    <a:pt x="4990448" y="484287"/>
                  </a:lnTo>
                  <a:lnTo>
                    <a:pt x="5066176" y="472892"/>
                  </a:lnTo>
                  <a:lnTo>
                    <a:pt x="5144427" y="439261"/>
                  </a:lnTo>
                  <a:lnTo>
                    <a:pt x="5222679" y="411967"/>
                  </a:lnTo>
                  <a:lnTo>
                    <a:pt x="5298407" y="405806"/>
                  </a:lnTo>
                  <a:lnTo>
                    <a:pt x="5376659" y="396223"/>
                  </a:lnTo>
                  <a:lnTo>
                    <a:pt x="5452386" y="381913"/>
                  </a:lnTo>
                  <a:lnTo>
                    <a:pt x="5530638" y="358528"/>
                  </a:lnTo>
                  <a:lnTo>
                    <a:pt x="5608890" y="331411"/>
                  </a:lnTo>
                  <a:lnTo>
                    <a:pt x="5682093" y="307452"/>
                  </a:lnTo>
                  <a:lnTo>
                    <a:pt x="5760345" y="287379"/>
                  </a:lnTo>
                  <a:lnTo>
                    <a:pt x="5836073" y="284641"/>
                  </a:lnTo>
                  <a:lnTo>
                    <a:pt x="5914325" y="284839"/>
                  </a:lnTo>
                  <a:lnTo>
                    <a:pt x="5990052" y="275234"/>
                  </a:lnTo>
                  <a:lnTo>
                    <a:pt x="6068304" y="262757"/>
                  </a:lnTo>
                  <a:lnTo>
                    <a:pt x="6146556" y="246858"/>
                  </a:lnTo>
                  <a:lnTo>
                    <a:pt x="6222284" y="231113"/>
                  </a:lnTo>
                  <a:lnTo>
                    <a:pt x="6300535" y="211570"/>
                  </a:lnTo>
                  <a:lnTo>
                    <a:pt x="6376263" y="186087"/>
                  </a:lnTo>
                  <a:lnTo>
                    <a:pt x="6454515" y="153339"/>
                  </a:lnTo>
                  <a:lnTo>
                    <a:pt x="6532767" y="138124"/>
                  </a:lnTo>
                  <a:lnTo>
                    <a:pt x="6603446" y="141658"/>
                  </a:lnTo>
                  <a:lnTo>
                    <a:pt x="6681698" y="126067"/>
                  </a:lnTo>
                  <a:lnTo>
                    <a:pt x="6757425" y="120348"/>
                  </a:lnTo>
                  <a:lnTo>
                    <a:pt x="6835677" y="100032"/>
                  </a:lnTo>
                  <a:lnTo>
                    <a:pt x="6911405" y="86076"/>
                  </a:lnTo>
                  <a:lnTo>
                    <a:pt x="6989656" y="58871"/>
                  </a:lnTo>
                  <a:lnTo>
                    <a:pt x="7067908" y="36700"/>
                  </a:lnTo>
                  <a:lnTo>
                    <a:pt x="7221888" y="22060"/>
                  </a:lnTo>
                  <a:lnTo>
                    <a:pt x="7297615" y="0"/>
                  </a:lnTo>
                </a:path>
              </a:pathLst>
            </a:custGeom>
            <a:ln w="25746" cap="flat">
              <a:solidFill>
                <a:srgbClr val="2875A8">
                  <a:alpha val="100000"/>
                </a:srgbClr>
              </a:solidFill>
              <a:prstDash val="solid"/>
              <a:round/>
            </a:ln>
          </p:spPr>
          <p:txBody>
            <a:bodyPr/>
            <a:lstStyle/>
            <a:p>
              <a:endParaRPr/>
            </a:p>
          </p:txBody>
        </p:sp>
        <p:sp>
          <p:nvSpPr>
            <p:cNvPr id="18" name="pl17"/>
            <p:cNvSpPr/>
            <p:nvPr/>
          </p:nvSpPr>
          <p:spPr>
            <a:xfrm>
              <a:off x="1165342" y="1486948"/>
              <a:ext cx="7297615" cy="1795391"/>
            </a:xfrm>
            <a:custGeom>
              <a:avLst/>
              <a:gdLst/>
              <a:ahLst/>
              <a:cxnLst/>
              <a:rect l="0" t="0" r="0" b="0"/>
              <a:pathLst>
                <a:path w="7297615" h="1795391">
                  <a:moveTo>
                    <a:pt x="0" y="1773119"/>
                  </a:moveTo>
                  <a:lnTo>
                    <a:pt x="78251" y="1788434"/>
                  </a:lnTo>
                  <a:lnTo>
                    <a:pt x="148930" y="1789306"/>
                  </a:lnTo>
                  <a:lnTo>
                    <a:pt x="227182" y="1780305"/>
                  </a:lnTo>
                  <a:lnTo>
                    <a:pt x="302910" y="1795391"/>
                  </a:lnTo>
                  <a:lnTo>
                    <a:pt x="381162" y="1791625"/>
                  </a:lnTo>
                  <a:lnTo>
                    <a:pt x="456889" y="1779754"/>
                  </a:lnTo>
                  <a:lnTo>
                    <a:pt x="535141" y="1774473"/>
                  </a:lnTo>
                  <a:lnTo>
                    <a:pt x="613393" y="1770524"/>
                  </a:lnTo>
                  <a:lnTo>
                    <a:pt x="689121" y="1779915"/>
                  </a:lnTo>
                  <a:lnTo>
                    <a:pt x="767372" y="1764554"/>
                  </a:lnTo>
                  <a:lnTo>
                    <a:pt x="843100" y="1743660"/>
                  </a:lnTo>
                  <a:lnTo>
                    <a:pt x="921352" y="1733465"/>
                  </a:lnTo>
                  <a:lnTo>
                    <a:pt x="999604" y="1721296"/>
                  </a:lnTo>
                  <a:lnTo>
                    <a:pt x="1070283" y="1712777"/>
                  </a:lnTo>
                  <a:lnTo>
                    <a:pt x="1148535" y="1741777"/>
                  </a:lnTo>
                  <a:lnTo>
                    <a:pt x="1224262" y="1732064"/>
                  </a:lnTo>
                  <a:lnTo>
                    <a:pt x="1302514" y="1741892"/>
                  </a:lnTo>
                  <a:lnTo>
                    <a:pt x="1378242" y="1747081"/>
                  </a:lnTo>
                  <a:lnTo>
                    <a:pt x="1456494" y="1748114"/>
                  </a:lnTo>
                  <a:lnTo>
                    <a:pt x="1534745" y="1737414"/>
                  </a:lnTo>
                  <a:lnTo>
                    <a:pt x="1610473" y="1723867"/>
                  </a:lnTo>
                  <a:lnTo>
                    <a:pt x="1688725" y="1707174"/>
                  </a:lnTo>
                  <a:lnTo>
                    <a:pt x="1764452" y="1703478"/>
                  </a:lnTo>
                  <a:lnTo>
                    <a:pt x="1842704" y="1689150"/>
                  </a:lnTo>
                  <a:lnTo>
                    <a:pt x="1920956" y="1673330"/>
                  </a:lnTo>
                  <a:lnTo>
                    <a:pt x="1994159" y="1654571"/>
                  </a:lnTo>
                  <a:lnTo>
                    <a:pt x="2072411" y="1515748"/>
                  </a:lnTo>
                  <a:lnTo>
                    <a:pt x="2148139" y="1465992"/>
                  </a:lnTo>
                  <a:lnTo>
                    <a:pt x="2226391" y="1432836"/>
                  </a:lnTo>
                  <a:lnTo>
                    <a:pt x="2302118" y="1494165"/>
                  </a:lnTo>
                  <a:lnTo>
                    <a:pt x="2380370" y="1490836"/>
                  </a:lnTo>
                  <a:lnTo>
                    <a:pt x="2458622" y="1513383"/>
                  </a:lnTo>
                  <a:lnTo>
                    <a:pt x="2534350" y="1502477"/>
                  </a:lnTo>
                  <a:lnTo>
                    <a:pt x="2612602" y="1508814"/>
                  </a:lnTo>
                  <a:lnTo>
                    <a:pt x="2688329" y="1481927"/>
                  </a:lnTo>
                  <a:lnTo>
                    <a:pt x="2766581" y="1480733"/>
                  </a:lnTo>
                  <a:lnTo>
                    <a:pt x="2844833" y="1472536"/>
                  </a:lnTo>
                  <a:lnTo>
                    <a:pt x="2915512" y="1468150"/>
                  </a:lnTo>
                  <a:lnTo>
                    <a:pt x="2993764" y="1443628"/>
                  </a:lnTo>
                  <a:lnTo>
                    <a:pt x="3069491" y="1425994"/>
                  </a:lnTo>
                  <a:lnTo>
                    <a:pt x="3147743" y="1377913"/>
                  </a:lnTo>
                  <a:lnTo>
                    <a:pt x="3223471" y="1347283"/>
                  </a:lnTo>
                  <a:lnTo>
                    <a:pt x="3301723" y="1320373"/>
                  </a:lnTo>
                  <a:lnTo>
                    <a:pt x="3379974" y="1256679"/>
                  </a:lnTo>
                  <a:lnTo>
                    <a:pt x="3455702" y="1193812"/>
                  </a:lnTo>
                  <a:lnTo>
                    <a:pt x="3533954" y="1142586"/>
                  </a:lnTo>
                  <a:lnTo>
                    <a:pt x="3609682" y="1104769"/>
                  </a:lnTo>
                  <a:lnTo>
                    <a:pt x="3687933" y="1051591"/>
                  </a:lnTo>
                  <a:lnTo>
                    <a:pt x="3766185" y="969621"/>
                  </a:lnTo>
                  <a:lnTo>
                    <a:pt x="3836864" y="883746"/>
                  </a:lnTo>
                  <a:lnTo>
                    <a:pt x="3915116" y="813922"/>
                  </a:lnTo>
                  <a:lnTo>
                    <a:pt x="3990844" y="727014"/>
                  </a:lnTo>
                  <a:lnTo>
                    <a:pt x="4069096" y="654251"/>
                  </a:lnTo>
                  <a:lnTo>
                    <a:pt x="4144823" y="569203"/>
                  </a:lnTo>
                  <a:lnTo>
                    <a:pt x="4223075" y="511525"/>
                  </a:lnTo>
                  <a:lnTo>
                    <a:pt x="4301327" y="477015"/>
                  </a:lnTo>
                  <a:lnTo>
                    <a:pt x="4377054" y="439336"/>
                  </a:lnTo>
                  <a:lnTo>
                    <a:pt x="4455306" y="408935"/>
                  </a:lnTo>
                  <a:lnTo>
                    <a:pt x="4531034" y="379407"/>
                  </a:lnTo>
                  <a:lnTo>
                    <a:pt x="4609286" y="349558"/>
                  </a:lnTo>
                  <a:lnTo>
                    <a:pt x="4687538" y="332337"/>
                  </a:lnTo>
                  <a:lnTo>
                    <a:pt x="4758217" y="350270"/>
                  </a:lnTo>
                  <a:lnTo>
                    <a:pt x="4836469" y="350637"/>
                  </a:lnTo>
                  <a:lnTo>
                    <a:pt x="4912196" y="344530"/>
                  </a:lnTo>
                  <a:lnTo>
                    <a:pt x="4990448" y="343519"/>
                  </a:lnTo>
                  <a:lnTo>
                    <a:pt x="5066176" y="328801"/>
                  </a:lnTo>
                  <a:lnTo>
                    <a:pt x="5144427" y="311604"/>
                  </a:lnTo>
                  <a:lnTo>
                    <a:pt x="5222679" y="314451"/>
                  </a:lnTo>
                  <a:lnTo>
                    <a:pt x="5298407" y="292477"/>
                  </a:lnTo>
                  <a:lnTo>
                    <a:pt x="5376659" y="296725"/>
                  </a:lnTo>
                  <a:lnTo>
                    <a:pt x="5452386" y="288390"/>
                  </a:lnTo>
                  <a:lnTo>
                    <a:pt x="5530638" y="267633"/>
                  </a:lnTo>
                  <a:lnTo>
                    <a:pt x="5608890" y="263982"/>
                  </a:lnTo>
                  <a:lnTo>
                    <a:pt x="5682093" y="268873"/>
                  </a:lnTo>
                  <a:lnTo>
                    <a:pt x="5760345" y="270457"/>
                  </a:lnTo>
                  <a:lnTo>
                    <a:pt x="5836073" y="270802"/>
                  </a:lnTo>
                  <a:lnTo>
                    <a:pt x="5914325" y="262123"/>
                  </a:lnTo>
                  <a:lnTo>
                    <a:pt x="5990052" y="254431"/>
                  </a:lnTo>
                  <a:lnTo>
                    <a:pt x="6068304" y="248851"/>
                  </a:lnTo>
                  <a:lnTo>
                    <a:pt x="6146556" y="226763"/>
                  </a:lnTo>
                  <a:lnTo>
                    <a:pt x="6222284" y="213055"/>
                  </a:lnTo>
                  <a:lnTo>
                    <a:pt x="6300535" y="188188"/>
                  </a:lnTo>
                  <a:lnTo>
                    <a:pt x="6376263" y="168143"/>
                  </a:lnTo>
                  <a:lnTo>
                    <a:pt x="6454515" y="135447"/>
                  </a:lnTo>
                  <a:lnTo>
                    <a:pt x="6532767" y="134873"/>
                  </a:lnTo>
                  <a:lnTo>
                    <a:pt x="6603446" y="100201"/>
                  </a:lnTo>
                  <a:lnTo>
                    <a:pt x="6681698" y="131934"/>
                  </a:lnTo>
                  <a:lnTo>
                    <a:pt x="6757425" y="112945"/>
                  </a:lnTo>
                  <a:lnTo>
                    <a:pt x="6835677" y="92946"/>
                  </a:lnTo>
                  <a:lnTo>
                    <a:pt x="6911405" y="101441"/>
                  </a:lnTo>
                  <a:lnTo>
                    <a:pt x="6989656" y="59813"/>
                  </a:lnTo>
                  <a:lnTo>
                    <a:pt x="7067908" y="36462"/>
                  </a:lnTo>
                  <a:lnTo>
                    <a:pt x="7221888" y="52167"/>
                  </a:lnTo>
                  <a:lnTo>
                    <a:pt x="7297615" y="0"/>
                  </a:lnTo>
                </a:path>
              </a:pathLst>
            </a:custGeom>
            <a:ln w="25746" cap="flat">
              <a:solidFill>
                <a:srgbClr val="E67A17">
                  <a:alpha val="100000"/>
                </a:srgbClr>
              </a:solidFill>
              <a:prstDash val="solid"/>
              <a:round/>
            </a:ln>
          </p:spPr>
          <p:txBody>
            <a:bodyPr/>
            <a:lstStyle/>
            <a:p>
              <a:endParaRPr/>
            </a:p>
          </p:txBody>
        </p:sp>
        <p:sp>
          <p:nvSpPr>
            <p:cNvPr id="19" name="pl18"/>
            <p:cNvSpPr/>
            <p:nvPr/>
          </p:nvSpPr>
          <p:spPr>
            <a:xfrm>
              <a:off x="1165342" y="1336632"/>
              <a:ext cx="7297615" cy="2078746"/>
            </a:xfrm>
            <a:custGeom>
              <a:avLst/>
              <a:gdLst/>
              <a:ahLst/>
              <a:cxnLst/>
              <a:rect l="0" t="0" r="0" b="0"/>
              <a:pathLst>
                <a:path w="7297615" h="2078746">
                  <a:moveTo>
                    <a:pt x="0" y="2078746"/>
                  </a:moveTo>
                  <a:lnTo>
                    <a:pt x="78251" y="2068667"/>
                  </a:lnTo>
                  <a:lnTo>
                    <a:pt x="148930" y="2050522"/>
                  </a:lnTo>
                  <a:lnTo>
                    <a:pt x="227182" y="2034495"/>
                  </a:lnTo>
                  <a:lnTo>
                    <a:pt x="302910" y="2015291"/>
                  </a:lnTo>
                  <a:lnTo>
                    <a:pt x="381162" y="2008672"/>
                  </a:lnTo>
                  <a:lnTo>
                    <a:pt x="456889" y="1993368"/>
                  </a:lnTo>
                  <a:lnTo>
                    <a:pt x="535141" y="1976529"/>
                  </a:lnTo>
                  <a:lnTo>
                    <a:pt x="613393" y="1967386"/>
                  </a:lnTo>
                  <a:lnTo>
                    <a:pt x="689121" y="1951871"/>
                  </a:lnTo>
                  <a:lnTo>
                    <a:pt x="767372" y="1936938"/>
                  </a:lnTo>
                  <a:lnTo>
                    <a:pt x="843100" y="1921317"/>
                  </a:lnTo>
                  <a:lnTo>
                    <a:pt x="921352" y="1906032"/>
                  </a:lnTo>
                  <a:lnTo>
                    <a:pt x="999604" y="1887075"/>
                  </a:lnTo>
                  <a:lnTo>
                    <a:pt x="1070283" y="1869794"/>
                  </a:lnTo>
                  <a:lnTo>
                    <a:pt x="1148535" y="1850008"/>
                  </a:lnTo>
                  <a:lnTo>
                    <a:pt x="1224262" y="1834863"/>
                  </a:lnTo>
                  <a:lnTo>
                    <a:pt x="1302514" y="1818642"/>
                  </a:lnTo>
                  <a:lnTo>
                    <a:pt x="1378242" y="1804027"/>
                  </a:lnTo>
                  <a:lnTo>
                    <a:pt x="1456494" y="1793560"/>
                  </a:lnTo>
                  <a:lnTo>
                    <a:pt x="1534745" y="1774744"/>
                  </a:lnTo>
                  <a:lnTo>
                    <a:pt x="1610473" y="1767225"/>
                  </a:lnTo>
                  <a:lnTo>
                    <a:pt x="1688725" y="1754004"/>
                  </a:lnTo>
                  <a:lnTo>
                    <a:pt x="1764452" y="1742778"/>
                  </a:lnTo>
                  <a:lnTo>
                    <a:pt x="1842704" y="1720891"/>
                  </a:lnTo>
                  <a:lnTo>
                    <a:pt x="1920956" y="1703311"/>
                  </a:lnTo>
                  <a:lnTo>
                    <a:pt x="1994159" y="1702305"/>
                  </a:lnTo>
                  <a:lnTo>
                    <a:pt x="2072411" y="1704935"/>
                  </a:lnTo>
                  <a:lnTo>
                    <a:pt x="2148139" y="1694662"/>
                  </a:lnTo>
                  <a:lnTo>
                    <a:pt x="2226391" y="1686684"/>
                  </a:lnTo>
                  <a:lnTo>
                    <a:pt x="2302118" y="1672140"/>
                  </a:lnTo>
                  <a:lnTo>
                    <a:pt x="2380370" y="1662732"/>
                  </a:lnTo>
                  <a:lnTo>
                    <a:pt x="2458622" y="1658125"/>
                  </a:lnTo>
                  <a:lnTo>
                    <a:pt x="2534350" y="1651453"/>
                  </a:lnTo>
                  <a:lnTo>
                    <a:pt x="2612602" y="1644745"/>
                  </a:lnTo>
                  <a:lnTo>
                    <a:pt x="2688329" y="1637403"/>
                  </a:lnTo>
                  <a:lnTo>
                    <a:pt x="2766581" y="1631048"/>
                  </a:lnTo>
                  <a:lnTo>
                    <a:pt x="2844833" y="1621340"/>
                  </a:lnTo>
                  <a:lnTo>
                    <a:pt x="2915512" y="1605543"/>
                  </a:lnTo>
                  <a:lnTo>
                    <a:pt x="2993764" y="1584203"/>
                  </a:lnTo>
                  <a:lnTo>
                    <a:pt x="3069491" y="1568352"/>
                  </a:lnTo>
                  <a:lnTo>
                    <a:pt x="3147743" y="1539387"/>
                  </a:lnTo>
                  <a:lnTo>
                    <a:pt x="3223471" y="1510810"/>
                  </a:lnTo>
                  <a:lnTo>
                    <a:pt x="3301723" y="1499108"/>
                  </a:lnTo>
                  <a:lnTo>
                    <a:pt x="3379974" y="1476056"/>
                  </a:lnTo>
                  <a:lnTo>
                    <a:pt x="3455702" y="1449068"/>
                  </a:lnTo>
                  <a:lnTo>
                    <a:pt x="3533954" y="1420314"/>
                  </a:lnTo>
                  <a:lnTo>
                    <a:pt x="3609682" y="1395356"/>
                  </a:lnTo>
                  <a:lnTo>
                    <a:pt x="3687933" y="1377987"/>
                  </a:lnTo>
                  <a:lnTo>
                    <a:pt x="3766185" y="1345986"/>
                  </a:lnTo>
                  <a:lnTo>
                    <a:pt x="3836864" y="1315309"/>
                  </a:lnTo>
                  <a:lnTo>
                    <a:pt x="3915116" y="1283943"/>
                  </a:lnTo>
                  <a:lnTo>
                    <a:pt x="3990844" y="1249012"/>
                  </a:lnTo>
                  <a:lnTo>
                    <a:pt x="4069096" y="1208009"/>
                  </a:lnTo>
                  <a:lnTo>
                    <a:pt x="4144823" y="1171384"/>
                  </a:lnTo>
                  <a:lnTo>
                    <a:pt x="4223075" y="1127362"/>
                  </a:lnTo>
                  <a:lnTo>
                    <a:pt x="4301327" y="1082917"/>
                  </a:lnTo>
                  <a:lnTo>
                    <a:pt x="4377054" y="1035842"/>
                  </a:lnTo>
                  <a:lnTo>
                    <a:pt x="4455306" y="994239"/>
                  </a:lnTo>
                  <a:lnTo>
                    <a:pt x="4531034" y="944905"/>
                  </a:lnTo>
                  <a:lnTo>
                    <a:pt x="4609286" y="900266"/>
                  </a:lnTo>
                  <a:lnTo>
                    <a:pt x="4687538" y="853050"/>
                  </a:lnTo>
                  <a:lnTo>
                    <a:pt x="4758217" y="815983"/>
                  </a:lnTo>
                  <a:lnTo>
                    <a:pt x="4836469" y="786488"/>
                  </a:lnTo>
                  <a:lnTo>
                    <a:pt x="4912196" y="752987"/>
                  </a:lnTo>
                  <a:lnTo>
                    <a:pt x="4990448" y="722133"/>
                  </a:lnTo>
                  <a:lnTo>
                    <a:pt x="5066176" y="691244"/>
                  </a:lnTo>
                  <a:lnTo>
                    <a:pt x="5144427" y="669886"/>
                  </a:lnTo>
                  <a:lnTo>
                    <a:pt x="5222679" y="628883"/>
                  </a:lnTo>
                  <a:lnTo>
                    <a:pt x="5298407" y="605037"/>
                  </a:lnTo>
                  <a:lnTo>
                    <a:pt x="5376659" y="573954"/>
                  </a:lnTo>
                  <a:lnTo>
                    <a:pt x="5452386" y="544936"/>
                  </a:lnTo>
                  <a:lnTo>
                    <a:pt x="5530638" y="504568"/>
                  </a:lnTo>
                  <a:lnTo>
                    <a:pt x="5608890" y="474720"/>
                  </a:lnTo>
                  <a:lnTo>
                    <a:pt x="5682093" y="442666"/>
                  </a:lnTo>
                  <a:lnTo>
                    <a:pt x="5760345" y="419244"/>
                  </a:lnTo>
                  <a:lnTo>
                    <a:pt x="5836073" y="393103"/>
                  </a:lnTo>
                  <a:lnTo>
                    <a:pt x="5914325" y="377234"/>
                  </a:lnTo>
                  <a:lnTo>
                    <a:pt x="5990052" y="351570"/>
                  </a:lnTo>
                  <a:lnTo>
                    <a:pt x="6068304" y="317557"/>
                  </a:lnTo>
                  <a:lnTo>
                    <a:pt x="6146556" y="298670"/>
                  </a:lnTo>
                  <a:lnTo>
                    <a:pt x="6222284" y="270782"/>
                  </a:lnTo>
                  <a:lnTo>
                    <a:pt x="6300535" y="246547"/>
                  </a:lnTo>
                  <a:lnTo>
                    <a:pt x="6376263" y="226937"/>
                  </a:lnTo>
                  <a:lnTo>
                    <a:pt x="6454515" y="199984"/>
                  </a:lnTo>
                  <a:lnTo>
                    <a:pt x="6532767" y="179544"/>
                  </a:lnTo>
                  <a:lnTo>
                    <a:pt x="6603446" y="163429"/>
                  </a:lnTo>
                  <a:lnTo>
                    <a:pt x="6681698" y="139089"/>
                  </a:lnTo>
                  <a:lnTo>
                    <a:pt x="6757425" y="120520"/>
                  </a:lnTo>
                  <a:lnTo>
                    <a:pt x="6835677" y="107670"/>
                  </a:lnTo>
                  <a:lnTo>
                    <a:pt x="6911405" y="90584"/>
                  </a:lnTo>
                  <a:lnTo>
                    <a:pt x="6989656" y="58495"/>
                  </a:lnTo>
                  <a:lnTo>
                    <a:pt x="7067908" y="43332"/>
                  </a:lnTo>
                  <a:lnTo>
                    <a:pt x="7221888" y="29953"/>
                  </a:lnTo>
                  <a:lnTo>
                    <a:pt x="7297615" y="0"/>
                  </a:lnTo>
                </a:path>
              </a:pathLst>
            </a:custGeom>
            <a:ln w="25746" cap="flat">
              <a:solidFill>
                <a:srgbClr val="7F7F7F">
                  <a:alpha val="100000"/>
                </a:srgbClr>
              </a:solidFill>
              <a:prstDash val="solid"/>
              <a:round/>
            </a:ln>
          </p:spPr>
          <p:txBody>
            <a:bodyPr/>
            <a:lstStyle/>
            <a:p>
              <a:endParaRPr/>
            </a:p>
          </p:txBody>
        </p:sp>
        <p:sp>
          <p:nvSpPr>
            <p:cNvPr id="20" name="pl19"/>
            <p:cNvSpPr/>
            <p:nvPr/>
          </p:nvSpPr>
          <p:spPr>
            <a:xfrm>
              <a:off x="1165342" y="1591420"/>
              <a:ext cx="7297615" cy="1996547"/>
            </a:xfrm>
            <a:custGeom>
              <a:avLst/>
              <a:gdLst/>
              <a:ahLst/>
              <a:cxnLst/>
              <a:rect l="0" t="0" r="0" b="0"/>
              <a:pathLst>
                <a:path w="7297615" h="1996547">
                  <a:moveTo>
                    <a:pt x="0" y="1996547"/>
                  </a:moveTo>
                  <a:lnTo>
                    <a:pt x="78251" y="1992670"/>
                  </a:lnTo>
                  <a:lnTo>
                    <a:pt x="148930" y="1971348"/>
                  </a:lnTo>
                  <a:lnTo>
                    <a:pt x="227182" y="1959717"/>
                  </a:lnTo>
                  <a:lnTo>
                    <a:pt x="302910" y="1946148"/>
                  </a:lnTo>
                  <a:lnTo>
                    <a:pt x="381162" y="1936456"/>
                  </a:lnTo>
                  <a:lnTo>
                    <a:pt x="456889" y="1922888"/>
                  </a:lnTo>
                  <a:lnTo>
                    <a:pt x="535141" y="1901565"/>
                  </a:lnTo>
                  <a:lnTo>
                    <a:pt x="613393" y="1880243"/>
                  </a:lnTo>
                  <a:lnTo>
                    <a:pt x="689121" y="1870551"/>
                  </a:lnTo>
                  <a:lnTo>
                    <a:pt x="767372" y="1856982"/>
                  </a:lnTo>
                  <a:lnTo>
                    <a:pt x="843100" y="1833721"/>
                  </a:lnTo>
                  <a:lnTo>
                    <a:pt x="921352" y="1827906"/>
                  </a:lnTo>
                  <a:lnTo>
                    <a:pt x="999604" y="1808522"/>
                  </a:lnTo>
                  <a:lnTo>
                    <a:pt x="1070283" y="1793015"/>
                  </a:lnTo>
                  <a:lnTo>
                    <a:pt x="1148535" y="1789138"/>
                  </a:lnTo>
                  <a:lnTo>
                    <a:pt x="1224262" y="1771693"/>
                  </a:lnTo>
                  <a:lnTo>
                    <a:pt x="1302514" y="1756186"/>
                  </a:lnTo>
                  <a:lnTo>
                    <a:pt x="1378242" y="1742617"/>
                  </a:lnTo>
                  <a:lnTo>
                    <a:pt x="1456494" y="1721295"/>
                  </a:lnTo>
                  <a:lnTo>
                    <a:pt x="1534745" y="1717418"/>
                  </a:lnTo>
                  <a:lnTo>
                    <a:pt x="1610473" y="1703849"/>
                  </a:lnTo>
                  <a:lnTo>
                    <a:pt x="1688725" y="1682527"/>
                  </a:lnTo>
                  <a:lnTo>
                    <a:pt x="1764452" y="1674773"/>
                  </a:lnTo>
                  <a:lnTo>
                    <a:pt x="1842704" y="1665081"/>
                  </a:lnTo>
                  <a:lnTo>
                    <a:pt x="1920956" y="1643759"/>
                  </a:lnTo>
                  <a:lnTo>
                    <a:pt x="1994159" y="1604991"/>
                  </a:lnTo>
                  <a:lnTo>
                    <a:pt x="2072411" y="1352999"/>
                  </a:lnTo>
                  <a:lnTo>
                    <a:pt x="2148139" y="1415028"/>
                  </a:lnTo>
                  <a:lnTo>
                    <a:pt x="2226391" y="1480934"/>
                  </a:lnTo>
                  <a:lnTo>
                    <a:pt x="2302118" y="1478995"/>
                  </a:lnTo>
                  <a:lnTo>
                    <a:pt x="2380370" y="1457673"/>
                  </a:lnTo>
                  <a:lnTo>
                    <a:pt x="2458622" y="1455734"/>
                  </a:lnTo>
                  <a:lnTo>
                    <a:pt x="2534350" y="1447981"/>
                  </a:lnTo>
                  <a:lnTo>
                    <a:pt x="2612602" y="1430535"/>
                  </a:lnTo>
                  <a:lnTo>
                    <a:pt x="2688329" y="1378199"/>
                  </a:lnTo>
                  <a:lnTo>
                    <a:pt x="2766581" y="1376260"/>
                  </a:lnTo>
                  <a:lnTo>
                    <a:pt x="2844833" y="1347184"/>
                  </a:lnTo>
                  <a:lnTo>
                    <a:pt x="2915512" y="1352999"/>
                  </a:lnTo>
                  <a:lnTo>
                    <a:pt x="2993764" y="1316170"/>
                  </a:lnTo>
                  <a:lnTo>
                    <a:pt x="3069491" y="1281279"/>
                  </a:lnTo>
                  <a:lnTo>
                    <a:pt x="3147743" y="1254141"/>
                  </a:lnTo>
                  <a:lnTo>
                    <a:pt x="3223471" y="1232819"/>
                  </a:lnTo>
                  <a:lnTo>
                    <a:pt x="3301723" y="1207620"/>
                  </a:lnTo>
                  <a:lnTo>
                    <a:pt x="3379974" y="1174667"/>
                  </a:lnTo>
                  <a:lnTo>
                    <a:pt x="3455702" y="1137838"/>
                  </a:lnTo>
                  <a:lnTo>
                    <a:pt x="3533954" y="1118454"/>
                  </a:lnTo>
                  <a:lnTo>
                    <a:pt x="3609682" y="1087439"/>
                  </a:lnTo>
                  <a:lnTo>
                    <a:pt x="3687933" y="1046733"/>
                  </a:lnTo>
                  <a:lnTo>
                    <a:pt x="3766185" y="1038979"/>
                  </a:lnTo>
                  <a:lnTo>
                    <a:pt x="3836864" y="1007965"/>
                  </a:lnTo>
                  <a:lnTo>
                    <a:pt x="3915116" y="980828"/>
                  </a:lnTo>
                  <a:lnTo>
                    <a:pt x="3990844" y="953690"/>
                  </a:lnTo>
                  <a:lnTo>
                    <a:pt x="4069096" y="934306"/>
                  </a:lnTo>
                  <a:lnTo>
                    <a:pt x="4144823" y="905230"/>
                  </a:lnTo>
                  <a:lnTo>
                    <a:pt x="4223075" y="887785"/>
                  </a:lnTo>
                  <a:lnTo>
                    <a:pt x="4301327" y="866462"/>
                  </a:lnTo>
                  <a:lnTo>
                    <a:pt x="4377054" y="837386"/>
                  </a:lnTo>
                  <a:lnTo>
                    <a:pt x="4455306" y="810249"/>
                  </a:lnTo>
                  <a:lnTo>
                    <a:pt x="4531034" y="786988"/>
                  </a:lnTo>
                  <a:lnTo>
                    <a:pt x="4609286" y="769542"/>
                  </a:lnTo>
                  <a:lnTo>
                    <a:pt x="4687538" y="748220"/>
                  </a:lnTo>
                  <a:lnTo>
                    <a:pt x="4758217" y="724959"/>
                  </a:lnTo>
                  <a:lnTo>
                    <a:pt x="4836469" y="697822"/>
                  </a:lnTo>
                  <a:lnTo>
                    <a:pt x="4912196" y="678438"/>
                  </a:lnTo>
                  <a:lnTo>
                    <a:pt x="4990448" y="645485"/>
                  </a:lnTo>
                  <a:lnTo>
                    <a:pt x="5066176" y="616409"/>
                  </a:lnTo>
                  <a:lnTo>
                    <a:pt x="5144427" y="606717"/>
                  </a:lnTo>
                  <a:lnTo>
                    <a:pt x="5222679" y="587333"/>
                  </a:lnTo>
                  <a:lnTo>
                    <a:pt x="5298407" y="571826"/>
                  </a:lnTo>
                  <a:lnTo>
                    <a:pt x="5376659" y="548565"/>
                  </a:lnTo>
                  <a:lnTo>
                    <a:pt x="5452386" y="525305"/>
                  </a:lnTo>
                  <a:lnTo>
                    <a:pt x="5530638" y="494290"/>
                  </a:lnTo>
                  <a:lnTo>
                    <a:pt x="5608890" y="480722"/>
                  </a:lnTo>
                  <a:lnTo>
                    <a:pt x="5682093" y="455522"/>
                  </a:lnTo>
                  <a:lnTo>
                    <a:pt x="5760345" y="440015"/>
                  </a:lnTo>
                  <a:lnTo>
                    <a:pt x="5836073" y="412878"/>
                  </a:lnTo>
                  <a:lnTo>
                    <a:pt x="5914325" y="391555"/>
                  </a:lnTo>
                  <a:lnTo>
                    <a:pt x="5990052" y="377987"/>
                  </a:lnTo>
                  <a:lnTo>
                    <a:pt x="6068304" y="346972"/>
                  </a:lnTo>
                  <a:lnTo>
                    <a:pt x="6146556" y="327588"/>
                  </a:lnTo>
                  <a:lnTo>
                    <a:pt x="6222284" y="298512"/>
                  </a:lnTo>
                  <a:lnTo>
                    <a:pt x="6300535" y="273313"/>
                  </a:lnTo>
                  <a:lnTo>
                    <a:pt x="6376263" y="259744"/>
                  </a:lnTo>
                  <a:lnTo>
                    <a:pt x="6454515" y="230669"/>
                  </a:lnTo>
                  <a:lnTo>
                    <a:pt x="6532767" y="217100"/>
                  </a:lnTo>
                  <a:lnTo>
                    <a:pt x="6603446" y="193839"/>
                  </a:lnTo>
                  <a:lnTo>
                    <a:pt x="6681698" y="182209"/>
                  </a:lnTo>
                  <a:lnTo>
                    <a:pt x="6757425" y="153133"/>
                  </a:lnTo>
                  <a:lnTo>
                    <a:pt x="6835677" y="137626"/>
                  </a:lnTo>
                  <a:lnTo>
                    <a:pt x="6911405" y="114365"/>
                  </a:lnTo>
                  <a:lnTo>
                    <a:pt x="6989656" y="85289"/>
                  </a:lnTo>
                  <a:lnTo>
                    <a:pt x="7067908" y="71720"/>
                  </a:lnTo>
                  <a:lnTo>
                    <a:pt x="7143636" y="40706"/>
                  </a:lnTo>
                  <a:lnTo>
                    <a:pt x="7221888" y="23260"/>
                  </a:lnTo>
                  <a:lnTo>
                    <a:pt x="7297615" y="0"/>
                  </a:lnTo>
                </a:path>
              </a:pathLst>
            </a:custGeom>
            <a:ln w="25746" cap="flat">
              <a:solidFill>
                <a:srgbClr val="960909">
                  <a:alpha val="100000"/>
                </a:srgbClr>
              </a:solidFill>
              <a:prstDash val="solid"/>
              <a:round/>
            </a:ln>
          </p:spPr>
          <p:txBody>
            <a:bodyPr/>
            <a:lstStyle/>
            <a:p>
              <a:endParaRPr/>
            </a:p>
          </p:txBody>
        </p:sp>
        <p:sp>
          <p:nvSpPr>
            <p:cNvPr id="21" name="rc20"/>
            <p:cNvSpPr/>
            <p:nvPr/>
          </p:nvSpPr>
          <p:spPr>
            <a:xfrm>
              <a:off x="4871422" y="2927968"/>
              <a:ext cx="1376289" cy="153817"/>
            </a:xfrm>
            <a:prstGeom prst="rect">
              <a:avLst/>
            </a:prstGeom>
          </p:spPr>
          <p:txBody>
            <a:bodyPr/>
            <a:lstStyle/>
            <a:p>
              <a:endParaRPr/>
            </a:p>
          </p:txBody>
        </p:sp>
        <p:sp>
          <p:nvSpPr>
            <p:cNvPr id="22" name="rc21"/>
            <p:cNvSpPr/>
            <p:nvPr/>
          </p:nvSpPr>
          <p:spPr>
            <a:xfrm>
              <a:off x="6247712" y="2927968"/>
              <a:ext cx="503752" cy="153817"/>
            </a:xfrm>
            <a:prstGeom prst="rect">
              <a:avLst/>
            </a:prstGeom>
          </p:spPr>
          <p:txBody>
            <a:bodyPr/>
            <a:lstStyle/>
            <a:p>
              <a:endParaRPr/>
            </a:p>
          </p:txBody>
        </p:sp>
        <p:sp>
          <p:nvSpPr>
            <p:cNvPr id="23" name="rc22"/>
            <p:cNvSpPr/>
            <p:nvPr/>
          </p:nvSpPr>
          <p:spPr>
            <a:xfrm>
              <a:off x="6751465" y="2927968"/>
              <a:ext cx="717674" cy="153817"/>
            </a:xfrm>
            <a:prstGeom prst="rect">
              <a:avLst/>
            </a:prstGeom>
          </p:spPr>
          <p:txBody>
            <a:bodyPr/>
            <a:lstStyle/>
            <a:p>
              <a:endParaRPr/>
            </a:p>
          </p:txBody>
        </p:sp>
        <p:sp>
          <p:nvSpPr>
            <p:cNvPr id="24" name="rc23"/>
            <p:cNvSpPr/>
            <p:nvPr/>
          </p:nvSpPr>
          <p:spPr>
            <a:xfrm>
              <a:off x="7469139" y="2927968"/>
              <a:ext cx="717618" cy="153817"/>
            </a:xfrm>
            <a:prstGeom prst="rect">
              <a:avLst/>
            </a:prstGeom>
          </p:spPr>
          <p:txBody>
            <a:bodyPr/>
            <a:lstStyle/>
            <a:p>
              <a:endParaRPr/>
            </a:p>
          </p:txBody>
        </p:sp>
        <p:sp>
          <p:nvSpPr>
            <p:cNvPr id="25" name="rc24"/>
            <p:cNvSpPr/>
            <p:nvPr/>
          </p:nvSpPr>
          <p:spPr>
            <a:xfrm>
              <a:off x="4871422" y="3081787"/>
              <a:ext cx="1376289" cy="135817"/>
            </a:xfrm>
            <a:prstGeom prst="rect">
              <a:avLst/>
            </a:prstGeom>
          </p:spPr>
          <p:txBody>
            <a:bodyPr/>
            <a:lstStyle/>
            <a:p>
              <a:endParaRPr/>
            </a:p>
          </p:txBody>
        </p:sp>
        <p:sp>
          <p:nvSpPr>
            <p:cNvPr id="26" name="rc25"/>
            <p:cNvSpPr/>
            <p:nvPr/>
          </p:nvSpPr>
          <p:spPr>
            <a:xfrm>
              <a:off x="4871422" y="3217605"/>
              <a:ext cx="1376289" cy="135817"/>
            </a:xfrm>
            <a:prstGeom prst="rect">
              <a:avLst/>
            </a:prstGeom>
          </p:spPr>
          <p:txBody>
            <a:bodyPr/>
            <a:lstStyle/>
            <a:p>
              <a:endParaRPr/>
            </a:p>
          </p:txBody>
        </p:sp>
        <p:sp>
          <p:nvSpPr>
            <p:cNvPr id="27" name="rc26"/>
            <p:cNvSpPr/>
            <p:nvPr/>
          </p:nvSpPr>
          <p:spPr>
            <a:xfrm>
              <a:off x="4871422" y="3353423"/>
              <a:ext cx="1376289" cy="135817"/>
            </a:xfrm>
            <a:prstGeom prst="rect">
              <a:avLst/>
            </a:prstGeom>
          </p:spPr>
          <p:txBody>
            <a:bodyPr/>
            <a:lstStyle/>
            <a:p>
              <a:endParaRPr/>
            </a:p>
          </p:txBody>
        </p:sp>
        <p:sp>
          <p:nvSpPr>
            <p:cNvPr id="28" name="rc27"/>
            <p:cNvSpPr/>
            <p:nvPr/>
          </p:nvSpPr>
          <p:spPr>
            <a:xfrm>
              <a:off x="4871422" y="3489241"/>
              <a:ext cx="1376289" cy="135817"/>
            </a:xfrm>
            <a:prstGeom prst="rect">
              <a:avLst/>
            </a:prstGeom>
          </p:spPr>
          <p:txBody>
            <a:bodyPr/>
            <a:lstStyle/>
            <a:p>
              <a:endParaRPr/>
            </a:p>
          </p:txBody>
        </p:sp>
        <p:sp>
          <p:nvSpPr>
            <p:cNvPr id="29" name="rc28"/>
            <p:cNvSpPr/>
            <p:nvPr/>
          </p:nvSpPr>
          <p:spPr>
            <a:xfrm>
              <a:off x="6247712" y="3081787"/>
              <a:ext cx="503752" cy="135817"/>
            </a:xfrm>
            <a:prstGeom prst="rect">
              <a:avLst/>
            </a:prstGeom>
          </p:spPr>
          <p:txBody>
            <a:bodyPr/>
            <a:lstStyle/>
            <a:p>
              <a:endParaRPr/>
            </a:p>
          </p:txBody>
        </p:sp>
        <p:sp>
          <p:nvSpPr>
            <p:cNvPr id="30" name="rc29"/>
            <p:cNvSpPr/>
            <p:nvPr/>
          </p:nvSpPr>
          <p:spPr>
            <a:xfrm>
              <a:off x="6247712" y="3217605"/>
              <a:ext cx="503752" cy="135817"/>
            </a:xfrm>
            <a:prstGeom prst="rect">
              <a:avLst/>
            </a:prstGeom>
          </p:spPr>
          <p:txBody>
            <a:bodyPr/>
            <a:lstStyle/>
            <a:p>
              <a:endParaRPr/>
            </a:p>
          </p:txBody>
        </p:sp>
        <p:sp>
          <p:nvSpPr>
            <p:cNvPr id="31" name="rc30"/>
            <p:cNvSpPr/>
            <p:nvPr/>
          </p:nvSpPr>
          <p:spPr>
            <a:xfrm>
              <a:off x="6247712" y="3353423"/>
              <a:ext cx="503752" cy="135817"/>
            </a:xfrm>
            <a:prstGeom prst="rect">
              <a:avLst/>
            </a:prstGeom>
          </p:spPr>
          <p:txBody>
            <a:bodyPr/>
            <a:lstStyle/>
            <a:p>
              <a:endParaRPr/>
            </a:p>
          </p:txBody>
        </p:sp>
        <p:sp>
          <p:nvSpPr>
            <p:cNvPr id="32" name="rc31"/>
            <p:cNvSpPr/>
            <p:nvPr/>
          </p:nvSpPr>
          <p:spPr>
            <a:xfrm>
              <a:off x="6247712" y="3489241"/>
              <a:ext cx="503752" cy="135817"/>
            </a:xfrm>
            <a:prstGeom prst="rect">
              <a:avLst/>
            </a:prstGeom>
          </p:spPr>
          <p:txBody>
            <a:bodyPr/>
            <a:lstStyle/>
            <a:p>
              <a:endParaRPr/>
            </a:p>
          </p:txBody>
        </p:sp>
        <p:sp>
          <p:nvSpPr>
            <p:cNvPr id="33" name="rc32"/>
            <p:cNvSpPr/>
            <p:nvPr/>
          </p:nvSpPr>
          <p:spPr>
            <a:xfrm>
              <a:off x="6751465" y="3081787"/>
              <a:ext cx="717674" cy="135817"/>
            </a:xfrm>
            <a:prstGeom prst="rect">
              <a:avLst/>
            </a:prstGeom>
          </p:spPr>
          <p:txBody>
            <a:bodyPr/>
            <a:lstStyle/>
            <a:p>
              <a:endParaRPr/>
            </a:p>
          </p:txBody>
        </p:sp>
        <p:sp>
          <p:nvSpPr>
            <p:cNvPr id="34" name="rc33"/>
            <p:cNvSpPr/>
            <p:nvPr/>
          </p:nvSpPr>
          <p:spPr>
            <a:xfrm>
              <a:off x="6751465" y="3217605"/>
              <a:ext cx="717674" cy="135817"/>
            </a:xfrm>
            <a:prstGeom prst="rect">
              <a:avLst/>
            </a:prstGeom>
          </p:spPr>
          <p:txBody>
            <a:bodyPr/>
            <a:lstStyle/>
            <a:p>
              <a:endParaRPr/>
            </a:p>
          </p:txBody>
        </p:sp>
        <p:sp>
          <p:nvSpPr>
            <p:cNvPr id="35" name="rc34"/>
            <p:cNvSpPr/>
            <p:nvPr/>
          </p:nvSpPr>
          <p:spPr>
            <a:xfrm>
              <a:off x="6751465" y="3353423"/>
              <a:ext cx="717674" cy="135817"/>
            </a:xfrm>
            <a:prstGeom prst="rect">
              <a:avLst/>
            </a:prstGeom>
          </p:spPr>
          <p:txBody>
            <a:bodyPr/>
            <a:lstStyle/>
            <a:p>
              <a:endParaRPr/>
            </a:p>
          </p:txBody>
        </p:sp>
        <p:sp>
          <p:nvSpPr>
            <p:cNvPr id="36" name="rc35"/>
            <p:cNvSpPr/>
            <p:nvPr/>
          </p:nvSpPr>
          <p:spPr>
            <a:xfrm>
              <a:off x="6751465" y="3489241"/>
              <a:ext cx="717674" cy="135817"/>
            </a:xfrm>
            <a:prstGeom prst="rect">
              <a:avLst/>
            </a:prstGeom>
          </p:spPr>
          <p:txBody>
            <a:bodyPr/>
            <a:lstStyle/>
            <a:p>
              <a:endParaRPr/>
            </a:p>
          </p:txBody>
        </p:sp>
        <p:sp>
          <p:nvSpPr>
            <p:cNvPr id="37" name="rc36"/>
            <p:cNvSpPr/>
            <p:nvPr/>
          </p:nvSpPr>
          <p:spPr>
            <a:xfrm>
              <a:off x="7469139" y="3081787"/>
              <a:ext cx="717618" cy="135817"/>
            </a:xfrm>
            <a:prstGeom prst="rect">
              <a:avLst/>
            </a:prstGeom>
          </p:spPr>
          <p:txBody>
            <a:bodyPr/>
            <a:lstStyle/>
            <a:p>
              <a:endParaRPr/>
            </a:p>
          </p:txBody>
        </p:sp>
        <p:sp>
          <p:nvSpPr>
            <p:cNvPr id="38" name="rc37"/>
            <p:cNvSpPr/>
            <p:nvPr/>
          </p:nvSpPr>
          <p:spPr>
            <a:xfrm>
              <a:off x="7469139" y="3217605"/>
              <a:ext cx="717618" cy="135817"/>
            </a:xfrm>
            <a:prstGeom prst="rect">
              <a:avLst/>
            </a:prstGeom>
          </p:spPr>
          <p:txBody>
            <a:bodyPr/>
            <a:lstStyle/>
            <a:p>
              <a:endParaRPr/>
            </a:p>
          </p:txBody>
        </p:sp>
        <p:sp>
          <p:nvSpPr>
            <p:cNvPr id="39" name="rc38"/>
            <p:cNvSpPr/>
            <p:nvPr/>
          </p:nvSpPr>
          <p:spPr>
            <a:xfrm>
              <a:off x="7469139" y="3353423"/>
              <a:ext cx="717618" cy="135817"/>
            </a:xfrm>
            <a:prstGeom prst="rect">
              <a:avLst/>
            </a:prstGeom>
          </p:spPr>
          <p:txBody>
            <a:bodyPr/>
            <a:lstStyle/>
            <a:p>
              <a:endParaRPr/>
            </a:p>
          </p:txBody>
        </p:sp>
        <p:sp>
          <p:nvSpPr>
            <p:cNvPr id="40" name="rc39"/>
            <p:cNvSpPr/>
            <p:nvPr/>
          </p:nvSpPr>
          <p:spPr>
            <a:xfrm>
              <a:off x="7469139" y="3489241"/>
              <a:ext cx="717618" cy="135817"/>
            </a:xfrm>
            <a:prstGeom prst="rect">
              <a:avLst/>
            </a:prstGeom>
          </p:spPr>
          <p:txBody>
            <a:bodyPr/>
            <a:lstStyle/>
            <a:p>
              <a:endParaRPr/>
            </a:p>
          </p:txBody>
        </p:sp>
        <p:sp>
          <p:nvSpPr>
            <p:cNvPr id="41" name="tx40"/>
            <p:cNvSpPr/>
            <p:nvPr/>
          </p:nvSpPr>
          <p:spPr>
            <a:xfrm>
              <a:off x="6215956" y="3062150"/>
              <a:ext cx="31756" cy="0"/>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000000">
                      <a:alpha val="100000"/>
                    </a:srgbClr>
                  </a:solidFill>
                  <a:latin typeface="Arial"/>
                  <a:cs typeface="Arial"/>
                </a:rPr>
                <a:t> </a:t>
              </a:r>
            </a:p>
          </p:txBody>
        </p:sp>
        <p:sp>
          <p:nvSpPr>
            <p:cNvPr id="42" name="tx41"/>
            <p:cNvSpPr/>
            <p:nvPr/>
          </p:nvSpPr>
          <p:spPr>
            <a:xfrm>
              <a:off x="4871422" y="3233537"/>
              <a:ext cx="476398" cy="83157"/>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2875A8">
                      <a:alpha val="100000"/>
                    </a:srgbClr>
                  </a:solidFill>
                  <a:latin typeface="Arial"/>
                  <a:cs typeface="Arial"/>
                </a:rPr>
                <a:t>All items</a:t>
              </a:r>
            </a:p>
          </p:txBody>
        </p:sp>
        <p:sp>
          <p:nvSpPr>
            <p:cNvPr id="43" name="tx42"/>
            <p:cNvSpPr/>
            <p:nvPr/>
          </p:nvSpPr>
          <p:spPr>
            <a:xfrm>
              <a:off x="6355712" y="2846929"/>
              <a:ext cx="395752" cy="83548"/>
            </a:xfrm>
            <a:prstGeom prst="rect">
              <a:avLst/>
            </a:prstGeom>
            <a:noFill/>
          </p:spPr>
          <p:txBody>
            <a:bodyPr wrap="none" lIns="0" tIns="0" rIns="0" bIns="0" anchor="ctr" anchorCtr="0"/>
            <a:lstStyle/>
            <a:p>
              <a:pPr marL="0" marR="0" indent="0" algn="ctr">
                <a:lnSpc>
                  <a:spcPts val="900"/>
                </a:lnSpc>
                <a:spcBef>
                  <a:spcPts val="0"/>
                </a:spcBef>
                <a:spcAft>
                  <a:spcPts val="0"/>
                </a:spcAft>
              </a:pPr>
              <a:r>
                <a:rPr lang="en-US" sz="900" b="1" dirty="0">
                  <a:solidFill>
                    <a:srgbClr val="000000">
                      <a:alpha val="100000"/>
                    </a:srgbClr>
                  </a:solidFill>
                  <a:latin typeface="Arial"/>
                  <a:cs typeface="Arial"/>
                </a:rPr>
                <a:t>Last 5</a:t>
              </a:r>
            </a:p>
            <a:p>
              <a:pPr marL="0" marR="0" indent="0" algn="ctr">
                <a:lnSpc>
                  <a:spcPts val="900"/>
                </a:lnSpc>
                <a:spcBef>
                  <a:spcPts val="0"/>
                </a:spcBef>
                <a:spcAft>
                  <a:spcPts val="0"/>
                </a:spcAft>
              </a:pPr>
              <a:r>
                <a:rPr lang="en-US" sz="900" b="1" dirty="0">
                  <a:solidFill>
                    <a:srgbClr val="000000">
                      <a:alpha val="100000"/>
                    </a:srgbClr>
                  </a:solidFill>
                  <a:latin typeface="Arial"/>
                  <a:cs typeface="Arial"/>
                </a:rPr>
                <a:t>years</a:t>
              </a:r>
              <a:endParaRPr sz="900" b="1" dirty="0">
                <a:solidFill>
                  <a:srgbClr val="000000">
                    <a:alpha val="100000"/>
                  </a:srgbClr>
                </a:solidFill>
                <a:latin typeface="Arial"/>
                <a:cs typeface="Arial"/>
              </a:endParaRPr>
            </a:p>
          </p:txBody>
        </p:sp>
        <p:sp>
          <p:nvSpPr>
            <p:cNvPr id="44" name="tx43"/>
            <p:cNvSpPr/>
            <p:nvPr/>
          </p:nvSpPr>
          <p:spPr>
            <a:xfrm>
              <a:off x="4871422" y="3054029"/>
              <a:ext cx="1340290" cy="105872"/>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dirty="0">
                  <a:solidFill>
                    <a:srgbClr val="960909">
                      <a:alpha val="100000"/>
                    </a:srgbClr>
                  </a:solidFill>
                  <a:latin typeface="Arial"/>
                  <a:cs typeface="Arial"/>
                </a:rPr>
                <a:t>Average hourly earnings</a:t>
              </a:r>
            </a:p>
          </p:txBody>
        </p:sp>
        <p:sp>
          <p:nvSpPr>
            <p:cNvPr id="45" name="tx44"/>
            <p:cNvSpPr/>
            <p:nvPr/>
          </p:nvSpPr>
          <p:spPr>
            <a:xfrm>
              <a:off x="6859465" y="2823209"/>
              <a:ext cx="609674" cy="107267"/>
            </a:xfrm>
            <a:prstGeom prst="rect">
              <a:avLst/>
            </a:prstGeom>
            <a:noFill/>
          </p:spPr>
          <p:txBody>
            <a:bodyPr wrap="none" lIns="0" tIns="0" rIns="0" bIns="0" anchor="ctr" anchorCtr="0"/>
            <a:lstStyle/>
            <a:p>
              <a:pPr marL="0" marR="0" indent="0" algn="ctr">
                <a:lnSpc>
                  <a:spcPts val="900"/>
                </a:lnSpc>
                <a:spcBef>
                  <a:spcPts val="0"/>
                </a:spcBef>
                <a:spcAft>
                  <a:spcPts val="0"/>
                </a:spcAft>
              </a:pPr>
              <a:r>
                <a:rPr lang="en-US" sz="900" b="1" dirty="0">
                  <a:solidFill>
                    <a:srgbClr val="000000">
                      <a:alpha val="100000"/>
                    </a:srgbClr>
                  </a:solidFill>
                  <a:latin typeface="Arial"/>
                  <a:cs typeface="Arial"/>
                </a:rPr>
                <a:t>Last 2</a:t>
              </a:r>
            </a:p>
            <a:p>
              <a:pPr marL="0" marR="0" indent="0" algn="ctr">
                <a:lnSpc>
                  <a:spcPts val="900"/>
                </a:lnSpc>
                <a:spcBef>
                  <a:spcPts val="0"/>
                </a:spcBef>
                <a:spcAft>
                  <a:spcPts val="0"/>
                </a:spcAft>
              </a:pPr>
              <a:r>
                <a:rPr lang="en-US" sz="900" b="1" dirty="0">
                  <a:solidFill>
                    <a:srgbClr val="000000">
                      <a:alpha val="100000"/>
                    </a:srgbClr>
                  </a:solidFill>
                  <a:latin typeface="Arial"/>
                  <a:cs typeface="Arial"/>
                </a:rPr>
                <a:t>years</a:t>
              </a:r>
              <a:endParaRPr sz="900" b="1" dirty="0">
                <a:solidFill>
                  <a:srgbClr val="000000">
                    <a:alpha val="100000"/>
                  </a:srgbClr>
                </a:solidFill>
                <a:latin typeface="Arial"/>
                <a:cs typeface="Arial"/>
              </a:endParaRPr>
            </a:p>
          </p:txBody>
        </p:sp>
        <p:sp>
          <p:nvSpPr>
            <p:cNvPr id="46" name="tx45"/>
            <p:cNvSpPr/>
            <p:nvPr/>
          </p:nvSpPr>
          <p:spPr>
            <a:xfrm>
              <a:off x="4871422" y="3395447"/>
              <a:ext cx="749256" cy="83157"/>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E67A17">
                      <a:alpha val="100000"/>
                    </a:srgbClr>
                  </a:solidFill>
                  <a:latin typeface="Arial"/>
                  <a:cs typeface="Arial"/>
                </a:rPr>
                <a:t>Food at home</a:t>
              </a:r>
            </a:p>
          </p:txBody>
        </p:sp>
        <p:sp>
          <p:nvSpPr>
            <p:cNvPr id="47" name="tx46"/>
            <p:cNvSpPr/>
            <p:nvPr/>
          </p:nvSpPr>
          <p:spPr>
            <a:xfrm>
              <a:off x="7562509" y="2823209"/>
              <a:ext cx="609618" cy="107267"/>
            </a:xfrm>
            <a:prstGeom prst="rect">
              <a:avLst/>
            </a:prstGeom>
            <a:noFill/>
          </p:spPr>
          <p:txBody>
            <a:bodyPr wrap="none" lIns="0" tIns="0" rIns="0" bIns="0" anchor="ctr" anchorCtr="0"/>
            <a:lstStyle/>
            <a:p>
              <a:pPr marL="0" marR="0" indent="0" algn="ctr">
                <a:lnSpc>
                  <a:spcPts val="900"/>
                </a:lnSpc>
                <a:spcBef>
                  <a:spcPts val="0"/>
                </a:spcBef>
                <a:spcAft>
                  <a:spcPts val="0"/>
                </a:spcAft>
              </a:pPr>
              <a:r>
                <a:rPr lang="en-US" sz="900" b="1" dirty="0">
                  <a:solidFill>
                    <a:srgbClr val="000000">
                      <a:alpha val="100000"/>
                    </a:srgbClr>
                  </a:solidFill>
                  <a:latin typeface="Arial"/>
                  <a:cs typeface="Arial"/>
                </a:rPr>
                <a:t>Last 12</a:t>
              </a:r>
            </a:p>
            <a:p>
              <a:pPr marL="0" marR="0" indent="0" algn="ctr">
                <a:lnSpc>
                  <a:spcPts val="900"/>
                </a:lnSpc>
                <a:spcBef>
                  <a:spcPts val="0"/>
                </a:spcBef>
                <a:spcAft>
                  <a:spcPts val="0"/>
                </a:spcAft>
              </a:pPr>
              <a:r>
                <a:rPr lang="en-US" sz="900" b="1" dirty="0">
                  <a:solidFill>
                    <a:srgbClr val="000000">
                      <a:alpha val="100000"/>
                    </a:srgbClr>
                  </a:solidFill>
                  <a:latin typeface="Arial"/>
                  <a:cs typeface="Arial"/>
                </a:rPr>
                <a:t>months</a:t>
              </a:r>
              <a:endParaRPr sz="900" b="1" dirty="0">
                <a:solidFill>
                  <a:srgbClr val="000000">
                    <a:alpha val="100000"/>
                  </a:srgbClr>
                </a:solidFill>
                <a:latin typeface="Arial"/>
                <a:cs typeface="Arial"/>
              </a:endParaRPr>
            </a:p>
          </p:txBody>
        </p:sp>
        <p:sp>
          <p:nvSpPr>
            <p:cNvPr id="48" name="tx47"/>
            <p:cNvSpPr/>
            <p:nvPr/>
          </p:nvSpPr>
          <p:spPr>
            <a:xfrm>
              <a:off x="4871422" y="3529759"/>
              <a:ext cx="387492" cy="84664"/>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7F7F7F">
                      <a:alpha val="100000"/>
                    </a:srgbClr>
                  </a:solidFill>
                  <a:latin typeface="Arial"/>
                  <a:cs typeface="Arial"/>
                </a:rPr>
                <a:t>Shelter</a:t>
              </a:r>
            </a:p>
          </p:txBody>
        </p:sp>
        <p:sp>
          <p:nvSpPr>
            <p:cNvPr id="49" name="tx48"/>
            <p:cNvSpPr/>
            <p:nvPr/>
          </p:nvSpPr>
          <p:spPr>
            <a:xfrm>
              <a:off x="6410574" y="3234541"/>
              <a:ext cx="286029" cy="82153"/>
            </a:xfrm>
            <a:prstGeom prst="rect">
              <a:avLst/>
            </a:prstGeom>
            <a:noFill/>
          </p:spPr>
          <p:txBody>
            <a:bodyPr wrap="none" lIns="0" tIns="0" rIns="0" bIns="0" anchor="ctr" anchorCtr="1"/>
            <a:lstStyle/>
            <a:p>
              <a:pPr marL="0" marR="0" indent="0" algn="l">
                <a:lnSpc>
                  <a:spcPts val="900"/>
                </a:lnSpc>
                <a:spcBef>
                  <a:spcPts val="0"/>
                </a:spcBef>
                <a:spcAft>
                  <a:spcPts val="0"/>
                </a:spcAft>
              </a:pPr>
              <a:r>
                <a:rPr lang="en-US" sz="900" b="1" dirty="0">
                  <a:solidFill>
                    <a:srgbClr val="2875A8">
                      <a:alpha val="100000"/>
                    </a:srgbClr>
                  </a:solidFill>
                  <a:latin typeface="Arial"/>
                  <a:cs typeface="Arial"/>
                </a:rPr>
                <a:t>+</a:t>
              </a:r>
              <a:r>
                <a:rPr sz="900" b="1" dirty="0">
                  <a:solidFill>
                    <a:srgbClr val="2875A8">
                      <a:alpha val="100000"/>
                    </a:srgbClr>
                  </a:solidFill>
                  <a:latin typeface="Arial"/>
                  <a:cs typeface="Arial"/>
                </a:rPr>
                <a:t>24.1</a:t>
              </a:r>
              <a:r>
                <a:rPr lang="en-US" sz="900" b="1" dirty="0">
                  <a:solidFill>
                    <a:srgbClr val="2875A8">
                      <a:alpha val="100000"/>
                    </a:srgbClr>
                  </a:solidFill>
                  <a:latin typeface="Arial"/>
                  <a:cs typeface="Arial"/>
                </a:rPr>
                <a:t>%</a:t>
              </a:r>
              <a:endParaRPr sz="900" b="1" dirty="0">
                <a:solidFill>
                  <a:srgbClr val="2875A8">
                    <a:alpha val="100000"/>
                  </a:srgbClr>
                </a:solidFill>
                <a:latin typeface="Arial"/>
                <a:cs typeface="Arial"/>
              </a:endParaRPr>
            </a:p>
          </p:txBody>
        </p:sp>
        <p:sp>
          <p:nvSpPr>
            <p:cNvPr id="50" name="tx49"/>
            <p:cNvSpPr/>
            <p:nvPr/>
          </p:nvSpPr>
          <p:spPr>
            <a:xfrm>
              <a:off x="6410574" y="3076353"/>
              <a:ext cx="286029" cy="83548"/>
            </a:xfrm>
            <a:prstGeom prst="rect">
              <a:avLst/>
            </a:prstGeom>
            <a:noFill/>
          </p:spPr>
          <p:txBody>
            <a:bodyPr wrap="none" lIns="0" tIns="0" rIns="0" bIns="0" anchor="ctr" anchorCtr="1"/>
            <a:lstStyle/>
            <a:p>
              <a:pPr marL="0" marR="0" indent="0" algn="l">
                <a:lnSpc>
                  <a:spcPts val="900"/>
                </a:lnSpc>
                <a:spcBef>
                  <a:spcPts val="0"/>
                </a:spcBef>
                <a:spcAft>
                  <a:spcPts val="0"/>
                </a:spcAft>
              </a:pPr>
              <a:r>
                <a:rPr lang="en-US" sz="900" b="1" dirty="0">
                  <a:solidFill>
                    <a:srgbClr val="960909">
                      <a:alpha val="100000"/>
                    </a:srgbClr>
                  </a:solidFill>
                  <a:latin typeface="Arial"/>
                  <a:cs typeface="Arial"/>
                </a:rPr>
                <a:t>+</a:t>
              </a:r>
              <a:r>
                <a:rPr sz="900" b="1" dirty="0">
                  <a:solidFill>
                    <a:srgbClr val="960909">
                      <a:alpha val="100000"/>
                    </a:srgbClr>
                  </a:solidFill>
                  <a:latin typeface="Arial"/>
                  <a:cs typeface="Arial"/>
                </a:rPr>
                <a:t>23.7</a:t>
              </a:r>
              <a:r>
                <a:rPr lang="en-US" sz="900" b="1" dirty="0">
                  <a:solidFill>
                    <a:srgbClr val="960909">
                      <a:alpha val="100000"/>
                    </a:srgbClr>
                  </a:solidFill>
                  <a:latin typeface="Arial"/>
                  <a:cs typeface="Arial"/>
                </a:rPr>
                <a:t>%</a:t>
              </a:r>
              <a:endParaRPr sz="900" b="1" dirty="0">
                <a:solidFill>
                  <a:srgbClr val="960909">
                    <a:alpha val="100000"/>
                  </a:srgbClr>
                </a:solidFill>
                <a:latin typeface="Arial"/>
                <a:cs typeface="Arial"/>
              </a:endParaRPr>
            </a:p>
          </p:txBody>
        </p:sp>
        <p:sp>
          <p:nvSpPr>
            <p:cNvPr id="51" name="tx50"/>
            <p:cNvSpPr/>
            <p:nvPr/>
          </p:nvSpPr>
          <p:spPr>
            <a:xfrm>
              <a:off x="6410574" y="3395056"/>
              <a:ext cx="286029" cy="83548"/>
            </a:xfrm>
            <a:prstGeom prst="rect">
              <a:avLst/>
            </a:prstGeom>
            <a:noFill/>
          </p:spPr>
          <p:txBody>
            <a:bodyPr wrap="none" lIns="0" tIns="0" rIns="0" bIns="0" anchor="ctr" anchorCtr="1"/>
            <a:lstStyle/>
            <a:p>
              <a:pPr marL="0" marR="0" indent="0" algn="l">
                <a:lnSpc>
                  <a:spcPts val="900"/>
                </a:lnSpc>
                <a:spcBef>
                  <a:spcPts val="0"/>
                </a:spcBef>
                <a:spcAft>
                  <a:spcPts val="0"/>
                </a:spcAft>
              </a:pPr>
              <a:r>
                <a:rPr lang="en-US" sz="900" b="1" dirty="0">
                  <a:solidFill>
                    <a:srgbClr val="E67A17">
                      <a:alpha val="100000"/>
                    </a:srgbClr>
                  </a:solidFill>
                  <a:latin typeface="Arial"/>
                  <a:cs typeface="Arial"/>
                </a:rPr>
                <a:t>+</a:t>
              </a:r>
              <a:r>
                <a:rPr sz="900" b="1" dirty="0">
                  <a:solidFill>
                    <a:srgbClr val="E67A17">
                      <a:alpha val="100000"/>
                    </a:srgbClr>
                  </a:solidFill>
                  <a:latin typeface="Arial"/>
                  <a:cs typeface="Arial"/>
                </a:rPr>
                <a:t>25.5</a:t>
              </a:r>
              <a:r>
                <a:rPr lang="en-US" sz="900" b="1" dirty="0">
                  <a:solidFill>
                    <a:srgbClr val="E67A17">
                      <a:alpha val="100000"/>
                    </a:srgbClr>
                  </a:solidFill>
                  <a:latin typeface="Arial"/>
                  <a:cs typeface="Arial"/>
                </a:rPr>
                <a:t>%</a:t>
              </a:r>
              <a:endParaRPr sz="900" b="1" dirty="0">
                <a:solidFill>
                  <a:srgbClr val="E67A17">
                    <a:alpha val="100000"/>
                  </a:srgbClr>
                </a:solidFill>
                <a:latin typeface="Arial"/>
                <a:cs typeface="Arial"/>
              </a:endParaRPr>
            </a:p>
          </p:txBody>
        </p:sp>
        <p:sp>
          <p:nvSpPr>
            <p:cNvPr id="52" name="tx51"/>
            <p:cNvSpPr/>
            <p:nvPr/>
          </p:nvSpPr>
          <p:spPr>
            <a:xfrm>
              <a:off x="6410574" y="3530819"/>
              <a:ext cx="286029" cy="83604"/>
            </a:xfrm>
            <a:prstGeom prst="rect">
              <a:avLst/>
            </a:prstGeom>
            <a:noFill/>
          </p:spPr>
          <p:txBody>
            <a:bodyPr wrap="none" lIns="0" tIns="0" rIns="0" bIns="0" anchor="ctr" anchorCtr="1"/>
            <a:lstStyle/>
            <a:p>
              <a:pPr marL="0" marR="0" indent="0" algn="l">
                <a:lnSpc>
                  <a:spcPts val="900"/>
                </a:lnSpc>
                <a:spcBef>
                  <a:spcPts val="0"/>
                </a:spcBef>
                <a:spcAft>
                  <a:spcPts val="0"/>
                </a:spcAft>
              </a:pPr>
              <a:r>
                <a:rPr lang="en-US" sz="900" b="1" dirty="0">
                  <a:solidFill>
                    <a:srgbClr val="7F7F7F">
                      <a:alpha val="100000"/>
                    </a:srgbClr>
                  </a:solidFill>
                  <a:latin typeface="Arial"/>
                  <a:cs typeface="Arial"/>
                </a:rPr>
                <a:t>+</a:t>
              </a:r>
              <a:r>
                <a:rPr sz="900" b="1" dirty="0">
                  <a:solidFill>
                    <a:srgbClr val="7F7F7F">
                      <a:alpha val="100000"/>
                    </a:srgbClr>
                  </a:solidFill>
                  <a:latin typeface="Arial"/>
                  <a:cs typeface="Arial"/>
                </a:rPr>
                <a:t>28.1</a:t>
              </a:r>
              <a:r>
                <a:rPr lang="en-US" sz="900" b="1" dirty="0">
                  <a:solidFill>
                    <a:srgbClr val="7F7F7F">
                      <a:alpha val="100000"/>
                    </a:srgbClr>
                  </a:solidFill>
                  <a:latin typeface="Arial"/>
                  <a:cs typeface="Arial"/>
                </a:rPr>
                <a:t>%</a:t>
              </a:r>
              <a:endParaRPr sz="900" b="1" dirty="0">
                <a:solidFill>
                  <a:srgbClr val="7F7F7F">
                    <a:alpha val="100000"/>
                  </a:srgbClr>
                </a:solidFill>
                <a:latin typeface="Arial"/>
                <a:cs typeface="Arial"/>
              </a:endParaRPr>
            </a:p>
          </p:txBody>
        </p:sp>
        <p:sp>
          <p:nvSpPr>
            <p:cNvPr id="53" name="tx52"/>
            <p:cNvSpPr/>
            <p:nvPr/>
          </p:nvSpPr>
          <p:spPr>
            <a:xfrm>
              <a:off x="7000666" y="3230188"/>
              <a:ext cx="327273" cy="86506"/>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2875A8">
                      <a:alpha val="100000"/>
                    </a:srgbClr>
                  </a:solidFill>
                  <a:latin typeface="Arial"/>
                  <a:cs typeface="Arial"/>
                </a:rPr>
                <a:t>+5.6%</a:t>
              </a:r>
            </a:p>
          </p:txBody>
        </p:sp>
        <p:sp>
          <p:nvSpPr>
            <p:cNvPr id="54" name="tx53"/>
            <p:cNvSpPr/>
            <p:nvPr/>
          </p:nvSpPr>
          <p:spPr>
            <a:xfrm>
              <a:off x="7000666" y="3073395"/>
              <a:ext cx="327273" cy="86506"/>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960909">
                      <a:alpha val="100000"/>
                    </a:srgbClr>
                  </a:solidFill>
                  <a:latin typeface="Arial"/>
                  <a:cs typeface="Arial"/>
                </a:rPr>
                <a:t>+7.9%</a:t>
              </a:r>
            </a:p>
          </p:txBody>
        </p:sp>
        <p:sp>
          <p:nvSpPr>
            <p:cNvPr id="55" name="tx54"/>
            <p:cNvSpPr/>
            <p:nvPr/>
          </p:nvSpPr>
          <p:spPr>
            <a:xfrm>
              <a:off x="7000666" y="3392099"/>
              <a:ext cx="327273" cy="86506"/>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E67A17">
                      <a:alpha val="100000"/>
                    </a:srgbClr>
                  </a:solidFill>
                  <a:latin typeface="Arial"/>
                  <a:cs typeface="Arial"/>
                </a:rPr>
                <a:t>+4.1%</a:t>
              </a:r>
            </a:p>
          </p:txBody>
        </p:sp>
        <p:sp>
          <p:nvSpPr>
            <p:cNvPr id="56" name="tx55"/>
            <p:cNvSpPr/>
            <p:nvPr/>
          </p:nvSpPr>
          <p:spPr>
            <a:xfrm>
              <a:off x="7000666" y="3527917"/>
              <a:ext cx="327273" cy="86506"/>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7F7F7F">
                      <a:alpha val="100000"/>
                    </a:srgbClr>
                  </a:solidFill>
                  <a:latin typeface="Arial"/>
                  <a:cs typeface="Arial"/>
                </a:rPr>
                <a:t>+7.9%</a:t>
              </a:r>
            </a:p>
          </p:txBody>
        </p:sp>
        <p:sp>
          <p:nvSpPr>
            <p:cNvPr id="57" name="tx56"/>
            <p:cNvSpPr/>
            <p:nvPr/>
          </p:nvSpPr>
          <p:spPr>
            <a:xfrm>
              <a:off x="7703682" y="3230188"/>
              <a:ext cx="327273" cy="86506"/>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2875A8">
                      <a:alpha val="100000"/>
                    </a:srgbClr>
                  </a:solidFill>
                  <a:latin typeface="Arial"/>
                  <a:cs typeface="Arial"/>
                </a:rPr>
                <a:t>+2.7%</a:t>
              </a:r>
            </a:p>
          </p:txBody>
        </p:sp>
        <p:sp>
          <p:nvSpPr>
            <p:cNvPr id="58" name="tx57"/>
            <p:cNvSpPr/>
            <p:nvPr/>
          </p:nvSpPr>
          <p:spPr>
            <a:xfrm>
              <a:off x="7703682" y="3073395"/>
              <a:ext cx="327273" cy="86506"/>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960909">
                      <a:alpha val="100000"/>
                    </a:srgbClr>
                  </a:solidFill>
                  <a:latin typeface="Arial"/>
                  <a:cs typeface="Arial"/>
                </a:rPr>
                <a:t>+3.8%</a:t>
              </a:r>
            </a:p>
          </p:txBody>
        </p:sp>
        <p:sp>
          <p:nvSpPr>
            <p:cNvPr id="59" name="tx58"/>
            <p:cNvSpPr/>
            <p:nvPr/>
          </p:nvSpPr>
          <p:spPr>
            <a:xfrm>
              <a:off x="7703682" y="3392099"/>
              <a:ext cx="327273" cy="86506"/>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E67A17">
                      <a:alpha val="100000"/>
                    </a:srgbClr>
                  </a:solidFill>
                  <a:latin typeface="Arial"/>
                  <a:cs typeface="Arial"/>
                </a:rPr>
                <a:t>+2.4%</a:t>
              </a:r>
            </a:p>
          </p:txBody>
        </p:sp>
        <p:sp>
          <p:nvSpPr>
            <p:cNvPr id="60" name="tx59"/>
            <p:cNvSpPr/>
            <p:nvPr/>
          </p:nvSpPr>
          <p:spPr>
            <a:xfrm>
              <a:off x="7703682" y="3527917"/>
              <a:ext cx="327273" cy="86506"/>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dirty="0">
                  <a:solidFill>
                    <a:srgbClr val="7F7F7F">
                      <a:alpha val="100000"/>
                    </a:srgbClr>
                  </a:solidFill>
                  <a:latin typeface="Arial"/>
                  <a:cs typeface="Arial"/>
                </a:rPr>
                <a:t>+3.2%</a:t>
              </a:r>
            </a:p>
          </p:txBody>
        </p:sp>
        <p:sp>
          <p:nvSpPr>
            <p:cNvPr id="61" name="pl60"/>
            <p:cNvSpPr/>
            <p:nvPr/>
          </p:nvSpPr>
          <p:spPr>
            <a:xfrm>
              <a:off x="1092341" y="1227777"/>
              <a:ext cx="0" cy="2609855"/>
            </a:xfrm>
            <a:custGeom>
              <a:avLst/>
              <a:gdLst/>
              <a:ahLst/>
              <a:cxnLst/>
              <a:rect l="0" t="0" r="0" b="0"/>
              <a:pathLst>
                <a:path h="2609855">
                  <a:moveTo>
                    <a:pt x="0" y="2609855"/>
                  </a:moveTo>
                  <a:lnTo>
                    <a:pt x="0" y="0"/>
                  </a:lnTo>
                </a:path>
              </a:pathLst>
            </a:custGeom>
            <a:ln w="6775" cap="flat">
              <a:solidFill>
                <a:srgbClr val="000000">
                  <a:alpha val="100000"/>
                </a:srgbClr>
              </a:solidFill>
              <a:prstDash val="solid"/>
              <a:round/>
            </a:ln>
          </p:spPr>
          <p:txBody>
            <a:bodyPr/>
            <a:lstStyle/>
            <a:p>
              <a:endParaRPr/>
            </a:p>
          </p:txBody>
        </p:sp>
        <p:sp>
          <p:nvSpPr>
            <p:cNvPr id="62" name="tx61"/>
            <p:cNvSpPr/>
            <p:nvPr/>
          </p:nvSpPr>
          <p:spPr>
            <a:xfrm>
              <a:off x="824553" y="3790256"/>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85</a:t>
              </a:r>
            </a:p>
          </p:txBody>
        </p:sp>
        <p:sp>
          <p:nvSpPr>
            <p:cNvPr id="63" name="tx62"/>
            <p:cNvSpPr/>
            <p:nvPr/>
          </p:nvSpPr>
          <p:spPr>
            <a:xfrm>
              <a:off x="824553" y="3500272"/>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90</a:t>
              </a:r>
            </a:p>
          </p:txBody>
        </p:sp>
        <p:sp>
          <p:nvSpPr>
            <p:cNvPr id="64" name="tx63"/>
            <p:cNvSpPr/>
            <p:nvPr/>
          </p:nvSpPr>
          <p:spPr>
            <a:xfrm>
              <a:off x="824553" y="3210288"/>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95</a:t>
              </a:r>
            </a:p>
          </p:txBody>
        </p:sp>
        <p:sp>
          <p:nvSpPr>
            <p:cNvPr id="65" name="tx64"/>
            <p:cNvSpPr/>
            <p:nvPr/>
          </p:nvSpPr>
          <p:spPr>
            <a:xfrm>
              <a:off x="753921" y="2920304"/>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100</a:t>
              </a:r>
            </a:p>
          </p:txBody>
        </p:sp>
        <p:sp>
          <p:nvSpPr>
            <p:cNvPr id="66" name="tx65"/>
            <p:cNvSpPr/>
            <p:nvPr/>
          </p:nvSpPr>
          <p:spPr>
            <a:xfrm>
              <a:off x="753921" y="2630320"/>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105</a:t>
              </a:r>
            </a:p>
          </p:txBody>
        </p:sp>
        <p:sp>
          <p:nvSpPr>
            <p:cNvPr id="67" name="tx66"/>
            <p:cNvSpPr/>
            <p:nvPr/>
          </p:nvSpPr>
          <p:spPr>
            <a:xfrm>
              <a:off x="753921" y="2340336"/>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110</a:t>
              </a:r>
            </a:p>
          </p:txBody>
        </p:sp>
        <p:sp>
          <p:nvSpPr>
            <p:cNvPr id="68" name="tx67"/>
            <p:cNvSpPr/>
            <p:nvPr/>
          </p:nvSpPr>
          <p:spPr>
            <a:xfrm>
              <a:off x="753921" y="2050352"/>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115</a:t>
              </a:r>
            </a:p>
          </p:txBody>
        </p:sp>
        <p:sp>
          <p:nvSpPr>
            <p:cNvPr id="69" name="tx68"/>
            <p:cNvSpPr/>
            <p:nvPr/>
          </p:nvSpPr>
          <p:spPr>
            <a:xfrm>
              <a:off x="753921" y="1760368"/>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120</a:t>
              </a:r>
            </a:p>
          </p:txBody>
        </p:sp>
        <p:sp>
          <p:nvSpPr>
            <p:cNvPr id="70" name="tx69"/>
            <p:cNvSpPr/>
            <p:nvPr/>
          </p:nvSpPr>
          <p:spPr>
            <a:xfrm>
              <a:off x="753921" y="1470384"/>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125</a:t>
              </a:r>
            </a:p>
          </p:txBody>
        </p:sp>
        <p:sp>
          <p:nvSpPr>
            <p:cNvPr id="71" name="tx70"/>
            <p:cNvSpPr/>
            <p:nvPr/>
          </p:nvSpPr>
          <p:spPr>
            <a:xfrm>
              <a:off x="753921" y="1180338"/>
              <a:ext cx="211894"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130</a:t>
              </a:r>
            </a:p>
          </p:txBody>
        </p:sp>
        <p:sp>
          <p:nvSpPr>
            <p:cNvPr id="72" name="pl71"/>
            <p:cNvSpPr/>
            <p:nvPr/>
          </p:nvSpPr>
          <p:spPr>
            <a:xfrm>
              <a:off x="1092341" y="3837633"/>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73" name="pl72"/>
            <p:cNvSpPr/>
            <p:nvPr/>
          </p:nvSpPr>
          <p:spPr>
            <a:xfrm>
              <a:off x="1092341" y="3547649"/>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74" name="pl73"/>
            <p:cNvSpPr/>
            <p:nvPr/>
          </p:nvSpPr>
          <p:spPr>
            <a:xfrm>
              <a:off x="1092341" y="3257665"/>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75" name="pl74"/>
            <p:cNvSpPr/>
            <p:nvPr/>
          </p:nvSpPr>
          <p:spPr>
            <a:xfrm>
              <a:off x="1092341" y="2967681"/>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76" name="pl75"/>
            <p:cNvSpPr/>
            <p:nvPr/>
          </p:nvSpPr>
          <p:spPr>
            <a:xfrm>
              <a:off x="1092341" y="2677697"/>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77" name="pl76"/>
            <p:cNvSpPr/>
            <p:nvPr/>
          </p:nvSpPr>
          <p:spPr>
            <a:xfrm>
              <a:off x="1092341" y="2387713"/>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78" name="pl77"/>
            <p:cNvSpPr/>
            <p:nvPr/>
          </p:nvSpPr>
          <p:spPr>
            <a:xfrm>
              <a:off x="1092341" y="2097729"/>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79" name="pl78"/>
            <p:cNvSpPr/>
            <p:nvPr/>
          </p:nvSpPr>
          <p:spPr>
            <a:xfrm>
              <a:off x="1092341" y="1807745"/>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80" name="pl79"/>
            <p:cNvSpPr/>
            <p:nvPr/>
          </p:nvSpPr>
          <p:spPr>
            <a:xfrm>
              <a:off x="1092341" y="1517761"/>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81" name="pl80"/>
            <p:cNvSpPr/>
            <p:nvPr/>
          </p:nvSpPr>
          <p:spPr>
            <a:xfrm>
              <a:off x="1092341" y="1227777"/>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82" name="pl81"/>
            <p:cNvSpPr/>
            <p:nvPr/>
          </p:nvSpPr>
          <p:spPr>
            <a:xfrm>
              <a:off x="1092341" y="3837633"/>
              <a:ext cx="7443618" cy="0"/>
            </a:xfrm>
            <a:custGeom>
              <a:avLst/>
              <a:gdLst/>
              <a:ahLst/>
              <a:cxnLst/>
              <a:rect l="0" t="0" r="0" b="0"/>
              <a:pathLst>
                <a:path w="7443618">
                  <a:moveTo>
                    <a:pt x="0" y="0"/>
                  </a:moveTo>
                  <a:lnTo>
                    <a:pt x="7443618" y="0"/>
                  </a:lnTo>
                </a:path>
              </a:pathLst>
            </a:custGeom>
            <a:ln w="6775" cap="flat">
              <a:solidFill>
                <a:srgbClr val="000000">
                  <a:alpha val="100000"/>
                </a:srgbClr>
              </a:solidFill>
              <a:prstDash val="solid"/>
              <a:round/>
            </a:ln>
          </p:spPr>
          <p:txBody>
            <a:bodyPr/>
            <a:lstStyle/>
            <a:p>
              <a:endParaRPr/>
            </a:p>
          </p:txBody>
        </p:sp>
        <p:sp>
          <p:nvSpPr>
            <p:cNvPr id="83" name="pl82"/>
            <p:cNvSpPr/>
            <p:nvPr/>
          </p:nvSpPr>
          <p:spPr>
            <a:xfrm>
              <a:off x="1165342" y="3765633"/>
              <a:ext cx="0" cy="71999"/>
            </a:xfrm>
            <a:custGeom>
              <a:avLst/>
              <a:gdLst/>
              <a:ahLst/>
              <a:cxnLst/>
              <a:rect l="0" t="0" r="0" b="0"/>
              <a:pathLst>
                <a:path h="71999">
                  <a:moveTo>
                    <a:pt x="0" y="0"/>
                  </a:moveTo>
                  <a:lnTo>
                    <a:pt x="0" y="71999"/>
                  </a:lnTo>
                </a:path>
              </a:pathLst>
            </a:custGeom>
            <a:ln w="6775" cap="flat">
              <a:solidFill>
                <a:srgbClr val="000000">
                  <a:alpha val="100000"/>
                </a:srgbClr>
              </a:solidFill>
              <a:prstDash val="solid"/>
              <a:round/>
            </a:ln>
          </p:spPr>
          <p:txBody>
            <a:bodyPr/>
            <a:lstStyle/>
            <a:p>
              <a:endParaRPr/>
            </a:p>
          </p:txBody>
        </p:sp>
        <p:sp>
          <p:nvSpPr>
            <p:cNvPr id="84" name="pl83"/>
            <p:cNvSpPr/>
            <p:nvPr/>
          </p:nvSpPr>
          <p:spPr>
            <a:xfrm>
              <a:off x="2086695" y="3765633"/>
              <a:ext cx="0" cy="71999"/>
            </a:xfrm>
            <a:custGeom>
              <a:avLst/>
              <a:gdLst/>
              <a:ahLst/>
              <a:cxnLst/>
              <a:rect l="0" t="0" r="0" b="0"/>
              <a:pathLst>
                <a:path h="71999">
                  <a:moveTo>
                    <a:pt x="0" y="0"/>
                  </a:moveTo>
                  <a:lnTo>
                    <a:pt x="0" y="71999"/>
                  </a:lnTo>
                </a:path>
              </a:pathLst>
            </a:custGeom>
            <a:ln w="6775" cap="flat">
              <a:solidFill>
                <a:srgbClr val="000000">
                  <a:alpha val="100000"/>
                </a:srgbClr>
              </a:solidFill>
              <a:prstDash val="solid"/>
              <a:round/>
            </a:ln>
          </p:spPr>
          <p:txBody>
            <a:bodyPr/>
            <a:lstStyle/>
            <a:p>
              <a:endParaRPr/>
            </a:p>
          </p:txBody>
        </p:sp>
        <p:sp>
          <p:nvSpPr>
            <p:cNvPr id="85" name="pl84"/>
            <p:cNvSpPr/>
            <p:nvPr/>
          </p:nvSpPr>
          <p:spPr>
            <a:xfrm>
              <a:off x="3008047" y="3765633"/>
              <a:ext cx="0" cy="71999"/>
            </a:xfrm>
            <a:custGeom>
              <a:avLst/>
              <a:gdLst/>
              <a:ahLst/>
              <a:cxnLst/>
              <a:rect l="0" t="0" r="0" b="0"/>
              <a:pathLst>
                <a:path h="71999">
                  <a:moveTo>
                    <a:pt x="0" y="0"/>
                  </a:moveTo>
                  <a:lnTo>
                    <a:pt x="0" y="71999"/>
                  </a:lnTo>
                </a:path>
              </a:pathLst>
            </a:custGeom>
            <a:ln w="6775" cap="flat">
              <a:solidFill>
                <a:srgbClr val="000000">
                  <a:alpha val="100000"/>
                </a:srgbClr>
              </a:solidFill>
              <a:prstDash val="solid"/>
              <a:round/>
            </a:ln>
          </p:spPr>
          <p:txBody>
            <a:bodyPr/>
            <a:lstStyle/>
            <a:p>
              <a:endParaRPr/>
            </a:p>
          </p:txBody>
        </p:sp>
        <p:sp>
          <p:nvSpPr>
            <p:cNvPr id="86" name="pl85"/>
            <p:cNvSpPr/>
            <p:nvPr/>
          </p:nvSpPr>
          <p:spPr>
            <a:xfrm>
              <a:off x="3931924" y="3765633"/>
              <a:ext cx="0" cy="71999"/>
            </a:xfrm>
            <a:custGeom>
              <a:avLst/>
              <a:gdLst/>
              <a:ahLst/>
              <a:cxnLst/>
              <a:rect l="0" t="0" r="0" b="0"/>
              <a:pathLst>
                <a:path h="71999">
                  <a:moveTo>
                    <a:pt x="0" y="0"/>
                  </a:moveTo>
                  <a:lnTo>
                    <a:pt x="0" y="71999"/>
                  </a:lnTo>
                </a:path>
              </a:pathLst>
            </a:custGeom>
            <a:ln w="6775" cap="flat">
              <a:solidFill>
                <a:srgbClr val="000000">
                  <a:alpha val="100000"/>
                </a:srgbClr>
              </a:solidFill>
              <a:prstDash val="solid"/>
              <a:round/>
            </a:ln>
          </p:spPr>
          <p:txBody>
            <a:bodyPr/>
            <a:lstStyle/>
            <a:p>
              <a:endParaRPr/>
            </a:p>
          </p:txBody>
        </p:sp>
        <p:sp>
          <p:nvSpPr>
            <p:cNvPr id="87" name="pl86"/>
            <p:cNvSpPr/>
            <p:nvPr/>
          </p:nvSpPr>
          <p:spPr>
            <a:xfrm>
              <a:off x="4853276" y="3765633"/>
              <a:ext cx="0" cy="71999"/>
            </a:xfrm>
            <a:custGeom>
              <a:avLst/>
              <a:gdLst/>
              <a:ahLst/>
              <a:cxnLst/>
              <a:rect l="0" t="0" r="0" b="0"/>
              <a:pathLst>
                <a:path h="71999">
                  <a:moveTo>
                    <a:pt x="0" y="0"/>
                  </a:moveTo>
                  <a:lnTo>
                    <a:pt x="0" y="71999"/>
                  </a:lnTo>
                </a:path>
              </a:pathLst>
            </a:custGeom>
            <a:ln w="6775" cap="flat">
              <a:solidFill>
                <a:srgbClr val="000000">
                  <a:alpha val="100000"/>
                </a:srgbClr>
              </a:solidFill>
              <a:prstDash val="solid"/>
              <a:round/>
            </a:ln>
          </p:spPr>
          <p:txBody>
            <a:bodyPr/>
            <a:lstStyle/>
            <a:p>
              <a:endParaRPr/>
            </a:p>
          </p:txBody>
        </p:sp>
        <p:sp>
          <p:nvSpPr>
            <p:cNvPr id="88" name="pl87"/>
            <p:cNvSpPr/>
            <p:nvPr/>
          </p:nvSpPr>
          <p:spPr>
            <a:xfrm>
              <a:off x="5774628" y="3765633"/>
              <a:ext cx="0" cy="71999"/>
            </a:xfrm>
            <a:custGeom>
              <a:avLst/>
              <a:gdLst/>
              <a:ahLst/>
              <a:cxnLst/>
              <a:rect l="0" t="0" r="0" b="0"/>
              <a:pathLst>
                <a:path h="71999">
                  <a:moveTo>
                    <a:pt x="0" y="0"/>
                  </a:moveTo>
                  <a:lnTo>
                    <a:pt x="0" y="71999"/>
                  </a:lnTo>
                </a:path>
              </a:pathLst>
            </a:custGeom>
            <a:ln w="6775" cap="flat">
              <a:solidFill>
                <a:srgbClr val="000000">
                  <a:alpha val="100000"/>
                </a:srgbClr>
              </a:solidFill>
              <a:prstDash val="solid"/>
              <a:round/>
            </a:ln>
          </p:spPr>
          <p:txBody>
            <a:bodyPr/>
            <a:lstStyle/>
            <a:p>
              <a:endParaRPr/>
            </a:p>
          </p:txBody>
        </p:sp>
        <p:sp>
          <p:nvSpPr>
            <p:cNvPr id="89" name="pl88"/>
            <p:cNvSpPr/>
            <p:nvPr/>
          </p:nvSpPr>
          <p:spPr>
            <a:xfrm>
              <a:off x="6695981" y="3765633"/>
              <a:ext cx="0" cy="71999"/>
            </a:xfrm>
            <a:custGeom>
              <a:avLst/>
              <a:gdLst/>
              <a:ahLst/>
              <a:cxnLst/>
              <a:rect l="0" t="0" r="0" b="0"/>
              <a:pathLst>
                <a:path h="71999">
                  <a:moveTo>
                    <a:pt x="0" y="0"/>
                  </a:moveTo>
                  <a:lnTo>
                    <a:pt x="0" y="71999"/>
                  </a:lnTo>
                </a:path>
              </a:pathLst>
            </a:custGeom>
            <a:ln w="6775" cap="flat">
              <a:solidFill>
                <a:srgbClr val="000000">
                  <a:alpha val="100000"/>
                </a:srgbClr>
              </a:solidFill>
              <a:prstDash val="solid"/>
              <a:round/>
            </a:ln>
          </p:spPr>
          <p:txBody>
            <a:bodyPr/>
            <a:lstStyle/>
            <a:p>
              <a:endParaRPr/>
            </a:p>
          </p:txBody>
        </p:sp>
        <p:sp>
          <p:nvSpPr>
            <p:cNvPr id="90" name="pl89"/>
            <p:cNvSpPr/>
            <p:nvPr/>
          </p:nvSpPr>
          <p:spPr>
            <a:xfrm>
              <a:off x="7619858" y="3765633"/>
              <a:ext cx="0" cy="71999"/>
            </a:xfrm>
            <a:custGeom>
              <a:avLst/>
              <a:gdLst/>
              <a:ahLst/>
              <a:cxnLst/>
              <a:rect l="0" t="0" r="0" b="0"/>
              <a:pathLst>
                <a:path h="71999">
                  <a:moveTo>
                    <a:pt x="0" y="0"/>
                  </a:moveTo>
                  <a:lnTo>
                    <a:pt x="0" y="71999"/>
                  </a:lnTo>
                </a:path>
              </a:pathLst>
            </a:custGeom>
            <a:ln w="6775" cap="flat">
              <a:solidFill>
                <a:srgbClr val="000000">
                  <a:alpha val="100000"/>
                </a:srgbClr>
              </a:solidFill>
              <a:prstDash val="solid"/>
              <a:round/>
            </a:ln>
          </p:spPr>
          <p:txBody>
            <a:bodyPr/>
            <a:lstStyle/>
            <a:p>
              <a:endParaRPr/>
            </a:p>
          </p:txBody>
        </p:sp>
        <p:sp>
          <p:nvSpPr>
            <p:cNvPr id="91" name="tx90"/>
            <p:cNvSpPr/>
            <p:nvPr/>
          </p:nvSpPr>
          <p:spPr>
            <a:xfrm>
              <a:off x="904056" y="3987541"/>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2018</a:t>
              </a:r>
            </a:p>
          </p:txBody>
        </p:sp>
        <p:sp>
          <p:nvSpPr>
            <p:cNvPr id="92" name="tx91"/>
            <p:cNvSpPr/>
            <p:nvPr/>
          </p:nvSpPr>
          <p:spPr>
            <a:xfrm>
              <a:off x="1825408" y="3987541"/>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2019</a:t>
              </a:r>
            </a:p>
          </p:txBody>
        </p:sp>
        <p:sp>
          <p:nvSpPr>
            <p:cNvPr id="93" name="tx92"/>
            <p:cNvSpPr/>
            <p:nvPr/>
          </p:nvSpPr>
          <p:spPr>
            <a:xfrm>
              <a:off x="2746761" y="3987541"/>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2020</a:t>
              </a:r>
            </a:p>
          </p:txBody>
        </p:sp>
        <p:sp>
          <p:nvSpPr>
            <p:cNvPr id="94" name="tx93"/>
            <p:cNvSpPr/>
            <p:nvPr/>
          </p:nvSpPr>
          <p:spPr>
            <a:xfrm>
              <a:off x="3670637" y="3987541"/>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2021</a:t>
              </a:r>
            </a:p>
          </p:txBody>
        </p:sp>
        <p:sp>
          <p:nvSpPr>
            <p:cNvPr id="95" name="tx94"/>
            <p:cNvSpPr/>
            <p:nvPr/>
          </p:nvSpPr>
          <p:spPr>
            <a:xfrm>
              <a:off x="4591990" y="3987541"/>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2022</a:t>
              </a:r>
            </a:p>
          </p:txBody>
        </p:sp>
        <p:sp>
          <p:nvSpPr>
            <p:cNvPr id="96" name="tx95"/>
            <p:cNvSpPr/>
            <p:nvPr/>
          </p:nvSpPr>
          <p:spPr>
            <a:xfrm>
              <a:off x="5513342" y="3987479"/>
              <a:ext cx="522572"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2023</a:t>
              </a:r>
            </a:p>
          </p:txBody>
        </p:sp>
        <p:sp>
          <p:nvSpPr>
            <p:cNvPr id="97" name="tx96"/>
            <p:cNvSpPr/>
            <p:nvPr/>
          </p:nvSpPr>
          <p:spPr>
            <a:xfrm>
              <a:off x="6434695" y="3987541"/>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2024</a:t>
              </a:r>
            </a:p>
          </p:txBody>
        </p:sp>
        <p:sp>
          <p:nvSpPr>
            <p:cNvPr id="98" name="tx97"/>
            <p:cNvSpPr/>
            <p:nvPr/>
          </p:nvSpPr>
          <p:spPr>
            <a:xfrm>
              <a:off x="7358571" y="3987541"/>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2025</a:t>
              </a:r>
            </a:p>
          </p:txBody>
        </p:sp>
        <p:sp>
          <p:nvSpPr>
            <p:cNvPr id="99" name="tx98"/>
            <p:cNvSpPr/>
            <p:nvPr/>
          </p:nvSpPr>
          <p:spPr>
            <a:xfrm>
              <a:off x="1092341" y="1040180"/>
              <a:ext cx="1563811" cy="11800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b="1">
                  <a:solidFill>
                    <a:srgbClr val="414B56">
                      <a:alpha val="100000"/>
                    </a:srgbClr>
                  </a:solidFill>
                  <a:latin typeface="Arial"/>
                  <a:cs typeface="Arial"/>
                </a:rPr>
                <a:t>Index, January 2021 = 100</a:t>
              </a:r>
            </a:p>
          </p:txBody>
        </p:sp>
        <p:sp>
          <p:nvSpPr>
            <p:cNvPr id="100" name="tx99"/>
            <p:cNvSpPr/>
            <p:nvPr/>
          </p:nvSpPr>
          <p:spPr>
            <a:xfrm>
              <a:off x="1092341" y="827939"/>
              <a:ext cx="3955256"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A6F8F">
                      <a:alpha val="100000"/>
                    </a:srgbClr>
                  </a:solidFill>
                  <a:latin typeface="Arial"/>
                  <a:cs typeface="Arial"/>
                </a:rPr>
                <a:t>Consumer Price Indexes and Average Hourly Earnings</a:t>
              </a:r>
            </a:p>
          </p:txBody>
        </p:sp>
        <p:sp>
          <p:nvSpPr>
            <p:cNvPr id="101" name="tx100"/>
            <p:cNvSpPr/>
            <p:nvPr/>
          </p:nvSpPr>
          <p:spPr>
            <a:xfrm>
              <a:off x="1092341" y="4329720"/>
              <a:ext cx="0" cy="0"/>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102" name="tx101"/>
            <p:cNvSpPr/>
            <p:nvPr/>
          </p:nvSpPr>
          <p:spPr>
            <a:xfrm>
              <a:off x="1092341" y="4466880"/>
              <a:ext cx="0" cy="0"/>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103" name="tx102"/>
            <p:cNvSpPr/>
            <p:nvPr/>
          </p:nvSpPr>
          <p:spPr>
            <a:xfrm>
              <a:off x="1092341" y="4487519"/>
              <a:ext cx="1842678" cy="116520"/>
            </a:xfrm>
            <a:prstGeom prst="rect">
              <a:avLst/>
            </a:prstGeom>
            <a:noFill/>
          </p:spPr>
          <p:txBody>
            <a:bodyPr wrap="none" lIns="0" tIns="0" rIns="0" bIns="0" anchor="ctr" anchorCtr="0"/>
            <a:lstStyle/>
            <a:p>
              <a:pPr marL="0" marR="0" indent="0" algn="l">
                <a:lnSpc>
                  <a:spcPts val="1000"/>
                </a:lnSpc>
                <a:spcBef>
                  <a:spcPts val="0"/>
                </a:spcBef>
                <a:spcAft>
                  <a:spcPts val="0"/>
                </a:spcAft>
              </a:pPr>
              <a:r>
                <a:rPr sz="1000" dirty="0">
                  <a:solidFill>
                    <a:srgbClr val="000000">
                      <a:alpha val="100000"/>
                    </a:srgbClr>
                  </a:solidFill>
                  <a:latin typeface="Arial"/>
                  <a:cs typeface="Arial"/>
                </a:rPr>
                <a:t>Last data point: December 202</a:t>
              </a:r>
              <a:r>
                <a:rPr lang="en-US" sz="1000" dirty="0">
                  <a:solidFill>
                    <a:srgbClr val="000000">
                      <a:alpha val="100000"/>
                    </a:srgbClr>
                  </a:solidFill>
                  <a:latin typeface="Arial"/>
                  <a:cs typeface="Arial"/>
                </a:rPr>
                <a:t>5</a:t>
              </a:r>
              <a:r>
                <a:rPr sz="1000" dirty="0">
                  <a:solidFill>
                    <a:srgbClr val="000000">
                      <a:alpha val="100000"/>
                    </a:srgbClr>
                  </a:solidFill>
                  <a:latin typeface="Arial"/>
                  <a:cs typeface="Arial"/>
                </a:rPr>
                <a:t>.</a:t>
              </a:r>
            </a:p>
          </p:txBody>
        </p:sp>
        <p:sp>
          <p:nvSpPr>
            <p:cNvPr id="104" name="tx103"/>
            <p:cNvSpPr/>
            <p:nvPr/>
          </p:nvSpPr>
          <p:spPr>
            <a:xfrm>
              <a:off x="1092341" y="4622013"/>
              <a:ext cx="3077641" cy="119186"/>
            </a:xfrm>
            <a:prstGeom prst="rect">
              <a:avLst/>
            </a:prstGeom>
            <a:noFill/>
          </p:spPr>
          <p:txBody>
            <a:bodyPr wrap="none" lIns="0" tIns="0" rIns="0" bIns="0" anchor="ctr" anchorCtr="0"/>
            <a:lstStyle/>
            <a:p>
              <a:pPr marL="0" marR="0" indent="0" algn="l">
                <a:lnSpc>
                  <a:spcPts val="1000"/>
                </a:lnSpc>
                <a:spcBef>
                  <a:spcPts val="0"/>
                </a:spcBef>
                <a:spcAft>
                  <a:spcPts val="0"/>
                </a:spcAft>
              </a:pPr>
              <a:r>
                <a:rPr sz="1000" dirty="0">
                  <a:solidFill>
                    <a:srgbClr val="000000">
                      <a:alpha val="100000"/>
                    </a:srgbClr>
                  </a:solidFill>
                  <a:latin typeface="Arial"/>
                  <a:cs typeface="Arial"/>
                </a:rPr>
                <a:t>Source: Bureau of Labor Statistics via Haver Analytics.</a:t>
              </a:r>
            </a:p>
          </p:txBody>
        </p:sp>
      </p:grpSp>
      <p:sp>
        <p:nvSpPr>
          <p:cNvPr id="105" name="Slide Number Placeholder 104">
            <a:extLst>
              <a:ext uri="{FF2B5EF4-FFF2-40B4-BE49-F238E27FC236}">
                <a16:creationId xmlns:a16="http://schemas.microsoft.com/office/drawing/2014/main" id="{A0898A71-C756-8467-86C4-20807B22D521}"/>
              </a:ext>
            </a:extLst>
          </p:cNvPr>
          <p:cNvSpPr>
            <a:spLocks noGrp="1"/>
          </p:cNvSpPr>
          <p:nvPr>
            <p:ph type="sldNum" sz="quarter" idx="10"/>
          </p:nvPr>
        </p:nvSpPr>
        <p:spPr/>
        <p:txBody>
          <a:bodyPr/>
          <a:lstStyle/>
          <a:p>
            <a:fld id="{16DB3CF8-59E7-44C6-88F7-CC6EEF5857E3}"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38F1C-F4B4-A0AC-29B8-F8BC810DD27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CF1670-9634-00F7-F21A-2BCD37631E92}"/>
              </a:ext>
            </a:extLst>
          </p:cNvPr>
          <p:cNvSpPr>
            <a:spLocks noGrp="1"/>
          </p:cNvSpPr>
          <p:nvPr>
            <p:ph type="sldNum" sz="quarter" idx="10"/>
          </p:nvPr>
        </p:nvSpPr>
        <p:spPr/>
        <p:txBody>
          <a:bodyPr/>
          <a:lstStyle/>
          <a:p>
            <a:fld id="{16DB3CF8-59E7-44C6-88F7-CC6EEF5857E3}" type="slidenum">
              <a:rPr lang="en-US" smtClean="0"/>
              <a:pPr/>
              <a:t>19</a:t>
            </a:fld>
            <a:endParaRPr lang="en-US"/>
          </a:p>
        </p:txBody>
      </p:sp>
      <p:sp>
        <p:nvSpPr>
          <p:cNvPr id="6" name="Title 5">
            <a:extLst>
              <a:ext uri="{FF2B5EF4-FFF2-40B4-BE49-F238E27FC236}">
                <a16:creationId xmlns:a16="http://schemas.microsoft.com/office/drawing/2014/main" id="{5BCD484D-A373-0E96-248B-DD23CB862DA8}"/>
              </a:ext>
            </a:extLst>
          </p:cNvPr>
          <p:cNvSpPr>
            <a:spLocks noGrp="1"/>
          </p:cNvSpPr>
          <p:nvPr>
            <p:ph type="title"/>
          </p:nvPr>
        </p:nvSpPr>
        <p:spPr/>
        <p:txBody>
          <a:bodyPr/>
          <a:lstStyle/>
          <a:p>
            <a:r>
              <a:rPr lang="en-US" dirty="0"/>
              <a:t>Key Takeaways</a:t>
            </a:r>
          </a:p>
        </p:txBody>
      </p:sp>
      <p:sp>
        <p:nvSpPr>
          <p:cNvPr id="7" name="Text Placeholder 6">
            <a:extLst>
              <a:ext uri="{FF2B5EF4-FFF2-40B4-BE49-F238E27FC236}">
                <a16:creationId xmlns:a16="http://schemas.microsoft.com/office/drawing/2014/main" id="{A4557F5A-5A37-0E2B-6FB5-65D14C8CEF7E}"/>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749CC1DF-CA36-537E-9FB2-EF4EFD622A3D}"/>
              </a:ext>
            </a:extLst>
          </p:cNvPr>
          <p:cNvSpPr>
            <a:spLocks noGrp="1"/>
          </p:cNvSpPr>
          <p:nvPr>
            <p:ph type="body" sz="quarter" idx="25"/>
          </p:nvPr>
        </p:nvSpPr>
        <p:spPr/>
        <p:txBody>
          <a:bodyPr/>
          <a:lstStyle/>
          <a:p>
            <a:endParaRPr lang="en-US"/>
          </a:p>
        </p:txBody>
      </p:sp>
      <p:sp>
        <p:nvSpPr>
          <p:cNvPr id="8" name="Text Placeholder 7">
            <a:extLst>
              <a:ext uri="{FF2B5EF4-FFF2-40B4-BE49-F238E27FC236}">
                <a16:creationId xmlns:a16="http://schemas.microsoft.com/office/drawing/2014/main" id="{15B0FBE3-F00B-82CA-D9ED-92BA276240EB}"/>
              </a:ext>
            </a:extLst>
          </p:cNvPr>
          <p:cNvSpPr>
            <a:spLocks noGrp="1"/>
          </p:cNvSpPr>
          <p:nvPr>
            <p:ph type="body" sz="quarter" idx="18"/>
          </p:nvPr>
        </p:nvSpPr>
        <p:spPr/>
        <p:txBody>
          <a:bodyPr/>
          <a:lstStyle/>
          <a:p>
            <a:pPr marL="342900" indent="-342900">
              <a:buFont typeface="Arial" panose="020B0604020202020204" pitchFamily="34" charset="0"/>
              <a:buChar char="•"/>
            </a:pPr>
            <a:r>
              <a:rPr lang="en-US" dirty="0"/>
              <a:t>Consumer sentiment has weakened, but GDP growth is expected to be above trend in 2026.</a:t>
            </a:r>
          </a:p>
          <a:p>
            <a:pPr marL="342900" indent="-342900">
              <a:buFont typeface="Arial" panose="020B0604020202020204" pitchFamily="34" charset="0"/>
              <a:buChar char="•"/>
            </a:pPr>
            <a:r>
              <a:rPr lang="en-US" dirty="0"/>
              <a:t>Employment has leveled off and the labor market is cooler than it was, but the unemployment rate remains low.</a:t>
            </a:r>
          </a:p>
          <a:p>
            <a:pPr marL="342900" indent="-342900">
              <a:buFont typeface="Arial" panose="020B0604020202020204" pitchFamily="34" charset="0"/>
              <a:buChar char="•"/>
            </a:pPr>
            <a:r>
              <a:rPr lang="en-US" dirty="0"/>
              <a:t>Inflation remains elevated, in part because tariffs have pushed up goods prices.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6962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285C86-CAD1-A5A1-E071-F2D1390445E0}"/>
              </a:ext>
            </a:extLst>
          </p:cNvPr>
          <p:cNvSpPr>
            <a:spLocks noGrp="1"/>
          </p:cNvSpPr>
          <p:nvPr>
            <p:ph type="sldNum" sz="quarter" idx="10"/>
          </p:nvPr>
        </p:nvSpPr>
        <p:spPr/>
        <p:txBody>
          <a:bodyPr/>
          <a:lstStyle/>
          <a:p>
            <a:fld id="{16DB3CF8-59E7-44C6-88F7-CC6EEF5857E3}" type="slidenum">
              <a:rPr lang="en-US" smtClean="0"/>
              <a:pPr/>
              <a:t>2</a:t>
            </a:fld>
            <a:endParaRPr lang="en-US"/>
          </a:p>
        </p:txBody>
      </p:sp>
      <p:sp>
        <p:nvSpPr>
          <p:cNvPr id="5" name="Title 4">
            <a:extLst>
              <a:ext uri="{FF2B5EF4-FFF2-40B4-BE49-F238E27FC236}">
                <a16:creationId xmlns:a16="http://schemas.microsoft.com/office/drawing/2014/main" id="{6FBBD0F6-0FA9-BFF2-B3F4-4BBF90E072EE}"/>
              </a:ext>
            </a:extLst>
          </p:cNvPr>
          <p:cNvSpPr>
            <a:spLocks noGrp="1"/>
          </p:cNvSpPr>
          <p:nvPr>
            <p:ph type="title"/>
          </p:nvPr>
        </p:nvSpPr>
        <p:spPr/>
        <p:txBody>
          <a:bodyPr/>
          <a:lstStyle/>
          <a:p>
            <a:r>
              <a:rPr lang="en-US" dirty="0"/>
              <a:t>Roadmap for today’s presentation</a:t>
            </a:r>
          </a:p>
        </p:txBody>
      </p:sp>
      <p:sp>
        <p:nvSpPr>
          <p:cNvPr id="6" name="Text Placeholder 5">
            <a:extLst>
              <a:ext uri="{FF2B5EF4-FFF2-40B4-BE49-F238E27FC236}">
                <a16:creationId xmlns:a16="http://schemas.microsoft.com/office/drawing/2014/main" id="{2BFB15BF-9000-9576-EAC9-DFBC97CAAA6C}"/>
              </a:ext>
            </a:extLst>
          </p:cNvPr>
          <p:cNvSpPr>
            <a:spLocks noGrp="1"/>
          </p:cNvSpPr>
          <p:nvPr>
            <p:ph type="body" sz="quarter" idx="16"/>
          </p:nvPr>
        </p:nvSpPr>
        <p:spPr/>
        <p:txBody>
          <a:bodyPr/>
          <a:lstStyle/>
          <a:p>
            <a:endParaRPr lang="en-US"/>
          </a:p>
        </p:txBody>
      </p:sp>
      <p:sp>
        <p:nvSpPr>
          <p:cNvPr id="8" name="Text Placeholder 7">
            <a:extLst>
              <a:ext uri="{FF2B5EF4-FFF2-40B4-BE49-F238E27FC236}">
                <a16:creationId xmlns:a16="http://schemas.microsoft.com/office/drawing/2014/main" id="{67964D8F-343A-64DC-FF7D-E77471C9DD42}"/>
              </a:ext>
            </a:extLst>
          </p:cNvPr>
          <p:cNvSpPr>
            <a:spLocks noGrp="1"/>
          </p:cNvSpPr>
          <p:nvPr>
            <p:ph type="body" sz="quarter" idx="25"/>
          </p:nvPr>
        </p:nvSpPr>
        <p:spPr/>
        <p:txBody>
          <a:bodyPr/>
          <a:lstStyle/>
          <a:p>
            <a:endParaRPr lang="en-US"/>
          </a:p>
        </p:txBody>
      </p:sp>
      <p:sp>
        <p:nvSpPr>
          <p:cNvPr id="7" name="Text Placeholder 6">
            <a:extLst>
              <a:ext uri="{FF2B5EF4-FFF2-40B4-BE49-F238E27FC236}">
                <a16:creationId xmlns:a16="http://schemas.microsoft.com/office/drawing/2014/main" id="{98742334-E6C4-F689-1FCC-B489BCBE8C30}"/>
              </a:ext>
            </a:extLst>
          </p:cNvPr>
          <p:cNvSpPr>
            <a:spLocks noGrp="1"/>
          </p:cNvSpPr>
          <p:nvPr>
            <p:ph type="body" sz="quarter" idx="18"/>
          </p:nvPr>
        </p:nvSpPr>
        <p:spPr/>
        <p:txBody>
          <a:bodyPr/>
          <a:lstStyle/>
          <a:p>
            <a:pPr marL="342900" indent="-342900">
              <a:buFont typeface="Arial" panose="020B0604020202020204" pitchFamily="34" charset="0"/>
              <a:buChar char="•"/>
            </a:pPr>
            <a:r>
              <a:rPr lang="en-US" dirty="0"/>
              <a:t>Overview of the Federal Reserve</a:t>
            </a:r>
          </a:p>
          <a:p>
            <a:pPr marL="342900" indent="-342900">
              <a:buFont typeface="Arial" panose="020B0604020202020204" pitchFamily="34" charset="0"/>
              <a:buChar char="•"/>
            </a:pPr>
            <a:r>
              <a:rPr lang="en-US" dirty="0"/>
              <a:t>Macroeconomic conditions</a:t>
            </a:r>
          </a:p>
          <a:p>
            <a:pPr marL="342900" indent="-342900">
              <a:buFont typeface="Arial" panose="020B0604020202020204" pitchFamily="34" charset="0"/>
              <a:buChar char="•"/>
            </a:pPr>
            <a:r>
              <a:rPr lang="en-US" dirty="0"/>
              <a:t>Labor market</a:t>
            </a:r>
          </a:p>
          <a:p>
            <a:pPr marL="342900" indent="-342900">
              <a:buFont typeface="Arial" panose="020B0604020202020204" pitchFamily="34" charset="0"/>
              <a:buChar char="•"/>
            </a:pPr>
            <a:r>
              <a:rPr lang="en-US" dirty="0"/>
              <a:t>Inflation</a:t>
            </a:r>
          </a:p>
          <a:p>
            <a:pPr marL="342900" indent="-342900">
              <a:buFont typeface="Arial" panose="020B0604020202020204" pitchFamily="34" charset="0"/>
              <a:buChar char="•"/>
            </a:pPr>
            <a:r>
              <a:rPr lang="en-US"/>
              <a:t>Interest rates</a:t>
            </a:r>
          </a:p>
        </p:txBody>
      </p:sp>
    </p:spTree>
    <p:extLst>
      <p:ext uri="{BB962C8B-B14F-4D97-AF65-F5344CB8AC3E}">
        <p14:creationId xmlns:p14="http://schemas.microsoft.com/office/powerpoint/2010/main" val="3778766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cNvSpPr>
            <a:spLocks noGrp="1"/>
          </p:cNvSpPr>
          <p:nvPr>
            <p:ph type="title" hasCustomPrompt="1"/>
          </p:nvPr>
        </p:nvSpPr>
        <p:spPr>
          <a:xfrm>
            <a:off x="0" y="0"/>
            <a:ext cx="9144000" cy="512064"/>
          </a:xfrm>
        </p:spPr>
        <p:txBody>
          <a:bodyPr/>
          <a:lstStyle/>
          <a:p>
            <a:r>
              <a:rPr lang="en-US" dirty="0"/>
              <a:t>Interest rate projections are mixed, with a median of one 25 basis point cut this year</a:t>
            </a:r>
            <a:endParaRPr dirty="0"/>
          </a:p>
        </p:txBody>
      </p:sp>
      <p:grpSp>
        <p:nvGrpSpPr>
          <p:cNvPr id="3" name="Group 2"/>
          <p:cNvGrpSpPr/>
          <p:nvPr/>
        </p:nvGrpSpPr>
        <p:grpSpPr>
          <a:xfrm>
            <a:off x="365760" y="685800"/>
            <a:ext cx="8458200" cy="4343400"/>
            <a:chOff x="365760" y="685800"/>
            <a:chExt cx="8458200" cy="4343400"/>
          </a:xfrm>
        </p:grpSpPr>
        <p:sp>
          <p:nvSpPr>
            <p:cNvPr id="4" name="rc3"/>
            <p:cNvSpPr/>
            <p:nvPr/>
          </p:nvSpPr>
          <p:spPr>
            <a:xfrm>
              <a:off x="365760" y="685800"/>
              <a:ext cx="8458200" cy="4343400"/>
            </a:xfrm>
            <a:prstGeom prst="rect">
              <a:avLst/>
            </a:prstGeom>
          </p:spPr>
          <p:txBody>
            <a:bodyPr/>
            <a:lstStyle/>
            <a:p>
              <a:endParaRPr/>
            </a:p>
          </p:txBody>
        </p:sp>
        <p:sp>
          <p:nvSpPr>
            <p:cNvPr id="5" name="rc4"/>
            <p:cNvSpPr/>
            <p:nvPr/>
          </p:nvSpPr>
          <p:spPr>
            <a:xfrm>
              <a:off x="1056994" y="1227777"/>
              <a:ext cx="7478965" cy="2767467"/>
            </a:xfrm>
            <a:prstGeom prst="rect">
              <a:avLst/>
            </a:prstGeom>
          </p:spPr>
          <p:txBody>
            <a:bodyPr/>
            <a:lstStyle/>
            <a:p>
              <a:endParaRPr/>
            </a:p>
          </p:txBody>
        </p:sp>
        <p:sp>
          <p:nvSpPr>
            <p:cNvPr id="6" name="pl5"/>
            <p:cNvSpPr/>
            <p:nvPr/>
          </p:nvSpPr>
          <p:spPr>
            <a:xfrm>
              <a:off x="1056994" y="3995245"/>
              <a:ext cx="7478965" cy="0"/>
            </a:xfrm>
            <a:custGeom>
              <a:avLst/>
              <a:gdLst/>
              <a:ahLst/>
              <a:cxnLst/>
              <a:rect l="0" t="0" r="0" b="0"/>
              <a:pathLst>
                <a:path w="7478965">
                  <a:moveTo>
                    <a:pt x="0" y="0"/>
                  </a:moveTo>
                  <a:lnTo>
                    <a:pt x="7478965" y="0"/>
                  </a:lnTo>
                  <a:lnTo>
                    <a:pt x="7478965" y="0"/>
                  </a:lnTo>
                </a:path>
              </a:pathLst>
            </a:custGeom>
            <a:ln w="6775" cap="flat">
              <a:solidFill>
                <a:srgbClr val="E5E5E5">
                  <a:alpha val="100000"/>
                </a:srgbClr>
              </a:solidFill>
              <a:prstDash val="solid"/>
              <a:round/>
            </a:ln>
          </p:spPr>
          <p:txBody>
            <a:bodyPr/>
            <a:lstStyle/>
            <a:p>
              <a:endParaRPr/>
            </a:p>
          </p:txBody>
        </p:sp>
        <p:sp>
          <p:nvSpPr>
            <p:cNvPr id="7" name="pl6"/>
            <p:cNvSpPr/>
            <p:nvPr/>
          </p:nvSpPr>
          <p:spPr>
            <a:xfrm>
              <a:off x="1056994" y="3649311"/>
              <a:ext cx="7478965" cy="0"/>
            </a:xfrm>
            <a:custGeom>
              <a:avLst/>
              <a:gdLst/>
              <a:ahLst/>
              <a:cxnLst/>
              <a:rect l="0" t="0" r="0" b="0"/>
              <a:pathLst>
                <a:path w="7478965">
                  <a:moveTo>
                    <a:pt x="0" y="0"/>
                  </a:moveTo>
                  <a:lnTo>
                    <a:pt x="7478965" y="0"/>
                  </a:lnTo>
                  <a:lnTo>
                    <a:pt x="7478965" y="0"/>
                  </a:lnTo>
                </a:path>
              </a:pathLst>
            </a:custGeom>
            <a:ln w="6775" cap="flat">
              <a:solidFill>
                <a:srgbClr val="E5E5E5">
                  <a:alpha val="100000"/>
                </a:srgbClr>
              </a:solidFill>
              <a:prstDash val="solid"/>
              <a:round/>
            </a:ln>
          </p:spPr>
          <p:txBody>
            <a:bodyPr/>
            <a:lstStyle/>
            <a:p>
              <a:endParaRPr/>
            </a:p>
          </p:txBody>
        </p:sp>
        <p:sp>
          <p:nvSpPr>
            <p:cNvPr id="8" name="pl7"/>
            <p:cNvSpPr/>
            <p:nvPr/>
          </p:nvSpPr>
          <p:spPr>
            <a:xfrm>
              <a:off x="1056994" y="3303378"/>
              <a:ext cx="7478965" cy="0"/>
            </a:xfrm>
            <a:custGeom>
              <a:avLst/>
              <a:gdLst/>
              <a:ahLst/>
              <a:cxnLst/>
              <a:rect l="0" t="0" r="0" b="0"/>
              <a:pathLst>
                <a:path w="7478965">
                  <a:moveTo>
                    <a:pt x="0" y="0"/>
                  </a:moveTo>
                  <a:lnTo>
                    <a:pt x="7478965" y="0"/>
                  </a:lnTo>
                  <a:lnTo>
                    <a:pt x="7478965" y="0"/>
                  </a:lnTo>
                </a:path>
              </a:pathLst>
            </a:custGeom>
            <a:ln w="6775" cap="flat">
              <a:solidFill>
                <a:srgbClr val="E5E5E5">
                  <a:alpha val="100000"/>
                </a:srgbClr>
              </a:solidFill>
              <a:prstDash val="solid"/>
              <a:round/>
            </a:ln>
          </p:spPr>
          <p:txBody>
            <a:bodyPr/>
            <a:lstStyle/>
            <a:p>
              <a:endParaRPr/>
            </a:p>
          </p:txBody>
        </p:sp>
        <p:sp>
          <p:nvSpPr>
            <p:cNvPr id="9" name="pl8"/>
            <p:cNvSpPr/>
            <p:nvPr/>
          </p:nvSpPr>
          <p:spPr>
            <a:xfrm>
              <a:off x="1056994" y="2957444"/>
              <a:ext cx="7478965" cy="0"/>
            </a:xfrm>
            <a:custGeom>
              <a:avLst/>
              <a:gdLst/>
              <a:ahLst/>
              <a:cxnLst/>
              <a:rect l="0" t="0" r="0" b="0"/>
              <a:pathLst>
                <a:path w="7478965">
                  <a:moveTo>
                    <a:pt x="0" y="0"/>
                  </a:moveTo>
                  <a:lnTo>
                    <a:pt x="7478965" y="0"/>
                  </a:lnTo>
                  <a:lnTo>
                    <a:pt x="7478965" y="0"/>
                  </a:lnTo>
                </a:path>
              </a:pathLst>
            </a:custGeom>
            <a:ln w="6775" cap="flat">
              <a:solidFill>
                <a:srgbClr val="E5E5E5">
                  <a:alpha val="100000"/>
                </a:srgbClr>
              </a:solidFill>
              <a:prstDash val="solid"/>
              <a:round/>
            </a:ln>
          </p:spPr>
          <p:txBody>
            <a:bodyPr/>
            <a:lstStyle/>
            <a:p>
              <a:endParaRPr/>
            </a:p>
          </p:txBody>
        </p:sp>
        <p:sp>
          <p:nvSpPr>
            <p:cNvPr id="10" name="pl9"/>
            <p:cNvSpPr/>
            <p:nvPr/>
          </p:nvSpPr>
          <p:spPr>
            <a:xfrm>
              <a:off x="1056994" y="2611511"/>
              <a:ext cx="7478965" cy="0"/>
            </a:xfrm>
            <a:custGeom>
              <a:avLst/>
              <a:gdLst/>
              <a:ahLst/>
              <a:cxnLst/>
              <a:rect l="0" t="0" r="0" b="0"/>
              <a:pathLst>
                <a:path w="7478965">
                  <a:moveTo>
                    <a:pt x="0" y="0"/>
                  </a:moveTo>
                  <a:lnTo>
                    <a:pt x="7478965" y="0"/>
                  </a:lnTo>
                  <a:lnTo>
                    <a:pt x="7478965" y="0"/>
                  </a:lnTo>
                </a:path>
              </a:pathLst>
            </a:custGeom>
            <a:ln w="6775" cap="flat">
              <a:solidFill>
                <a:srgbClr val="E5E5E5">
                  <a:alpha val="100000"/>
                </a:srgbClr>
              </a:solidFill>
              <a:prstDash val="solid"/>
              <a:round/>
            </a:ln>
          </p:spPr>
          <p:txBody>
            <a:bodyPr/>
            <a:lstStyle/>
            <a:p>
              <a:endParaRPr/>
            </a:p>
          </p:txBody>
        </p:sp>
        <p:sp>
          <p:nvSpPr>
            <p:cNvPr id="11" name="pl10"/>
            <p:cNvSpPr/>
            <p:nvPr/>
          </p:nvSpPr>
          <p:spPr>
            <a:xfrm>
              <a:off x="1056994" y="2265578"/>
              <a:ext cx="7478965" cy="0"/>
            </a:xfrm>
            <a:custGeom>
              <a:avLst/>
              <a:gdLst/>
              <a:ahLst/>
              <a:cxnLst/>
              <a:rect l="0" t="0" r="0" b="0"/>
              <a:pathLst>
                <a:path w="7478965">
                  <a:moveTo>
                    <a:pt x="0" y="0"/>
                  </a:moveTo>
                  <a:lnTo>
                    <a:pt x="7478965" y="0"/>
                  </a:lnTo>
                  <a:lnTo>
                    <a:pt x="7478965" y="0"/>
                  </a:lnTo>
                </a:path>
              </a:pathLst>
            </a:custGeom>
            <a:ln w="6775" cap="flat">
              <a:solidFill>
                <a:srgbClr val="E5E5E5">
                  <a:alpha val="100000"/>
                </a:srgbClr>
              </a:solidFill>
              <a:prstDash val="solid"/>
              <a:round/>
            </a:ln>
          </p:spPr>
          <p:txBody>
            <a:bodyPr/>
            <a:lstStyle/>
            <a:p>
              <a:endParaRPr/>
            </a:p>
          </p:txBody>
        </p:sp>
        <p:sp>
          <p:nvSpPr>
            <p:cNvPr id="12" name="pl11"/>
            <p:cNvSpPr/>
            <p:nvPr/>
          </p:nvSpPr>
          <p:spPr>
            <a:xfrm>
              <a:off x="1056994" y="1919644"/>
              <a:ext cx="7478965" cy="0"/>
            </a:xfrm>
            <a:custGeom>
              <a:avLst/>
              <a:gdLst/>
              <a:ahLst/>
              <a:cxnLst/>
              <a:rect l="0" t="0" r="0" b="0"/>
              <a:pathLst>
                <a:path w="7478965">
                  <a:moveTo>
                    <a:pt x="0" y="0"/>
                  </a:moveTo>
                  <a:lnTo>
                    <a:pt x="7478965" y="0"/>
                  </a:lnTo>
                  <a:lnTo>
                    <a:pt x="7478965" y="0"/>
                  </a:lnTo>
                </a:path>
              </a:pathLst>
            </a:custGeom>
            <a:ln w="6775" cap="flat">
              <a:solidFill>
                <a:srgbClr val="E5E5E5">
                  <a:alpha val="100000"/>
                </a:srgbClr>
              </a:solidFill>
              <a:prstDash val="solid"/>
              <a:round/>
            </a:ln>
          </p:spPr>
          <p:txBody>
            <a:bodyPr/>
            <a:lstStyle/>
            <a:p>
              <a:endParaRPr/>
            </a:p>
          </p:txBody>
        </p:sp>
        <p:sp>
          <p:nvSpPr>
            <p:cNvPr id="13" name="pl12"/>
            <p:cNvSpPr/>
            <p:nvPr/>
          </p:nvSpPr>
          <p:spPr>
            <a:xfrm>
              <a:off x="1056994" y="1573711"/>
              <a:ext cx="7478965" cy="0"/>
            </a:xfrm>
            <a:custGeom>
              <a:avLst/>
              <a:gdLst/>
              <a:ahLst/>
              <a:cxnLst/>
              <a:rect l="0" t="0" r="0" b="0"/>
              <a:pathLst>
                <a:path w="7478965">
                  <a:moveTo>
                    <a:pt x="0" y="0"/>
                  </a:moveTo>
                  <a:lnTo>
                    <a:pt x="7478965" y="0"/>
                  </a:lnTo>
                  <a:lnTo>
                    <a:pt x="7478965" y="0"/>
                  </a:lnTo>
                </a:path>
              </a:pathLst>
            </a:custGeom>
            <a:ln w="6775" cap="flat">
              <a:solidFill>
                <a:srgbClr val="E5E5E5">
                  <a:alpha val="100000"/>
                </a:srgbClr>
              </a:solidFill>
              <a:prstDash val="solid"/>
              <a:round/>
            </a:ln>
          </p:spPr>
          <p:txBody>
            <a:bodyPr/>
            <a:lstStyle/>
            <a:p>
              <a:endParaRPr/>
            </a:p>
          </p:txBody>
        </p:sp>
        <p:sp>
          <p:nvSpPr>
            <p:cNvPr id="14" name="pl13"/>
            <p:cNvSpPr/>
            <p:nvPr/>
          </p:nvSpPr>
          <p:spPr>
            <a:xfrm>
              <a:off x="1056994" y="1227777"/>
              <a:ext cx="7478965" cy="0"/>
            </a:xfrm>
            <a:custGeom>
              <a:avLst/>
              <a:gdLst/>
              <a:ahLst/>
              <a:cxnLst/>
              <a:rect l="0" t="0" r="0" b="0"/>
              <a:pathLst>
                <a:path w="7478965">
                  <a:moveTo>
                    <a:pt x="0" y="0"/>
                  </a:moveTo>
                  <a:lnTo>
                    <a:pt x="7478965" y="0"/>
                  </a:lnTo>
                  <a:lnTo>
                    <a:pt x="7478965" y="0"/>
                  </a:lnTo>
                </a:path>
              </a:pathLst>
            </a:custGeom>
            <a:ln w="6775" cap="flat">
              <a:solidFill>
                <a:srgbClr val="E5E5E5">
                  <a:alpha val="100000"/>
                </a:srgbClr>
              </a:solidFill>
              <a:prstDash val="solid"/>
              <a:round/>
            </a:ln>
          </p:spPr>
          <p:txBody>
            <a:bodyPr/>
            <a:lstStyle/>
            <a:p>
              <a:endParaRPr/>
            </a:p>
          </p:txBody>
        </p:sp>
        <p:sp>
          <p:nvSpPr>
            <p:cNvPr id="15" name="pt14"/>
            <p:cNvSpPr/>
            <p:nvPr/>
          </p:nvSpPr>
          <p:spPr>
            <a:xfrm>
              <a:off x="2084944" y="2484553"/>
              <a:ext cx="80948" cy="80948"/>
            </a:xfrm>
            <a:prstGeom prst="ellipse">
              <a:avLst/>
            </a:prstGeom>
            <a:solidFill>
              <a:srgbClr val="2875A8">
                <a:alpha val="100000"/>
              </a:srgbClr>
            </a:solidFill>
          </p:spPr>
          <p:txBody>
            <a:bodyPr/>
            <a:lstStyle/>
            <a:p>
              <a:endParaRPr/>
            </a:p>
          </p:txBody>
        </p:sp>
        <p:sp>
          <p:nvSpPr>
            <p:cNvPr id="16" name="pt15"/>
            <p:cNvSpPr/>
            <p:nvPr/>
          </p:nvSpPr>
          <p:spPr>
            <a:xfrm>
              <a:off x="2084944" y="2138620"/>
              <a:ext cx="80948" cy="80948"/>
            </a:xfrm>
            <a:prstGeom prst="ellipse">
              <a:avLst/>
            </a:prstGeom>
            <a:solidFill>
              <a:srgbClr val="2875A8">
                <a:alpha val="100000"/>
              </a:srgbClr>
            </a:solidFill>
          </p:spPr>
          <p:txBody>
            <a:bodyPr/>
            <a:lstStyle/>
            <a:p>
              <a:endParaRPr/>
            </a:p>
          </p:txBody>
        </p:sp>
        <p:sp>
          <p:nvSpPr>
            <p:cNvPr id="17" name="pt16"/>
            <p:cNvSpPr/>
            <p:nvPr/>
          </p:nvSpPr>
          <p:spPr>
            <a:xfrm>
              <a:off x="2044469" y="1965653"/>
              <a:ext cx="80948" cy="80948"/>
            </a:xfrm>
            <a:prstGeom prst="ellipse">
              <a:avLst/>
            </a:prstGeom>
            <a:solidFill>
              <a:srgbClr val="2875A8">
                <a:alpha val="100000"/>
              </a:srgbClr>
            </a:solidFill>
          </p:spPr>
          <p:txBody>
            <a:bodyPr/>
            <a:lstStyle/>
            <a:p>
              <a:endParaRPr/>
            </a:p>
          </p:txBody>
        </p:sp>
        <p:sp>
          <p:nvSpPr>
            <p:cNvPr id="18" name="pt17"/>
            <p:cNvSpPr/>
            <p:nvPr/>
          </p:nvSpPr>
          <p:spPr>
            <a:xfrm>
              <a:off x="2125418" y="1965653"/>
              <a:ext cx="80948" cy="80948"/>
            </a:xfrm>
            <a:prstGeom prst="ellipse">
              <a:avLst/>
            </a:prstGeom>
            <a:solidFill>
              <a:srgbClr val="2875A8">
                <a:alpha val="100000"/>
              </a:srgbClr>
            </a:solidFill>
          </p:spPr>
          <p:txBody>
            <a:bodyPr/>
            <a:lstStyle/>
            <a:p>
              <a:endParaRPr/>
            </a:p>
          </p:txBody>
        </p:sp>
        <p:sp>
          <p:nvSpPr>
            <p:cNvPr id="19" name="pt18"/>
            <p:cNvSpPr/>
            <p:nvPr/>
          </p:nvSpPr>
          <p:spPr>
            <a:xfrm>
              <a:off x="1963521" y="1792687"/>
              <a:ext cx="80948" cy="80948"/>
            </a:xfrm>
            <a:prstGeom prst="ellipse">
              <a:avLst/>
            </a:prstGeom>
            <a:solidFill>
              <a:srgbClr val="2875A8">
                <a:alpha val="100000"/>
              </a:srgbClr>
            </a:solidFill>
          </p:spPr>
          <p:txBody>
            <a:bodyPr/>
            <a:lstStyle/>
            <a:p>
              <a:endParaRPr/>
            </a:p>
          </p:txBody>
        </p:sp>
        <p:sp>
          <p:nvSpPr>
            <p:cNvPr id="20" name="pt19"/>
            <p:cNvSpPr/>
            <p:nvPr/>
          </p:nvSpPr>
          <p:spPr>
            <a:xfrm>
              <a:off x="2044469" y="1792687"/>
              <a:ext cx="80948" cy="80948"/>
            </a:xfrm>
            <a:prstGeom prst="ellipse">
              <a:avLst/>
            </a:prstGeom>
            <a:solidFill>
              <a:srgbClr val="2875A8">
                <a:alpha val="100000"/>
              </a:srgbClr>
            </a:solidFill>
          </p:spPr>
          <p:txBody>
            <a:bodyPr/>
            <a:lstStyle/>
            <a:p>
              <a:endParaRPr/>
            </a:p>
          </p:txBody>
        </p:sp>
        <p:sp>
          <p:nvSpPr>
            <p:cNvPr id="21" name="pt20"/>
            <p:cNvSpPr/>
            <p:nvPr/>
          </p:nvSpPr>
          <p:spPr>
            <a:xfrm>
              <a:off x="2125418" y="1792687"/>
              <a:ext cx="80948" cy="80948"/>
            </a:xfrm>
            <a:prstGeom prst="ellipse">
              <a:avLst/>
            </a:prstGeom>
            <a:solidFill>
              <a:srgbClr val="2875A8">
                <a:alpha val="100000"/>
              </a:srgbClr>
            </a:solidFill>
          </p:spPr>
          <p:txBody>
            <a:bodyPr/>
            <a:lstStyle/>
            <a:p>
              <a:endParaRPr/>
            </a:p>
          </p:txBody>
        </p:sp>
        <p:sp>
          <p:nvSpPr>
            <p:cNvPr id="22" name="pt21"/>
            <p:cNvSpPr/>
            <p:nvPr/>
          </p:nvSpPr>
          <p:spPr>
            <a:xfrm>
              <a:off x="2206366" y="1792687"/>
              <a:ext cx="80948" cy="80948"/>
            </a:xfrm>
            <a:prstGeom prst="ellipse">
              <a:avLst/>
            </a:prstGeom>
            <a:solidFill>
              <a:srgbClr val="2875A8">
                <a:alpha val="100000"/>
              </a:srgbClr>
            </a:solidFill>
          </p:spPr>
          <p:txBody>
            <a:bodyPr/>
            <a:lstStyle/>
            <a:p>
              <a:endParaRPr/>
            </a:p>
          </p:txBody>
        </p:sp>
        <p:sp>
          <p:nvSpPr>
            <p:cNvPr id="23" name="pt22"/>
            <p:cNvSpPr/>
            <p:nvPr/>
          </p:nvSpPr>
          <p:spPr>
            <a:xfrm>
              <a:off x="1963521" y="1619720"/>
              <a:ext cx="80948" cy="80948"/>
            </a:xfrm>
            <a:prstGeom prst="ellipse">
              <a:avLst/>
            </a:prstGeom>
            <a:solidFill>
              <a:srgbClr val="2875A8">
                <a:alpha val="100000"/>
              </a:srgbClr>
            </a:solidFill>
          </p:spPr>
          <p:txBody>
            <a:bodyPr/>
            <a:lstStyle/>
            <a:p>
              <a:endParaRPr/>
            </a:p>
          </p:txBody>
        </p:sp>
        <p:sp>
          <p:nvSpPr>
            <p:cNvPr id="24" name="pt23"/>
            <p:cNvSpPr/>
            <p:nvPr/>
          </p:nvSpPr>
          <p:spPr>
            <a:xfrm>
              <a:off x="2044469" y="1619720"/>
              <a:ext cx="80948" cy="80948"/>
            </a:xfrm>
            <a:prstGeom prst="ellipse">
              <a:avLst/>
            </a:prstGeom>
            <a:solidFill>
              <a:srgbClr val="2875A8">
                <a:alpha val="100000"/>
              </a:srgbClr>
            </a:solidFill>
          </p:spPr>
          <p:txBody>
            <a:bodyPr/>
            <a:lstStyle/>
            <a:p>
              <a:endParaRPr/>
            </a:p>
          </p:txBody>
        </p:sp>
        <p:sp>
          <p:nvSpPr>
            <p:cNvPr id="25" name="pt24"/>
            <p:cNvSpPr/>
            <p:nvPr/>
          </p:nvSpPr>
          <p:spPr>
            <a:xfrm>
              <a:off x="2125418" y="1619720"/>
              <a:ext cx="80948" cy="80948"/>
            </a:xfrm>
            <a:prstGeom prst="ellipse">
              <a:avLst/>
            </a:prstGeom>
            <a:solidFill>
              <a:srgbClr val="2875A8">
                <a:alpha val="100000"/>
              </a:srgbClr>
            </a:solidFill>
          </p:spPr>
          <p:txBody>
            <a:bodyPr/>
            <a:lstStyle/>
            <a:p>
              <a:endParaRPr/>
            </a:p>
          </p:txBody>
        </p:sp>
        <p:sp>
          <p:nvSpPr>
            <p:cNvPr id="26" name="pt25"/>
            <p:cNvSpPr/>
            <p:nvPr/>
          </p:nvSpPr>
          <p:spPr>
            <a:xfrm>
              <a:off x="2206366" y="1619720"/>
              <a:ext cx="80948" cy="80948"/>
            </a:xfrm>
            <a:prstGeom prst="ellipse">
              <a:avLst/>
            </a:prstGeom>
            <a:solidFill>
              <a:srgbClr val="2875A8">
                <a:alpha val="100000"/>
              </a:srgbClr>
            </a:solidFill>
          </p:spPr>
          <p:txBody>
            <a:bodyPr/>
            <a:lstStyle/>
            <a:p>
              <a:endParaRPr/>
            </a:p>
          </p:txBody>
        </p:sp>
        <p:sp>
          <p:nvSpPr>
            <p:cNvPr id="27" name="pt26"/>
            <p:cNvSpPr/>
            <p:nvPr/>
          </p:nvSpPr>
          <p:spPr>
            <a:xfrm>
              <a:off x="1963521" y="1446753"/>
              <a:ext cx="80948" cy="80948"/>
            </a:xfrm>
            <a:prstGeom prst="ellipse">
              <a:avLst/>
            </a:prstGeom>
            <a:solidFill>
              <a:srgbClr val="2875A8">
                <a:alpha val="100000"/>
              </a:srgbClr>
            </a:solidFill>
          </p:spPr>
          <p:txBody>
            <a:bodyPr/>
            <a:lstStyle/>
            <a:p>
              <a:endParaRPr/>
            </a:p>
          </p:txBody>
        </p:sp>
        <p:sp>
          <p:nvSpPr>
            <p:cNvPr id="28" name="pt27"/>
            <p:cNvSpPr/>
            <p:nvPr/>
          </p:nvSpPr>
          <p:spPr>
            <a:xfrm>
              <a:off x="2044469" y="1446753"/>
              <a:ext cx="80948" cy="80948"/>
            </a:xfrm>
            <a:prstGeom prst="ellipse">
              <a:avLst/>
            </a:prstGeom>
            <a:solidFill>
              <a:srgbClr val="2875A8">
                <a:alpha val="100000"/>
              </a:srgbClr>
            </a:solidFill>
          </p:spPr>
          <p:txBody>
            <a:bodyPr/>
            <a:lstStyle/>
            <a:p>
              <a:endParaRPr/>
            </a:p>
          </p:txBody>
        </p:sp>
        <p:sp>
          <p:nvSpPr>
            <p:cNvPr id="29" name="pt28"/>
            <p:cNvSpPr/>
            <p:nvPr/>
          </p:nvSpPr>
          <p:spPr>
            <a:xfrm>
              <a:off x="2125418" y="1446753"/>
              <a:ext cx="80948" cy="80948"/>
            </a:xfrm>
            <a:prstGeom prst="ellipse">
              <a:avLst/>
            </a:prstGeom>
            <a:solidFill>
              <a:srgbClr val="2875A8">
                <a:alpha val="100000"/>
              </a:srgbClr>
            </a:solidFill>
          </p:spPr>
          <p:txBody>
            <a:bodyPr/>
            <a:lstStyle/>
            <a:p>
              <a:endParaRPr/>
            </a:p>
          </p:txBody>
        </p:sp>
        <p:sp>
          <p:nvSpPr>
            <p:cNvPr id="30" name="pt29"/>
            <p:cNvSpPr/>
            <p:nvPr/>
          </p:nvSpPr>
          <p:spPr>
            <a:xfrm>
              <a:off x="2206366" y="1446753"/>
              <a:ext cx="80948" cy="80948"/>
            </a:xfrm>
            <a:prstGeom prst="ellipse">
              <a:avLst/>
            </a:prstGeom>
            <a:solidFill>
              <a:srgbClr val="2875A8">
                <a:alpha val="100000"/>
              </a:srgbClr>
            </a:solidFill>
          </p:spPr>
          <p:txBody>
            <a:bodyPr/>
            <a:lstStyle/>
            <a:p>
              <a:endParaRPr/>
            </a:p>
          </p:txBody>
        </p:sp>
        <p:sp>
          <p:nvSpPr>
            <p:cNvPr id="31" name="pt30"/>
            <p:cNvSpPr/>
            <p:nvPr/>
          </p:nvSpPr>
          <p:spPr>
            <a:xfrm>
              <a:off x="2003995" y="1273786"/>
              <a:ext cx="80948" cy="80948"/>
            </a:xfrm>
            <a:prstGeom prst="ellipse">
              <a:avLst/>
            </a:prstGeom>
            <a:solidFill>
              <a:srgbClr val="2875A8">
                <a:alpha val="100000"/>
              </a:srgbClr>
            </a:solidFill>
          </p:spPr>
          <p:txBody>
            <a:bodyPr/>
            <a:lstStyle/>
            <a:p>
              <a:endParaRPr/>
            </a:p>
          </p:txBody>
        </p:sp>
        <p:sp>
          <p:nvSpPr>
            <p:cNvPr id="32" name="pt31"/>
            <p:cNvSpPr/>
            <p:nvPr/>
          </p:nvSpPr>
          <p:spPr>
            <a:xfrm>
              <a:off x="2084944" y="1273786"/>
              <a:ext cx="80948" cy="80948"/>
            </a:xfrm>
            <a:prstGeom prst="ellipse">
              <a:avLst/>
            </a:prstGeom>
            <a:solidFill>
              <a:srgbClr val="2875A8">
                <a:alpha val="100000"/>
              </a:srgbClr>
            </a:solidFill>
          </p:spPr>
          <p:txBody>
            <a:bodyPr/>
            <a:lstStyle/>
            <a:p>
              <a:endParaRPr/>
            </a:p>
          </p:txBody>
        </p:sp>
        <p:sp>
          <p:nvSpPr>
            <p:cNvPr id="33" name="pt32"/>
            <p:cNvSpPr/>
            <p:nvPr/>
          </p:nvSpPr>
          <p:spPr>
            <a:xfrm>
              <a:off x="2165892" y="1273786"/>
              <a:ext cx="80948" cy="80948"/>
            </a:xfrm>
            <a:prstGeom prst="ellipse">
              <a:avLst/>
            </a:prstGeom>
            <a:solidFill>
              <a:srgbClr val="2875A8">
                <a:alpha val="100000"/>
              </a:srgbClr>
            </a:solidFill>
          </p:spPr>
          <p:txBody>
            <a:bodyPr/>
            <a:lstStyle/>
            <a:p>
              <a:endParaRPr/>
            </a:p>
          </p:txBody>
        </p:sp>
        <p:sp>
          <p:nvSpPr>
            <p:cNvPr id="34" name="pt33"/>
            <p:cNvSpPr/>
            <p:nvPr/>
          </p:nvSpPr>
          <p:spPr>
            <a:xfrm>
              <a:off x="3865650" y="2311587"/>
              <a:ext cx="80948" cy="80948"/>
            </a:xfrm>
            <a:prstGeom prst="ellipse">
              <a:avLst/>
            </a:prstGeom>
            <a:solidFill>
              <a:srgbClr val="2875A8">
                <a:alpha val="100000"/>
              </a:srgbClr>
            </a:solidFill>
          </p:spPr>
          <p:txBody>
            <a:bodyPr/>
            <a:lstStyle/>
            <a:p>
              <a:endParaRPr/>
            </a:p>
          </p:txBody>
        </p:sp>
        <p:sp>
          <p:nvSpPr>
            <p:cNvPr id="35" name="pt34"/>
            <p:cNvSpPr/>
            <p:nvPr/>
          </p:nvSpPr>
          <p:spPr>
            <a:xfrm>
              <a:off x="3825175" y="2138620"/>
              <a:ext cx="80948" cy="80948"/>
            </a:xfrm>
            <a:prstGeom prst="ellipse">
              <a:avLst/>
            </a:prstGeom>
            <a:solidFill>
              <a:srgbClr val="2875A8">
                <a:alpha val="100000"/>
              </a:srgbClr>
            </a:solidFill>
          </p:spPr>
          <p:txBody>
            <a:bodyPr/>
            <a:lstStyle/>
            <a:p>
              <a:endParaRPr/>
            </a:p>
          </p:txBody>
        </p:sp>
        <p:sp>
          <p:nvSpPr>
            <p:cNvPr id="36" name="pt35"/>
            <p:cNvSpPr/>
            <p:nvPr/>
          </p:nvSpPr>
          <p:spPr>
            <a:xfrm>
              <a:off x="3906124" y="2138620"/>
              <a:ext cx="80948" cy="80948"/>
            </a:xfrm>
            <a:prstGeom prst="ellipse">
              <a:avLst/>
            </a:prstGeom>
            <a:solidFill>
              <a:srgbClr val="2875A8">
                <a:alpha val="100000"/>
              </a:srgbClr>
            </a:solidFill>
          </p:spPr>
          <p:txBody>
            <a:bodyPr/>
            <a:lstStyle/>
            <a:p>
              <a:endParaRPr/>
            </a:p>
          </p:txBody>
        </p:sp>
        <p:sp>
          <p:nvSpPr>
            <p:cNvPr id="37" name="pt36"/>
            <p:cNvSpPr/>
            <p:nvPr/>
          </p:nvSpPr>
          <p:spPr>
            <a:xfrm>
              <a:off x="3784701" y="1965653"/>
              <a:ext cx="80948" cy="80948"/>
            </a:xfrm>
            <a:prstGeom prst="ellipse">
              <a:avLst/>
            </a:prstGeom>
            <a:solidFill>
              <a:srgbClr val="2875A8">
                <a:alpha val="100000"/>
              </a:srgbClr>
            </a:solidFill>
          </p:spPr>
          <p:txBody>
            <a:bodyPr/>
            <a:lstStyle/>
            <a:p>
              <a:endParaRPr/>
            </a:p>
          </p:txBody>
        </p:sp>
        <p:sp>
          <p:nvSpPr>
            <p:cNvPr id="38" name="pt37"/>
            <p:cNvSpPr/>
            <p:nvPr/>
          </p:nvSpPr>
          <p:spPr>
            <a:xfrm>
              <a:off x="3865650" y="1965653"/>
              <a:ext cx="80948" cy="80948"/>
            </a:xfrm>
            <a:prstGeom prst="ellipse">
              <a:avLst/>
            </a:prstGeom>
            <a:solidFill>
              <a:srgbClr val="2875A8">
                <a:alpha val="100000"/>
              </a:srgbClr>
            </a:solidFill>
          </p:spPr>
          <p:txBody>
            <a:bodyPr/>
            <a:lstStyle/>
            <a:p>
              <a:endParaRPr/>
            </a:p>
          </p:txBody>
        </p:sp>
        <p:sp>
          <p:nvSpPr>
            <p:cNvPr id="39" name="pt38"/>
            <p:cNvSpPr/>
            <p:nvPr/>
          </p:nvSpPr>
          <p:spPr>
            <a:xfrm>
              <a:off x="3946598" y="1965653"/>
              <a:ext cx="80948" cy="80948"/>
            </a:xfrm>
            <a:prstGeom prst="ellipse">
              <a:avLst/>
            </a:prstGeom>
            <a:solidFill>
              <a:srgbClr val="2875A8">
                <a:alpha val="100000"/>
              </a:srgbClr>
            </a:solidFill>
          </p:spPr>
          <p:txBody>
            <a:bodyPr/>
            <a:lstStyle/>
            <a:p>
              <a:endParaRPr/>
            </a:p>
          </p:txBody>
        </p:sp>
        <p:sp>
          <p:nvSpPr>
            <p:cNvPr id="40" name="pt39"/>
            <p:cNvSpPr/>
            <p:nvPr/>
          </p:nvSpPr>
          <p:spPr>
            <a:xfrm>
              <a:off x="3663279" y="1792687"/>
              <a:ext cx="80948" cy="80948"/>
            </a:xfrm>
            <a:prstGeom prst="ellipse">
              <a:avLst/>
            </a:prstGeom>
            <a:solidFill>
              <a:srgbClr val="2875A8">
                <a:alpha val="100000"/>
              </a:srgbClr>
            </a:solidFill>
          </p:spPr>
          <p:txBody>
            <a:bodyPr/>
            <a:lstStyle/>
            <a:p>
              <a:endParaRPr/>
            </a:p>
          </p:txBody>
        </p:sp>
        <p:sp>
          <p:nvSpPr>
            <p:cNvPr id="41" name="pt40"/>
            <p:cNvSpPr/>
            <p:nvPr/>
          </p:nvSpPr>
          <p:spPr>
            <a:xfrm>
              <a:off x="3744227" y="1792687"/>
              <a:ext cx="80948" cy="80948"/>
            </a:xfrm>
            <a:prstGeom prst="ellipse">
              <a:avLst/>
            </a:prstGeom>
            <a:solidFill>
              <a:srgbClr val="2875A8">
                <a:alpha val="100000"/>
              </a:srgbClr>
            </a:solidFill>
          </p:spPr>
          <p:txBody>
            <a:bodyPr/>
            <a:lstStyle/>
            <a:p>
              <a:endParaRPr/>
            </a:p>
          </p:txBody>
        </p:sp>
        <p:sp>
          <p:nvSpPr>
            <p:cNvPr id="42" name="pt41"/>
            <p:cNvSpPr/>
            <p:nvPr/>
          </p:nvSpPr>
          <p:spPr>
            <a:xfrm>
              <a:off x="3825175" y="1792687"/>
              <a:ext cx="80948" cy="80948"/>
            </a:xfrm>
            <a:prstGeom prst="ellipse">
              <a:avLst/>
            </a:prstGeom>
            <a:solidFill>
              <a:srgbClr val="2875A8">
                <a:alpha val="100000"/>
              </a:srgbClr>
            </a:solidFill>
          </p:spPr>
          <p:txBody>
            <a:bodyPr/>
            <a:lstStyle/>
            <a:p>
              <a:endParaRPr/>
            </a:p>
          </p:txBody>
        </p:sp>
        <p:sp>
          <p:nvSpPr>
            <p:cNvPr id="43" name="pt42"/>
            <p:cNvSpPr/>
            <p:nvPr/>
          </p:nvSpPr>
          <p:spPr>
            <a:xfrm>
              <a:off x="3906124" y="1792687"/>
              <a:ext cx="80948" cy="80948"/>
            </a:xfrm>
            <a:prstGeom prst="ellipse">
              <a:avLst/>
            </a:prstGeom>
            <a:solidFill>
              <a:srgbClr val="2875A8">
                <a:alpha val="100000"/>
              </a:srgbClr>
            </a:solidFill>
          </p:spPr>
          <p:txBody>
            <a:bodyPr/>
            <a:lstStyle/>
            <a:p>
              <a:endParaRPr/>
            </a:p>
          </p:txBody>
        </p:sp>
        <p:sp>
          <p:nvSpPr>
            <p:cNvPr id="44" name="pt43"/>
            <p:cNvSpPr/>
            <p:nvPr/>
          </p:nvSpPr>
          <p:spPr>
            <a:xfrm>
              <a:off x="3987072" y="1792687"/>
              <a:ext cx="80948" cy="80948"/>
            </a:xfrm>
            <a:prstGeom prst="ellipse">
              <a:avLst/>
            </a:prstGeom>
            <a:solidFill>
              <a:srgbClr val="2875A8">
                <a:alpha val="100000"/>
              </a:srgbClr>
            </a:solidFill>
          </p:spPr>
          <p:txBody>
            <a:bodyPr/>
            <a:lstStyle/>
            <a:p>
              <a:endParaRPr/>
            </a:p>
          </p:txBody>
        </p:sp>
        <p:sp>
          <p:nvSpPr>
            <p:cNvPr id="45" name="pt44"/>
            <p:cNvSpPr/>
            <p:nvPr/>
          </p:nvSpPr>
          <p:spPr>
            <a:xfrm>
              <a:off x="4068021" y="1792687"/>
              <a:ext cx="80948" cy="80948"/>
            </a:xfrm>
            <a:prstGeom prst="ellipse">
              <a:avLst/>
            </a:prstGeom>
            <a:solidFill>
              <a:srgbClr val="2875A8">
                <a:alpha val="100000"/>
              </a:srgbClr>
            </a:solidFill>
          </p:spPr>
          <p:txBody>
            <a:bodyPr/>
            <a:lstStyle/>
            <a:p>
              <a:endParaRPr/>
            </a:p>
          </p:txBody>
        </p:sp>
        <p:sp>
          <p:nvSpPr>
            <p:cNvPr id="46" name="pt45"/>
            <p:cNvSpPr/>
            <p:nvPr/>
          </p:nvSpPr>
          <p:spPr>
            <a:xfrm>
              <a:off x="3784701" y="1619720"/>
              <a:ext cx="80948" cy="80948"/>
            </a:xfrm>
            <a:prstGeom prst="ellipse">
              <a:avLst/>
            </a:prstGeom>
            <a:solidFill>
              <a:srgbClr val="2875A8">
                <a:alpha val="100000"/>
              </a:srgbClr>
            </a:solidFill>
          </p:spPr>
          <p:txBody>
            <a:bodyPr/>
            <a:lstStyle/>
            <a:p>
              <a:endParaRPr/>
            </a:p>
          </p:txBody>
        </p:sp>
        <p:sp>
          <p:nvSpPr>
            <p:cNvPr id="47" name="pt46"/>
            <p:cNvSpPr/>
            <p:nvPr/>
          </p:nvSpPr>
          <p:spPr>
            <a:xfrm>
              <a:off x="3865650" y="1619720"/>
              <a:ext cx="80948" cy="80948"/>
            </a:xfrm>
            <a:prstGeom prst="ellipse">
              <a:avLst/>
            </a:prstGeom>
            <a:solidFill>
              <a:srgbClr val="2875A8">
                <a:alpha val="100000"/>
              </a:srgbClr>
            </a:solidFill>
          </p:spPr>
          <p:txBody>
            <a:bodyPr/>
            <a:lstStyle/>
            <a:p>
              <a:endParaRPr/>
            </a:p>
          </p:txBody>
        </p:sp>
        <p:sp>
          <p:nvSpPr>
            <p:cNvPr id="48" name="pt47"/>
            <p:cNvSpPr/>
            <p:nvPr/>
          </p:nvSpPr>
          <p:spPr>
            <a:xfrm>
              <a:off x="3946598" y="1619720"/>
              <a:ext cx="80948" cy="80948"/>
            </a:xfrm>
            <a:prstGeom prst="ellipse">
              <a:avLst/>
            </a:prstGeom>
            <a:solidFill>
              <a:srgbClr val="2875A8">
                <a:alpha val="100000"/>
              </a:srgbClr>
            </a:solidFill>
          </p:spPr>
          <p:txBody>
            <a:bodyPr/>
            <a:lstStyle/>
            <a:p>
              <a:endParaRPr/>
            </a:p>
          </p:txBody>
        </p:sp>
        <p:sp>
          <p:nvSpPr>
            <p:cNvPr id="49" name="pt48"/>
            <p:cNvSpPr/>
            <p:nvPr/>
          </p:nvSpPr>
          <p:spPr>
            <a:xfrm>
              <a:off x="3825175" y="1446753"/>
              <a:ext cx="80948" cy="80948"/>
            </a:xfrm>
            <a:prstGeom prst="ellipse">
              <a:avLst/>
            </a:prstGeom>
            <a:solidFill>
              <a:srgbClr val="2875A8">
                <a:alpha val="100000"/>
              </a:srgbClr>
            </a:solidFill>
          </p:spPr>
          <p:txBody>
            <a:bodyPr/>
            <a:lstStyle/>
            <a:p>
              <a:endParaRPr/>
            </a:p>
          </p:txBody>
        </p:sp>
        <p:sp>
          <p:nvSpPr>
            <p:cNvPr id="50" name="pt49"/>
            <p:cNvSpPr/>
            <p:nvPr/>
          </p:nvSpPr>
          <p:spPr>
            <a:xfrm>
              <a:off x="3906124" y="1446753"/>
              <a:ext cx="80948" cy="80948"/>
            </a:xfrm>
            <a:prstGeom prst="ellipse">
              <a:avLst/>
            </a:prstGeom>
            <a:solidFill>
              <a:srgbClr val="2875A8">
                <a:alpha val="100000"/>
              </a:srgbClr>
            </a:solidFill>
          </p:spPr>
          <p:txBody>
            <a:bodyPr/>
            <a:lstStyle/>
            <a:p>
              <a:endParaRPr/>
            </a:p>
          </p:txBody>
        </p:sp>
        <p:sp>
          <p:nvSpPr>
            <p:cNvPr id="51" name="pt50"/>
            <p:cNvSpPr/>
            <p:nvPr/>
          </p:nvSpPr>
          <p:spPr>
            <a:xfrm>
              <a:off x="3825175" y="1273786"/>
              <a:ext cx="80948" cy="80948"/>
            </a:xfrm>
            <a:prstGeom prst="ellipse">
              <a:avLst/>
            </a:prstGeom>
            <a:solidFill>
              <a:srgbClr val="2875A8">
                <a:alpha val="100000"/>
              </a:srgbClr>
            </a:solidFill>
          </p:spPr>
          <p:txBody>
            <a:bodyPr/>
            <a:lstStyle/>
            <a:p>
              <a:endParaRPr/>
            </a:p>
          </p:txBody>
        </p:sp>
        <p:sp>
          <p:nvSpPr>
            <p:cNvPr id="52" name="pt51"/>
            <p:cNvSpPr/>
            <p:nvPr/>
          </p:nvSpPr>
          <p:spPr>
            <a:xfrm>
              <a:off x="3906124" y="1273786"/>
              <a:ext cx="80948" cy="80948"/>
            </a:xfrm>
            <a:prstGeom prst="ellipse">
              <a:avLst/>
            </a:prstGeom>
            <a:solidFill>
              <a:srgbClr val="2875A8">
                <a:alpha val="100000"/>
              </a:srgbClr>
            </a:solidFill>
          </p:spPr>
          <p:txBody>
            <a:bodyPr/>
            <a:lstStyle/>
            <a:p>
              <a:endParaRPr/>
            </a:p>
          </p:txBody>
        </p:sp>
        <p:sp>
          <p:nvSpPr>
            <p:cNvPr id="53" name="pt52"/>
            <p:cNvSpPr/>
            <p:nvPr/>
          </p:nvSpPr>
          <p:spPr>
            <a:xfrm>
              <a:off x="5565407" y="2138620"/>
              <a:ext cx="80948" cy="80948"/>
            </a:xfrm>
            <a:prstGeom prst="ellipse">
              <a:avLst/>
            </a:prstGeom>
            <a:solidFill>
              <a:srgbClr val="2875A8">
                <a:alpha val="100000"/>
              </a:srgbClr>
            </a:solidFill>
          </p:spPr>
          <p:txBody>
            <a:bodyPr/>
            <a:lstStyle/>
            <a:p>
              <a:endParaRPr/>
            </a:p>
          </p:txBody>
        </p:sp>
        <p:sp>
          <p:nvSpPr>
            <p:cNvPr id="54" name="pt53"/>
            <p:cNvSpPr/>
            <p:nvPr/>
          </p:nvSpPr>
          <p:spPr>
            <a:xfrm>
              <a:off x="5646356" y="2138620"/>
              <a:ext cx="80948" cy="80948"/>
            </a:xfrm>
            <a:prstGeom prst="ellipse">
              <a:avLst/>
            </a:prstGeom>
            <a:solidFill>
              <a:srgbClr val="2875A8">
                <a:alpha val="100000"/>
              </a:srgbClr>
            </a:solidFill>
          </p:spPr>
          <p:txBody>
            <a:bodyPr/>
            <a:lstStyle/>
            <a:p>
              <a:endParaRPr/>
            </a:p>
          </p:txBody>
        </p:sp>
        <p:sp>
          <p:nvSpPr>
            <p:cNvPr id="55" name="pt54"/>
            <p:cNvSpPr/>
            <p:nvPr/>
          </p:nvSpPr>
          <p:spPr>
            <a:xfrm>
              <a:off x="5727304" y="2138620"/>
              <a:ext cx="80948" cy="80948"/>
            </a:xfrm>
            <a:prstGeom prst="ellipse">
              <a:avLst/>
            </a:prstGeom>
            <a:solidFill>
              <a:srgbClr val="2875A8">
                <a:alpha val="100000"/>
              </a:srgbClr>
            </a:solidFill>
          </p:spPr>
          <p:txBody>
            <a:bodyPr/>
            <a:lstStyle/>
            <a:p>
              <a:endParaRPr/>
            </a:p>
          </p:txBody>
        </p:sp>
        <p:sp>
          <p:nvSpPr>
            <p:cNvPr id="56" name="pt55"/>
            <p:cNvSpPr/>
            <p:nvPr/>
          </p:nvSpPr>
          <p:spPr>
            <a:xfrm>
              <a:off x="5646356" y="2052137"/>
              <a:ext cx="80948" cy="80948"/>
            </a:xfrm>
            <a:prstGeom prst="ellipse">
              <a:avLst/>
            </a:prstGeom>
            <a:solidFill>
              <a:srgbClr val="2875A8">
                <a:alpha val="100000"/>
              </a:srgbClr>
            </a:solidFill>
          </p:spPr>
          <p:txBody>
            <a:bodyPr/>
            <a:lstStyle/>
            <a:p>
              <a:endParaRPr/>
            </a:p>
          </p:txBody>
        </p:sp>
        <p:sp>
          <p:nvSpPr>
            <p:cNvPr id="57" name="pt56"/>
            <p:cNvSpPr/>
            <p:nvPr/>
          </p:nvSpPr>
          <p:spPr>
            <a:xfrm>
              <a:off x="5565407" y="1965653"/>
              <a:ext cx="80948" cy="80948"/>
            </a:xfrm>
            <a:prstGeom prst="ellipse">
              <a:avLst/>
            </a:prstGeom>
            <a:solidFill>
              <a:srgbClr val="2875A8">
                <a:alpha val="100000"/>
              </a:srgbClr>
            </a:solidFill>
          </p:spPr>
          <p:txBody>
            <a:bodyPr/>
            <a:lstStyle/>
            <a:p>
              <a:endParaRPr/>
            </a:p>
          </p:txBody>
        </p:sp>
        <p:sp>
          <p:nvSpPr>
            <p:cNvPr id="58" name="pt57"/>
            <p:cNvSpPr/>
            <p:nvPr/>
          </p:nvSpPr>
          <p:spPr>
            <a:xfrm>
              <a:off x="5646356" y="1965653"/>
              <a:ext cx="80948" cy="80948"/>
            </a:xfrm>
            <a:prstGeom prst="ellipse">
              <a:avLst/>
            </a:prstGeom>
            <a:solidFill>
              <a:srgbClr val="2875A8">
                <a:alpha val="100000"/>
              </a:srgbClr>
            </a:solidFill>
          </p:spPr>
          <p:txBody>
            <a:bodyPr/>
            <a:lstStyle/>
            <a:p>
              <a:endParaRPr/>
            </a:p>
          </p:txBody>
        </p:sp>
        <p:sp>
          <p:nvSpPr>
            <p:cNvPr id="59" name="pt58"/>
            <p:cNvSpPr/>
            <p:nvPr/>
          </p:nvSpPr>
          <p:spPr>
            <a:xfrm>
              <a:off x="5727304" y="1965653"/>
              <a:ext cx="80948" cy="80948"/>
            </a:xfrm>
            <a:prstGeom prst="ellipse">
              <a:avLst/>
            </a:prstGeom>
            <a:solidFill>
              <a:srgbClr val="2875A8">
                <a:alpha val="100000"/>
              </a:srgbClr>
            </a:solidFill>
          </p:spPr>
          <p:txBody>
            <a:bodyPr/>
            <a:lstStyle/>
            <a:p>
              <a:endParaRPr/>
            </a:p>
          </p:txBody>
        </p:sp>
        <p:sp>
          <p:nvSpPr>
            <p:cNvPr id="60" name="pt59"/>
            <p:cNvSpPr/>
            <p:nvPr/>
          </p:nvSpPr>
          <p:spPr>
            <a:xfrm>
              <a:off x="5443985" y="1792687"/>
              <a:ext cx="80948" cy="80948"/>
            </a:xfrm>
            <a:prstGeom prst="ellipse">
              <a:avLst/>
            </a:prstGeom>
            <a:solidFill>
              <a:srgbClr val="2875A8">
                <a:alpha val="100000"/>
              </a:srgbClr>
            </a:solidFill>
          </p:spPr>
          <p:txBody>
            <a:bodyPr/>
            <a:lstStyle/>
            <a:p>
              <a:endParaRPr/>
            </a:p>
          </p:txBody>
        </p:sp>
        <p:sp>
          <p:nvSpPr>
            <p:cNvPr id="61" name="pt60"/>
            <p:cNvSpPr/>
            <p:nvPr/>
          </p:nvSpPr>
          <p:spPr>
            <a:xfrm>
              <a:off x="5524933" y="1792687"/>
              <a:ext cx="80948" cy="80948"/>
            </a:xfrm>
            <a:prstGeom prst="ellipse">
              <a:avLst/>
            </a:prstGeom>
            <a:solidFill>
              <a:srgbClr val="2875A8">
                <a:alpha val="100000"/>
              </a:srgbClr>
            </a:solidFill>
          </p:spPr>
          <p:txBody>
            <a:bodyPr/>
            <a:lstStyle/>
            <a:p>
              <a:endParaRPr/>
            </a:p>
          </p:txBody>
        </p:sp>
        <p:sp>
          <p:nvSpPr>
            <p:cNvPr id="62" name="pt61"/>
            <p:cNvSpPr/>
            <p:nvPr/>
          </p:nvSpPr>
          <p:spPr>
            <a:xfrm>
              <a:off x="5605881" y="1792687"/>
              <a:ext cx="80948" cy="80948"/>
            </a:xfrm>
            <a:prstGeom prst="ellipse">
              <a:avLst/>
            </a:prstGeom>
            <a:solidFill>
              <a:srgbClr val="2875A8">
                <a:alpha val="100000"/>
              </a:srgbClr>
            </a:solidFill>
          </p:spPr>
          <p:txBody>
            <a:bodyPr/>
            <a:lstStyle/>
            <a:p>
              <a:endParaRPr/>
            </a:p>
          </p:txBody>
        </p:sp>
        <p:sp>
          <p:nvSpPr>
            <p:cNvPr id="63" name="pt62"/>
            <p:cNvSpPr/>
            <p:nvPr/>
          </p:nvSpPr>
          <p:spPr>
            <a:xfrm>
              <a:off x="5686830" y="1792687"/>
              <a:ext cx="80948" cy="80948"/>
            </a:xfrm>
            <a:prstGeom prst="ellipse">
              <a:avLst/>
            </a:prstGeom>
            <a:solidFill>
              <a:srgbClr val="2875A8">
                <a:alpha val="100000"/>
              </a:srgbClr>
            </a:solidFill>
          </p:spPr>
          <p:txBody>
            <a:bodyPr/>
            <a:lstStyle/>
            <a:p>
              <a:endParaRPr/>
            </a:p>
          </p:txBody>
        </p:sp>
        <p:sp>
          <p:nvSpPr>
            <p:cNvPr id="64" name="pt63"/>
            <p:cNvSpPr/>
            <p:nvPr/>
          </p:nvSpPr>
          <p:spPr>
            <a:xfrm>
              <a:off x="5767778" y="1792687"/>
              <a:ext cx="80948" cy="80948"/>
            </a:xfrm>
            <a:prstGeom prst="ellipse">
              <a:avLst/>
            </a:prstGeom>
            <a:solidFill>
              <a:srgbClr val="2875A8">
                <a:alpha val="100000"/>
              </a:srgbClr>
            </a:solidFill>
          </p:spPr>
          <p:txBody>
            <a:bodyPr/>
            <a:lstStyle/>
            <a:p>
              <a:endParaRPr/>
            </a:p>
          </p:txBody>
        </p:sp>
        <p:sp>
          <p:nvSpPr>
            <p:cNvPr id="65" name="pt64"/>
            <p:cNvSpPr/>
            <p:nvPr/>
          </p:nvSpPr>
          <p:spPr>
            <a:xfrm>
              <a:off x="5848727" y="1792687"/>
              <a:ext cx="80948" cy="80948"/>
            </a:xfrm>
            <a:prstGeom prst="ellipse">
              <a:avLst/>
            </a:prstGeom>
            <a:solidFill>
              <a:srgbClr val="2875A8">
                <a:alpha val="100000"/>
              </a:srgbClr>
            </a:solidFill>
          </p:spPr>
          <p:txBody>
            <a:bodyPr/>
            <a:lstStyle/>
            <a:p>
              <a:endParaRPr/>
            </a:p>
          </p:txBody>
        </p:sp>
        <p:sp>
          <p:nvSpPr>
            <p:cNvPr id="66" name="pt65"/>
            <p:cNvSpPr/>
            <p:nvPr/>
          </p:nvSpPr>
          <p:spPr>
            <a:xfrm>
              <a:off x="5605881" y="1619720"/>
              <a:ext cx="80948" cy="80948"/>
            </a:xfrm>
            <a:prstGeom prst="ellipse">
              <a:avLst/>
            </a:prstGeom>
            <a:solidFill>
              <a:srgbClr val="2875A8">
                <a:alpha val="100000"/>
              </a:srgbClr>
            </a:solidFill>
          </p:spPr>
          <p:txBody>
            <a:bodyPr/>
            <a:lstStyle/>
            <a:p>
              <a:endParaRPr/>
            </a:p>
          </p:txBody>
        </p:sp>
        <p:sp>
          <p:nvSpPr>
            <p:cNvPr id="67" name="pt66"/>
            <p:cNvSpPr/>
            <p:nvPr/>
          </p:nvSpPr>
          <p:spPr>
            <a:xfrm>
              <a:off x="5686830" y="1619720"/>
              <a:ext cx="80948" cy="80948"/>
            </a:xfrm>
            <a:prstGeom prst="ellipse">
              <a:avLst/>
            </a:prstGeom>
            <a:solidFill>
              <a:srgbClr val="2875A8">
                <a:alpha val="100000"/>
              </a:srgbClr>
            </a:solidFill>
          </p:spPr>
          <p:txBody>
            <a:bodyPr/>
            <a:lstStyle/>
            <a:p>
              <a:endParaRPr/>
            </a:p>
          </p:txBody>
        </p:sp>
        <p:sp>
          <p:nvSpPr>
            <p:cNvPr id="68" name="pt67"/>
            <p:cNvSpPr/>
            <p:nvPr/>
          </p:nvSpPr>
          <p:spPr>
            <a:xfrm>
              <a:off x="5605881" y="1446753"/>
              <a:ext cx="80948" cy="80948"/>
            </a:xfrm>
            <a:prstGeom prst="ellipse">
              <a:avLst/>
            </a:prstGeom>
            <a:solidFill>
              <a:srgbClr val="2875A8">
                <a:alpha val="100000"/>
              </a:srgbClr>
            </a:solidFill>
          </p:spPr>
          <p:txBody>
            <a:bodyPr/>
            <a:lstStyle/>
            <a:p>
              <a:endParaRPr/>
            </a:p>
          </p:txBody>
        </p:sp>
        <p:sp>
          <p:nvSpPr>
            <p:cNvPr id="69" name="pt68"/>
            <p:cNvSpPr/>
            <p:nvPr/>
          </p:nvSpPr>
          <p:spPr>
            <a:xfrm>
              <a:off x="5686830" y="1446753"/>
              <a:ext cx="80948" cy="80948"/>
            </a:xfrm>
            <a:prstGeom prst="ellipse">
              <a:avLst/>
            </a:prstGeom>
            <a:solidFill>
              <a:srgbClr val="2875A8">
                <a:alpha val="100000"/>
              </a:srgbClr>
            </a:solidFill>
          </p:spPr>
          <p:txBody>
            <a:bodyPr/>
            <a:lstStyle/>
            <a:p>
              <a:endParaRPr/>
            </a:p>
          </p:txBody>
        </p:sp>
        <p:sp>
          <p:nvSpPr>
            <p:cNvPr id="70" name="pt69"/>
            <p:cNvSpPr/>
            <p:nvPr/>
          </p:nvSpPr>
          <p:spPr>
            <a:xfrm>
              <a:off x="5605881" y="1273786"/>
              <a:ext cx="80948" cy="80948"/>
            </a:xfrm>
            <a:prstGeom prst="ellipse">
              <a:avLst/>
            </a:prstGeom>
            <a:solidFill>
              <a:srgbClr val="2875A8">
                <a:alpha val="100000"/>
              </a:srgbClr>
            </a:solidFill>
          </p:spPr>
          <p:txBody>
            <a:bodyPr/>
            <a:lstStyle/>
            <a:p>
              <a:endParaRPr/>
            </a:p>
          </p:txBody>
        </p:sp>
        <p:sp>
          <p:nvSpPr>
            <p:cNvPr id="71" name="pt70"/>
            <p:cNvSpPr/>
            <p:nvPr/>
          </p:nvSpPr>
          <p:spPr>
            <a:xfrm>
              <a:off x="5686830" y="1273786"/>
              <a:ext cx="80948" cy="80948"/>
            </a:xfrm>
            <a:prstGeom prst="ellipse">
              <a:avLst/>
            </a:prstGeom>
            <a:solidFill>
              <a:srgbClr val="2875A8">
                <a:alpha val="100000"/>
              </a:srgbClr>
            </a:solidFill>
          </p:spPr>
          <p:txBody>
            <a:bodyPr/>
            <a:lstStyle/>
            <a:p>
              <a:endParaRPr/>
            </a:p>
          </p:txBody>
        </p:sp>
        <p:sp>
          <p:nvSpPr>
            <p:cNvPr id="72" name="pt71"/>
            <p:cNvSpPr/>
            <p:nvPr/>
          </p:nvSpPr>
          <p:spPr>
            <a:xfrm>
              <a:off x="7346113" y="2138620"/>
              <a:ext cx="80948" cy="80948"/>
            </a:xfrm>
            <a:prstGeom prst="ellipse">
              <a:avLst/>
            </a:prstGeom>
            <a:solidFill>
              <a:srgbClr val="2875A8">
                <a:alpha val="100000"/>
              </a:srgbClr>
            </a:solidFill>
          </p:spPr>
          <p:txBody>
            <a:bodyPr/>
            <a:lstStyle/>
            <a:p>
              <a:endParaRPr/>
            </a:p>
          </p:txBody>
        </p:sp>
        <p:sp>
          <p:nvSpPr>
            <p:cNvPr id="73" name="pt72"/>
            <p:cNvSpPr/>
            <p:nvPr/>
          </p:nvSpPr>
          <p:spPr>
            <a:xfrm>
              <a:off x="7427062" y="2138620"/>
              <a:ext cx="80948" cy="80948"/>
            </a:xfrm>
            <a:prstGeom prst="ellipse">
              <a:avLst/>
            </a:prstGeom>
            <a:solidFill>
              <a:srgbClr val="2875A8">
                <a:alpha val="100000"/>
              </a:srgbClr>
            </a:solidFill>
          </p:spPr>
          <p:txBody>
            <a:bodyPr/>
            <a:lstStyle/>
            <a:p>
              <a:endParaRPr/>
            </a:p>
          </p:txBody>
        </p:sp>
        <p:sp>
          <p:nvSpPr>
            <p:cNvPr id="74" name="pt73"/>
            <p:cNvSpPr/>
            <p:nvPr/>
          </p:nvSpPr>
          <p:spPr>
            <a:xfrm>
              <a:off x="7508010" y="2138620"/>
              <a:ext cx="80948" cy="80948"/>
            </a:xfrm>
            <a:prstGeom prst="ellipse">
              <a:avLst/>
            </a:prstGeom>
            <a:solidFill>
              <a:srgbClr val="2875A8">
                <a:alpha val="100000"/>
              </a:srgbClr>
            </a:solidFill>
          </p:spPr>
          <p:txBody>
            <a:bodyPr/>
            <a:lstStyle/>
            <a:p>
              <a:endParaRPr/>
            </a:p>
          </p:txBody>
        </p:sp>
        <p:sp>
          <p:nvSpPr>
            <p:cNvPr id="75" name="pt74"/>
            <p:cNvSpPr/>
            <p:nvPr/>
          </p:nvSpPr>
          <p:spPr>
            <a:xfrm>
              <a:off x="7427062" y="2052137"/>
              <a:ext cx="80948" cy="80948"/>
            </a:xfrm>
            <a:prstGeom prst="ellipse">
              <a:avLst/>
            </a:prstGeom>
            <a:solidFill>
              <a:srgbClr val="2875A8">
                <a:alpha val="100000"/>
              </a:srgbClr>
            </a:solidFill>
          </p:spPr>
          <p:txBody>
            <a:bodyPr/>
            <a:lstStyle/>
            <a:p>
              <a:endParaRPr/>
            </a:p>
          </p:txBody>
        </p:sp>
        <p:sp>
          <p:nvSpPr>
            <p:cNvPr id="76" name="pt75"/>
            <p:cNvSpPr/>
            <p:nvPr/>
          </p:nvSpPr>
          <p:spPr>
            <a:xfrm>
              <a:off x="7427062" y="1965653"/>
              <a:ext cx="80948" cy="80948"/>
            </a:xfrm>
            <a:prstGeom prst="ellipse">
              <a:avLst/>
            </a:prstGeom>
            <a:solidFill>
              <a:srgbClr val="2875A8">
                <a:alpha val="100000"/>
              </a:srgbClr>
            </a:solidFill>
          </p:spPr>
          <p:txBody>
            <a:bodyPr/>
            <a:lstStyle/>
            <a:p>
              <a:endParaRPr/>
            </a:p>
          </p:txBody>
        </p:sp>
        <p:sp>
          <p:nvSpPr>
            <p:cNvPr id="77" name="pt76"/>
            <p:cNvSpPr/>
            <p:nvPr/>
          </p:nvSpPr>
          <p:spPr>
            <a:xfrm>
              <a:off x="7265165" y="1879170"/>
              <a:ext cx="80948" cy="80948"/>
            </a:xfrm>
            <a:prstGeom prst="ellipse">
              <a:avLst/>
            </a:prstGeom>
            <a:solidFill>
              <a:srgbClr val="2875A8">
                <a:alpha val="100000"/>
              </a:srgbClr>
            </a:solidFill>
          </p:spPr>
          <p:txBody>
            <a:bodyPr/>
            <a:lstStyle/>
            <a:p>
              <a:endParaRPr/>
            </a:p>
          </p:txBody>
        </p:sp>
        <p:sp>
          <p:nvSpPr>
            <p:cNvPr id="78" name="pt77"/>
            <p:cNvSpPr/>
            <p:nvPr/>
          </p:nvSpPr>
          <p:spPr>
            <a:xfrm>
              <a:off x="7346113" y="1879170"/>
              <a:ext cx="80948" cy="80948"/>
            </a:xfrm>
            <a:prstGeom prst="ellipse">
              <a:avLst/>
            </a:prstGeom>
            <a:solidFill>
              <a:srgbClr val="2875A8">
                <a:alpha val="100000"/>
              </a:srgbClr>
            </a:solidFill>
          </p:spPr>
          <p:txBody>
            <a:bodyPr/>
            <a:lstStyle/>
            <a:p>
              <a:endParaRPr/>
            </a:p>
          </p:txBody>
        </p:sp>
        <p:sp>
          <p:nvSpPr>
            <p:cNvPr id="79" name="pt78"/>
            <p:cNvSpPr/>
            <p:nvPr/>
          </p:nvSpPr>
          <p:spPr>
            <a:xfrm>
              <a:off x="7427062" y="1879170"/>
              <a:ext cx="80948" cy="80948"/>
            </a:xfrm>
            <a:prstGeom prst="ellipse">
              <a:avLst/>
            </a:prstGeom>
            <a:solidFill>
              <a:srgbClr val="2875A8">
                <a:alpha val="100000"/>
              </a:srgbClr>
            </a:solidFill>
          </p:spPr>
          <p:txBody>
            <a:bodyPr/>
            <a:lstStyle/>
            <a:p>
              <a:endParaRPr/>
            </a:p>
          </p:txBody>
        </p:sp>
        <p:sp>
          <p:nvSpPr>
            <p:cNvPr id="80" name="pt79"/>
            <p:cNvSpPr/>
            <p:nvPr/>
          </p:nvSpPr>
          <p:spPr>
            <a:xfrm>
              <a:off x="7508010" y="1879170"/>
              <a:ext cx="80948" cy="80948"/>
            </a:xfrm>
            <a:prstGeom prst="ellipse">
              <a:avLst/>
            </a:prstGeom>
            <a:solidFill>
              <a:srgbClr val="2875A8">
                <a:alpha val="100000"/>
              </a:srgbClr>
            </a:solidFill>
          </p:spPr>
          <p:txBody>
            <a:bodyPr/>
            <a:lstStyle/>
            <a:p>
              <a:endParaRPr/>
            </a:p>
          </p:txBody>
        </p:sp>
        <p:sp>
          <p:nvSpPr>
            <p:cNvPr id="81" name="pt80"/>
            <p:cNvSpPr/>
            <p:nvPr/>
          </p:nvSpPr>
          <p:spPr>
            <a:xfrm>
              <a:off x="7588959" y="1879170"/>
              <a:ext cx="80948" cy="80948"/>
            </a:xfrm>
            <a:prstGeom prst="ellipse">
              <a:avLst/>
            </a:prstGeom>
            <a:solidFill>
              <a:srgbClr val="2875A8">
                <a:alpha val="100000"/>
              </a:srgbClr>
            </a:solidFill>
          </p:spPr>
          <p:txBody>
            <a:bodyPr/>
            <a:lstStyle/>
            <a:p>
              <a:endParaRPr/>
            </a:p>
          </p:txBody>
        </p:sp>
        <p:sp>
          <p:nvSpPr>
            <p:cNvPr id="82" name="pt81"/>
            <p:cNvSpPr/>
            <p:nvPr/>
          </p:nvSpPr>
          <p:spPr>
            <a:xfrm>
              <a:off x="7386587" y="1792687"/>
              <a:ext cx="80948" cy="80948"/>
            </a:xfrm>
            <a:prstGeom prst="ellipse">
              <a:avLst/>
            </a:prstGeom>
            <a:solidFill>
              <a:srgbClr val="2875A8">
                <a:alpha val="100000"/>
              </a:srgbClr>
            </a:solidFill>
          </p:spPr>
          <p:txBody>
            <a:bodyPr/>
            <a:lstStyle/>
            <a:p>
              <a:endParaRPr/>
            </a:p>
          </p:txBody>
        </p:sp>
        <p:sp>
          <p:nvSpPr>
            <p:cNvPr id="83" name="pt82"/>
            <p:cNvSpPr/>
            <p:nvPr/>
          </p:nvSpPr>
          <p:spPr>
            <a:xfrm>
              <a:off x="7467536" y="1792687"/>
              <a:ext cx="80948" cy="80948"/>
            </a:xfrm>
            <a:prstGeom prst="ellipse">
              <a:avLst/>
            </a:prstGeom>
            <a:solidFill>
              <a:srgbClr val="2875A8">
                <a:alpha val="100000"/>
              </a:srgbClr>
            </a:solidFill>
          </p:spPr>
          <p:txBody>
            <a:bodyPr/>
            <a:lstStyle/>
            <a:p>
              <a:endParaRPr/>
            </a:p>
          </p:txBody>
        </p:sp>
        <p:sp>
          <p:nvSpPr>
            <p:cNvPr id="84" name="pt83"/>
            <p:cNvSpPr/>
            <p:nvPr/>
          </p:nvSpPr>
          <p:spPr>
            <a:xfrm>
              <a:off x="7427062" y="1706203"/>
              <a:ext cx="80948" cy="80948"/>
            </a:xfrm>
            <a:prstGeom prst="ellipse">
              <a:avLst/>
            </a:prstGeom>
            <a:solidFill>
              <a:srgbClr val="2875A8">
                <a:alpha val="100000"/>
              </a:srgbClr>
            </a:solidFill>
          </p:spPr>
          <p:txBody>
            <a:bodyPr/>
            <a:lstStyle/>
            <a:p>
              <a:endParaRPr/>
            </a:p>
          </p:txBody>
        </p:sp>
        <p:sp>
          <p:nvSpPr>
            <p:cNvPr id="85" name="pt84"/>
            <p:cNvSpPr/>
            <p:nvPr/>
          </p:nvSpPr>
          <p:spPr>
            <a:xfrm>
              <a:off x="7386587" y="1619720"/>
              <a:ext cx="80948" cy="80948"/>
            </a:xfrm>
            <a:prstGeom prst="ellipse">
              <a:avLst/>
            </a:prstGeom>
            <a:solidFill>
              <a:srgbClr val="2875A8">
                <a:alpha val="100000"/>
              </a:srgbClr>
            </a:solidFill>
          </p:spPr>
          <p:txBody>
            <a:bodyPr/>
            <a:lstStyle/>
            <a:p>
              <a:endParaRPr/>
            </a:p>
          </p:txBody>
        </p:sp>
        <p:sp>
          <p:nvSpPr>
            <p:cNvPr id="86" name="pt85"/>
            <p:cNvSpPr/>
            <p:nvPr/>
          </p:nvSpPr>
          <p:spPr>
            <a:xfrm>
              <a:off x="7467536" y="1619720"/>
              <a:ext cx="80948" cy="80948"/>
            </a:xfrm>
            <a:prstGeom prst="ellipse">
              <a:avLst/>
            </a:prstGeom>
            <a:solidFill>
              <a:srgbClr val="2875A8">
                <a:alpha val="100000"/>
              </a:srgbClr>
            </a:solidFill>
          </p:spPr>
          <p:txBody>
            <a:bodyPr/>
            <a:lstStyle/>
            <a:p>
              <a:endParaRPr/>
            </a:p>
          </p:txBody>
        </p:sp>
        <p:sp>
          <p:nvSpPr>
            <p:cNvPr id="87" name="pt86"/>
            <p:cNvSpPr/>
            <p:nvPr/>
          </p:nvSpPr>
          <p:spPr>
            <a:xfrm>
              <a:off x="7427062" y="1533237"/>
              <a:ext cx="80948" cy="80948"/>
            </a:xfrm>
            <a:prstGeom prst="ellipse">
              <a:avLst/>
            </a:prstGeom>
            <a:solidFill>
              <a:srgbClr val="2875A8">
                <a:alpha val="100000"/>
              </a:srgbClr>
            </a:solidFill>
          </p:spPr>
          <p:txBody>
            <a:bodyPr/>
            <a:lstStyle/>
            <a:p>
              <a:endParaRPr/>
            </a:p>
          </p:txBody>
        </p:sp>
        <p:sp>
          <p:nvSpPr>
            <p:cNvPr id="88" name="pt87"/>
            <p:cNvSpPr/>
            <p:nvPr/>
          </p:nvSpPr>
          <p:spPr>
            <a:xfrm>
              <a:off x="7427062" y="1446753"/>
              <a:ext cx="80948" cy="80948"/>
            </a:xfrm>
            <a:prstGeom prst="ellipse">
              <a:avLst/>
            </a:prstGeom>
            <a:solidFill>
              <a:srgbClr val="2875A8">
                <a:alpha val="100000"/>
              </a:srgbClr>
            </a:solidFill>
          </p:spPr>
          <p:txBody>
            <a:bodyPr/>
            <a:lstStyle/>
            <a:p>
              <a:endParaRPr/>
            </a:p>
          </p:txBody>
        </p:sp>
        <p:sp>
          <p:nvSpPr>
            <p:cNvPr id="89" name="pt88"/>
            <p:cNvSpPr/>
            <p:nvPr/>
          </p:nvSpPr>
          <p:spPr>
            <a:xfrm>
              <a:off x="7427062" y="1360270"/>
              <a:ext cx="80948" cy="80948"/>
            </a:xfrm>
            <a:prstGeom prst="ellipse">
              <a:avLst/>
            </a:prstGeom>
            <a:solidFill>
              <a:srgbClr val="2875A8">
                <a:alpha val="100000"/>
              </a:srgbClr>
            </a:solidFill>
          </p:spPr>
          <p:txBody>
            <a:bodyPr/>
            <a:lstStyle/>
            <a:p>
              <a:endParaRPr/>
            </a:p>
          </p:txBody>
        </p:sp>
        <p:sp>
          <p:nvSpPr>
            <p:cNvPr id="90" name="pt89"/>
            <p:cNvSpPr/>
            <p:nvPr/>
          </p:nvSpPr>
          <p:spPr>
            <a:xfrm>
              <a:off x="7427062" y="1273786"/>
              <a:ext cx="80948" cy="80948"/>
            </a:xfrm>
            <a:prstGeom prst="ellipse">
              <a:avLst/>
            </a:prstGeom>
            <a:solidFill>
              <a:srgbClr val="2875A8">
                <a:alpha val="100000"/>
              </a:srgbClr>
            </a:solidFill>
          </p:spPr>
          <p:txBody>
            <a:bodyPr/>
            <a:lstStyle/>
            <a:p>
              <a:endParaRPr/>
            </a:p>
          </p:txBody>
        </p:sp>
        <p:sp>
          <p:nvSpPr>
            <p:cNvPr id="91" name="pl90"/>
            <p:cNvSpPr/>
            <p:nvPr/>
          </p:nvSpPr>
          <p:spPr>
            <a:xfrm>
              <a:off x="1056994" y="1227777"/>
              <a:ext cx="0" cy="2767467"/>
            </a:xfrm>
            <a:custGeom>
              <a:avLst/>
              <a:gdLst/>
              <a:ahLst/>
              <a:cxnLst/>
              <a:rect l="0" t="0" r="0" b="0"/>
              <a:pathLst>
                <a:path h="2767467">
                  <a:moveTo>
                    <a:pt x="0" y="2767467"/>
                  </a:moveTo>
                  <a:lnTo>
                    <a:pt x="0" y="0"/>
                  </a:lnTo>
                </a:path>
              </a:pathLst>
            </a:custGeom>
            <a:ln w="6775" cap="flat">
              <a:solidFill>
                <a:srgbClr val="000000">
                  <a:alpha val="100000"/>
                </a:srgbClr>
              </a:solidFill>
              <a:prstDash val="solid"/>
              <a:round/>
            </a:ln>
          </p:spPr>
          <p:txBody>
            <a:bodyPr/>
            <a:lstStyle/>
            <a:p>
              <a:endParaRPr/>
            </a:p>
          </p:txBody>
        </p:sp>
        <p:sp>
          <p:nvSpPr>
            <p:cNvPr id="92" name="tx91"/>
            <p:cNvSpPr/>
            <p:nvPr/>
          </p:nvSpPr>
          <p:spPr>
            <a:xfrm>
              <a:off x="753921" y="3947868"/>
              <a:ext cx="176547"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0.0</a:t>
              </a:r>
            </a:p>
          </p:txBody>
        </p:sp>
        <p:sp>
          <p:nvSpPr>
            <p:cNvPr id="93" name="tx92"/>
            <p:cNvSpPr/>
            <p:nvPr/>
          </p:nvSpPr>
          <p:spPr>
            <a:xfrm>
              <a:off x="753921" y="3601934"/>
              <a:ext cx="176547"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0.5</a:t>
              </a:r>
            </a:p>
          </p:txBody>
        </p:sp>
        <p:sp>
          <p:nvSpPr>
            <p:cNvPr id="94" name="tx93"/>
            <p:cNvSpPr/>
            <p:nvPr/>
          </p:nvSpPr>
          <p:spPr>
            <a:xfrm>
              <a:off x="753921" y="3256001"/>
              <a:ext cx="176547"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1.0</a:t>
              </a:r>
            </a:p>
          </p:txBody>
        </p:sp>
        <p:sp>
          <p:nvSpPr>
            <p:cNvPr id="95" name="tx94"/>
            <p:cNvSpPr/>
            <p:nvPr/>
          </p:nvSpPr>
          <p:spPr>
            <a:xfrm>
              <a:off x="753921" y="2910067"/>
              <a:ext cx="176547"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1.5</a:t>
              </a:r>
            </a:p>
          </p:txBody>
        </p:sp>
        <p:sp>
          <p:nvSpPr>
            <p:cNvPr id="96" name="tx95"/>
            <p:cNvSpPr/>
            <p:nvPr/>
          </p:nvSpPr>
          <p:spPr>
            <a:xfrm>
              <a:off x="753921" y="2564134"/>
              <a:ext cx="176547"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a:t>
              </a:r>
            </a:p>
          </p:txBody>
        </p:sp>
        <p:sp>
          <p:nvSpPr>
            <p:cNvPr id="97" name="tx96"/>
            <p:cNvSpPr/>
            <p:nvPr/>
          </p:nvSpPr>
          <p:spPr>
            <a:xfrm>
              <a:off x="753921" y="2218201"/>
              <a:ext cx="176547"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2.5</a:t>
              </a:r>
            </a:p>
          </p:txBody>
        </p:sp>
        <p:sp>
          <p:nvSpPr>
            <p:cNvPr id="98" name="tx97"/>
            <p:cNvSpPr/>
            <p:nvPr/>
          </p:nvSpPr>
          <p:spPr>
            <a:xfrm>
              <a:off x="753921" y="1872205"/>
              <a:ext cx="176547"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3.0</a:t>
              </a:r>
            </a:p>
          </p:txBody>
        </p:sp>
        <p:sp>
          <p:nvSpPr>
            <p:cNvPr id="99" name="tx98"/>
            <p:cNvSpPr/>
            <p:nvPr/>
          </p:nvSpPr>
          <p:spPr>
            <a:xfrm>
              <a:off x="753921" y="1526272"/>
              <a:ext cx="176547"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3.5</a:t>
              </a:r>
            </a:p>
          </p:txBody>
        </p:sp>
        <p:sp>
          <p:nvSpPr>
            <p:cNvPr id="100" name="tx99"/>
            <p:cNvSpPr/>
            <p:nvPr/>
          </p:nvSpPr>
          <p:spPr>
            <a:xfrm>
              <a:off x="753921" y="1180400"/>
              <a:ext cx="176547"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4.0</a:t>
              </a:r>
            </a:p>
          </p:txBody>
        </p:sp>
        <p:sp>
          <p:nvSpPr>
            <p:cNvPr id="101" name="pl100"/>
            <p:cNvSpPr/>
            <p:nvPr/>
          </p:nvSpPr>
          <p:spPr>
            <a:xfrm>
              <a:off x="1056994" y="3995245"/>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102" name="pl101"/>
            <p:cNvSpPr/>
            <p:nvPr/>
          </p:nvSpPr>
          <p:spPr>
            <a:xfrm>
              <a:off x="1056994" y="3649311"/>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103" name="pl102"/>
            <p:cNvSpPr/>
            <p:nvPr/>
          </p:nvSpPr>
          <p:spPr>
            <a:xfrm>
              <a:off x="1056994" y="3303378"/>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104" name="pl103"/>
            <p:cNvSpPr/>
            <p:nvPr/>
          </p:nvSpPr>
          <p:spPr>
            <a:xfrm>
              <a:off x="1056994" y="2957444"/>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105" name="pl104"/>
            <p:cNvSpPr/>
            <p:nvPr/>
          </p:nvSpPr>
          <p:spPr>
            <a:xfrm>
              <a:off x="1056994" y="2611511"/>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106" name="pl105"/>
            <p:cNvSpPr/>
            <p:nvPr/>
          </p:nvSpPr>
          <p:spPr>
            <a:xfrm>
              <a:off x="1056994" y="2265578"/>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107" name="pl106"/>
            <p:cNvSpPr/>
            <p:nvPr/>
          </p:nvSpPr>
          <p:spPr>
            <a:xfrm>
              <a:off x="1056994" y="1919644"/>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108" name="pl107"/>
            <p:cNvSpPr/>
            <p:nvPr/>
          </p:nvSpPr>
          <p:spPr>
            <a:xfrm>
              <a:off x="1056994" y="1573711"/>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109" name="pl108"/>
            <p:cNvSpPr/>
            <p:nvPr/>
          </p:nvSpPr>
          <p:spPr>
            <a:xfrm>
              <a:off x="1056994" y="1227777"/>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110" name="pl109"/>
            <p:cNvSpPr/>
            <p:nvPr/>
          </p:nvSpPr>
          <p:spPr>
            <a:xfrm>
              <a:off x="1056994" y="3995245"/>
              <a:ext cx="7478965" cy="0"/>
            </a:xfrm>
            <a:custGeom>
              <a:avLst/>
              <a:gdLst/>
              <a:ahLst/>
              <a:cxnLst/>
              <a:rect l="0" t="0" r="0" b="0"/>
              <a:pathLst>
                <a:path w="7478965">
                  <a:moveTo>
                    <a:pt x="0" y="0"/>
                  </a:moveTo>
                  <a:lnTo>
                    <a:pt x="7478965" y="0"/>
                  </a:lnTo>
                </a:path>
              </a:pathLst>
            </a:custGeom>
            <a:ln w="6775" cap="flat">
              <a:solidFill>
                <a:srgbClr val="000000">
                  <a:alpha val="100000"/>
                </a:srgbClr>
              </a:solidFill>
              <a:prstDash val="solid"/>
              <a:round/>
            </a:ln>
          </p:spPr>
          <p:txBody>
            <a:bodyPr/>
            <a:lstStyle/>
            <a:p>
              <a:endParaRPr/>
            </a:p>
          </p:txBody>
        </p:sp>
        <p:sp>
          <p:nvSpPr>
            <p:cNvPr id="111" name="pl110"/>
            <p:cNvSpPr/>
            <p:nvPr/>
          </p:nvSpPr>
          <p:spPr>
            <a:xfrm>
              <a:off x="2125418" y="3923245"/>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112" name="pl111"/>
            <p:cNvSpPr/>
            <p:nvPr/>
          </p:nvSpPr>
          <p:spPr>
            <a:xfrm>
              <a:off x="3906124" y="3923245"/>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113" name="pl112"/>
            <p:cNvSpPr/>
            <p:nvPr/>
          </p:nvSpPr>
          <p:spPr>
            <a:xfrm>
              <a:off x="5686830" y="3923245"/>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114" name="pl113"/>
            <p:cNvSpPr/>
            <p:nvPr/>
          </p:nvSpPr>
          <p:spPr>
            <a:xfrm>
              <a:off x="7467536" y="3923245"/>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115" name="tx114"/>
            <p:cNvSpPr/>
            <p:nvPr/>
          </p:nvSpPr>
          <p:spPr>
            <a:xfrm>
              <a:off x="1984155" y="4145153"/>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2026</a:t>
              </a:r>
            </a:p>
          </p:txBody>
        </p:sp>
        <p:sp>
          <p:nvSpPr>
            <p:cNvPr id="116" name="tx115"/>
            <p:cNvSpPr/>
            <p:nvPr/>
          </p:nvSpPr>
          <p:spPr>
            <a:xfrm>
              <a:off x="3764861" y="4145153"/>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2027</a:t>
              </a:r>
            </a:p>
          </p:txBody>
        </p:sp>
        <p:sp>
          <p:nvSpPr>
            <p:cNvPr id="117" name="tx116"/>
            <p:cNvSpPr/>
            <p:nvPr/>
          </p:nvSpPr>
          <p:spPr>
            <a:xfrm>
              <a:off x="5545567" y="4145153"/>
              <a:ext cx="282525"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2028</a:t>
              </a:r>
            </a:p>
          </p:txBody>
        </p:sp>
        <p:sp>
          <p:nvSpPr>
            <p:cNvPr id="118" name="tx117"/>
            <p:cNvSpPr/>
            <p:nvPr/>
          </p:nvSpPr>
          <p:spPr>
            <a:xfrm>
              <a:off x="7135680" y="4120348"/>
              <a:ext cx="663711" cy="11763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Longer Run</a:t>
              </a:r>
            </a:p>
          </p:txBody>
        </p:sp>
        <p:sp>
          <p:nvSpPr>
            <p:cNvPr id="119" name="tx118"/>
            <p:cNvSpPr/>
            <p:nvPr/>
          </p:nvSpPr>
          <p:spPr>
            <a:xfrm rot="-5400000">
              <a:off x="-6735" y="2565312"/>
              <a:ext cx="1122412" cy="92397"/>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Federal Funds Rate</a:t>
              </a:r>
            </a:p>
          </p:txBody>
        </p:sp>
        <p:sp>
          <p:nvSpPr>
            <p:cNvPr id="120" name="tx119"/>
            <p:cNvSpPr/>
            <p:nvPr/>
          </p:nvSpPr>
          <p:spPr>
            <a:xfrm>
              <a:off x="1056994" y="1039002"/>
              <a:ext cx="2512218"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b="1">
                  <a:solidFill>
                    <a:srgbClr val="414B56">
                      <a:alpha val="100000"/>
                    </a:srgbClr>
                  </a:solidFill>
                  <a:latin typeface="Arial"/>
                  <a:cs typeface="Arial"/>
                </a:rPr>
                <a:t>FOMC Summary of Economic Projections</a:t>
              </a:r>
            </a:p>
          </p:txBody>
        </p:sp>
        <p:sp>
          <p:nvSpPr>
            <p:cNvPr id="121" name="tx120"/>
            <p:cNvSpPr/>
            <p:nvPr/>
          </p:nvSpPr>
          <p:spPr>
            <a:xfrm>
              <a:off x="1056994" y="860086"/>
              <a:ext cx="1414239" cy="1108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A6F8F">
                      <a:alpha val="100000"/>
                    </a:srgbClr>
                  </a:solidFill>
                  <a:latin typeface="Arial"/>
                  <a:cs typeface="Arial"/>
                </a:rPr>
                <a:t>Federal Funds Rate</a:t>
              </a:r>
            </a:p>
          </p:txBody>
        </p:sp>
        <p:sp>
          <p:nvSpPr>
            <p:cNvPr id="122" name="tx121"/>
            <p:cNvSpPr/>
            <p:nvPr/>
          </p:nvSpPr>
          <p:spPr>
            <a:xfrm>
              <a:off x="1056994" y="4192560"/>
              <a:ext cx="0" cy="0"/>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123" name="tx122"/>
            <p:cNvSpPr/>
            <p:nvPr/>
          </p:nvSpPr>
          <p:spPr>
            <a:xfrm>
              <a:off x="1056994" y="4329720"/>
              <a:ext cx="0" cy="0"/>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124" name="tx123"/>
            <p:cNvSpPr/>
            <p:nvPr/>
          </p:nvSpPr>
          <p:spPr>
            <a:xfrm>
              <a:off x="1056994" y="4347693"/>
              <a:ext cx="2901094"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Source: Federal Reserve Board via Haver Analytics</a:t>
              </a:r>
            </a:p>
          </p:txBody>
        </p:sp>
        <p:sp>
          <p:nvSpPr>
            <p:cNvPr id="125" name="tx124"/>
            <p:cNvSpPr/>
            <p:nvPr/>
          </p:nvSpPr>
          <p:spPr>
            <a:xfrm>
              <a:off x="1056994" y="4484853"/>
              <a:ext cx="1927014"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Projections from: December 2025.</a:t>
              </a:r>
            </a:p>
          </p:txBody>
        </p:sp>
        <p:sp>
          <p:nvSpPr>
            <p:cNvPr id="126" name="tx125"/>
            <p:cNvSpPr/>
            <p:nvPr/>
          </p:nvSpPr>
          <p:spPr>
            <a:xfrm>
              <a:off x="1056994" y="4741200"/>
              <a:ext cx="0" cy="0"/>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grpSp>
      <p:sp>
        <p:nvSpPr>
          <p:cNvPr id="127" name="TextBox 126">
            <a:extLst>
              <a:ext uri="{FF2B5EF4-FFF2-40B4-BE49-F238E27FC236}">
                <a16:creationId xmlns:a16="http://schemas.microsoft.com/office/drawing/2014/main" id="{19386D58-D98D-21AF-23EA-8CB49FC880FA}"/>
              </a:ext>
            </a:extLst>
          </p:cNvPr>
          <p:cNvSpPr txBox="1"/>
          <p:nvPr/>
        </p:nvSpPr>
        <p:spPr>
          <a:xfrm>
            <a:off x="1257175" y="1364116"/>
            <a:ext cx="506967" cy="246221"/>
          </a:xfrm>
          <a:prstGeom prst="rect">
            <a:avLst/>
          </a:prstGeom>
          <a:solidFill>
            <a:schemeClr val="bg1"/>
          </a:solidFill>
          <a:ln>
            <a:solidFill>
              <a:srgbClr val="960909"/>
            </a:solidFill>
          </a:ln>
        </p:spPr>
        <p:txBody>
          <a:bodyPr wrap="square" lIns="0" tIns="0" rIns="0" bIns="0" rtlCol="0">
            <a:spAutoFit/>
          </a:bodyPr>
          <a:lstStyle/>
          <a:p>
            <a:pPr algn="ctr"/>
            <a:r>
              <a:rPr lang="en-US" sz="800" b="1">
                <a:solidFill>
                  <a:srgbClr val="960909"/>
                </a:solidFill>
                <a:latin typeface="Arial" panose="020B0604020202020204" pitchFamily="34" charset="0"/>
                <a:cs typeface="Arial" panose="020B0604020202020204" pitchFamily="34" charset="0"/>
              </a:rPr>
              <a:t>Current level</a:t>
            </a:r>
          </a:p>
        </p:txBody>
      </p:sp>
      <p:sp>
        <p:nvSpPr>
          <p:cNvPr id="128" name="TextBox 127">
            <a:extLst>
              <a:ext uri="{FF2B5EF4-FFF2-40B4-BE49-F238E27FC236}">
                <a16:creationId xmlns:a16="http://schemas.microsoft.com/office/drawing/2014/main" id="{85BBF2A7-5985-9C4D-0082-5659A0F58023}"/>
              </a:ext>
            </a:extLst>
          </p:cNvPr>
          <p:cNvSpPr txBox="1"/>
          <p:nvPr/>
        </p:nvSpPr>
        <p:spPr>
          <a:xfrm>
            <a:off x="2471214" y="1473413"/>
            <a:ext cx="743571" cy="369332"/>
          </a:xfrm>
          <a:prstGeom prst="rect">
            <a:avLst/>
          </a:prstGeom>
          <a:solidFill>
            <a:schemeClr val="bg1"/>
          </a:solidFill>
          <a:ln>
            <a:solidFill>
              <a:srgbClr val="E67A17"/>
            </a:solidFill>
          </a:ln>
        </p:spPr>
        <p:txBody>
          <a:bodyPr wrap="square" lIns="0" tIns="0" rIns="0" bIns="0" rtlCol="0">
            <a:spAutoFit/>
          </a:bodyPr>
          <a:lstStyle/>
          <a:p>
            <a:pPr algn="ctr"/>
            <a:r>
              <a:rPr lang="en-US" sz="800" b="1">
                <a:solidFill>
                  <a:srgbClr val="E67A17"/>
                </a:solidFill>
                <a:latin typeface="Arial" panose="020B0604020202020204" pitchFamily="34" charset="0"/>
                <a:cs typeface="Arial" panose="020B0604020202020204" pitchFamily="34" charset="0"/>
              </a:rPr>
              <a:t>Median</a:t>
            </a:r>
          </a:p>
          <a:p>
            <a:pPr algn="ctr"/>
            <a:r>
              <a:rPr lang="en-US" sz="800" b="1">
                <a:solidFill>
                  <a:srgbClr val="E67A17"/>
                </a:solidFill>
                <a:latin typeface="Arial" panose="020B0604020202020204" pitchFamily="34" charset="0"/>
                <a:cs typeface="Arial" panose="020B0604020202020204" pitchFamily="34" charset="0"/>
              </a:rPr>
              <a:t>projection for year-end</a:t>
            </a:r>
          </a:p>
        </p:txBody>
      </p:sp>
      <p:cxnSp>
        <p:nvCxnSpPr>
          <p:cNvPr id="129" name="Straight Arrow Connector 128">
            <a:extLst>
              <a:ext uri="{FF2B5EF4-FFF2-40B4-BE49-F238E27FC236}">
                <a16:creationId xmlns:a16="http://schemas.microsoft.com/office/drawing/2014/main" id="{1877B5C5-50FE-4AEF-F135-830E76441C72}"/>
              </a:ext>
            </a:extLst>
          </p:cNvPr>
          <p:cNvCxnSpPr>
            <a:cxnSpLocks/>
            <a:stCxn id="127" idx="3"/>
            <a:endCxn id="27" idx="2"/>
          </p:cNvCxnSpPr>
          <p:nvPr/>
        </p:nvCxnSpPr>
        <p:spPr>
          <a:xfrm>
            <a:off x="1764142" y="1487227"/>
            <a:ext cx="199379" cy="0"/>
          </a:xfrm>
          <a:prstGeom prst="straightConnector1">
            <a:avLst/>
          </a:prstGeom>
          <a:ln>
            <a:solidFill>
              <a:srgbClr val="960909"/>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972EE0C7-83D7-F0C5-836B-EDECC933E4CF}"/>
              </a:ext>
            </a:extLst>
          </p:cNvPr>
          <p:cNvCxnSpPr>
            <a:cxnSpLocks/>
            <a:stCxn id="128" idx="1"/>
          </p:cNvCxnSpPr>
          <p:nvPr/>
        </p:nvCxnSpPr>
        <p:spPr>
          <a:xfrm flipH="1">
            <a:off x="2313663" y="1658079"/>
            <a:ext cx="157551" cy="1"/>
          </a:xfrm>
          <a:prstGeom prst="straightConnector1">
            <a:avLst/>
          </a:prstGeom>
          <a:ln>
            <a:solidFill>
              <a:srgbClr val="E67A17"/>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1A36BA7F-57BB-11B0-3A0C-26B8B324CD03}"/>
              </a:ext>
            </a:extLst>
          </p:cNvPr>
          <p:cNvCxnSpPr>
            <a:cxnSpLocks/>
          </p:cNvCxnSpPr>
          <p:nvPr/>
        </p:nvCxnSpPr>
        <p:spPr>
          <a:xfrm flipH="1">
            <a:off x="4138832" y="1833161"/>
            <a:ext cx="157551" cy="0"/>
          </a:xfrm>
          <a:prstGeom prst="straightConnector1">
            <a:avLst/>
          </a:prstGeom>
          <a:ln>
            <a:solidFill>
              <a:srgbClr val="E67A17"/>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633C0C3D-AE55-743F-9169-572AEAE73453}"/>
              </a:ext>
            </a:extLst>
          </p:cNvPr>
          <p:cNvCxnSpPr>
            <a:cxnSpLocks/>
          </p:cNvCxnSpPr>
          <p:nvPr/>
        </p:nvCxnSpPr>
        <p:spPr>
          <a:xfrm flipH="1">
            <a:off x="5922667" y="1833161"/>
            <a:ext cx="157551" cy="0"/>
          </a:xfrm>
          <a:prstGeom prst="straightConnector1">
            <a:avLst/>
          </a:prstGeom>
          <a:ln>
            <a:solidFill>
              <a:srgbClr val="E67A17"/>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78522E7-1E1F-5659-F383-3DB3B40A3DEB}"/>
              </a:ext>
            </a:extLst>
          </p:cNvPr>
          <p:cNvCxnSpPr>
            <a:cxnSpLocks/>
          </p:cNvCxnSpPr>
          <p:nvPr/>
        </p:nvCxnSpPr>
        <p:spPr>
          <a:xfrm flipH="1">
            <a:off x="7672317" y="1916167"/>
            <a:ext cx="157551" cy="0"/>
          </a:xfrm>
          <a:prstGeom prst="straightConnector1">
            <a:avLst/>
          </a:prstGeom>
          <a:ln>
            <a:solidFill>
              <a:srgbClr val="E67A17"/>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DCDCAC9-DFE2-FFFB-E240-F8295900AB78}"/>
              </a:ext>
            </a:extLst>
          </p:cNvPr>
          <p:cNvCxnSpPr>
            <a:cxnSpLocks/>
          </p:cNvCxnSpPr>
          <p:nvPr/>
        </p:nvCxnSpPr>
        <p:spPr>
          <a:xfrm flipV="1">
            <a:off x="6692823" y="1237245"/>
            <a:ext cx="0" cy="275735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8A5640B6-170B-C7E6-8C01-B24245792E02}"/>
              </a:ext>
            </a:extLst>
          </p:cNvPr>
          <p:cNvCxnSpPr>
            <a:cxnSpLocks/>
          </p:cNvCxnSpPr>
          <p:nvPr/>
        </p:nvCxnSpPr>
        <p:spPr>
          <a:xfrm flipH="1">
            <a:off x="7514766" y="1487227"/>
            <a:ext cx="157551" cy="0"/>
          </a:xfrm>
          <a:prstGeom prst="straightConnector1">
            <a:avLst/>
          </a:prstGeom>
          <a:ln>
            <a:solidFill>
              <a:srgbClr val="960909"/>
            </a:solidFill>
            <a:tailEnd type="triangl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7FE6D423-645B-A8B8-3C38-96989CAE4396}"/>
              </a:ext>
            </a:extLst>
          </p:cNvPr>
          <p:cNvSpPr txBox="1"/>
          <p:nvPr/>
        </p:nvSpPr>
        <p:spPr>
          <a:xfrm>
            <a:off x="1356196" y="2823702"/>
            <a:ext cx="5273205" cy="954107"/>
          </a:xfrm>
          <a:prstGeom prst="rect">
            <a:avLst/>
          </a:prstGeom>
          <a:solidFill>
            <a:schemeClr val="bg1"/>
          </a:solidFill>
          <a:ln>
            <a:solidFill>
              <a:schemeClr val="tx1"/>
            </a:solidFill>
          </a:ln>
        </p:spPr>
        <p:txBody>
          <a:bodyPr wrap="square" rtlCol="0">
            <a:spAutoFit/>
          </a:bodyPr>
          <a:lstStyle/>
          <a:p>
            <a:r>
              <a:rPr lang="en-US" sz="1400" dirty="0"/>
              <a:t>It’s hard to look at the incoming data and say that policy’s significantly restrictive at this time. It may be…sort of loosely neutral, or it may be somewhat restrictive, it’s in the eye of the beholder. </a:t>
            </a:r>
          </a:p>
          <a:p>
            <a:r>
              <a:rPr lang="en-US" sz="1400" dirty="0"/>
              <a:t>– Fed Chair Jerome Powell, FOMC Press Conference, January 28, 2026</a:t>
            </a:r>
          </a:p>
        </p:txBody>
      </p:sp>
      <p:sp>
        <p:nvSpPr>
          <p:cNvPr id="134" name="Slide Number Placeholder 133">
            <a:extLst>
              <a:ext uri="{FF2B5EF4-FFF2-40B4-BE49-F238E27FC236}">
                <a16:creationId xmlns:a16="http://schemas.microsoft.com/office/drawing/2014/main" id="{1F73E563-A1ED-A03C-59DA-BEAFB61C3D59}"/>
              </a:ext>
            </a:extLst>
          </p:cNvPr>
          <p:cNvSpPr>
            <a:spLocks noGrp="1"/>
          </p:cNvSpPr>
          <p:nvPr>
            <p:ph type="sldNum" sz="quarter" idx="10"/>
          </p:nvPr>
        </p:nvSpPr>
        <p:spPr/>
        <p:txBody>
          <a:bodyPr/>
          <a:lstStyle/>
          <a:p>
            <a:fld id="{16DB3CF8-59E7-44C6-88F7-CC6EEF5857E3}"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E319A-4B96-3A96-29B0-C2BDE8147E3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99E93A1-D121-38DD-5D82-EE9E40F193A6}"/>
              </a:ext>
            </a:extLst>
          </p:cNvPr>
          <p:cNvSpPr>
            <a:spLocks noGrp="1"/>
          </p:cNvSpPr>
          <p:nvPr>
            <p:ph type="sldNum" sz="quarter" idx="10"/>
          </p:nvPr>
        </p:nvSpPr>
        <p:spPr/>
        <p:txBody>
          <a:bodyPr/>
          <a:lstStyle/>
          <a:p>
            <a:fld id="{16DB3CF8-59E7-44C6-88F7-CC6EEF5857E3}" type="slidenum">
              <a:rPr lang="en-US" smtClean="0"/>
              <a:pPr/>
              <a:t>21</a:t>
            </a:fld>
            <a:endParaRPr lang="en-US"/>
          </a:p>
        </p:txBody>
      </p:sp>
      <p:sp>
        <p:nvSpPr>
          <p:cNvPr id="6" name="Title 5">
            <a:extLst>
              <a:ext uri="{FF2B5EF4-FFF2-40B4-BE49-F238E27FC236}">
                <a16:creationId xmlns:a16="http://schemas.microsoft.com/office/drawing/2014/main" id="{5E16B1E0-EB07-A7BC-5DD8-E92A9606C24F}"/>
              </a:ext>
            </a:extLst>
          </p:cNvPr>
          <p:cNvSpPr>
            <a:spLocks noGrp="1"/>
          </p:cNvSpPr>
          <p:nvPr>
            <p:ph type="title"/>
          </p:nvPr>
        </p:nvSpPr>
        <p:spPr/>
        <p:txBody>
          <a:bodyPr/>
          <a:lstStyle/>
          <a:p>
            <a:r>
              <a:rPr lang="en-US" dirty="0"/>
              <a:t>Key Takeaways</a:t>
            </a:r>
          </a:p>
        </p:txBody>
      </p:sp>
      <p:sp>
        <p:nvSpPr>
          <p:cNvPr id="8" name="Text Placeholder 7">
            <a:extLst>
              <a:ext uri="{FF2B5EF4-FFF2-40B4-BE49-F238E27FC236}">
                <a16:creationId xmlns:a16="http://schemas.microsoft.com/office/drawing/2014/main" id="{EA2DB65D-B6A9-D9E9-69A7-58B0EBB2D5D5}"/>
              </a:ext>
            </a:extLst>
          </p:cNvPr>
          <p:cNvSpPr>
            <a:spLocks noGrp="1"/>
          </p:cNvSpPr>
          <p:nvPr>
            <p:ph type="body" sz="quarter" idx="18"/>
          </p:nvPr>
        </p:nvSpPr>
        <p:spPr/>
        <p:txBody>
          <a:bodyPr/>
          <a:lstStyle/>
          <a:p>
            <a:pPr marL="342900" indent="-342900">
              <a:buFont typeface="Arial" panose="020B0604020202020204" pitchFamily="34" charset="0"/>
              <a:buChar char="•"/>
            </a:pPr>
            <a:r>
              <a:rPr lang="en-US" dirty="0"/>
              <a:t>Consumer sentiment has weakened, but GDP growth is expected to be above trend in 2026.</a:t>
            </a:r>
          </a:p>
          <a:p>
            <a:pPr marL="342900" indent="-342900">
              <a:buFont typeface="Arial" panose="020B0604020202020204" pitchFamily="34" charset="0"/>
              <a:buChar char="•"/>
            </a:pPr>
            <a:r>
              <a:rPr lang="en-US" dirty="0"/>
              <a:t>Employment has leveled off and the labor market is cooler than it was, but the unemployment rate remains low.</a:t>
            </a:r>
          </a:p>
          <a:p>
            <a:pPr marL="342900" indent="-342900">
              <a:buFont typeface="Arial" panose="020B0604020202020204" pitchFamily="34" charset="0"/>
              <a:buChar char="•"/>
            </a:pPr>
            <a:r>
              <a:rPr lang="en-US" dirty="0"/>
              <a:t>Inflation remains elevated, in part because tariffs have pushed up goods prices.</a:t>
            </a:r>
          </a:p>
          <a:p>
            <a:pPr marL="342900" indent="-342900">
              <a:buFont typeface="Arial" panose="020B0604020202020204" pitchFamily="34" charset="0"/>
              <a:buChar char="•"/>
            </a:pPr>
            <a:r>
              <a:rPr lang="en-US" dirty="0"/>
              <a:t>Interest rate projections are mixed, with a median of one 25 basis point cut this year.</a:t>
            </a:r>
          </a:p>
        </p:txBody>
      </p:sp>
      <p:pic>
        <p:nvPicPr>
          <p:cNvPr id="11" name="Picture 10" descr="Graphical user interface&#10;&#10;Description automatically generated">
            <a:extLst>
              <a:ext uri="{FF2B5EF4-FFF2-40B4-BE49-F238E27FC236}">
                <a16:creationId xmlns:a16="http://schemas.microsoft.com/office/drawing/2014/main" id="{8CEEDDD2-10EB-4790-43C2-56E9A8781176}"/>
              </a:ext>
            </a:extLst>
          </p:cNvPr>
          <p:cNvPicPr>
            <a:picLocks noChangeAspect="1"/>
          </p:cNvPicPr>
          <p:nvPr/>
        </p:nvPicPr>
        <p:blipFill>
          <a:blip r:embed="rId2"/>
          <a:stretch>
            <a:fillRect/>
          </a:stretch>
        </p:blipFill>
        <p:spPr>
          <a:xfrm>
            <a:off x="4221480" y="3482340"/>
            <a:ext cx="1600200" cy="1600200"/>
          </a:xfrm>
          <a:prstGeom prst="rect">
            <a:avLst/>
          </a:prstGeom>
        </p:spPr>
      </p:pic>
      <p:pic>
        <p:nvPicPr>
          <p:cNvPr id="13" name="Picture 12" descr="Qr code&#10;&#10;AI-generated content may be incorrect.">
            <a:extLst>
              <a:ext uri="{FF2B5EF4-FFF2-40B4-BE49-F238E27FC236}">
                <a16:creationId xmlns:a16="http://schemas.microsoft.com/office/drawing/2014/main" id="{0AB9AB9B-701F-C913-8DC4-AFF726C7DEAC}"/>
              </a:ext>
            </a:extLst>
          </p:cNvPr>
          <p:cNvPicPr>
            <a:picLocks noChangeAspect="1"/>
          </p:cNvPicPr>
          <p:nvPr/>
        </p:nvPicPr>
        <p:blipFill>
          <a:blip r:embed="rId3"/>
          <a:stretch>
            <a:fillRect/>
          </a:stretch>
        </p:blipFill>
        <p:spPr>
          <a:xfrm>
            <a:off x="7467599" y="3482340"/>
            <a:ext cx="1600201" cy="1600201"/>
          </a:xfrm>
          <a:prstGeom prst="rect">
            <a:avLst/>
          </a:prstGeom>
        </p:spPr>
      </p:pic>
      <p:sp>
        <p:nvSpPr>
          <p:cNvPr id="14" name="TextBox 13">
            <a:extLst>
              <a:ext uri="{FF2B5EF4-FFF2-40B4-BE49-F238E27FC236}">
                <a16:creationId xmlns:a16="http://schemas.microsoft.com/office/drawing/2014/main" id="{082CAFF9-63BC-D982-2D8B-97019434F918}"/>
              </a:ext>
            </a:extLst>
          </p:cNvPr>
          <p:cNvSpPr txBox="1"/>
          <p:nvPr/>
        </p:nvSpPr>
        <p:spPr>
          <a:xfrm>
            <a:off x="6012179" y="3655119"/>
            <a:ext cx="1455420" cy="1200329"/>
          </a:xfrm>
          <a:prstGeom prst="rect">
            <a:avLst/>
          </a:prstGeom>
          <a:noFill/>
        </p:spPr>
        <p:txBody>
          <a:bodyPr wrap="square" rtlCol="0">
            <a:spAutoFit/>
          </a:bodyPr>
          <a:lstStyle/>
          <a:p>
            <a:pPr algn="ctr"/>
            <a:r>
              <a:rPr lang="en-US" dirty="0">
                <a:solidFill>
                  <a:srgbClr val="061B55"/>
                </a:solidFill>
              </a:rPr>
              <a:t>New data for Kentucky available now!</a:t>
            </a:r>
          </a:p>
        </p:txBody>
      </p:sp>
    </p:spTree>
    <p:extLst>
      <p:ext uri="{BB962C8B-B14F-4D97-AF65-F5344CB8AC3E}">
        <p14:creationId xmlns:p14="http://schemas.microsoft.com/office/powerpoint/2010/main" val="255659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4FB23-4B12-D889-822E-43169A1AF139}"/>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FB4C45BC-28A7-4EFF-C474-5764C314335F}"/>
              </a:ext>
            </a:extLst>
          </p:cNvPr>
          <p:cNvPicPr>
            <a:picLocks noChangeAspect="1"/>
          </p:cNvPicPr>
          <p:nvPr/>
        </p:nvPicPr>
        <p:blipFill>
          <a:blip r:embed="rId3">
            <a:alphaModFix/>
          </a:blip>
          <a:stretch>
            <a:fillRect/>
          </a:stretch>
        </p:blipFill>
        <p:spPr>
          <a:xfrm>
            <a:off x="0" y="2852765"/>
            <a:ext cx="3901440" cy="2200086"/>
          </a:xfrm>
          <a:prstGeom prst="rect">
            <a:avLst/>
          </a:prstGeom>
        </p:spPr>
      </p:pic>
      <p:sp>
        <p:nvSpPr>
          <p:cNvPr id="3" name="Slide Number Placeholder 2">
            <a:extLst>
              <a:ext uri="{FF2B5EF4-FFF2-40B4-BE49-F238E27FC236}">
                <a16:creationId xmlns:a16="http://schemas.microsoft.com/office/drawing/2014/main" id="{3F998FC4-B16D-D245-1C7A-102FE6717389}"/>
              </a:ext>
            </a:extLst>
          </p:cNvPr>
          <p:cNvSpPr>
            <a:spLocks noGrp="1"/>
          </p:cNvSpPr>
          <p:nvPr>
            <p:ph type="sldNum" sz="quarter" idx="10"/>
          </p:nvPr>
        </p:nvSpPr>
        <p:spPr/>
        <p:txBody>
          <a:bodyPr/>
          <a:lstStyle/>
          <a:p>
            <a:fld id="{16DB3CF8-59E7-44C6-88F7-CC6EEF5857E3}" type="slidenum">
              <a:rPr lang="en-US" smtClean="0"/>
              <a:pPr/>
              <a:t>3</a:t>
            </a:fld>
            <a:endParaRPr lang="en-US"/>
          </a:p>
        </p:txBody>
      </p:sp>
      <p:sp>
        <p:nvSpPr>
          <p:cNvPr id="6" name="Title 5">
            <a:extLst>
              <a:ext uri="{FF2B5EF4-FFF2-40B4-BE49-F238E27FC236}">
                <a16:creationId xmlns:a16="http://schemas.microsoft.com/office/drawing/2014/main" id="{0BB4ACD2-551A-4CD5-E7A6-38477468439C}"/>
              </a:ext>
            </a:extLst>
          </p:cNvPr>
          <p:cNvSpPr>
            <a:spLocks noGrp="1"/>
          </p:cNvSpPr>
          <p:nvPr>
            <p:ph type="title"/>
          </p:nvPr>
        </p:nvSpPr>
        <p:spPr/>
        <p:txBody>
          <a:bodyPr/>
          <a:lstStyle/>
          <a:p>
            <a:r>
              <a:rPr lang="en-US" sz="1800" dirty="0"/>
              <a:t>The Federal Reserve System is a decentralized central bank</a:t>
            </a:r>
          </a:p>
        </p:txBody>
      </p:sp>
      <p:sp>
        <p:nvSpPr>
          <p:cNvPr id="7" name="Text Placeholder 6">
            <a:extLst>
              <a:ext uri="{FF2B5EF4-FFF2-40B4-BE49-F238E27FC236}">
                <a16:creationId xmlns:a16="http://schemas.microsoft.com/office/drawing/2014/main" id="{1DBC379E-4671-AA38-796F-1E5C0F95BBD1}"/>
              </a:ext>
            </a:extLst>
          </p:cNvPr>
          <p:cNvSpPr>
            <a:spLocks noGrp="1"/>
          </p:cNvSpPr>
          <p:nvPr>
            <p:ph type="body" sz="quarter" idx="18"/>
          </p:nvPr>
        </p:nvSpPr>
        <p:spPr>
          <a:xfrm>
            <a:off x="68582" y="624840"/>
            <a:ext cx="3327310" cy="2255520"/>
          </a:xfrm>
        </p:spPr>
        <p:txBody>
          <a:bodyPr/>
          <a:lstStyle/>
          <a:p>
            <a:r>
              <a:rPr lang="en-US" sz="1800" dirty="0"/>
              <a:t>Designed to balance and reflect government, industry, and regional interests</a:t>
            </a:r>
          </a:p>
          <a:p>
            <a:r>
              <a:rPr lang="en-US" sz="1800" dirty="0"/>
              <a:t>Independent from short-term political pressure while also accountable to Congress and the American people</a:t>
            </a:r>
          </a:p>
        </p:txBody>
      </p:sp>
      <p:pic>
        <p:nvPicPr>
          <p:cNvPr id="2" name="Picture 1">
            <a:extLst>
              <a:ext uri="{FF2B5EF4-FFF2-40B4-BE49-F238E27FC236}">
                <a16:creationId xmlns:a16="http://schemas.microsoft.com/office/drawing/2014/main" id="{C5712228-8530-9664-DB8C-8CAE49592AF5}"/>
              </a:ext>
            </a:extLst>
          </p:cNvPr>
          <p:cNvPicPr>
            <a:picLocks noChangeAspect="1"/>
          </p:cNvPicPr>
          <p:nvPr/>
        </p:nvPicPr>
        <p:blipFill>
          <a:blip r:embed="rId4"/>
          <a:srcRect l="3388" r="4490"/>
          <a:stretch>
            <a:fillRect/>
          </a:stretch>
        </p:blipFill>
        <p:spPr>
          <a:xfrm>
            <a:off x="4155959" y="624840"/>
            <a:ext cx="4653422" cy="2844495"/>
          </a:xfrm>
          <a:prstGeom prst="rect">
            <a:avLst/>
          </a:prstGeom>
        </p:spPr>
      </p:pic>
      <p:cxnSp>
        <p:nvCxnSpPr>
          <p:cNvPr id="11" name="Connector: Elbow 10">
            <a:extLst>
              <a:ext uri="{FF2B5EF4-FFF2-40B4-BE49-F238E27FC236}">
                <a16:creationId xmlns:a16="http://schemas.microsoft.com/office/drawing/2014/main" id="{5B504D40-8AC9-7974-E1E5-07C4CA91DEA1}"/>
              </a:ext>
            </a:extLst>
          </p:cNvPr>
          <p:cNvCxnSpPr>
            <a:cxnSpLocks/>
            <a:endCxn id="12" idx="3"/>
          </p:cNvCxnSpPr>
          <p:nvPr/>
        </p:nvCxnSpPr>
        <p:spPr>
          <a:xfrm rot="10800000" flipV="1">
            <a:off x="3901440" y="3160800"/>
            <a:ext cx="4176960" cy="792008"/>
          </a:xfrm>
          <a:prstGeom prst="bentConnector3">
            <a:avLst>
              <a:gd name="adj1" fmla="val 11"/>
            </a:avLst>
          </a:prstGeom>
          <a:ln w="28575">
            <a:solidFill>
              <a:srgbClr val="006042"/>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person smiling for the camera&#10;&#10;AI-generated content may be incorrect.">
            <a:extLst>
              <a:ext uri="{FF2B5EF4-FFF2-40B4-BE49-F238E27FC236}">
                <a16:creationId xmlns:a16="http://schemas.microsoft.com/office/drawing/2014/main" id="{A0F93FBE-475F-1336-26D1-3D67BDD5BC56}"/>
              </a:ext>
            </a:extLst>
          </p:cNvPr>
          <p:cNvPicPr>
            <a:picLocks noChangeAspect="1"/>
          </p:cNvPicPr>
          <p:nvPr/>
        </p:nvPicPr>
        <p:blipFill>
          <a:blip r:embed="rId5"/>
          <a:stretch>
            <a:fillRect/>
          </a:stretch>
        </p:blipFill>
        <p:spPr>
          <a:xfrm>
            <a:off x="5242561" y="3659391"/>
            <a:ext cx="1243740" cy="1222058"/>
          </a:xfrm>
          <a:prstGeom prst="rect">
            <a:avLst/>
          </a:prstGeom>
        </p:spPr>
      </p:pic>
      <p:sp>
        <p:nvSpPr>
          <p:cNvPr id="5" name="TextBox 4">
            <a:extLst>
              <a:ext uri="{FF2B5EF4-FFF2-40B4-BE49-F238E27FC236}">
                <a16:creationId xmlns:a16="http://schemas.microsoft.com/office/drawing/2014/main" id="{9D681A2B-6CBD-1B8D-81FF-492FA9ED978B}"/>
              </a:ext>
            </a:extLst>
          </p:cNvPr>
          <p:cNvSpPr txBox="1"/>
          <p:nvPr/>
        </p:nvSpPr>
        <p:spPr>
          <a:xfrm>
            <a:off x="6547403" y="3777369"/>
            <a:ext cx="1469894" cy="1015663"/>
          </a:xfrm>
          <a:prstGeom prst="rect">
            <a:avLst/>
          </a:prstGeom>
          <a:solidFill>
            <a:schemeClr val="bg1"/>
          </a:solidFill>
          <a:ln>
            <a:solidFill>
              <a:schemeClr val="tx1"/>
            </a:solidFill>
          </a:ln>
        </p:spPr>
        <p:txBody>
          <a:bodyPr wrap="square" rtlCol="0">
            <a:spAutoFit/>
          </a:bodyPr>
          <a:lstStyle/>
          <a:p>
            <a:r>
              <a:rPr lang="en-US" sz="1200" dirty="0"/>
              <a:t>Beth Hammack is President and CEO of the Federal Reserve Bank of Cleveland</a:t>
            </a:r>
          </a:p>
        </p:txBody>
      </p:sp>
      <p:cxnSp>
        <p:nvCxnSpPr>
          <p:cNvPr id="17" name="Straight Arrow Connector 16">
            <a:extLst>
              <a:ext uri="{FF2B5EF4-FFF2-40B4-BE49-F238E27FC236}">
                <a16:creationId xmlns:a16="http://schemas.microsoft.com/office/drawing/2014/main" id="{201C33EA-5819-8BD2-F8A3-19452001862C}"/>
              </a:ext>
            </a:extLst>
          </p:cNvPr>
          <p:cNvCxnSpPr>
            <a:cxnSpLocks/>
            <a:endCxn id="4" idx="1"/>
          </p:cNvCxnSpPr>
          <p:nvPr/>
        </p:nvCxnSpPr>
        <p:spPr>
          <a:xfrm>
            <a:off x="2865600" y="3722400"/>
            <a:ext cx="2376961" cy="548020"/>
          </a:xfrm>
          <a:prstGeom prst="straightConnector1">
            <a:avLst/>
          </a:prstGeom>
          <a:ln w="28575">
            <a:solidFill>
              <a:srgbClr val="A23B3F"/>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20EAF4A-7BA5-0DDC-BB28-70AD0A83F689}"/>
              </a:ext>
            </a:extLst>
          </p:cNvPr>
          <p:cNvCxnSpPr>
            <a:cxnSpLocks/>
            <a:stCxn id="4" idx="0"/>
          </p:cNvCxnSpPr>
          <p:nvPr/>
        </p:nvCxnSpPr>
        <p:spPr>
          <a:xfrm flipH="1" flipV="1">
            <a:off x="4982400" y="3160799"/>
            <a:ext cx="882031" cy="498592"/>
          </a:xfrm>
          <a:prstGeom prst="straightConnector1">
            <a:avLst/>
          </a:prstGeom>
          <a:ln w="28575">
            <a:solidFill>
              <a:srgbClr val="A23B3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8E0F4D7-8BAF-3705-2190-6EC1ED6D85DB}"/>
              </a:ext>
            </a:extLst>
          </p:cNvPr>
          <p:cNvCxnSpPr>
            <a:cxnSpLocks/>
          </p:cNvCxnSpPr>
          <p:nvPr/>
        </p:nvCxnSpPr>
        <p:spPr>
          <a:xfrm flipV="1">
            <a:off x="2309340" y="3160799"/>
            <a:ext cx="2362125" cy="855018"/>
          </a:xfrm>
          <a:prstGeom prst="straightConnector1">
            <a:avLst/>
          </a:prstGeom>
          <a:ln w="28575">
            <a:solidFill>
              <a:srgbClr val="5BA5A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71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cNvSpPr>
            <a:spLocks noGrp="1"/>
          </p:cNvSpPr>
          <p:nvPr>
            <p:ph type="title" hasCustomPrompt="1"/>
          </p:nvPr>
        </p:nvSpPr>
        <p:spPr>
          <a:xfrm>
            <a:off x="0" y="0"/>
            <a:ext cx="9144000" cy="512064"/>
          </a:xfrm>
        </p:spPr>
        <p:txBody>
          <a:bodyPr/>
          <a:lstStyle/>
          <a:p>
            <a:r>
              <a:rPr lang="en-US" dirty="0"/>
              <a:t>The economy appears to be on solid footing as 2026 begins</a:t>
            </a:r>
            <a:endParaRPr dirty="0"/>
          </a:p>
        </p:txBody>
      </p:sp>
      <p:sp>
        <p:nvSpPr>
          <p:cNvPr id="4" name="rc3"/>
          <p:cNvSpPr/>
          <p:nvPr/>
        </p:nvSpPr>
        <p:spPr>
          <a:xfrm>
            <a:off x="365760" y="685800"/>
            <a:ext cx="8458200" cy="4343400"/>
          </a:xfrm>
          <a:prstGeom prst="rect">
            <a:avLst/>
          </a:prstGeom>
        </p:spPr>
        <p:txBody>
          <a:bodyPr/>
          <a:lstStyle/>
          <a:p>
            <a:endParaRPr/>
          </a:p>
        </p:txBody>
      </p:sp>
      <p:sp>
        <p:nvSpPr>
          <p:cNvPr id="5" name="rc4"/>
          <p:cNvSpPr/>
          <p:nvPr/>
        </p:nvSpPr>
        <p:spPr>
          <a:xfrm>
            <a:off x="1021860" y="1227844"/>
            <a:ext cx="7514099" cy="2609647"/>
          </a:xfrm>
          <a:prstGeom prst="rect">
            <a:avLst/>
          </a:prstGeom>
        </p:spPr>
        <p:txBody>
          <a:bodyPr/>
          <a:lstStyle/>
          <a:p>
            <a:endParaRPr/>
          </a:p>
        </p:txBody>
      </p:sp>
      <p:sp>
        <p:nvSpPr>
          <p:cNvPr id="6" name="pl5"/>
          <p:cNvSpPr/>
          <p:nvPr/>
        </p:nvSpPr>
        <p:spPr>
          <a:xfrm>
            <a:off x="1021860" y="3837492"/>
            <a:ext cx="7514099" cy="0"/>
          </a:xfrm>
          <a:custGeom>
            <a:avLst/>
            <a:gdLst/>
            <a:ahLst/>
            <a:cxnLst/>
            <a:rect l="0" t="0" r="0" b="0"/>
            <a:pathLst>
              <a:path w="7514099">
                <a:moveTo>
                  <a:pt x="0" y="0"/>
                </a:moveTo>
                <a:lnTo>
                  <a:pt x="7514099" y="0"/>
                </a:lnTo>
                <a:lnTo>
                  <a:pt x="7514099" y="0"/>
                </a:lnTo>
              </a:path>
            </a:pathLst>
          </a:custGeom>
          <a:ln w="6775" cap="flat">
            <a:solidFill>
              <a:srgbClr val="E5E5E5">
                <a:alpha val="100000"/>
              </a:srgbClr>
            </a:solidFill>
            <a:prstDash val="solid"/>
            <a:round/>
          </a:ln>
        </p:spPr>
        <p:txBody>
          <a:bodyPr/>
          <a:lstStyle/>
          <a:p>
            <a:endParaRPr/>
          </a:p>
        </p:txBody>
      </p:sp>
      <p:sp>
        <p:nvSpPr>
          <p:cNvPr id="7" name="pl6"/>
          <p:cNvSpPr/>
          <p:nvPr/>
        </p:nvSpPr>
        <p:spPr>
          <a:xfrm>
            <a:off x="1021860" y="3511286"/>
            <a:ext cx="7514099" cy="0"/>
          </a:xfrm>
          <a:custGeom>
            <a:avLst/>
            <a:gdLst/>
            <a:ahLst/>
            <a:cxnLst/>
            <a:rect l="0" t="0" r="0" b="0"/>
            <a:pathLst>
              <a:path w="7514099">
                <a:moveTo>
                  <a:pt x="0" y="0"/>
                </a:moveTo>
                <a:lnTo>
                  <a:pt x="7514099" y="0"/>
                </a:lnTo>
                <a:lnTo>
                  <a:pt x="7514099" y="0"/>
                </a:lnTo>
              </a:path>
            </a:pathLst>
          </a:custGeom>
          <a:ln w="6775" cap="flat">
            <a:solidFill>
              <a:srgbClr val="E5E5E5">
                <a:alpha val="100000"/>
              </a:srgbClr>
            </a:solidFill>
            <a:prstDash val="solid"/>
            <a:round/>
          </a:ln>
        </p:spPr>
        <p:txBody>
          <a:bodyPr/>
          <a:lstStyle/>
          <a:p>
            <a:endParaRPr/>
          </a:p>
        </p:txBody>
      </p:sp>
      <p:sp>
        <p:nvSpPr>
          <p:cNvPr id="8" name="pl7"/>
          <p:cNvSpPr/>
          <p:nvPr/>
        </p:nvSpPr>
        <p:spPr>
          <a:xfrm>
            <a:off x="1021860" y="3185080"/>
            <a:ext cx="7514099" cy="0"/>
          </a:xfrm>
          <a:custGeom>
            <a:avLst/>
            <a:gdLst/>
            <a:ahLst/>
            <a:cxnLst/>
            <a:rect l="0" t="0" r="0" b="0"/>
            <a:pathLst>
              <a:path w="7514099">
                <a:moveTo>
                  <a:pt x="0" y="0"/>
                </a:moveTo>
                <a:lnTo>
                  <a:pt x="7514099" y="0"/>
                </a:lnTo>
                <a:lnTo>
                  <a:pt x="7514099" y="0"/>
                </a:lnTo>
              </a:path>
            </a:pathLst>
          </a:custGeom>
          <a:ln w="6775" cap="flat">
            <a:solidFill>
              <a:srgbClr val="E5E5E5">
                <a:alpha val="100000"/>
              </a:srgbClr>
            </a:solidFill>
            <a:prstDash val="solid"/>
            <a:round/>
          </a:ln>
        </p:spPr>
        <p:txBody>
          <a:bodyPr/>
          <a:lstStyle/>
          <a:p>
            <a:endParaRPr/>
          </a:p>
        </p:txBody>
      </p:sp>
      <p:sp>
        <p:nvSpPr>
          <p:cNvPr id="9" name="pl8"/>
          <p:cNvSpPr/>
          <p:nvPr/>
        </p:nvSpPr>
        <p:spPr>
          <a:xfrm>
            <a:off x="1021860" y="2858874"/>
            <a:ext cx="7514099" cy="0"/>
          </a:xfrm>
          <a:custGeom>
            <a:avLst/>
            <a:gdLst/>
            <a:ahLst/>
            <a:cxnLst/>
            <a:rect l="0" t="0" r="0" b="0"/>
            <a:pathLst>
              <a:path w="7514099">
                <a:moveTo>
                  <a:pt x="0" y="0"/>
                </a:moveTo>
                <a:lnTo>
                  <a:pt x="7514099" y="0"/>
                </a:lnTo>
                <a:lnTo>
                  <a:pt x="7514099" y="0"/>
                </a:lnTo>
              </a:path>
            </a:pathLst>
          </a:custGeom>
          <a:ln w="6775" cap="flat">
            <a:solidFill>
              <a:srgbClr val="E5E5E5">
                <a:alpha val="100000"/>
              </a:srgbClr>
            </a:solidFill>
            <a:prstDash val="solid"/>
            <a:round/>
          </a:ln>
        </p:spPr>
        <p:txBody>
          <a:bodyPr/>
          <a:lstStyle/>
          <a:p>
            <a:endParaRPr/>
          </a:p>
        </p:txBody>
      </p:sp>
      <p:sp>
        <p:nvSpPr>
          <p:cNvPr id="10" name="pl9"/>
          <p:cNvSpPr/>
          <p:nvPr/>
        </p:nvSpPr>
        <p:spPr>
          <a:xfrm>
            <a:off x="1021860" y="2532668"/>
            <a:ext cx="7514099" cy="0"/>
          </a:xfrm>
          <a:custGeom>
            <a:avLst/>
            <a:gdLst/>
            <a:ahLst/>
            <a:cxnLst/>
            <a:rect l="0" t="0" r="0" b="0"/>
            <a:pathLst>
              <a:path w="7514099">
                <a:moveTo>
                  <a:pt x="0" y="0"/>
                </a:moveTo>
                <a:lnTo>
                  <a:pt x="7514099" y="0"/>
                </a:lnTo>
                <a:lnTo>
                  <a:pt x="7514099" y="0"/>
                </a:lnTo>
              </a:path>
            </a:pathLst>
          </a:custGeom>
          <a:ln w="6775" cap="flat">
            <a:solidFill>
              <a:srgbClr val="E5E5E5">
                <a:alpha val="100000"/>
              </a:srgbClr>
            </a:solidFill>
            <a:prstDash val="solid"/>
            <a:round/>
          </a:ln>
        </p:spPr>
        <p:txBody>
          <a:bodyPr/>
          <a:lstStyle/>
          <a:p>
            <a:endParaRPr/>
          </a:p>
        </p:txBody>
      </p:sp>
      <p:sp>
        <p:nvSpPr>
          <p:cNvPr id="11" name="pl10"/>
          <p:cNvSpPr/>
          <p:nvPr/>
        </p:nvSpPr>
        <p:spPr>
          <a:xfrm>
            <a:off x="1021860" y="2206462"/>
            <a:ext cx="7514099" cy="0"/>
          </a:xfrm>
          <a:custGeom>
            <a:avLst/>
            <a:gdLst/>
            <a:ahLst/>
            <a:cxnLst/>
            <a:rect l="0" t="0" r="0" b="0"/>
            <a:pathLst>
              <a:path w="7514099">
                <a:moveTo>
                  <a:pt x="0" y="0"/>
                </a:moveTo>
                <a:lnTo>
                  <a:pt x="7514099" y="0"/>
                </a:lnTo>
                <a:lnTo>
                  <a:pt x="7514099" y="0"/>
                </a:lnTo>
              </a:path>
            </a:pathLst>
          </a:custGeom>
          <a:ln w="6775" cap="flat">
            <a:solidFill>
              <a:srgbClr val="E5E5E5">
                <a:alpha val="100000"/>
              </a:srgbClr>
            </a:solidFill>
            <a:prstDash val="solid"/>
            <a:round/>
          </a:ln>
        </p:spPr>
        <p:txBody>
          <a:bodyPr/>
          <a:lstStyle/>
          <a:p>
            <a:endParaRPr/>
          </a:p>
        </p:txBody>
      </p:sp>
      <p:sp>
        <p:nvSpPr>
          <p:cNvPr id="12" name="pl11"/>
          <p:cNvSpPr/>
          <p:nvPr/>
        </p:nvSpPr>
        <p:spPr>
          <a:xfrm>
            <a:off x="1021860" y="1880256"/>
            <a:ext cx="7514099" cy="0"/>
          </a:xfrm>
          <a:custGeom>
            <a:avLst/>
            <a:gdLst/>
            <a:ahLst/>
            <a:cxnLst/>
            <a:rect l="0" t="0" r="0" b="0"/>
            <a:pathLst>
              <a:path w="7514099">
                <a:moveTo>
                  <a:pt x="0" y="0"/>
                </a:moveTo>
                <a:lnTo>
                  <a:pt x="7514099" y="0"/>
                </a:lnTo>
                <a:lnTo>
                  <a:pt x="7514099" y="0"/>
                </a:lnTo>
              </a:path>
            </a:pathLst>
          </a:custGeom>
          <a:ln w="6775" cap="flat">
            <a:solidFill>
              <a:srgbClr val="E5E5E5">
                <a:alpha val="100000"/>
              </a:srgbClr>
            </a:solidFill>
            <a:prstDash val="solid"/>
            <a:round/>
          </a:ln>
        </p:spPr>
        <p:txBody>
          <a:bodyPr/>
          <a:lstStyle/>
          <a:p>
            <a:endParaRPr/>
          </a:p>
        </p:txBody>
      </p:sp>
      <p:sp>
        <p:nvSpPr>
          <p:cNvPr id="13" name="pl12"/>
          <p:cNvSpPr/>
          <p:nvPr/>
        </p:nvSpPr>
        <p:spPr>
          <a:xfrm>
            <a:off x="1021860" y="1554050"/>
            <a:ext cx="7514099" cy="0"/>
          </a:xfrm>
          <a:custGeom>
            <a:avLst/>
            <a:gdLst/>
            <a:ahLst/>
            <a:cxnLst/>
            <a:rect l="0" t="0" r="0" b="0"/>
            <a:pathLst>
              <a:path w="7514099">
                <a:moveTo>
                  <a:pt x="0" y="0"/>
                </a:moveTo>
                <a:lnTo>
                  <a:pt x="7514099" y="0"/>
                </a:lnTo>
                <a:lnTo>
                  <a:pt x="7514099" y="0"/>
                </a:lnTo>
              </a:path>
            </a:pathLst>
          </a:custGeom>
          <a:ln w="6775" cap="flat">
            <a:solidFill>
              <a:srgbClr val="E5E5E5">
                <a:alpha val="100000"/>
              </a:srgbClr>
            </a:solidFill>
            <a:prstDash val="solid"/>
            <a:round/>
          </a:ln>
        </p:spPr>
        <p:txBody>
          <a:bodyPr/>
          <a:lstStyle/>
          <a:p>
            <a:endParaRPr/>
          </a:p>
        </p:txBody>
      </p:sp>
      <p:sp>
        <p:nvSpPr>
          <p:cNvPr id="14" name="pl13"/>
          <p:cNvSpPr/>
          <p:nvPr/>
        </p:nvSpPr>
        <p:spPr>
          <a:xfrm>
            <a:off x="1021860" y="1227844"/>
            <a:ext cx="7514099" cy="0"/>
          </a:xfrm>
          <a:custGeom>
            <a:avLst/>
            <a:gdLst/>
            <a:ahLst/>
            <a:cxnLst/>
            <a:rect l="0" t="0" r="0" b="0"/>
            <a:pathLst>
              <a:path w="7514099">
                <a:moveTo>
                  <a:pt x="0" y="0"/>
                </a:moveTo>
                <a:lnTo>
                  <a:pt x="7514099" y="0"/>
                </a:lnTo>
                <a:lnTo>
                  <a:pt x="7514099" y="0"/>
                </a:lnTo>
              </a:path>
            </a:pathLst>
          </a:custGeom>
          <a:ln w="6775" cap="flat">
            <a:solidFill>
              <a:srgbClr val="E5E5E5">
                <a:alpha val="100000"/>
              </a:srgbClr>
            </a:solidFill>
            <a:prstDash val="solid"/>
            <a:round/>
          </a:ln>
        </p:spPr>
        <p:txBody>
          <a:bodyPr/>
          <a:lstStyle/>
          <a:p>
            <a:endParaRPr/>
          </a:p>
        </p:txBody>
      </p:sp>
      <p:sp>
        <p:nvSpPr>
          <p:cNvPr id="15" name="rc14"/>
          <p:cNvSpPr/>
          <p:nvPr/>
        </p:nvSpPr>
        <p:spPr>
          <a:xfrm>
            <a:off x="1095561" y="2581599"/>
            <a:ext cx="273716" cy="929686"/>
          </a:xfrm>
          <a:prstGeom prst="rect">
            <a:avLst/>
          </a:prstGeom>
          <a:solidFill>
            <a:srgbClr val="2875A8">
              <a:alpha val="100000"/>
            </a:srgbClr>
          </a:solidFill>
        </p:spPr>
        <p:txBody>
          <a:bodyPr/>
          <a:lstStyle/>
          <a:p>
            <a:endParaRPr/>
          </a:p>
        </p:txBody>
      </p:sp>
      <p:sp>
        <p:nvSpPr>
          <p:cNvPr id="16" name="rc15"/>
          <p:cNvSpPr/>
          <p:nvPr/>
        </p:nvSpPr>
        <p:spPr>
          <a:xfrm>
            <a:off x="1399691" y="2369565"/>
            <a:ext cx="273716" cy="1141720"/>
          </a:xfrm>
          <a:prstGeom prst="rect">
            <a:avLst/>
          </a:prstGeom>
          <a:solidFill>
            <a:srgbClr val="2875A8">
              <a:alpha val="100000"/>
            </a:srgbClr>
          </a:solidFill>
        </p:spPr>
        <p:txBody>
          <a:bodyPr/>
          <a:lstStyle/>
          <a:p>
            <a:endParaRPr/>
          </a:p>
        </p:txBody>
      </p:sp>
      <p:sp>
        <p:nvSpPr>
          <p:cNvPr id="17" name="rc16"/>
          <p:cNvSpPr/>
          <p:nvPr/>
        </p:nvSpPr>
        <p:spPr>
          <a:xfrm>
            <a:off x="1707200" y="2973046"/>
            <a:ext cx="273716" cy="538239"/>
          </a:xfrm>
          <a:prstGeom prst="rect">
            <a:avLst/>
          </a:prstGeom>
          <a:solidFill>
            <a:srgbClr val="2875A8">
              <a:alpha val="100000"/>
            </a:srgbClr>
          </a:solidFill>
        </p:spPr>
        <p:txBody>
          <a:bodyPr/>
          <a:lstStyle/>
          <a:p>
            <a:endParaRPr/>
          </a:p>
        </p:txBody>
      </p:sp>
      <p:sp>
        <p:nvSpPr>
          <p:cNvPr id="18" name="rc17"/>
          <p:cNvSpPr/>
          <p:nvPr/>
        </p:nvSpPr>
        <p:spPr>
          <a:xfrm>
            <a:off x="2018088" y="2369565"/>
            <a:ext cx="273716" cy="1141720"/>
          </a:xfrm>
          <a:prstGeom prst="rect">
            <a:avLst/>
          </a:prstGeom>
          <a:solidFill>
            <a:srgbClr val="2875A8">
              <a:alpha val="100000"/>
            </a:srgbClr>
          </a:solidFill>
        </p:spPr>
        <p:txBody>
          <a:bodyPr/>
          <a:lstStyle/>
          <a:p>
            <a:endParaRPr/>
          </a:p>
        </p:txBody>
      </p:sp>
      <p:sp>
        <p:nvSpPr>
          <p:cNvPr id="19" name="rc18"/>
          <p:cNvSpPr/>
          <p:nvPr/>
        </p:nvSpPr>
        <p:spPr>
          <a:xfrm>
            <a:off x="2328976" y="3511286"/>
            <a:ext cx="273716" cy="163102"/>
          </a:xfrm>
          <a:prstGeom prst="rect">
            <a:avLst/>
          </a:prstGeom>
          <a:solidFill>
            <a:srgbClr val="2875A8">
              <a:alpha val="100000"/>
            </a:srgbClr>
          </a:solidFill>
        </p:spPr>
        <p:txBody>
          <a:bodyPr/>
          <a:lstStyle/>
          <a:p>
            <a:endParaRPr/>
          </a:p>
        </p:txBody>
      </p:sp>
      <p:sp>
        <p:nvSpPr>
          <p:cNvPr id="20" name="rc19"/>
          <p:cNvSpPr/>
          <p:nvPr/>
        </p:nvSpPr>
        <p:spPr>
          <a:xfrm>
            <a:off x="2633106" y="3413424"/>
            <a:ext cx="273716" cy="97861"/>
          </a:xfrm>
          <a:prstGeom prst="rect">
            <a:avLst/>
          </a:prstGeom>
          <a:solidFill>
            <a:srgbClr val="2875A8">
              <a:alpha val="100000"/>
            </a:srgbClr>
          </a:solidFill>
        </p:spPr>
        <p:txBody>
          <a:bodyPr/>
          <a:lstStyle/>
          <a:p>
            <a:endParaRPr/>
          </a:p>
        </p:txBody>
      </p:sp>
      <p:sp>
        <p:nvSpPr>
          <p:cNvPr id="21" name="rc20"/>
          <p:cNvSpPr/>
          <p:nvPr/>
        </p:nvSpPr>
        <p:spPr>
          <a:xfrm>
            <a:off x="2940615" y="3038287"/>
            <a:ext cx="273716" cy="472998"/>
          </a:xfrm>
          <a:prstGeom prst="rect">
            <a:avLst/>
          </a:prstGeom>
          <a:solidFill>
            <a:srgbClr val="2875A8">
              <a:alpha val="100000"/>
            </a:srgbClr>
          </a:solidFill>
        </p:spPr>
        <p:txBody>
          <a:bodyPr/>
          <a:lstStyle/>
          <a:p>
            <a:endParaRPr/>
          </a:p>
        </p:txBody>
      </p:sp>
      <p:sp>
        <p:nvSpPr>
          <p:cNvPr id="22" name="rc21"/>
          <p:cNvSpPr/>
          <p:nvPr/>
        </p:nvSpPr>
        <p:spPr>
          <a:xfrm>
            <a:off x="3251503" y="3054597"/>
            <a:ext cx="273716" cy="456688"/>
          </a:xfrm>
          <a:prstGeom prst="rect">
            <a:avLst/>
          </a:prstGeom>
          <a:solidFill>
            <a:srgbClr val="2875A8">
              <a:alpha val="100000"/>
            </a:srgbClr>
          </a:solidFill>
        </p:spPr>
        <p:txBody>
          <a:bodyPr/>
          <a:lstStyle/>
          <a:p>
            <a:endParaRPr/>
          </a:p>
        </p:txBody>
      </p:sp>
      <p:sp>
        <p:nvSpPr>
          <p:cNvPr id="23" name="rc22"/>
          <p:cNvSpPr/>
          <p:nvPr/>
        </p:nvSpPr>
        <p:spPr>
          <a:xfrm>
            <a:off x="3562391" y="3038287"/>
            <a:ext cx="273716" cy="472998"/>
          </a:xfrm>
          <a:prstGeom prst="rect">
            <a:avLst/>
          </a:prstGeom>
          <a:solidFill>
            <a:srgbClr val="2875A8">
              <a:alpha val="100000"/>
            </a:srgbClr>
          </a:solidFill>
        </p:spPr>
        <p:txBody>
          <a:bodyPr/>
          <a:lstStyle/>
          <a:p>
            <a:endParaRPr/>
          </a:p>
        </p:txBody>
      </p:sp>
      <p:sp>
        <p:nvSpPr>
          <p:cNvPr id="24" name="rc23"/>
          <p:cNvSpPr/>
          <p:nvPr/>
        </p:nvSpPr>
        <p:spPr>
          <a:xfrm>
            <a:off x="3866521" y="3103528"/>
            <a:ext cx="273716" cy="407757"/>
          </a:xfrm>
          <a:prstGeom prst="rect">
            <a:avLst/>
          </a:prstGeom>
          <a:solidFill>
            <a:srgbClr val="2875A8">
              <a:alpha val="100000"/>
            </a:srgbClr>
          </a:solidFill>
        </p:spPr>
        <p:txBody>
          <a:bodyPr/>
          <a:lstStyle/>
          <a:p>
            <a:endParaRPr/>
          </a:p>
        </p:txBody>
      </p:sp>
      <p:sp>
        <p:nvSpPr>
          <p:cNvPr id="25" name="rc24"/>
          <p:cNvSpPr/>
          <p:nvPr/>
        </p:nvSpPr>
        <p:spPr>
          <a:xfrm>
            <a:off x="4174030" y="2744702"/>
            <a:ext cx="273716" cy="766583"/>
          </a:xfrm>
          <a:prstGeom prst="rect">
            <a:avLst/>
          </a:prstGeom>
          <a:solidFill>
            <a:srgbClr val="2875A8">
              <a:alpha val="100000"/>
            </a:srgbClr>
          </a:solidFill>
        </p:spPr>
        <p:txBody>
          <a:bodyPr/>
          <a:lstStyle/>
          <a:p>
            <a:endParaRPr/>
          </a:p>
        </p:txBody>
      </p:sp>
      <p:sp>
        <p:nvSpPr>
          <p:cNvPr id="26" name="rc25"/>
          <p:cNvSpPr/>
          <p:nvPr/>
        </p:nvSpPr>
        <p:spPr>
          <a:xfrm>
            <a:off x="4484918" y="2956736"/>
            <a:ext cx="273716" cy="554550"/>
          </a:xfrm>
          <a:prstGeom prst="rect">
            <a:avLst/>
          </a:prstGeom>
          <a:solidFill>
            <a:srgbClr val="2875A8">
              <a:alpha val="100000"/>
            </a:srgbClr>
          </a:solidFill>
        </p:spPr>
        <p:txBody>
          <a:bodyPr/>
          <a:lstStyle/>
          <a:p>
            <a:endParaRPr/>
          </a:p>
        </p:txBody>
      </p:sp>
      <p:sp>
        <p:nvSpPr>
          <p:cNvPr id="27" name="rc26"/>
          <p:cNvSpPr/>
          <p:nvPr/>
        </p:nvSpPr>
        <p:spPr>
          <a:xfrm>
            <a:off x="4795806" y="3380803"/>
            <a:ext cx="273716" cy="130482"/>
          </a:xfrm>
          <a:prstGeom prst="rect">
            <a:avLst/>
          </a:prstGeom>
          <a:solidFill>
            <a:srgbClr val="2875A8">
              <a:alpha val="100000"/>
            </a:srgbClr>
          </a:solidFill>
        </p:spPr>
        <p:txBody>
          <a:bodyPr/>
          <a:lstStyle/>
          <a:p>
            <a:endParaRPr/>
          </a:p>
        </p:txBody>
      </p:sp>
      <p:sp>
        <p:nvSpPr>
          <p:cNvPr id="28" name="rc27"/>
          <p:cNvSpPr/>
          <p:nvPr/>
        </p:nvSpPr>
        <p:spPr>
          <a:xfrm>
            <a:off x="5103315" y="2924115"/>
            <a:ext cx="273716" cy="587170"/>
          </a:xfrm>
          <a:prstGeom prst="rect">
            <a:avLst/>
          </a:prstGeom>
          <a:solidFill>
            <a:srgbClr val="2875A8">
              <a:alpha val="100000"/>
            </a:srgbClr>
          </a:solidFill>
        </p:spPr>
        <p:txBody>
          <a:bodyPr/>
          <a:lstStyle/>
          <a:p>
            <a:endParaRPr/>
          </a:p>
        </p:txBody>
      </p:sp>
      <p:sp>
        <p:nvSpPr>
          <p:cNvPr id="29" name="rc28"/>
          <p:cNvSpPr/>
          <p:nvPr/>
        </p:nvSpPr>
        <p:spPr>
          <a:xfrm>
            <a:off x="5410824" y="2973046"/>
            <a:ext cx="273716" cy="538239"/>
          </a:xfrm>
          <a:prstGeom prst="rect">
            <a:avLst/>
          </a:prstGeom>
          <a:solidFill>
            <a:srgbClr val="2875A8">
              <a:alpha val="100000"/>
            </a:srgbClr>
          </a:solidFill>
        </p:spPr>
        <p:txBody>
          <a:bodyPr/>
          <a:lstStyle/>
          <a:p>
            <a:endParaRPr/>
          </a:p>
        </p:txBody>
      </p:sp>
      <p:sp>
        <p:nvSpPr>
          <p:cNvPr id="30" name="rc29"/>
          <p:cNvSpPr/>
          <p:nvPr/>
        </p:nvSpPr>
        <p:spPr>
          <a:xfrm>
            <a:off x="5721712" y="3201390"/>
            <a:ext cx="273716" cy="309895"/>
          </a:xfrm>
          <a:prstGeom prst="rect">
            <a:avLst/>
          </a:prstGeom>
          <a:solidFill>
            <a:srgbClr val="2875A8">
              <a:alpha val="100000"/>
            </a:srgbClr>
          </a:solidFill>
        </p:spPr>
        <p:txBody>
          <a:bodyPr/>
          <a:lstStyle/>
          <a:p>
            <a:endParaRPr/>
          </a:p>
        </p:txBody>
      </p:sp>
      <p:sp>
        <p:nvSpPr>
          <p:cNvPr id="31" name="rc30"/>
          <p:cNvSpPr/>
          <p:nvPr/>
        </p:nvSpPr>
        <p:spPr>
          <a:xfrm>
            <a:off x="6032600" y="3511286"/>
            <a:ext cx="273716" cy="97861"/>
          </a:xfrm>
          <a:prstGeom prst="rect">
            <a:avLst/>
          </a:prstGeom>
          <a:solidFill>
            <a:srgbClr val="2875A8">
              <a:alpha val="100000"/>
            </a:srgbClr>
          </a:solidFill>
        </p:spPr>
        <p:txBody>
          <a:bodyPr/>
          <a:lstStyle/>
          <a:p>
            <a:endParaRPr/>
          </a:p>
        </p:txBody>
      </p:sp>
      <p:sp>
        <p:nvSpPr>
          <p:cNvPr id="32" name="rc31"/>
          <p:cNvSpPr/>
          <p:nvPr/>
        </p:nvSpPr>
        <p:spPr>
          <a:xfrm>
            <a:off x="6336730" y="2891494"/>
            <a:ext cx="273716" cy="619791"/>
          </a:xfrm>
          <a:prstGeom prst="rect">
            <a:avLst/>
          </a:prstGeom>
          <a:solidFill>
            <a:srgbClr val="2875A8">
              <a:alpha val="100000"/>
            </a:srgbClr>
          </a:solidFill>
        </p:spPr>
        <p:txBody>
          <a:bodyPr/>
          <a:lstStyle/>
          <a:p>
            <a:endParaRPr/>
          </a:p>
        </p:txBody>
      </p:sp>
      <p:sp>
        <p:nvSpPr>
          <p:cNvPr id="33" name="rc32"/>
          <p:cNvSpPr/>
          <p:nvPr/>
        </p:nvSpPr>
        <p:spPr>
          <a:xfrm>
            <a:off x="6644239" y="2793633"/>
            <a:ext cx="273716" cy="717653"/>
          </a:xfrm>
          <a:prstGeom prst="rect">
            <a:avLst/>
          </a:prstGeom>
          <a:solidFill>
            <a:srgbClr val="2875A8">
              <a:alpha val="100000"/>
            </a:srgbClr>
          </a:solidFill>
        </p:spPr>
        <p:txBody>
          <a:bodyPr/>
          <a:lstStyle/>
          <a:p>
            <a:endParaRPr/>
          </a:p>
        </p:txBody>
      </p:sp>
      <p:sp>
        <p:nvSpPr>
          <p:cNvPr id="34" name="rc33"/>
          <p:cNvSpPr/>
          <p:nvPr/>
        </p:nvSpPr>
        <p:spPr>
          <a:xfrm>
            <a:off x="6955127" y="3348183"/>
            <a:ext cx="273716" cy="163102"/>
          </a:xfrm>
          <a:prstGeom prst="rect">
            <a:avLst/>
          </a:prstGeom>
          <a:solidFill>
            <a:srgbClr val="E67A17">
              <a:alpha val="100000"/>
            </a:srgbClr>
          </a:solidFill>
        </p:spPr>
        <p:txBody>
          <a:bodyPr/>
          <a:lstStyle/>
          <a:p>
            <a:endParaRPr/>
          </a:p>
        </p:txBody>
      </p:sp>
      <p:sp>
        <p:nvSpPr>
          <p:cNvPr id="35" name="rc34"/>
          <p:cNvSpPr/>
          <p:nvPr/>
        </p:nvSpPr>
        <p:spPr>
          <a:xfrm>
            <a:off x="7266015" y="3201390"/>
            <a:ext cx="273716" cy="309895"/>
          </a:xfrm>
          <a:prstGeom prst="rect">
            <a:avLst/>
          </a:prstGeom>
          <a:solidFill>
            <a:srgbClr val="E67A17">
              <a:alpha val="100000"/>
            </a:srgbClr>
          </a:solidFill>
        </p:spPr>
        <p:txBody>
          <a:bodyPr/>
          <a:lstStyle/>
          <a:p>
            <a:endParaRPr/>
          </a:p>
        </p:txBody>
      </p:sp>
      <p:sp>
        <p:nvSpPr>
          <p:cNvPr id="36" name="rc35"/>
          <p:cNvSpPr/>
          <p:nvPr/>
        </p:nvSpPr>
        <p:spPr>
          <a:xfrm>
            <a:off x="7570145" y="3201390"/>
            <a:ext cx="273716" cy="309895"/>
          </a:xfrm>
          <a:prstGeom prst="rect">
            <a:avLst/>
          </a:prstGeom>
          <a:solidFill>
            <a:srgbClr val="E67A17">
              <a:alpha val="100000"/>
            </a:srgbClr>
          </a:solidFill>
        </p:spPr>
        <p:txBody>
          <a:bodyPr/>
          <a:lstStyle/>
          <a:p>
            <a:endParaRPr/>
          </a:p>
        </p:txBody>
      </p:sp>
      <p:sp>
        <p:nvSpPr>
          <p:cNvPr id="37" name="rc36"/>
          <p:cNvSpPr/>
          <p:nvPr/>
        </p:nvSpPr>
        <p:spPr>
          <a:xfrm>
            <a:off x="7877654" y="3185080"/>
            <a:ext cx="273716" cy="326205"/>
          </a:xfrm>
          <a:prstGeom prst="rect">
            <a:avLst/>
          </a:prstGeom>
          <a:solidFill>
            <a:srgbClr val="E67A17">
              <a:alpha val="100000"/>
            </a:srgbClr>
          </a:solidFill>
        </p:spPr>
        <p:txBody>
          <a:bodyPr/>
          <a:lstStyle/>
          <a:p>
            <a:endParaRPr/>
          </a:p>
        </p:txBody>
      </p:sp>
      <p:sp>
        <p:nvSpPr>
          <p:cNvPr id="38" name="rc37"/>
          <p:cNvSpPr/>
          <p:nvPr/>
        </p:nvSpPr>
        <p:spPr>
          <a:xfrm>
            <a:off x="8188542" y="3185080"/>
            <a:ext cx="273716" cy="326205"/>
          </a:xfrm>
          <a:prstGeom prst="rect">
            <a:avLst/>
          </a:prstGeom>
          <a:solidFill>
            <a:srgbClr val="E67A17">
              <a:alpha val="100000"/>
            </a:srgbClr>
          </a:solidFill>
        </p:spPr>
        <p:txBody>
          <a:bodyPr/>
          <a:lstStyle/>
          <a:p>
            <a:endParaRPr/>
          </a:p>
        </p:txBody>
      </p:sp>
      <p:sp>
        <p:nvSpPr>
          <p:cNvPr id="39" name="pl38"/>
          <p:cNvSpPr/>
          <p:nvPr/>
        </p:nvSpPr>
        <p:spPr>
          <a:xfrm>
            <a:off x="1021860" y="3511286"/>
            <a:ext cx="7514099" cy="0"/>
          </a:xfrm>
          <a:custGeom>
            <a:avLst/>
            <a:gdLst/>
            <a:ahLst/>
            <a:cxnLst/>
            <a:rect l="0" t="0" r="0" b="0"/>
            <a:pathLst>
              <a:path w="7514099">
                <a:moveTo>
                  <a:pt x="0" y="0"/>
                </a:moveTo>
                <a:lnTo>
                  <a:pt x="7514099" y="0"/>
                </a:lnTo>
                <a:lnTo>
                  <a:pt x="7514099" y="0"/>
                </a:lnTo>
              </a:path>
            </a:pathLst>
          </a:custGeom>
          <a:ln w="20325" cap="flat">
            <a:solidFill>
              <a:srgbClr val="000000">
                <a:alpha val="100000"/>
              </a:srgbClr>
            </a:solidFill>
            <a:prstDash val="solid"/>
            <a:round/>
          </a:ln>
        </p:spPr>
        <p:txBody>
          <a:bodyPr/>
          <a:lstStyle/>
          <a:p>
            <a:endParaRPr/>
          </a:p>
        </p:txBody>
      </p:sp>
      <p:sp>
        <p:nvSpPr>
          <p:cNvPr id="55" name="tx54"/>
          <p:cNvSpPr/>
          <p:nvPr/>
        </p:nvSpPr>
        <p:spPr>
          <a:xfrm>
            <a:off x="6398287" y="2697413"/>
            <a:ext cx="150601" cy="77632"/>
          </a:xfrm>
          <a:prstGeom prst="rect">
            <a:avLst/>
          </a:prstGeom>
          <a:noFill/>
        </p:spPr>
        <p:txBody>
          <a:bodyPr wrap="none" lIns="0" tIns="0" rIns="0" bIns="0" anchor="ctr" anchorCtr="1"/>
          <a:lstStyle/>
          <a:p>
            <a:pPr marL="0" marR="0" indent="0" algn="l">
              <a:lnSpc>
                <a:spcPts val="853"/>
              </a:lnSpc>
              <a:spcBef>
                <a:spcPts val="0"/>
              </a:spcBef>
              <a:spcAft>
                <a:spcPts val="0"/>
              </a:spcAft>
            </a:pPr>
            <a:r>
              <a:rPr sz="853" b="1">
                <a:solidFill>
                  <a:srgbClr val="2875A8">
                    <a:alpha val="100000"/>
                  </a:srgbClr>
                </a:solidFill>
                <a:latin typeface="Arial"/>
                <a:cs typeface="Arial"/>
              </a:rPr>
              <a:t>3.8</a:t>
            </a:r>
          </a:p>
        </p:txBody>
      </p:sp>
      <p:sp>
        <p:nvSpPr>
          <p:cNvPr id="56" name="tx55"/>
          <p:cNvSpPr/>
          <p:nvPr/>
        </p:nvSpPr>
        <p:spPr>
          <a:xfrm>
            <a:off x="6705796" y="2599551"/>
            <a:ext cx="150601" cy="77632"/>
          </a:xfrm>
          <a:prstGeom prst="rect">
            <a:avLst/>
          </a:prstGeom>
          <a:noFill/>
        </p:spPr>
        <p:txBody>
          <a:bodyPr wrap="none" lIns="0" tIns="0" rIns="0" bIns="0" anchor="ctr" anchorCtr="1"/>
          <a:lstStyle/>
          <a:p>
            <a:pPr marL="0" marR="0" indent="0" algn="l">
              <a:lnSpc>
                <a:spcPts val="853"/>
              </a:lnSpc>
              <a:spcBef>
                <a:spcPts val="0"/>
              </a:spcBef>
              <a:spcAft>
                <a:spcPts val="0"/>
              </a:spcAft>
            </a:pPr>
            <a:r>
              <a:rPr sz="853" b="1">
                <a:solidFill>
                  <a:srgbClr val="2875A8">
                    <a:alpha val="100000"/>
                  </a:srgbClr>
                </a:solidFill>
                <a:latin typeface="Arial"/>
                <a:cs typeface="Arial"/>
              </a:rPr>
              <a:t>4.4</a:t>
            </a:r>
          </a:p>
        </p:txBody>
      </p:sp>
      <p:sp>
        <p:nvSpPr>
          <p:cNvPr id="57" name="tx56"/>
          <p:cNvSpPr/>
          <p:nvPr/>
        </p:nvSpPr>
        <p:spPr>
          <a:xfrm>
            <a:off x="7016684" y="3135209"/>
            <a:ext cx="152286" cy="115416"/>
          </a:xfrm>
          <a:prstGeom prst="rect">
            <a:avLst/>
          </a:prstGeom>
          <a:noFill/>
        </p:spPr>
        <p:txBody>
          <a:bodyPr wrap="none" lIns="0" tIns="0" rIns="0" bIns="0" anchor="ctr" anchorCtr="1">
            <a:spAutoFit/>
          </a:bodyPr>
          <a:lstStyle/>
          <a:p>
            <a:pPr marL="0" marR="0" indent="0" algn="l">
              <a:lnSpc>
                <a:spcPts val="853"/>
              </a:lnSpc>
              <a:spcBef>
                <a:spcPts val="0"/>
              </a:spcBef>
              <a:spcAft>
                <a:spcPts val="0"/>
              </a:spcAft>
            </a:pPr>
            <a:r>
              <a:rPr sz="853" b="1" dirty="0">
                <a:solidFill>
                  <a:srgbClr val="E67A17">
                    <a:alpha val="100000"/>
                  </a:srgbClr>
                </a:solidFill>
                <a:latin typeface="Arial"/>
                <a:cs typeface="Arial"/>
              </a:rPr>
              <a:t>1.0</a:t>
            </a:r>
          </a:p>
        </p:txBody>
      </p:sp>
      <p:sp>
        <p:nvSpPr>
          <p:cNvPr id="58" name="tx57"/>
          <p:cNvSpPr/>
          <p:nvPr/>
        </p:nvSpPr>
        <p:spPr>
          <a:xfrm>
            <a:off x="7327573" y="3007309"/>
            <a:ext cx="150601" cy="77632"/>
          </a:xfrm>
          <a:prstGeom prst="rect">
            <a:avLst/>
          </a:prstGeom>
          <a:noFill/>
        </p:spPr>
        <p:txBody>
          <a:bodyPr wrap="none" lIns="0" tIns="0" rIns="0" bIns="0" anchor="ctr" anchorCtr="1"/>
          <a:lstStyle/>
          <a:p>
            <a:pPr marL="0" marR="0" indent="0" algn="l">
              <a:lnSpc>
                <a:spcPts val="853"/>
              </a:lnSpc>
              <a:spcBef>
                <a:spcPts val="0"/>
              </a:spcBef>
              <a:spcAft>
                <a:spcPts val="0"/>
              </a:spcAft>
            </a:pPr>
            <a:r>
              <a:rPr sz="853" b="1">
                <a:solidFill>
                  <a:srgbClr val="E67A17">
                    <a:alpha val="100000"/>
                  </a:srgbClr>
                </a:solidFill>
                <a:latin typeface="Arial"/>
                <a:cs typeface="Arial"/>
              </a:rPr>
              <a:t>1.9</a:t>
            </a:r>
          </a:p>
        </p:txBody>
      </p:sp>
      <p:sp>
        <p:nvSpPr>
          <p:cNvPr id="59" name="tx58"/>
          <p:cNvSpPr/>
          <p:nvPr/>
        </p:nvSpPr>
        <p:spPr>
          <a:xfrm>
            <a:off x="7631702" y="3007309"/>
            <a:ext cx="150601" cy="77632"/>
          </a:xfrm>
          <a:prstGeom prst="rect">
            <a:avLst/>
          </a:prstGeom>
          <a:noFill/>
        </p:spPr>
        <p:txBody>
          <a:bodyPr wrap="none" lIns="0" tIns="0" rIns="0" bIns="0" anchor="ctr" anchorCtr="1"/>
          <a:lstStyle/>
          <a:p>
            <a:pPr marL="0" marR="0" indent="0" algn="l">
              <a:lnSpc>
                <a:spcPts val="853"/>
              </a:lnSpc>
              <a:spcBef>
                <a:spcPts val="0"/>
              </a:spcBef>
              <a:spcAft>
                <a:spcPts val="0"/>
              </a:spcAft>
            </a:pPr>
            <a:r>
              <a:rPr sz="853" b="1">
                <a:solidFill>
                  <a:srgbClr val="E67A17">
                    <a:alpha val="100000"/>
                  </a:srgbClr>
                </a:solidFill>
                <a:latin typeface="Arial"/>
                <a:cs typeface="Arial"/>
              </a:rPr>
              <a:t>1.9</a:t>
            </a:r>
          </a:p>
        </p:txBody>
      </p:sp>
      <p:sp>
        <p:nvSpPr>
          <p:cNvPr id="60" name="tx59"/>
          <p:cNvSpPr/>
          <p:nvPr/>
        </p:nvSpPr>
        <p:spPr>
          <a:xfrm>
            <a:off x="7939211" y="2990998"/>
            <a:ext cx="150601" cy="77632"/>
          </a:xfrm>
          <a:prstGeom prst="rect">
            <a:avLst/>
          </a:prstGeom>
          <a:noFill/>
        </p:spPr>
        <p:txBody>
          <a:bodyPr wrap="none" lIns="0" tIns="0" rIns="0" bIns="0" anchor="ctr" anchorCtr="1"/>
          <a:lstStyle/>
          <a:p>
            <a:pPr marL="0" marR="0" indent="0" algn="l">
              <a:lnSpc>
                <a:spcPts val="853"/>
              </a:lnSpc>
              <a:spcBef>
                <a:spcPts val="0"/>
              </a:spcBef>
              <a:spcAft>
                <a:spcPts val="0"/>
              </a:spcAft>
            </a:pPr>
            <a:r>
              <a:rPr sz="853" b="1">
                <a:solidFill>
                  <a:srgbClr val="E67A17">
                    <a:alpha val="100000"/>
                  </a:srgbClr>
                </a:solidFill>
                <a:latin typeface="Arial"/>
                <a:cs typeface="Arial"/>
              </a:rPr>
              <a:t>2.0</a:t>
            </a:r>
          </a:p>
        </p:txBody>
      </p:sp>
      <p:sp>
        <p:nvSpPr>
          <p:cNvPr id="61" name="tx60"/>
          <p:cNvSpPr/>
          <p:nvPr/>
        </p:nvSpPr>
        <p:spPr>
          <a:xfrm>
            <a:off x="8250100" y="2990998"/>
            <a:ext cx="150601" cy="77632"/>
          </a:xfrm>
          <a:prstGeom prst="rect">
            <a:avLst/>
          </a:prstGeom>
          <a:noFill/>
        </p:spPr>
        <p:txBody>
          <a:bodyPr wrap="none" lIns="0" tIns="0" rIns="0" bIns="0" anchor="ctr" anchorCtr="1"/>
          <a:lstStyle/>
          <a:p>
            <a:pPr marL="0" marR="0" indent="0" algn="l">
              <a:lnSpc>
                <a:spcPts val="853"/>
              </a:lnSpc>
              <a:spcBef>
                <a:spcPts val="0"/>
              </a:spcBef>
              <a:spcAft>
                <a:spcPts val="0"/>
              </a:spcAft>
            </a:pPr>
            <a:r>
              <a:rPr sz="853" b="1">
                <a:solidFill>
                  <a:srgbClr val="E67A17">
                    <a:alpha val="100000"/>
                  </a:srgbClr>
                </a:solidFill>
                <a:latin typeface="Arial"/>
                <a:cs typeface="Arial"/>
              </a:rPr>
              <a:t>2.0</a:t>
            </a:r>
          </a:p>
        </p:txBody>
      </p:sp>
      <p:sp>
        <p:nvSpPr>
          <p:cNvPr id="63" name="tx62"/>
          <p:cNvSpPr/>
          <p:nvPr/>
        </p:nvSpPr>
        <p:spPr>
          <a:xfrm>
            <a:off x="6076098" y="3647964"/>
            <a:ext cx="186720" cy="77632"/>
          </a:xfrm>
          <a:prstGeom prst="rect">
            <a:avLst/>
          </a:prstGeom>
          <a:noFill/>
        </p:spPr>
        <p:txBody>
          <a:bodyPr wrap="none" lIns="0" tIns="0" rIns="0" bIns="0" anchor="ctr" anchorCtr="1"/>
          <a:lstStyle/>
          <a:p>
            <a:pPr marL="0" marR="0" indent="0" algn="l">
              <a:lnSpc>
                <a:spcPts val="853"/>
              </a:lnSpc>
              <a:spcBef>
                <a:spcPts val="0"/>
              </a:spcBef>
              <a:spcAft>
                <a:spcPts val="0"/>
              </a:spcAft>
            </a:pPr>
            <a:r>
              <a:rPr sz="853" b="1">
                <a:solidFill>
                  <a:srgbClr val="2875A8">
                    <a:alpha val="100000"/>
                  </a:srgbClr>
                </a:solidFill>
                <a:latin typeface="Arial"/>
                <a:cs typeface="Arial"/>
              </a:rPr>
              <a:t>-0.6</a:t>
            </a:r>
          </a:p>
        </p:txBody>
      </p:sp>
      <p:sp>
        <p:nvSpPr>
          <p:cNvPr id="64" name="rc63"/>
          <p:cNvSpPr/>
          <p:nvPr/>
        </p:nvSpPr>
        <p:spPr>
          <a:xfrm>
            <a:off x="4050009" y="1653080"/>
            <a:ext cx="1941609" cy="135838"/>
          </a:xfrm>
          <a:prstGeom prst="rect">
            <a:avLst/>
          </a:prstGeom>
        </p:spPr>
        <p:txBody>
          <a:bodyPr/>
          <a:lstStyle/>
          <a:p>
            <a:endParaRPr/>
          </a:p>
        </p:txBody>
      </p:sp>
      <p:sp>
        <p:nvSpPr>
          <p:cNvPr id="65" name="rc64"/>
          <p:cNvSpPr/>
          <p:nvPr/>
        </p:nvSpPr>
        <p:spPr>
          <a:xfrm>
            <a:off x="4050009" y="1788919"/>
            <a:ext cx="1941609" cy="135838"/>
          </a:xfrm>
          <a:prstGeom prst="rect">
            <a:avLst/>
          </a:prstGeom>
        </p:spPr>
        <p:txBody>
          <a:bodyPr/>
          <a:lstStyle/>
          <a:p>
            <a:endParaRPr/>
          </a:p>
        </p:txBody>
      </p:sp>
      <p:sp>
        <p:nvSpPr>
          <p:cNvPr id="66" name="rc65"/>
          <p:cNvSpPr/>
          <p:nvPr/>
        </p:nvSpPr>
        <p:spPr>
          <a:xfrm>
            <a:off x="5991618" y="1653080"/>
            <a:ext cx="296420" cy="135838"/>
          </a:xfrm>
          <a:prstGeom prst="rect">
            <a:avLst/>
          </a:prstGeom>
        </p:spPr>
        <p:txBody>
          <a:bodyPr/>
          <a:lstStyle/>
          <a:p>
            <a:endParaRPr/>
          </a:p>
        </p:txBody>
      </p:sp>
      <p:sp>
        <p:nvSpPr>
          <p:cNvPr id="67" name="rc66"/>
          <p:cNvSpPr/>
          <p:nvPr/>
        </p:nvSpPr>
        <p:spPr>
          <a:xfrm>
            <a:off x="5991618" y="1788919"/>
            <a:ext cx="296420" cy="135838"/>
          </a:xfrm>
          <a:prstGeom prst="rect">
            <a:avLst/>
          </a:prstGeom>
        </p:spPr>
        <p:txBody>
          <a:bodyPr/>
          <a:lstStyle/>
          <a:p>
            <a:endParaRPr/>
          </a:p>
        </p:txBody>
      </p:sp>
      <p:sp>
        <p:nvSpPr>
          <p:cNvPr id="72" name="pl71"/>
          <p:cNvSpPr/>
          <p:nvPr/>
        </p:nvSpPr>
        <p:spPr>
          <a:xfrm>
            <a:off x="1232419" y="1407257"/>
            <a:ext cx="5548677" cy="2022476"/>
          </a:xfrm>
          <a:custGeom>
            <a:avLst/>
            <a:gdLst/>
            <a:ahLst/>
            <a:cxnLst/>
            <a:rect l="0" t="0" r="0" b="0"/>
            <a:pathLst>
              <a:path w="5548677" h="2022476">
                <a:moveTo>
                  <a:pt x="0" y="603480"/>
                </a:moveTo>
                <a:lnTo>
                  <a:pt x="304129" y="0"/>
                </a:lnTo>
                <a:lnTo>
                  <a:pt x="611638" y="1712581"/>
                </a:lnTo>
                <a:lnTo>
                  <a:pt x="922526" y="1500547"/>
                </a:lnTo>
                <a:lnTo>
                  <a:pt x="1233415" y="1826753"/>
                </a:lnTo>
                <a:lnTo>
                  <a:pt x="1537544" y="1614719"/>
                </a:lnTo>
                <a:lnTo>
                  <a:pt x="1845053" y="1940925"/>
                </a:lnTo>
                <a:lnTo>
                  <a:pt x="2155941" y="2022476"/>
                </a:lnTo>
                <a:lnTo>
                  <a:pt x="2466830" y="1353754"/>
                </a:lnTo>
                <a:lnTo>
                  <a:pt x="2770959" y="1598409"/>
                </a:lnTo>
                <a:lnTo>
                  <a:pt x="3078468" y="1582098"/>
                </a:lnTo>
                <a:lnTo>
                  <a:pt x="3389356" y="1549478"/>
                </a:lnTo>
                <a:lnTo>
                  <a:pt x="3700245" y="1777822"/>
                </a:lnTo>
                <a:lnTo>
                  <a:pt x="4007753" y="1549478"/>
                </a:lnTo>
                <a:lnTo>
                  <a:pt x="4315262" y="1549478"/>
                </a:lnTo>
                <a:lnTo>
                  <a:pt x="4626151" y="1663650"/>
                </a:lnTo>
                <a:lnTo>
                  <a:pt x="4937039" y="1794132"/>
                </a:lnTo>
                <a:lnTo>
                  <a:pt x="5241168" y="1631029"/>
                </a:lnTo>
                <a:lnTo>
                  <a:pt x="5548677" y="1631029"/>
                </a:lnTo>
              </a:path>
            </a:pathLst>
          </a:custGeom>
          <a:ln w="27101" cap="flat">
            <a:solidFill>
              <a:srgbClr val="960909">
                <a:alpha val="100000"/>
              </a:srgbClr>
            </a:solidFill>
            <a:prstDash val="solid"/>
            <a:round/>
          </a:ln>
        </p:spPr>
        <p:txBody>
          <a:bodyPr/>
          <a:lstStyle/>
          <a:p>
            <a:endParaRPr/>
          </a:p>
        </p:txBody>
      </p:sp>
      <p:sp>
        <p:nvSpPr>
          <p:cNvPr id="73" name="pt72"/>
          <p:cNvSpPr/>
          <p:nvPr/>
        </p:nvSpPr>
        <p:spPr>
          <a:xfrm>
            <a:off x="1200818" y="1979137"/>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74" name="pt73"/>
          <p:cNvSpPr/>
          <p:nvPr/>
        </p:nvSpPr>
        <p:spPr>
          <a:xfrm>
            <a:off x="1504948" y="1375656"/>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75" name="pt74"/>
          <p:cNvSpPr/>
          <p:nvPr/>
        </p:nvSpPr>
        <p:spPr>
          <a:xfrm>
            <a:off x="1812457" y="3088237"/>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76" name="pt75"/>
          <p:cNvSpPr/>
          <p:nvPr/>
        </p:nvSpPr>
        <p:spPr>
          <a:xfrm>
            <a:off x="2123345" y="2876203"/>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77" name="pt76"/>
          <p:cNvSpPr/>
          <p:nvPr/>
        </p:nvSpPr>
        <p:spPr>
          <a:xfrm>
            <a:off x="2434233" y="3202409"/>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78" name="pt77"/>
          <p:cNvSpPr/>
          <p:nvPr/>
        </p:nvSpPr>
        <p:spPr>
          <a:xfrm>
            <a:off x="2738363" y="2990376"/>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79" name="pt78"/>
          <p:cNvSpPr/>
          <p:nvPr/>
        </p:nvSpPr>
        <p:spPr>
          <a:xfrm>
            <a:off x="3045872" y="3316581"/>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80" name="pt79"/>
          <p:cNvSpPr/>
          <p:nvPr/>
        </p:nvSpPr>
        <p:spPr>
          <a:xfrm>
            <a:off x="3356760" y="3398133"/>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81" name="pt80"/>
          <p:cNvSpPr/>
          <p:nvPr/>
        </p:nvSpPr>
        <p:spPr>
          <a:xfrm>
            <a:off x="3667648" y="2729411"/>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82" name="pt81"/>
          <p:cNvSpPr/>
          <p:nvPr/>
        </p:nvSpPr>
        <p:spPr>
          <a:xfrm>
            <a:off x="3971778" y="2974065"/>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83" name="pt82"/>
          <p:cNvSpPr/>
          <p:nvPr/>
        </p:nvSpPr>
        <p:spPr>
          <a:xfrm>
            <a:off x="4279287" y="2957755"/>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84" name="pt83"/>
          <p:cNvSpPr/>
          <p:nvPr/>
        </p:nvSpPr>
        <p:spPr>
          <a:xfrm>
            <a:off x="4590175" y="2925134"/>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85" name="pt84"/>
          <p:cNvSpPr/>
          <p:nvPr/>
        </p:nvSpPr>
        <p:spPr>
          <a:xfrm>
            <a:off x="4901063" y="3153478"/>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86" name="pt85"/>
          <p:cNvSpPr/>
          <p:nvPr/>
        </p:nvSpPr>
        <p:spPr>
          <a:xfrm>
            <a:off x="5208572" y="2925134"/>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87" name="pt86"/>
          <p:cNvSpPr/>
          <p:nvPr/>
        </p:nvSpPr>
        <p:spPr>
          <a:xfrm>
            <a:off x="5516081" y="2925134"/>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88" name="pt87"/>
          <p:cNvSpPr/>
          <p:nvPr/>
        </p:nvSpPr>
        <p:spPr>
          <a:xfrm>
            <a:off x="5826969" y="3039306"/>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89" name="pt88"/>
          <p:cNvSpPr/>
          <p:nvPr/>
        </p:nvSpPr>
        <p:spPr>
          <a:xfrm>
            <a:off x="6137857" y="3169789"/>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90" name="pt89"/>
          <p:cNvSpPr/>
          <p:nvPr/>
        </p:nvSpPr>
        <p:spPr>
          <a:xfrm>
            <a:off x="6441987" y="3006686"/>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91" name="pt90"/>
          <p:cNvSpPr/>
          <p:nvPr/>
        </p:nvSpPr>
        <p:spPr>
          <a:xfrm>
            <a:off x="6749496" y="3006686"/>
            <a:ext cx="63202" cy="63202"/>
          </a:xfrm>
          <a:prstGeom prst="ellipse">
            <a:avLst/>
          </a:prstGeom>
          <a:solidFill>
            <a:srgbClr val="960909">
              <a:alpha val="100000"/>
            </a:srgbClr>
          </a:solidFill>
          <a:ln w="9000" cap="rnd">
            <a:solidFill>
              <a:srgbClr val="960909">
                <a:alpha val="100000"/>
              </a:srgbClr>
            </a:solidFill>
            <a:prstDash val="solid"/>
            <a:round/>
          </a:ln>
        </p:spPr>
        <p:txBody>
          <a:bodyPr/>
          <a:lstStyle/>
          <a:p>
            <a:endParaRPr/>
          </a:p>
        </p:txBody>
      </p:sp>
      <p:sp>
        <p:nvSpPr>
          <p:cNvPr id="92" name="pl91"/>
          <p:cNvSpPr/>
          <p:nvPr/>
        </p:nvSpPr>
        <p:spPr>
          <a:xfrm>
            <a:off x="1021860" y="1227844"/>
            <a:ext cx="0" cy="2609647"/>
          </a:xfrm>
          <a:custGeom>
            <a:avLst/>
            <a:gdLst/>
            <a:ahLst/>
            <a:cxnLst/>
            <a:rect l="0" t="0" r="0" b="0"/>
            <a:pathLst>
              <a:path h="2609647">
                <a:moveTo>
                  <a:pt x="0" y="2609647"/>
                </a:moveTo>
                <a:lnTo>
                  <a:pt x="0" y="0"/>
                </a:lnTo>
              </a:path>
            </a:pathLst>
          </a:custGeom>
          <a:ln w="6775" cap="flat">
            <a:solidFill>
              <a:srgbClr val="000000">
                <a:alpha val="100000"/>
              </a:srgbClr>
            </a:solidFill>
            <a:prstDash val="solid"/>
            <a:round/>
          </a:ln>
        </p:spPr>
        <p:txBody>
          <a:bodyPr/>
          <a:lstStyle/>
          <a:p>
            <a:endParaRPr/>
          </a:p>
        </p:txBody>
      </p:sp>
      <p:sp>
        <p:nvSpPr>
          <p:cNvPr id="93" name="tx92"/>
          <p:cNvSpPr/>
          <p:nvPr/>
        </p:nvSpPr>
        <p:spPr>
          <a:xfrm>
            <a:off x="782315" y="3792000"/>
            <a:ext cx="11301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a:t>
            </a:r>
          </a:p>
        </p:txBody>
      </p:sp>
      <p:sp>
        <p:nvSpPr>
          <p:cNvPr id="94" name="tx93"/>
          <p:cNvSpPr/>
          <p:nvPr/>
        </p:nvSpPr>
        <p:spPr>
          <a:xfrm>
            <a:off x="824651" y="3465794"/>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0</a:t>
            </a:r>
          </a:p>
        </p:txBody>
      </p:sp>
      <p:sp>
        <p:nvSpPr>
          <p:cNvPr id="95" name="tx94"/>
          <p:cNvSpPr/>
          <p:nvPr/>
        </p:nvSpPr>
        <p:spPr>
          <a:xfrm>
            <a:off x="824651" y="3139588"/>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a:t>
            </a:r>
          </a:p>
        </p:txBody>
      </p:sp>
      <p:sp>
        <p:nvSpPr>
          <p:cNvPr id="96" name="tx95"/>
          <p:cNvSpPr/>
          <p:nvPr/>
        </p:nvSpPr>
        <p:spPr>
          <a:xfrm>
            <a:off x="824651" y="2813382"/>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4</a:t>
            </a:r>
          </a:p>
        </p:txBody>
      </p:sp>
      <p:sp>
        <p:nvSpPr>
          <p:cNvPr id="97" name="tx96"/>
          <p:cNvSpPr/>
          <p:nvPr/>
        </p:nvSpPr>
        <p:spPr>
          <a:xfrm>
            <a:off x="824651" y="2487176"/>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6</a:t>
            </a:r>
          </a:p>
        </p:txBody>
      </p:sp>
      <p:sp>
        <p:nvSpPr>
          <p:cNvPr id="98" name="tx97"/>
          <p:cNvSpPr/>
          <p:nvPr/>
        </p:nvSpPr>
        <p:spPr>
          <a:xfrm>
            <a:off x="824651" y="2160971"/>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8</a:t>
            </a:r>
          </a:p>
        </p:txBody>
      </p:sp>
      <p:sp>
        <p:nvSpPr>
          <p:cNvPr id="99" name="tx98"/>
          <p:cNvSpPr/>
          <p:nvPr/>
        </p:nvSpPr>
        <p:spPr>
          <a:xfrm>
            <a:off x="753968" y="1834765"/>
            <a:ext cx="14136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10</a:t>
            </a:r>
          </a:p>
        </p:txBody>
      </p:sp>
      <p:sp>
        <p:nvSpPr>
          <p:cNvPr id="100" name="tx99"/>
          <p:cNvSpPr/>
          <p:nvPr/>
        </p:nvSpPr>
        <p:spPr>
          <a:xfrm>
            <a:off x="753968" y="1508559"/>
            <a:ext cx="14136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12</a:t>
            </a:r>
          </a:p>
        </p:txBody>
      </p:sp>
      <p:sp>
        <p:nvSpPr>
          <p:cNvPr id="101" name="tx100"/>
          <p:cNvSpPr/>
          <p:nvPr/>
        </p:nvSpPr>
        <p:spPr>
          <a:xfrm>
            <a:off x="753968" y="1182353"/>
            <a:ext cx="14136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14</a:t>
            </a:r>
          </a:p>
        </p:txBody>
      </p:sp>
      <p:sp>
        <p:nvSpPr>
          <p:cNvPr id="102" name="pl101"/>
          <p:cNvSpPr/>
          <p:nvPr/>
        </p:nvSpPr>
        <p:spPr>
          <a:xfrm>
            <a:off x="1021860" y="3837492"/>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03" name="pl102"/>
          <p:cNvSpPr/>
          <p:nvPr/>
        </p:nvSpPr>
        <p:spPr>
          <a:xfrm>
            <a:off x="1021860" y="3511286"/>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04" name="pl103"/>
          <p:cNvSpPr/>
          <p:nvPr/>
        </p:nvSpPr>
        <p:spPr>
          <a:xfrm>
            <a:off x="1021860" y="3185080"/>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05" name="pl104"/>
          <p:cNvSpPr/>
          <p:nvPr/>
        </p:nvSpPr>
        <p:spPr>
          <a:xfrm>
            <a:off x="1021860" y="2858874"/>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06" name="pl105"/>
          <p:cNvSpPr/>
          <p:nvPr/>
        </p:nvSpPr>
        <p:spPr>
          <a:xfrm>
            <a:off x="1021860" y="2532668"/>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07" name="pl106"/>
          <p:cNvSpPr/>
          <p:nvPr/>
        </p:nvSpPr>
        <p:spPr>
          <a:xfrm>
            <a:off x="1021860" y="2206462"/>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08" name="pl107"/>
          <p:cNvSpPr/>
          <p:nvPr/>
        </p:nvSpPr>
        <p:spPr>
          <a:xfrm>
            <a:off x="1021860" y="1880256"/>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09" name="pl108"/>
          <p:cNvSpPr/>
          <p:nvPr/>
        </p:nvSpPr>
        <p:spPr>
          <a:xfrm>
            <a:off x="1021860" y="1554050"/>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0" name="pl109"/>
          <p:cNvSpPr/>
          <p:nvPr/>
        </p:nvSpPr>
        <p:spPr>
          <a:xfrm>
            <a:off x="1021860" y="1227844"/>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1" name="pl110"/>
          <p:cNvSpPr/>
          <p:nvPr/>
        </p:nvSpPr>
        <p:spPr>
          <a:xfrm>
            <a:off x="1021860" y="3837492"/>
            <a:ext cx="7514099" cy="0"/>
          </a:xfrm>
          <a:custGeom>
            <a:avLst/>
            <a:gdLst/>
            <a:ahLst/>
            <a:cxnLst/>
            <a:rect l="0" t="0" r="0" b="0"/>
            <a:pathLst>
              <a:path w="7514099">
                <a:moveTo>
                  <a:pt x="0" y="0"/>
                </a:moveTo>
                <a:lnTo>
                  <a:pt x="7514099" y="0"/>
                </a:lnTo>
              </a:path>
            </a:pathLst>
          </a:custGeom>
          <a:ln w="6775" cap="flat">
            <a:solidFill>
              <a:srgbClr val="000000">
                <a:alpha val="100000"/>
              </a:srgbClr>
            </a:solidFill>
            <a:prstDash val="solid"/>
            <a:round/>
          </a:ln>
        </p:spPr>
        <p:txBody>
          <a:bodyPr/>
          <a:lstStyle/>
          <a:p>
            <a:endParaRPr/>
          </a:p>
        </p:txBody>
      </p:sp>
      <p:sp>
        <p:nvSpPr>
          <p:cNvPr id="112" name="pl111"/>
          <p:cNvSpPr/>
          <p:nvPr/>
        </p:nvSpPr>
        <p:spPr>
          <a:xfrm>
            <a:off x="1232419" y="3837492"/>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3" name="pl112"/>
          <p:cNvSpPr/>
          <p:nvPr/>
        </p:nvSpPr>
        <p:spPr>
          <a:xfrm>
            <a:off x="2465834" y="3837492"/>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4" name="pl113"/>
          <p:cNvSpPr/>
          <p:nvPr/>
        </p:nvSpPr>
        <p:spPr>
          <a:xfrm>
            <a:off x="3699249" y="3837492"/>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5" name="pl114"/>
          <p:cNvSpPr/>
          <p:nvPr/>
        </p:nvSpPr>
        <p:spPr>
          <a:xfrm>
            <a:off x="4932664" y="3837492"/>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6" name="pl115"/>
          <p:cNvSpPr/>
          <p:nvPr/>
        </p:nvSpPr>
        <p:spPr>
          <a:xfrm>
            <a:off x="6169458" y="3837492"/>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7" name="pl116"/>
          <p:cNvSpPr/>
          <p:nvPr/>
        </p:nvSpPr>
        <p:spPr>
          <a:xfrm>
            <a:off x="7402874" y="3837492"/>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8" name="tx117"/>
          <p:cNvSpPr/>
          <p:nvPr/>
        </p:nvSpPr>
        <p:spPr>
          <a:xfrm>
            <a:off x="1091053"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2021</a:t>
            </a:r>
          </a:p>
        </p:txBody>
      </p:sp>
      <p:sp>
        <p:nvSpPr>
          <p:cNvPr id="119" name="tx118"/>
          <p:cNvSpPr/>
          <p:nvPr/>
        </p:nvSpPr>
        <p:spPr>
          <a:xfrm>
            <a:off x="2324468"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2022</a:t>
            </a:r>
          </a:p>
        </p:txBody>
      </p:sp>
      <p:sp>
        <p:nvSpPr>
          <p:cNvPr id="120" name="tx119"/>
          <p:cNvSpPr/>
          <p:nvPr/>
        </p:nvSpPr>
        <p:spPr>
          <a:xfrm>
            <a:off x="3557883"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2023</a:t>
            </a:r>
          </a:p>
        </p:txBody>
      </p:sp>
      <p:sp>
        <p:nvSpPr>
          <p:cNvPr id="121" name="tx120"/>
          <p:cNvSpPr/>
          <p:nvPr/>
        </p:nvSpPr>
        <p:spPr>
          <a:xfrm>
            <a:off x="4791298"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2024</a:t>
            </a:r>
          </a:p>
        </p:txBody>
      </p:sp>
      <p:sp>
        <p:nvSpPr>
          <p:cNvPr id="122" name="tx121"/>
          <p:cNvSpPr/>
          <p:nvPr/>
        </p:nvSpPr>
        <p:spPr>
          <a:xfrm>
            <a:off x="6028092"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2025</a:t>
            </a:r>
          </a:p>
        </p:txBody>
      </p:sp>
      <p:sp>
        <p:nvSpPr>
          <p:cNvPr id="123" name="tx122"/>
          <p:cNvSpPr/>
          <p:nvPr/>
        </p:nvSpPr>
        <p:spPr>
          <a:xfrm>
            <a:off x="7261507" y="3989322"/>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2026</a:t>
            </a:r>
          </a:p>
        </p:txBody>
      </p:sp>
      <p:sp>
        <p:nvSpPr>
          <p:cNvPr id="124" name="tx123"/>
          <p:cNvSpPr/>
          <p:nvPr/>
        </p:nvSpPr>
        <p:spPr>
          <a:xfrm>
            <a:off x="1021860" y="1067272"/>
            <a:ext cx="16943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b="1">
                <a:solidFill>
                  <a:srgbClr val="414B56">
                    <a:alpha val="100000"/>
                  </a:srgbClr>
                </a:solidFill>
                <a:latin typeface="Arial"/>
                <a:cs typeface="Arial"/>
              </a:rPr>
              <a:t>Percent change, annual rate</a:t>
            </a:r>
          </a:p>
        </p:txBody>
      </p:sp>
      <p:sp>
        <p:nvSpPr>
          <p:cNvPr id="126" name="tx125"/>
          <p:cNvSpPr/>
          <p:nvPr/>
        </p:nvSpPr>
        <p:spPr>
          <a:xfrm>
            <a:off x="1021860" y="4238737"/>
            <a:ext cx="0" cy="90982"/>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127" name="tx126"/>
          <p:cNvSpPr/>
          <p:nvPr/>
        </p:nvSpPr>
        <p:spPr>
          <a:xfrm>
            <a:off x="1021860" y="4375897"/>
            <a:ext cx="0" cy="90982"/>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128" name="tx127"/>
          <p:cNvSpPr/>
          <p:nvPr/>
        </p:nvSpPr>
        <p:spPr>
          <a:xfrm>
            <a:off x="1021860" y="4441057"/>
            <a:ext cx="527599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000000">
                    <a:alpha val="100000"/>
                  </a:srgbClr>
                </a:solidFill>
                <a:latin typeface="Arial"/>
                <a:cs typeface="Arial"/>
              </a:rPr>
              <a:t>Source: Bureau of Economic Analysis and Blue Chip Economic Indicators via Haver Analytics.</a:t>
            </a:r>
          </a:p>
        </p:txBody>
      </p:sp>
      <p:sp>
        <p:nvSpPr>
          <p:cNvPr id="129" name="tx128"/>
          <p:cNvSpPr/>
          <p:nvPr/>
        </p:nvSpPr>
        <p:spPr>
          <a:xfrm>
            <a:off x="1021860" y="4578217"/>
            <a:ext cx="509750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Last Data Points: Real GDP, 2025:Q3; Forecasts through 2026:Q4 as of January 10, 2026.</a:t>
            </a:r>
          </a:p>
        </p:txBody>
      </p:sp>
      <p:sp>
        <p:nvSpPr>
          <p:cNvPr id="130" name="tx65">
            <a:extLst>
              <a:ext uri="{FF2B5EF4-FFF2-40B4-BE49-F238E27FC236}">
                <a16:creationId xmlns:a16="http://schemas.microsoft.com/office/drawing/2014/main" id="{D5F73F0A-E028-173F-44D3-36296C79ADD4}"/>
              </a:ext>
            </a:extLst>
          </p:cNvPr>
          <p:cNvSpPr/>
          <p:nvPr/>
        </p:nvSpPr>
        <p:spPr>
          <a:xfrm>
            <a:off x="3740101" y="2134524"/>
            <a:ext cx="1905609" cy="81838"/>
          </a:xfrm>
          <a:prstGeom prst="rect">
            <a:avLst/>
          </a:prstGeom>
          <a:noFill/>
        </p:spPr>
        <p:txBody>
          <a:bodyPr wrap="none" lIns="0" tIns="0" rIns="0" bIns="0" anchor="ctr" anchorCtr="0"/>
          <a:lstStyle/>
          <a:p>
            <a:pPr marL="0" marR="0" indent="0" algn="l">
              <a:lnSpc>
                <a:spcPts val="900"/>
              </a:lnSpc>
              <a:spcBef>
                <a:spcPts val="0"/>
              </a:spcBef>
              <a:spcAft>
                <a:spcPts val="0"/>
              </a:spcAft>
            </a:pPr>
            <a:r>
              <a:rPr lang="en-US" sz="900" b="1" dirty="0">
                <a:solidFill>
                  <a:srgbClr val="E67A17">
                    <a:alpha val="100000"/>
                  </a:srgbClr>
                </a:solidFill>
                <a:latin typeface="Arial"/>
                <a:cs typeface="Arial"/>
              </a:rPr>
              <a:t>Blue Chip Consensus Forecast</a:t>
            </a:r>
            <a:endParaRPr sz="900" b="1" dirty="0">
              <a:solidFill>
                <a:srgbClr val="E67A17">
                  <a:alpha val="100000"/>
                </a:srgbClr>
              </a:solidFill>
              <a:latin typeface="Arial"/>
              <a:cs typeface="Arial"/>
            </a:endParaRPr>
          </a:p>
        </p:txBody>
      </p:sp>
      <p:sp>
        <p:nvSpPr>
          <p:cNvPr id="131" name="tx66">
            <a:extLst>
              <a:ext uri="{FF2B5EF4-FFF2-40B4-BE49-F238E27FC236}">
                <a16:creationId xmlns:a16="http://schemas.microsoft.com/office/drawing/2014/main" id="{8E5E4EBA-F002-7D7A-C5FD-72F7B039A3B5}"/>
              </a:ext>
            </a:extLst>
          </p:cNvPr>
          <p:cNvSpPr/>
          <p:nvPr/>
        </p:nvSpPr>
        <p:spPr>
          <a:xfrm>
            <a:off x="3740101" y="1832286"/>
            <a:ext cx="1229868" cy="81838"/>
          </a:xfrm>
          <a:prstGeom prst="rect">
            <a:avLst/>
          </a:prstGeom>
          <a:noFill/>
        </p:spPr>
        <p:txBody>
          <a:bodyPr wrap="none" lIns="0" tIns="0" rIns="0" bIns="0" anchor="ctr" anchorCtr="0"/>
          <a:lstStyle/>
          <a:p>
            <a:pPr marL="0" marR="0" indent="0" algn="l">
              <a:lnSpc>
                <a:spcPts val="900"/>
              </a:lnSpc>
              <a:spcBef>
                <a:spcPts val="0"/>
              </a:spcBef>
              <a:spcAft>
                <a:spcPts val="0"/>
              </a:spcAft>
            </a:pPr>
            <a:r>
              <a:rPr sz="900" b="1">
                <a:solidFill>
                  <a:srgbClr val="2875A8">
                    <a:alpha val="100000"/>
                  </a:srgbClr>
                </a:solidFill>
                <a:latin typeface="Arial"/>
                <a:cs typeface="Arial"/>
              </a:rPr>
              <a:t>Real GDP</a:t>
            </a:r>
          </a:p>
        </p:txBody>
      </p:sp>
      <p:sp>
        <p:nvSpPr>
          <p:cNvPr id="132" name="tx65">
            <a:extLst>
              <a:ext uri="{FF2B5EF4-FFF2-40B4-BE49-F238E27FC236}">
                <a16:creationId xmlns:a16="http://schemas.microsoft.com/office/drawing/2014/main" id="{AB9F1446-A2AC-A7AF-1E38-B8A0FD380A5C}"/>
              </a:ext>
            </a:extLst>
          </p:cNvPr>
          <p:cNvSpPr/>
          <p:nvPr/>
        </p:nvSpPr>
        <p:spPr>
          <a:xfrm>
            <a:off x="3740101" y="1982013"/>
            <a:ext cx="1905609" cy="81838"/>
          </a:xfrm>
          <a:prstGeom prst="rect">
            <a:avLst/>
          </a:prstGeom>
          <a:noFill/>
        </p:spPr>
        <p:txBody>
          <a:bodyPr wrap="none" lIns="0" tIns="0" rIns="0" bIns="0" anchor="ctr" anchorCtr="0"/>
          <a:lstStyle/>
          <a:p>
            <a:pPr marL="0" marR="0" indent="0" algn="l">
              <a:lnSpc>
                <a:spcPts val="900"/>
              </a:lnSpc>
              <a:spcBef>
                <a:spcPts val="0"/>
              </a:spcBef>
              <a:spcAft>
                <a:spcPts val="0"/>
              </a:spcAft>
            </a:pPr>
            <a:r>
              <a:rPr lang="en-US" sz="900" b="1" dirty="0">
                <a:solidFill>
                  <a:srgbClr val="960909"/>
                </a:solidFill>
                <a:latin typeface="Arial"/>
                <a:cs typeface="Arial"/>
              </a:rPr>
              <a:t>Real PDFP</a:t>
            </a:r>
            <a:endParaRPr sz="900" b="1" dirty="0">
              <a:solidFill>
                <a:srgbClr val="960909"/>
              </a:solidFill>
              <a:latin typeface="Arial"/>
              <a:cs typeface="Arial"/>
            </a:endParaRPr>
          </a:p>
        </p:txBody>
      </p:sp>
      <p:graphicFrame>
        <p:nvGraphicFramePr>
          <p:cNvPr id="133" name="Table 132">
            <a:extLst>
              <a:ext uri="{FF2B5EF4-FFF2-40B4-BE49-F238E27FC236}">
                <a16:creationId xmlns:a16="http://schemas.microsoft.com/office/drawing/2014/main" id="{32D7B3ED-B90F-B8D9-7047-81C53D674DE4}"/>
              </a:ext>
            </a:extLst>
          </p:cNvPr>
          <p:cNvGraphicFramePr>
            <a:graphicFrameLocks noGrp="1"/>
          </p:cNvGraphicFramePr>
          <p:nvPr>
            <p:extLst>
              <p:ext uri="{D42A27DB-BD31-4B8C-83A1-F6EECF244321}">
                <p14:modId xmlns:p14="http://schemas.microsoft.com/office/powerpoint/2010/main" val="1232460875"/>
              </p:ext>
            </p:extLst>
          </p:nvPr>
        </p:nvGraphicFramePr>
        <p:xfrm>
          <a:off x="6143516" y="1431611"/>
          <a:ext cx="2619804" cy="822960"/>
        </p:xfrm>
        <a:graphic>
          <a:graphicData uri="http://schemas.openxmlformats.org/drawingml/2006/table">
            <a:tbl>
              <a:tblPr firstRow="1" bandRow="1">
                <a:tableStyleId>{5C22544A-7EE6-4342-B048-85BDC9FD1C3A}</a:tableStyleId>
              </a:tblPr>
              <a:tblGrid>
                <a:gridCol w="1342472">
                  <a:extLst>
                    <a:ext uri="{9D8B030D-6E8A-4147-A177-3AD203B41FA5}">
                      <a16:colId xmlns:a16="http://schemas.microsoft.com/office/drawing/2014/main" val="2086299439"/>
                    </a:ext>
                  </a:extLst>
                </a:gridCol>
                <a:gridCol w="566836">
                  <a:extLst>
                    <a:ext uri="{9D8B030D-6E8A-4147-A177-3AD203B41FA5}">
                      <a16:colId xmlns:a16="http://schemas.microsoft.com/office/drawing/2014/main" val="1575910552"/>
                    </a:ext>
                  </a:extLst>
                </a:gridCol>
                <a:gridCol w="710496">
                  <a:extLst>
                    <a:ext uri="{9D8B030D-6E8A-4147-A177-3AD203B41FA5}">
                      <a16:colId xmlns:a16="http://schemas.microsoft.com/office/drawing/2014/main" val="3631464473"/>
                    </a:ext>
                  </a:extLst>
                </a:gridCol>
              </a:tblGrid>
              <a:tr h="259860">
                <a:tc>
                  <a:txBody>
                    <a:bodyPr/>
                    <a:lstStyle/>
                    <a:p>
                      <a:r>
                        <a:rPr lang="en-US" sz="1000" b="1" kern="1200">
                          <a:solidFill>
                            <a:schemeClr val="lt1"/>
                          </a:solidFill>
                          <a:latin typeface="Arial" panose="020B0604020202020204" pitchFamily="34" charset="0"/>
                          <a:ea typeface="+mn-ea"/>
                          <a:cs typeface="Arial" panose="020B0604020202020204" pitchFamily="34" charset="0"/>
                        </a:rPr>
                        <a:t>Q4/Q4</a:t>
                      </a:r>
                      <a:endParaRPr lang="en-US" sz="1000">
                        <a:latin typeface="Arial" panose="020B0604020202020204" pitchFamily="34" charset="0"/>
                        <a:cs typeface="Arial" panose="020B0604020202020204" pitchFamily="34" charset="0"/>
                      </a:endParaRPr>
                    </a:p>
                  </a:txBody>
                  <a:tcPr marL="121920" marR="121920" marT="60960" marB="60960"/>
                </a:tc>
                <a:tc>
                  <a:txBody>
                    <a:bodyPr/>
                    <a:lstStyle/>
                    <a:p>
                      <a:pPr algn="ctr"/>
                      <a:r>
                        <a:rPr lang="en-US" sz="1000">
                          <a:latin typeface="Arial" panose="020B0604020202020204" pitchFamily="34" charset="0"/>
                          <a:cs typeface="Arial" panose="020B0604020202020204" pitchFamily="34" charset="0"/>
                        </a:rPr>
                        <a:t>2025</a:t>
                      </a:r>
                    </a:p>
                  </a:txBody>
                  <a:tcPr marL="121920" marR="121920" marT="60960" marB="60960"/>
                </a:tc>
                <a:tc>
                  <a:txBody>
                    <a:bodyPr/>
                    <a:lstStyle/>
                    <a:p>
                      <a:pPr algn="ctr"/>
                      <a:r>
                        <a:rPr lang="en-US" sz="1000">
                          <a:latin typeface="Arial" panose="020B0604020202020204" pitchFamily="34" charset="0"/>
                          <a:cs typeface="Arial" panose="020B0604020202020204" pitchFamily="34" charset="0"/>
                        </a:rPr>
                        <a:t>2026</a:t>
                      </a:r>
                    </a:p>
                  </a:txBody>
                  <a:tcPr marL="121920" marR="121920" marT="60960" marB="60960"/>
                </a:tc>
                <a:extLst>
                  <a:ext uri="{0D108BD9-81ED-4DB2-BD59-A6C34878D82A}">
                    <a16:rowId xmlns:a16="http://schemas.microsoft.com/office/drawing/2014/main" val="3734845603"/>
                  </a:ext>
                </a:extLst>
              </a:tr>
              <a:tr h="272853">
                <a:tc>
                  <a:txBody>
                    <a:bodyPr/>
                    <a:lstStyle/>
                    <a:p>
                      <a:r>
                        <a:rPr lang="en-US" sz="1000" dirty="0">
                          <a:latin typeface="Arial" panose="020B0604020202020204" pitchFamily="34" charset="0"/>
                          <a:cs typeface="Arial" panose="020B0604020202020204" pitchFamily="34" charset="0"/>
                        </a:rPr>
                        <a:t>Blue Chip, 1</a:t>
                      </a:r>
                      <a:r>
                        <a:rPr lang="en-US" sz="1000" dirty="0">
                          <a:solidFill>
                            <a:schemeClr val="tx1"/>
                          </a:solidFill>
                          <a:latin typeface="Arial" panose="020B0604020202020204" pitchFamily="34" charset="0"/>
                          <a:cs typeface="Arial" panose="020B0604020202020204" pitchFamily="34" charset="0"/>
                        </a:rPr>
                        <a:t>/10</a:t>
                      </a:r>
                    </a:p>
                  </a:txBody>
                  <a:tcPr marL="121920" marR="121920" marT="60960" marB="60960"/>
                </a:tc>
                <a:tc>
                  <a:txBody>
                    <a:bodyPr/>
                    <a:lstStyle/>
                    <a:p>
                      <a:pPr algn="ctr"/>
                      <a:r>
                        <a:rPr lang="en-US" sz="1000">
                          <a:latin typeface="Arial" panose="020B0604020202020204" pitchFamily="34" charset="0"/>
                          <a:cs typeface="Arial" panose="020B0604020202020204" pitchFamily="34" charset="0"/>
                        </a:rPr>
                        <a:t>2.1%</a:t>
                      </a:r>
                    </a:p>
                  </a:txBody>
                  <a:tcPr marL="121920" marR="121920" marT="60960" marB="60960" anchor="ctr"/>
                </a:tc>
                <a:tc>
                  <a:txBody>
                    <a:bodyPr/>
                    <a:lstStyle/>
                    <a:p>
                      <a:pPr algn="ctr"/>
                      <a:r>
                        <a:rPr lang="en-US" sz="1000">
                          <a:latin typeface="Arial" panose="020B0604020202020204" pitchFamily="34" charset="0"/>
                          <a:cs typeface="Arial" panose="020B0604020202020204" pitchFamily="34" charset="0"/>
                        </a:rPr>
                        <a:t>2.0%</a:t>
                      </a:r>
                    </a:p>
                  </a:txBody>
                  <a:tcPr marL="121920" marR="121920" marT="60960" marB="60960" anchor="ctr"/>
                </a:tc>
                <a:extLst>
                  <a:ext uri="{0D108BD9-81ED-4DB2-BD59-A6C34878D82A}">
                    <a16:rowId xmlns:a16="http://schemas.microsoft.com/office/drawing/2014/main" val="356990377"/>
                  </a:ext>
                </a:extLst>
              </a:tr>
              <a:tr h="272853">
                <a:tc>
                  <a:txBody>
                    <a:bodyPr/>
                    <a:lstStyle/>
                    <a:p>
                      <a:r>
                        <a:rPr lang="en-US" sz="1000">
                          <a:latin typeface="Arial" panose="020B0604020202020204" pitchFamily="34" charset="0"/>
                          <a:cs typeface="Arial" panose="020B0604020202020204" pitchFamily="34" charset="0"/>
                        </a:rPr>
                        <a:t>FOMC SEP, 12/10</a:t>
                      </a:r>
                    </a:p>
                  </a:txBody>
                  <a:tcPr marL="121920" marR="121920" marT="60960" marB="60960"/>
                </a:tc>
                <a:tc>
                  <a:txBody>
                    <a:bodyPr/>
                    <a:lstStyle/>
                    <a:p>
                      <a:pPr algn="ctr"/>
                      <a:r>
                        <a:rPr lang="en-US" sz="1000">
                          <a:latin typeface="Arial" panose="020B0604020202020204" pitchFamily="34" charset="0"/>
                          <a:cs typeface="Arial" panose="020B0604020202020204" pitchFamily="34" charset="0"/>
                        </a:rPr>
                        <a:t>1.7%</a:t>
                      </a:r>
                    </a:p>
                  </a:txBody>
                  <a:tcPr marL="121920" marR="121920" marT="60960" marB="60960" anchor="ctr"/>
                </a:tc>
                <a:tc>
                  <a:txBody>
                    <a:bodyPr/>
                    <a:lstStyle/>
                    <a:p>
                      <a:pPr algn="ctr"/>
                      <a:r>
                        <a:rPr lang="en-US" sz="1000" dirty="0">
                          <a:latin typeface="Arial" panose="020B0604020202020204" pitchFamily="34" charset="0"/>
                          <a:cs typeface="Arial" panose="020B0604020202020204" pitchFamily="34" charset="0"/>
                        </a:rPr>
                        <a:t>2.3%</a:t>
                      </a:r>
                    </a:p>
                  </a:txBody>
                  <a:tcPr marL="121920" marR="121920" marT="60960" marB="60960" anchor="ctr"/>
                </a:tc>
                <a:extLst>
                  <a:ext uri="{0D108BD9-81ED-4DB2-BD59-A6C34878D82A}">
                    <a16:rowId xmlns:a16="http://schemas.microsoft.com/office/drawing/2014/main" val="739005985"/>
                  </a:ext>
                </a:extLst>
              </a:tr>
            </a:tbl>
          </a:graphicData>
        </a:graphic>
      </p:graphicFrame>
      <p:sp>
        <p:nvSpPr>
          <p:cNvPr id="134" name="tx120">
            <a:extLst>
              <a:ext uri="{FF2B5EF4-FFF2-40B4-BE49-F238E27FC236}">
                <a16:creationId xmlns:a16="http://schemas.microsoft.com/office/drawing/2014/main" id="{BF5C4416-3EAA-38CD-BE1F-174553E2A823}"/>
              </a:ext>
            </a:extLst>
          </p:cNvPr>
          <p:cNvSpPr/>
          <p:nvPr/>
        </p:nvSpPr>
        <p:spPr>
          <a:xfrm>
            <a:off x="1021709" y="854573"/>
            <a:ext cx="5962426" cy="14302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A6F8F">
                    <a:alpha val="100000"/>
                  </a:srgbClr>
                </a:solidFill>
                <a:latin typeface="Arial"/>
                <a:cs typeface="Arial"/>
              </a:rPr>
              <a:t>Changes in Real GDP and Real Final Sales to Private Domestic Purchasers (PDFP)</a:t>
            </a:r>
          </a:p>
        </p:txBody>
      </p:sp>
      <p:sp>
        <p:nvSpPr>
          <p:cNvPr id="135" name="Slide Number Placeholder 2">
            <a:extLst>
              <a:ext uri="{FF2B5EF4-FFF2-40B4-BE49-F238E27FC236}">
                <a16:creationId xmlns:a16="http://schemas.microsoft.com/office/drawing/2014/main" id="{0649F71A-AA1B-3130-519D-0D256B8AA05A}"/>
              </a:ext>
            </a:extLst>
          </p:cNvPr>
          <p:cNvSpPr>
            <a:spLocks noGrp="1"/>
          </p:cNvSpPr>
          <p:nvPr>
            <p:ph type="sldNum" sz="quarter" idx="10"/>
          </p:nvPr>
        </p:nvSpPr>
        <p:spPr>
          <a:xfrm>
            <a:off x="4414657" y="4718130"/>
            <a:ext cx="314687" cy="274637"/>
          </a:xfrm>
        </p:spPr>
        <p:txBody>
          <a:bodyPr/>
          <a:lstStyle/>
          <a:p>
            <a:fld id="{16DB3CF8-59E7-44C6-88F7-CC6EEF5857E3}" type="slidenum">
              <a:rPr lang="en-US" smtClean="0"/>
              <a:pPr/>
              <a:t>4</a:t>
            </a:fld>
            <a:endParaRPr lang="en-US"/>
          </a:p>
        </p:txBody>
      </p:sp>
      <p:sp>
        <p:nvSpPr>
          <p:cNvPr id="40" name="tx56">
            <a:extLst>
              <a:ext uri="{FF2B5EF4-FFF2-40B4-BE49-F238E27FC236}">
                <a16:creationId xmlns:a16="http://schemas.microsoft.com/office/drawing/2014/main" id="{DCB3873D-31D9-16A5-1EB5-FD5A7DFA511E}"/>
              </a:ext>
            </a:extLst>
          </p:cNvPr>
          <p:cNvSpPr/>
          <p:nvPr/>
        </p:nvSpPr>
        <p:spPr>
          <a:xfrm>
            <a:off x="6951722" y="2711410"/>
            <a:ext cx="280526" cy="230832"/>
          </a:xfrm>
          <a:prstGeom prst="rect">
            <a:avLst/>
          </a:prstGeom>
          <a:noFill/>
        </p:spPr>
        <p:txBody>
          <a:bodyPr wrap="none" lIns="0" tIns="0" rIns="0" bIns="0" anchor="ctr" anchorCtr="0">
            <a:spAutoFit/>
          </a:bodyPr>
          <a:lstStyle/>
          <a:p>
            <a:pPr marL="0" marR="0" indent="0" algn="ctr">
              <a:lnSpc>
                <a:spcPts val="853"/>
              </a:lnSpc>
              <a:spcBef>
                <a:spcPts val="0"/>
              </a:spcBef>
              <a:spcAft>
                <a:spcPts val="0"/>
              </a:spcAft>
            </a:pPr>
            <a:r>
              <a:rPr lang="en-US" sz="853" b="1" dirty="0">
                <a:solidFill>
                  <a:srgbClr val="E67A17">
                    <a:alpha val="100000"/>
                  </a:srgbClr>
                </a:solidFill>
                <a:latin typeface="Arial"/>
                <a:cs typeface="Arial"/>
              </a:rPr>
              <a:t>2025:</a:t>
            </a:r>
          </a:p>
          <a:p>
            <a:pPr marL="0" marR="0" indent="0" algn="ctr">
              <a:lnSpc>
                <a:spcPts val="853"/>
              </a:lnSpc>
              <a:spcBef>
                <a:spcPts val="0"/>
              </a:spcBef>
              <a:spcAft>
                <a:spcPts val="0"/>
              </a:spcAft>
            </a:pPr>
            <a:r>
              <a:rPr lang="en-US" sz="853" b="1" dirty="0">
                <a:solidFill>
                  <a:srgbClr val="E67A17">
                    <a:alpha val="100000"/>
                  </a:srgbClr>
                </a:solidFill>
                <a:latin typeface="Arial"/>
                <a:cs typeface="Arial"/>
              </a:rPr>
              <a:t>Q4</a:t>
            </a:r>
            <a:endParaRPr sz="853" b="1" dirty="0">
              <a:solidFill>
                <a:srgbClr val="E67A17">
                  <a:alpha val="100000"/>
                </a:srgbClr>
              </a:solidFill>
              <a:latin typeface="Arial"/>
              <a:cs typeface="Arial"/>
            </a:endParaRPr>
          </a:p>
        </p:txBody>
      </p:sp>
      <p:cxnSp>
        <p:nvCxnSpPr>
          <p:cNvPr id="42" name="Straight Arrow Connector 41">
            <a:extLst>
              <a:ext uri="{FF2B5EF4-FFF2-40B4-BE49-F238E27FC236}">
                <a16:creationId xmlns:a16="http://schemas.microsoft.com/office/drawing/2014/main" id="{8C3D18C5-4873-BD0B-1D6B-60AAEB95E91B}"/>
              </a:ext>
            </a:extLst>
          </p:cNvPr>
          <p:cNvCxnSpPr>
            <a:stCxn id="40" idx="2"/>
            <a:endCxn id="57" idx="0"/>
          </p:cNvCxnSpPr>
          <p:nvPr/>
        </p:nvCxnSpPr>
        <p:spPr>
          <a:xfrm>
            <a:off x="7091985" y="2942242"/>
            <a:ext cx="842" cy="192967"/>
          </a:xfrm>
          <a:prstGeom prst="straightConnector1">
            <a:avLst/>
          </a:prstGeom>
          <a:ln>
            <a:solidFill>
              <a:srgbClr val="E67A17"/>
            </a:solidFill>
            <a:tailEnd type="triangle"/>
          </a:ln>
        </p:spPr>
        <p:style>
          <a:lnRef idx="1">
            <a:schemeClr val="accent1"/>
          </a:lnRef>
          <a:fillRef idx="0">
            <a:schemeClr val="accent1"/>
          </a:fillRef>
          <a:effectRef idx="0">
            <a:schemeClr val="accent1"/>
          </a:effectRef>
          <a:fontRef idx="minor">
            <a:schemeClr val="tx1"/>
          </a:fontRef>
        </p:style>
      </p:cxnSp>
      <p:sp>
        <p:nvSpPr>
          <p:cNvPr id="44" name="tx56">
            <a:extLst>
              <a:ext uri="{FF2B5EF4-FFF2-40B4-BE49-F238E27FC236}">
                <a16:creationId xmlns:a16="http://schemas.microsoft.com/office/drawing/2014/main" id="{D9B000E7-59EF-37AE-2F05-2BDA7BC2870B}"/>
              </a:ext>
            </a:extLst>
          </p:cNvPr>
          <p:cNvSpPr/>
          <p:nvPr/>
        </p:nvSpPr>
        <p:spPr>
          <a:xfrm>
            <a:off x="7762324" y="2553202"/>
            <a:ext cx="243656" cy="115416"/>
          </a:xfrm>
          <a:prstGeom prst="rect">
            <a:avLst/>
          </a:prstGeom>
          <a:noFill/>
        </p:spPr>
        <p:txBody>
          <a:bodyPr wrap="none" lIns="0" tIns="0" rIns="0" bIns="0" anchor="ctr" anchorCtr="0">
            <a:spAutoFit/>
          </a:bodyPr>
          <a:lstStyle/>
          <a:p>
            <a:pPr marL="0" marR="0" indent="0" algn="ctr">
              <a:lnSpc>
                <a:spcPts val="853"/>
              </a:lnSpc>
              <a:spcBef>
                <a:spcPts val="0"/>
              </a:spcBef>
              <a:spcAft>
                <a:spcPts val="0"/>
              </a:spcAft>
            </a:pPr>
            <a:r>
              <a:rPr lang="en-US" sz="853" b="1" dirty="0">
                <a:solidFill>
                  <a:srgbClr val="E67A17">
                    <a:alpha val="100000"/>
                  </a:srgbClr>
                </a:solidFill>
                <a:latin typeface="Arial"/>
                <a:cs typeface="Arial"/>
              </a:rPr>
              <a:t>2026</a:t>
            </a:r>
            <a:endParaRPr sz="853" b="1" dirty="0">
              <a:solidFill>
                <a:srgbClr val="E67A17">
                  <a:alpha val="100000"/>
                </a:srgbClr>
              </a:solidFill>
              <a:latin typeface="Arial"/>
              <a:cs typeface="Arial"/>
            </a:endParaRPr>
          </a:p>
        </p:txBody>
      </p:sp>
      <p:sp>
        <p:nvSpPr>
          <p:cNvPr id="45" name="Left Brace 44">
            <a:extLst>
              <a:ext uri="{FF2B5EF4-FFF2-40B4-BE49-F238E27FC236}">
                <a16:creationId xmlns:a16="http://schemas.microsoft.com/office/drawing/2014/main" id="{B8040D16-33DA-2ED8-2DD9-609EA49E9E02}"/>
              </a:ext>
            </a:extLst>
          </p:cNvPr>
          <p:cNvSpPr/>
          <p:nvPr/>
        </p:nvSpPr>
        <p:spPr>
          <a:xfrm rot="5400000">
            <a:off x="7782459" y="2282847"/>
            <a:ext cx="203675" cy="1032808"/>
          </a:xfrm>
          <a:prstGeom prst="leftBrace">
            <a:avLst/>
          </a:prstGeom>
          <a:ln>
            <a:solidFill>
              <a:srgbClr val="E67A1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57" grpId="0"/>
      <p:bldP spid="58" grpId="0"/>
      <p:bldP spid="59" grpId="0"/>
      <p:bldP spid="60" grpId="0"/>
      <p:bldP spid="61" grpId="0"/>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130" grpId="0"/>
      <p:bldP spid="132" grpId="0"/>
      <p:bldP spid="40" grpId="0"/>
      <p:bldP spid="44" grpId="0"/>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cNvSpPr>
            <a:spLocks noGrp="1"/>
          </p:cNvSpPr>
          <p:nvPr>
            <p:ph type="title" hasCustomPrompt="1"/>
          </p:nvPr>
        </p:nvSpPr>
        <p:spPr>
          <a:xfrm>
            <a:off x="0" y="0"/>
            <a:ext cx="9144000" cy="512064"/>
          </a:xfrm>
        </p:spPr>
        <p:txBody>
          <a:bodyPr/>
          <a:lstStyle/>
          <a:p>
            <a:r>
              <a:rPr lang="en-US" dirty="0"/>
              <a:t>Consumer sentiment has fallen over the last two years, but spending continues to increase</a:t>
            </a:r>
            <a:endParaRPr dirty="0"/>
          </a:p>
        </p:txBody>
      </p:sp>
      <p:sp>
        <p:nvSpPr>
          <p:cNvPr id="4" name="rc3"/>
          <p:cNvSpPr/>
          <p:nvPr/>
        </p:nvSpPr>
        <p:spPr>
          <a:xfrm>
            <a:off x="365760" y="685800"/>
            <a:ext cx="4229099" cy="4343400"/>
          </a:xfrm>
          <a:prstGeom prst="rect">
            <a:avLst/>
          </a:prstGeom>
        </p:spPr>
        <p:txBody>
          <a:bodyPr/>
          <a:lstStyle/>
          <a:p>
            <a:endParaRPr/>
          </a:p>
        </p:txBody>
      </p:sp>
      <p:sp>
        <p:nvSpPr>
          <p:cNvPr id="5" name="rc4"/>
          <p:cNvSpPr/>
          <p:nvPr/>
        </p:nvSpPr>
        <p:spPr>
          <a:xfrm>
            <a:off x="1093496" y="1230446"/>
            <a:ext cx="3213363" cy="2603271"/>
          </a:xfrm>
          <a:prstGeom prst="rect">
            <a:avLst/>
          </a:prstGeom>
        </p:spPr>
        <p:txBody>
          <a:bodyPr/>
          <a:lstStyle/>
          <a:p>
            <a:endParaRPr/>
          </a:p>
        </p:txBody>
      </p:sp>
      <p:sp>
        <p:nvSpPr>
          <p:cNvPr id="6" name="pl5"/>
          <p:cNvSpPr/>
          <p:nvPr/>
        </p:nvSpPr>
        <p:spPr>
          <a:xfrm>
            <a:off x="1093496" y="3833717"/>
            <a:ext cx="3213363" cy="0"/>
          </a:xfrm>
          <a:custGeom>
            <a:avLst/>
            <a:gdLst/>
            <a:ahLst/>
            <a:cxnLst/>
            <a:rect l="0" t="0" r="0" b="0"/>
            <a:pathLst>
              <a:path w="3213363">
                <a:moveTo>
                  <a:pt x="0" y="0"/>
                </a:moveTo>
                <a:lnTo>
                  <a:pt x="3213363" y="0"/>
                </a:lnTo>
                <a:lnTo>
                  <a:pt x="3213363" y="0"/>
                </a:lnTo>
              </a:path>
            </a:pathLst>
          </a:custGeom>
          <a:ln w="6775" cap="flat">
            <a:solidFill>
              <a:srgbClr val="E5E5E5">
                <a:alpha val="100000"/>
              </a:srgbClr>
            </a:solidFill>
            <a:prstDash val="solid"/>
            <a:round/>
          </a:ln>
        </p:spPr>
        <p:txBody>
          <a:bodyPr/>
          <a:lstStyle/>
          <a:p>
            <a:endParaRPr/>
          </a:p>
        </p:txBody>
      </p:sp>
      <p:sp>
        <p:nvSpPr>
          <p:cNvPr id="7" name="pl6"/>
          <p:cNvSpPr/>
          <p:nvPr/>
        </p:nvSpPr>
        <p:spPr>
          <a:xfrm>
            <a:off x="1093496" y="3399839"/>
            <a:ext cx="3213363" cy="0"/>
          </a:xfrm>
          <a:custGeom>
            <a:avLst/>
            <a:gdLst/>
            <a:ahLst/>
            <a:cxnLst/>
            <a:rect l="0" t="0" r="0" b="0"/>
            <a:pathLst>
              <a:path w="3213363">
                <a:moveTo>
                  <a:pt x="0" y="0"/>
                </a:moveTo>
                <a:lnTo>
                  <a:pt x="3213363" y="0"/>
                </a:lnTo>
                <a:lnTo>
                  <a:pt x="3213363" y="0"/>
                </a:lnTo>
              </a:path>
            </a:pathLst>
          </a:custGeom>
          <a:ln w="6775" cap="flat">
            <a:solidFill>
              <a:srgbClr val="E5E5E5">
                <a:alpha val="100000"/>
              </a:srgbClr>
            </a:solidFill>
            <a:prstDash val="solid"/>
            <a:round/>
          </a:ln>
        </p:spPr>
        <p:txBody>
          <a:bodyPr/>
          <a:lstStyle/>
          <a:p>
            <a:endParaRPr/>
          </a:p>
        </p:txBody>
      </p:sp>
      <p:sp>
        <p:nvSpPr>
          <p:cNvPr id="8" name="pl7"/>
          <p:cNvSpPr/>
          <p:nvPr/>
        </p:nvSpPr>
        <p:spPr>
          <a:xfrm>
            <a:off x="1093496" y="2965960"/>
            <a:ext cx="3213363" cy="0"/>
          </a:xfrm>
          <a:custGeom>
            <a:avLst/>
            <a:gdLst/>
            <a:ahLst/>
            <a:cxnLst/>
            <a:rect l="0" t="0" r="0" b="0"/>
            <a:pathLst>
              <a:path w="3213363">
                <a:moveTo>
                  <a:pt x="0" y="0"/>
                </a:moveTo>
                <a:lnTo>
                  <a:pt x="3213363" y="0"/>
                </a:lnTo>
                <a:lnTo>
                  <a:pt x="3213363" y="0"/>
                </a:lnTo>
              </a:path>
            </a:pathLst>
          </a:custGeom>
          <a:ln w="6775" cap="flat">
            <a:solidFill>
              <a:srgbClr val="E5E5E5">
                <a:alpha val="100000"/>
              </a:srgbClr>
            </a:solidFill>
            <a:prstDash val="solid"/>
            <a:round/>
          </a:ln>
        </p:spPr>
        <p:txBody>
          <a:bodyPr/>
          <a:lstStyle/>
          <a:p>
            <a:endParaRPr/>
          </a:p>
        </p:txBody>
      </p:sp>
      <p:sp>
        <p:nvSpPr>
          <p:cNvPr id="9" name="pl8"/>
          <p:cNvSpPr/>
          <p:nvPr/>
        </p:nvSpPr>
        <p:spPr>
          <a:xfrm>
            <a:off x="1093496" y="2532081"/>
            <a:ext cx="3213363" cy="0"/>
          </a:xfrm>
          <a:custGeom>
            <a:avLst/>
            <a:gdLst/>
            <a:ahLst/>
            <a:cxnLst/>
            <a:rect l="0" t="0" r="0" b="0"/>
            <a:pathLst>
              <a:path w="3213363">
                <a:moveTo>
                  <a:pt x="0" y="0"/>
                </a:moveTo>
                <a:lnTo>
                  <a:pt x="3213363" y="0"/>
                </a:lnTo>
                <a:lnTo>
                  <a:pt x="3213363" y="0"/>
                </a:lnTo>
              </a:path>
            </a:pathLst>
          </a:custGeom>
          <a:ln w="6775" cap="flat">
            <a:solidFill>
              <a:srgbClr val="E5E5E5">
                <a:alpha val="100000"/>
              </a:srgbClr>
            </a:solidFill>
            <a:prstDash val="solid"/>
            <a:round/>
          </a:ln>
        </p:spPr>
        <p:txBody>
          <a:bodyPr/>
          <a:lstStyle/>
          <a:p>
            <a:endParaRPr/>
          </a:p>
        </p:txBody>
      </p:sp>
      <p:sp>
        <p:nvSpPr>
          <p:cNvPr id="10" name="pl9"/>
          <p:cNvSpPr/>
          <p:nvPr/>
        </p:nvSpPr>
        <p:spPr>
          <a:xfrm>
            <a:off x="1093496" y="2098203"/>
            <a:ext cx="3213363" cy="0"/>
          </a:xfrm>
          <a:custGeom>
            <a:avLst/>
            <a:gdLst/>
            <a:ahLst/>
            <a:cxnLst/>
            <a:rect l="0" t="0" r="0" b="0"/>
            <a:pathLst>
              <a:path w="3213363">
                <a:moveTo>
                  <a:pt x="0" y="0"/>
                </a:moveTo>
                <a:lnTo>
                  <a:pt x="3213363" y="0"/>
                </a:lnTo>
                <a:lnTo>
                  <a:pt x="3213363" y="0"/>
                </a:lnTo>
              </a:path>
            </a:pathLst>
          </a:custGeom>
          <a:ln w="6775" cap="flat">
            <a:solidFill>
              <a:srgbClr val="E5E5E5">
                <a:alpha val="100000"/>
              </a:srgbClr>
            </a:solidFill>
            <a:prstDash val="solid"/>
            <a:round/>
          </a:ln>
        </p:spPr>
        <p:txBody>
          <a:bodyPr/>
          <a:lstStyle/>
          <a:p>
            <a:endParaRPr/>
          </a:p>
        </p:txBody>
      </p:sp>
      <p:sp>
        <p:nvSpPr>
          <p:cNvPr id="11" name="pl10"/>
          <p:cNvSpPr/>
          <p:nvPr/>
        </p:nvSpPr>
        <p:spPr>
          <a:xfrm>
            <a:off x="1093496" y="1664324"/>
            <a:ext cx="3213363" cy="0"/>
          </a:xfrm>
          <a:custGeom>
            <a:avLst/>
            <a:gdLst/>
            <a:ahLst/>
            <a:cxnLst/>
            <a:rect l="0" t="0" r="0" b="0"/>
            <a:pathLst>
              <a:path w="3213363">
                <a:moveTo>
                  <a:pt x="0" y="0"/>
                </a:moveTo>
                <a:lnTo>
                  <a:pt x="3213363" y="0"/>
                </a:lnTo>
                <a:lnTo>
                  <a:pt x="3213363" y="0"/>
                </a:lnTo>
              </a:path>
            </a:pathLst>
          </a:custGeom>
          <a:ln w="6775" cap="flat">
            <a:solidFill>
              <a:srgbClr val="E5E5E5">
                <a:alpha val="100000"/>
              </a:srgbClr>
            </a:solidFill>
            <a:prstDash val="solid"/>
            <a:round/>
          </a:ln>
        </p:spPr>
        <p:txBody>
          <a:bodyPr/>
          <a:lstStyle/>
          <a:p>
            <a:endParaRPr/>
          </a:p>
        </p:txBody>
      </p:sp>
      <p:sp>
        <p:nvSpPr>
          <p:cNvPr id="12" name="pl11"/>
          <p:cNvSpPr/>
          <p:nvPr/>
        </p:nvSpPr>
        <p:spPr>
          <a:xfrm>
            <a:off x="1093496" y="1230446"/>
            <a:ext cx="3213363" cy="0"/>
          </a:xfrm>
          <a:custGeom>
            <a:avLst/>
            <a:gdLst/>
            <a:ahLst/>
            <a:cxnLst/>
            <a:rect l="0" t="0" r="0" b="0"/>
            <a:pathLst>
              <a:path w="3213363">
                <a:moveTo>
                  <a:pt x="0" y="0"/>
                </a:moveTo>
                <a:lnTo>
                  <a:pt x="3213363" y="0"/>
                </a:lnTo>
                <a:lnTo>
                  <a:pt x="3213363" y="0"/>
                </a:lnTo>
              </a:path>
            </a:pathLst>
          </a:custGeom>
          <a:ln w="6775" cap="flat">
            <a:solidFill>
              <a:srgbClr val="E5E5E5">
                <a:alpha val="100000"/>
              </a:srgbClr>
            </a:solidFill>
            <a:prstDash val="solid"/>
            <a:round/>
          </a:ln>
        </p:spPr>
        <p:txBody>
          <a:bodyPr/>
          <a:lstStyle/>
          <a:p>
            <a:endParaRPr/>
          </a:p>
        </p:txBody>
      </p:sp>
      <p:sp>
        <p:nvSpPr>
          <p:cNvPr id="13" name="rc12"/>
          <p:cNvSpPr/>
          <p:nvPr/>
        </p:nvSpPr>
        <p:spPr>
          <a:xfrm>
            <a:off x="1265984" y="1230446"/>
            <a:ext cx="81271" cy="2603271"/>
          </a:xfrm>
          <a:prstGeom prst="rect">
            <a:avLst/>
          </a:prstGeom>
          <a:solidFill>
            <a:srgbClr val="A6A6A6">
              <a:alpha val="74901"/>
            </a:srgbClr>
          </a:solidFill>
        </p:spPr>
        <p:txBody>
          <a:bodyPr/>
          <a:lstStyle/>
          <a:p>
            <a:endParaRPr/>
          </a:p>
        </p:txBody>
      </p:sp>
      <p:sp>
        <p:nvSpPr>
          <p:cNvPr id="14" name="rc13"/>
          <p:cNvSpPr/>
          <p:nvPr/>
        </p:nvSpPr>
        <p:spPr>
          <a:xfrm>
            <a:off x="2084007" y="1230446"/>
            <a:ext cx="181782" cy="2603271"/>
          </a:xfrm>
          <a:prstGeom prst="rect">
            <a:avLst/>
          </a:prstGeom>
          <a:solidFill>
            <a:srgbClr val="A6A6A6">
              <a:alpha val="74901"/>
            </a:srgbClr>
          </a:solidFill>
        </p:spPr>
        <p:txBody>
          <a:bodyPr/>
          <a:lstStyle/>
          <a:p>
            <a:endParaRPr/>
          </a:p>
        </p:txBody>
      </p:sp>
      <p:sp>
        <p:nvSpPr>
          <p:cNvPr id="15" name="rc14"/>
          <p:cNvSpPr/>
          <p:nvPr/>
        </p:nvSpPr>
        <p:spPr>
          <a:xfrm>
            <a:off x="3558505" y="1230446"/>
            <a:ext cx="19903" cy="2603271"/>
          </a:xfrm>
          <a:prstGeom prst="rect">
            <a:avLst/>
          </a:prstGeom>
          <a:solidFill>
            <a:srgbClr val="A6A6A6">
              <a:alpha val="74901"/>
            </a:srgbClr>
          </a:solidFill>
        </p:spPr>
        <p:txBody>
          <a:bodyPr/>
          <a:lstStyle/>
          <a:p>
            <a:endParaRPr/>
          </a:p>
        </p:txBody>
      </p:sp>
      <p:sp>
        <p:nvSpPr>
          <p:cNvPr id="16" name="pl15"/>
          <p:cNvSpPr/>
          <p:nvPr/>
        </p:nvSpPr>
        <p:spPr>
          <a:xfrm>
            <a:off x="1125003" y="1403997"/>
            <a:ext cx="3150350" cy="1345023"/>
          </a:xfrm>
          <a:custGeom>
            <a:avLst/>
            <a:gdLst/>
            <a:ahLst/>
            <a:cxnLst/>
            <a:rect l="0" t="0" r="0" b="0"/>
            <a:pathLst>
              <a:path w="3150350" h="1345023">
                <a:moveTo>
                  <a:pt x="0" y="0"/>
                </a:moveTo>
                <a:lnTo>
                  <a:pt x="10283" y="15185"/>
                </a:lnTo>
                <a:lnTo>
                  <a:pt x="19903" y="106300"/>
                </a:lnTo>
                <a:lnTo>
                  <a:pt x="30186" y="60742"/>
                </a:lnTo>
                <a:lnTo>
                  <a:pt x="40138" y="28202"/>
                </a:lnTo>
                <a:lnTo>
                  <a:pt x="50421" y="121485"/>
                </a:lnTo>
                <a:lnTo>
                  <a:pt x="60373" y="80267"/>
                </a:lnTo>
                <a:lnTo>
                  <a:pt x="70656" y="101961"/>
                </a:lnTo>
                <a:lnTo>
                  <a:pt x="80939" y="112808"/>
                </a:lnTo>
                <a:lnTo>
                  <a:pt x="90891" y="134502"/>
                </a:lnTo>
                <a:lnTo>
                  <a:pt x="101174" y="95453"/>
                </a:lnTo>
                <a:lnTo>
                  <a:pt x="111126" y="295037"/>
                </a:lnTo>
                <a:lnTo>
                  <a:pt x="121409" y="375304"/>
                </a:lnTo>
                <a:lnTo>
                  <a:pt x="131693" y="464250"/>
                </a:lnTo>
                <a:lnTo>
                  <a:pt x="140981" y="444725"/>
                </a:lnTo>
                <a:lnTo>
                  <a:pt x="151264" y="511976"/>
                </a:lnTo>
                <a:lnTo>
                  <a:pt x="161216" y="433878"/>
                </a:lnTo>
                <a:lnTo>
                  <a:pt x="171499" y="420862"/>
                </a:lnTo>
                <a:lnTo>
                  <a:pt x="181451" y="425200"/>
                </a:lnTo>
                <a:lnTo>
                  <a:pt x="191734" y="444725"/>
                </a:lnTo>
                <a:lnTo>
                  <a:pt x="202017" y="655156"/>
                </a:lnTo>
                <a:lnTo>
                  <a:pt x="211969" y="635632"/>
                </a:lnTo>
                <a:lnTo>
                  <a:pt x="222252" y="609599"/>
                </a:lnTo>
                <a:lnTo>
                  <a:pt x="232204" y="503299"/>
                </a:lnTo>
                <a:lnTo>
                  <a:pt x="242487" y="412184"/>
                </a:lnTo>
                <a:lnTo>
                  <a:pt x="252771" y="462080"/>
                </a:lnTo>
                <a:lnTo>
                  <a:pt x="262059" y="353611"/>
                </a:lnTo>
                <a:lnTo>
                  <a:pt x="272342" y="412184"/>
                </a:lnTo>
                <a:lnTo>
                  <a:pt x="282294" y="327578"/>
                </a:lnTo>
                <a:lnTo>
                  <a:pt x="292577" y="425200"/>
                </a:lnTo>
                <a:lnTo>
                  <a:pt x="302529" y="518484"/>
                </a:lnTo>
                <a:lnTo>
                  <a:pt x="312812" y="529331"/>
                </a:lnTo>
                <a:lnTo>
                  <a:pt x="323095" y="561872"/>
                </a:lnTo>
                <a:lnTo>
                  <a:pt x="333047" y="681189"/>
                </a:lnTo>
                <a:lnTo>
                  <a:pt x="343330" y="603091"/>
                </a:lnTo>
                <a:lnTo>
                  <a:pt x="353282" y="548856"/>
                </a:lnTo>
                <a:lnTo>
                  <a:pt x="363565" y="642140"/>
                </a:lnTo>
                <a:lnTo>
                  <a:pt x="373849" y="696375"/>
                </a:lnTo>
                <a:lnTo>
                  <a:pt x="383137" y="746271"/>
                </a:lnTo>
                <a:lnTo>
                  <a:pt x="393420" y="564042"/>
                </a:lnTo>
                <a:lnTo>
                  <a:pt x="403372" y="431709"/>
                </a:lnTo>
                <a:lnTo>
                  <a:pt x="413655" y="483774"/>
                </a:lnTo>
                <a:lnTo>
                  <a:pt x="423607" y="457741"/>
                </a:lnTo>
                <a:lnTo>
                  <a:pt x="433890" y="492452"/>
                </a:lnTo>
                <a:lnTo>
                  <a:pt x="444173" y="527162"/>
                </a:lnTo>
                <a:lnTo>
                  <a:pt x="454125" y="485943"/>
                </a:lnTo>
                <a:lnTo>
                  <a:pt x="464408" y="396998"/>
                </a:lnTo>
                <a:lnTo>
                  <a:pt x="474360" y="420862"/>
                </a:lnTo>
                <a:lnTo>
                  <a:pt x="484643" y="177890"/>
                </a:lnTo>
                <a:lnTo>
                  <a:pt x="494927" y="381813"/>
                </a:lnTo>
                <a:lnTo>
                  <a:pt x="504546" y="351441"/>
                </a:lnTo>
                <a:lnTo>
                  <a:pt x="514830" y="386151"/>
                </a:lnTo>
                <a:lnTo>
                  <a:pt x="524781" y="472927"/>
                </a:lnTo>
                <a:lnTo>
                  <a:pt x="535065" y="355780"/>
                </a:lnTo>
                <a:lnTo>
                  <a:pt x="545016" y="331917"/>
                </a:lnTo>
                <a:lnTo>
                  <a:pt x="555300" y="349272"/>
                </a:lnTo>
                <a:lnTo>
                  <a:pt x="565583" y="386151"/>
                </a:lnTo>
                <a:lnTo>
                  <a:pt x="575535" y="440386"/>
                </a:lnTo>
                <a:lnTo>
                  <a:pt x="585818" y="416523"/>
                </a:lnTo>
                <a:lnTo>
                  <a:pt x="595770" y="323239"/>
                </a:lnTo>
                <a:lnTo>
                  <a:pt x="606053" y="357949"/>
                </a:lnTo>
                <a:lnTo>
                  <a:pt x="616336" y="388321"/>
                </a:lnTo>
                <a:lnTo>
                  <a:pt x="625624" y="420862"/>
                </a:lnTo>
                <a:lnTo>
                  <a:pt x="635908" y="527162"/>
                </a:lnTo>
                <a:lnTo>
                  <a:pt x="645859" y="544517"/>
                </a:lnTo>
                <a:lnTo>
                  <a:pt x="656143" y="347102"/>
                </a:lnTo>
                <a:lnTo>
                  <a:pt x="666094" y="336255"/>
                </a:lnTo>
                <a:lnTo>
                  <a:pt x="676378" y="496790"/>
                </a:lnTo>
                <a:lnTo>
                  <a:pt x="686661" y="761456"/>
                </a:lnTo>
                <a:lnTo>
                  <a:pt x="696613" y="820030"/>
                </a:lnTo>
                <a:lnTo>
                  <a:pt x="706896" y="659495"/>
                </a:lnTo>
                <a:lnTo>
                  <a:pt x="716848" y="444725"/>
                </a:lnTo>
                <a:lnTo>
                  <a:pt x="727131" y="451233"/>
                </a:lnTo>
                <a:lnTo>
                  <a:pt x="737414" y="548856"/>
                </a:lnTo>
                <a:lnTo>
                  <a:pt x="746702" y="501129"/>
                </a:lnTo>
                <a:lnTo>
                  <a:pt x="756986" y="533670"/>
                </a:lnTo>
                <a:lnTo>
                  <a:pt x="766937" y="713730"/>
                </a:lnTo>
                <a:lnTo>
                  <a:pt x="777221" y="587905"/>
                </a:lnTo>
                <a:lnTo>
                  <a:pt x="787172" y="592244"/>
                </a:lnTo>
                <a:lnTo>
                  <a:pt x="797456" y="650817"/>
                </a:lnTo>
                <a:lnTo>
                  <a:pt x="807739" y="577058"/>
                </a:lnTo>
                <a:lnTo>
                  <a:pt x="817691" y="399168"/>
                </a:lnTo>
                <a:lnTo>
                  <a:pt x="827974" y="431709"/>
                </a:lnTo>
                <a:lnTo>
                  <a:pt x="837926" y="440386"/>
                </a:lnTo>
                <a:lnTo>
                  <a:pt x="848209" y="327578"/>
                </a:lnTo>
                <a:lnTo>
                  <a:pt x="858492" y="449064"/>
                </a:lnTo>
                <a:lnTo>
                  <a:pt x="867780" y="511976"/>
                </a:lnTo>
                <a:lnTo>
                  <a:pt x="878064" y="540178"/>
                </a:lnTo>
                <a:lnTo>
                  <a:pt x="888015" y="514146"/>
                </a:lnTo>
                <a:lnTo>
                  <a:pt x="898299" y="579227"/>
                </a:lnTo>
                <a:lnTo>
                  <a:pt x="908250" y="468588"/>
                </a:lnTo>
                <a:lnTo>
                  <a:pt x="918534" y="620446"/>
                </a:lnTo>
                <a:lnTo>
                  <a:pt x="928817" y="620446"/>
                </a:lnTo>
                <a:lnTo>
                  <a:pt x="938769" y="674681"/>
                </a:lnTo>
                <a:lnTo>
                  <a:pt x="949052" y="778811"/>
                </a:lnTo>
                <a:lnTo>
                  <a:pt x="959004" y="791828"/>
                </a:lnTo>
                <a:lnTo>
                  <a:pt x="969287" y="728915"/>
                </a:lnTo>
                <a:lnTo>
                  <a:pt x="979570" y="893789"/>
                </a:lnTo>
                <a:lnTo>
                  <a:pt x="989190" y="921991"/>
                </a:lnTo>
                <a:lnTo>
                  <a:pt x="999474" y="1071680"/>
                </a:lnTo>
                <a:lnTo>
                  <a:pt x="1009425" y="1132423"/>
                </a:lnTo>
                <a:lnTo>
                  <a:pt x="1019708" y="1206182"/>
                </a:lnTo>
                <a:lnTo>
                  <a:pt x="1029660" y="1102051"/>
                </a:lnTo>
                <a:lnTo>
                  <a:pt x="1039943" y="1063002"/>
                </a:lnTo>
                <a:lnTo>
                  <a:pt x="1050227" y="904636"/>
                </a:lnTo>
                <a:lnTo>
                  <a:pt x="1060178" y="1180149"/>
                </a:lnTo>
                <a:lnTo>
                  <a:pt x="1070462" y="1230045"/>
                </a:lnTo>
                <a:lnTo>
                  <a:pt x="1080413" y="1125914"/>
                </a:lnTo>
                <a:lnTo>
                  <a:pt x="1090697" y="1102051"/>
                </a:lnTo>
                <a:lnTo>
                  <a:pt x="1100980" y="1208351"/>
                </a:lnTo>
                <a:lnTo>
                  <a:pt x="1110268" y="1186657"/>
                </a:lnTo>
                <a:lnTo>
                  <a:pt x="1120552" y="1017445"/>
                </a:lnTo>
                <a:lnTo>
                  <a:pt x="1130503" y="939347"/>
                </a:lnTo>
                <a:lnTo>
                  <a:pt x="1140786" y="893789"/>
                </a:lnTo>
                <a:lnTo>
                  <a:pt x="1150738" y="997920"/>
                </a:lnTo>
                <a:lnTo>
                  <a:pt x="1161021" y="1004428"/>
                </a:lnTo>
                <a:lnTo>
                  <a:pt x="1171305" y="835216"/>
                </a:lnTo>
                <a:lnTo>
                  <a:pt x="1181256" y="898128"/>
                </a:lnTo>
                <a:lnTo>
                  <a:pt x="1191540" y="967549"/>
                </a:lnTo>
                <a:lnTo>
                  <a:pt x="1201491" y="856910"/>
                </a:lnTo>
                <a:lnTo>
                  <a:pt x="1211775" y="815691"/>
                </a:lnTo>
                <a:lnTo>
                  <a:pt x="1222058" y="833046"/>
                </a:lnTo>
                <a:lnTo>
                  <a:pt x="1231346" y="833046"/>
                </a:lnTo>
                <a:lnTo>
                  <a:pt x="1241630" y="863418"/>
                </a:lnTo>
                <a:lnTo>
                  <a:pt x="1251581" y="833046"/>
                </a:lnTo>
                <a:lnTo>
                  <a:pt x="1261864" y="780981"/>
                </a:lnTo>
                <a:lnTo>
                  <a:pt x="1271816" y="958871"/>
                </a:lnTo>
                <a:lnTo>
                  <a:pt x="1282099" y="935008"/>
                </a:lnTo>
                <a:lnTo>
                  <a:pt x="1292383" y="950194"/>
                </a:lnTo>
                <a:lnTo>
                  <a:pt x="1302334" y="961040"/>
                </a:lnTo>
                <a:lnTo>
                  <a:pt x="1312618" y="876434"/>
                </a:lnTo>
                <a:lnTo>
                  <a:pt x="1322569" y="813522"/>
                </a:lnTo>
                <a:lnTo>
                  <a:pt x="1332853" y="820030"/>
                </a:lnTo>
                <a:lnTo>
                  <a:pt x="1343136" y="748440"/>
                </a:lnTo>
                <a:lnTo>
                  <a:pt x="1352424" y="965379"/>
                </a:lnTo>
                <a:lnTo>
                  <a:pt x="1362708" y="915483"/>
                </a:lnTo>
                <a:lnTo>
                  <a:pt x="1372659" y="817861"/>
                </a:lnTo>
                <a:lnTo>
                  <a:pt x="1382942" y="878604"/>
                </a:lnTo>
                <a:lnTo>
                  <a:pt x="1392894" y="1047816"/>
                </a:lnTo>
                <a:lnTo>
                  <a:pt x="1403177" y="1219198"/>
                </a:lnTo>
                <a:lnTo>
                  <a:pt x="1413461" y="1138931"/>
                </a:lnTo>
                <a:lnTo>
                  <a:pt x="1423412" y="1110729"/>
                </a:lnTo>
                <a:lnTo>
                  <a:pt x="1433696" y="1047816"/>
                </a:lnTo>
                <a:lnTo>
                  <a:pt x="1443647" y="913314"/>
                </a:lnTo>
                <a:lnTo>
                  <a:pt x="1453931" y="802675"/>
                </a:lnTo>
                <a:lnTo>
                  <a:pt x="1464214" y="796167"/>
                </a:lnTo>
                <a:lnTo>
                  <a:pt x="1473834" y="776642"/>
                </a:lnTo>
                <a:lnTo>
                  <a:pt x="1484117" y="772303"/>
                </a:lnTo>
                <a:lnTo>
                  <a:pt x="1494069" y="709391"/>
                </a:lnTo>
                <a:lnTo>
                  <a:pt x="1504352" y="841724"/>
                </a:lnTo>
                <a:lnTo>
                  <a:pt x="1514304" y="861248"/>
                </a:lnTo>
                <a:lnTo>
                  <a:pt x="1524587" y="817861"/>
                </a:lnTo>
                <a:lnTo>
                  <a:pt x="1534871" y="731085"/>
                </a:lnTo>
                <a:lnTo>
                  <a:pt x="1544822" y="637801"/>
                </a:lnTo>
                <a:lnTo>
                  <a:pt x="1555105" y="635632"/>
                </a:lnTo>
                <a:lnTo>
                  <a:pt x="1565057" y="848232"/>
                </a:lnTo>
                <a:lnTo>
                  <a:pt x="1575340" y="828708"/>
                </a:lnTo>
                <a:lnTo>
                  <a:pt x="1585624" y="746271"/>
                </a:lnTo>
                <a:lnTo>
                  <a:pt x="1594912" y="724577"/>
                </a:lnTo>
                <a:lnTo>
                  <a:pt x="1605195" y="772303"/>
                </a:lnTo>
                <a:lnTo>
                  <a:pt x="1615147" y="596583"/>
                </a:lnTo>
                <a:lnTo>
                  <a:pt x="1625430" y="605260"/>
                </a:lnTo>
                <a:lnTo>
                  <a:pt x="1635382" y="583566"/>
                </a:lnTo>
                <a:lnTo>
                  <a:pt x="1645665" y="648648"/>
                </a:lnTo>
                <a:lnTo>
                  <a:pt x="1655949" y="748440"/>
                </a:lnTo>
                <a:lnTo>
                  <a:pt x="1665900" y="841724"/>
                </a:lnTo>
                <a:lnTo>
                  <a:pt x="1676183" y="800505"/>
                </a:lnTo>
                <a:lnTo>
                  <a:pt x="1686135" y="639970"/>
                </a:lnTo>
                <a:lnTo>
                  <a:pt x="1696418" y="668172"/>
                </a:lnTo>
                <a:lnTo>
                  <a:pt x="1706702" y="659495"/>
                </a:lnTo>
                <a:lnTo>
                  <a:pt x="1715990" y="694205"/>
                </a:lnTo>
                <a:lnTo>
                  <a:pt x="1726273" y="605260"/>
                </a:lnTo>
                <a:lnTo>
                  <a:pt x="1736225" y="652987"/>
                </a:lnTo>
                <a:lnTo>
                  <a:pt x="1746508" y="639970"/>
                </a:lnTo>
                <a:lnTo>
                  <a:pt x="1756460" y="655156"/>
                </a:lnTo>
                <a:lnTo>
                  <a:pt x="1766743" y="639970"/>
                </a:lnTo>
                <a:lnTo>
                  <a:pt x="1777027" y="594413"/>
                </a:lnTo>
                <a:lnTo>
                  <a:pt x="1786978" y="544517"/>
                </a:lnTo>
                <a:lnTo>
                  <a:pt x="1797261" y="503299"/>
                </a:lnTo>
                <a:lnTo>
                  <a:pt x="1807213" y="399168"/>
                </a:lnTo>
                <a:lnTo>
                  <a:pt x="1817496" y="301545"/>
                </a:lnTo>
                <a:lnTo>
                  <a:pt x="1827780" y="360119"/>
                </a:lnTo>
                <a:lnTo>
                  <a:pt x="1837068" y="412184"/>
                </a:lnTo>
                <a:lnTo>
                  <a:pt x="1847351" y="349272"/>
                </a:lnTo>
                <a:lnTo>
                  <a:pt x="1857303" y="462080"/>
                </a:lnTo>
                <a:lnTo>
                  <a:pt x="1867586" y="344933"/>
                </a:lnTo>
                <a:lnTo>
                  <a:pt x="1877538" y="410015"/>
                </a:lnTo>
                <a:lnTo>
                  <a:pt x="1887821" y="436047"/>
                </a:lnTo>
                <a:lnTo>
                  <a:pt x="1898105" y="538009"/>
                </a:lnTo>
                <a:lnTo>
                  <a:pt x="1908056" y="477266"/>
                </a:lnTo>
                <a:lnTo>
                  <a:pt x="1918339" y="449064"/>
                </a:lnTo>
                <a:lnTo>
                  <a:pt x="1928291" y="420862"/>
                </a:lnTo>
                <a:lnTo>
                  <a:pt x="1938574" y="433878"/>
                </a:lnTo>
                <a:lnTo>
                  <a:pt x="1948858" y="440386"/>
                </a:lnTo>
                <a:lnTo>
                  <a:pt x="1958478" y="455572"/>
                </a:lnTo>
                <a:lnTo>
                  <a:pt x="1968761" y="498960"/>
                </a:lnTo>
                <a:lnTo>
                  <a:pt x="1978713" y="375304"/>
                </a:lnTo>
                <a:lnTo>
                  <a:pt x="1988996" y="401337"/>
                </a:lnTo>
                <a:lnTo>
                  <a:pt x="1998948" y="477266"/>
                </a:lnTo>
                <a:lnTo>
                  <a:pt x="2009231" y="481605"/>
                </a:lnTo>
                <a:lnTo>
                  <a:pt x="2019514" y="451233"/>
                </a:lnTo>
                <a:lnTo>
                  <a:pt x="2029466" y="538009"/>
                </a:lnTo>
                <a:lnTo>
                  <a:pt x="2039749" y="394829"/>
                </a:lnTo>
                <a:lnTo>
                  <a:pt x="2049701" y="299376"/>
                </a:lnTo>
                <a:lnTo>
                  <a:pt x="2059984" y="292868"/>
                </a:lnTo>
                <a:lnTo>
                  <a:pt x="2070267" y="340594"/>
                </a:lnTo>
                <a:lnTo>
                  <a:pt x="2079556" y="327578"/>
                </a:lnTo>
                <a:lnTo>
                  <a:pt x="2089839" y="325408"/>
                </a:lnTo>
                <a:lnTo>
                  <a:pt x="2099791" y="323239"/>
                </a:lnTo>
                <a:lnTo>
                  <a:pt x="2110074" y="368796"/>
                </a:lnTo>
                <a:lnTo>
                  <a:pt x="2120026" y="403507"/>
                </a:lnTo>
                <a:lnTo>
                  <a:pt x="2130309" y="329747"/>
                </a:lnTo>
                <a:lnTo>
                  <a:pt x="2140592" y="366627"/>
                </a:lnTo>
                <a:lnTo>
                  <a:pt x="2150544" y="245141"/>
                </a:lnTo>
                <a:lnTo>
                  <a:pt x="2160827" y="292868"/>
                </a:lnTo>
                <a:lnTo>
                  <a:pt x="2170779" y="349272"/>
                </a:lnTo>
                <a:lnTo>
                  <a:pt x="2181062" y="353611"/>
                </a:lnTo>
                <a:lnTo>
                  <a:pt x="2191345" y="266835"/>
                </a:lnTo>
                <a:lnTo>
                  <a:pt x="2200634" y="229955"/>
                </a:lnTo>
                <a:lnTo>
                  <a:pt x="2210917" y="286359"/>
                </a:lnTo>
                <a:lnTo>
                  <a:pt x="2220869" y="303714"/>
                </a:lnTo>
                <a:lnTo>
                  <a:pt x="2231152" y="299376"/>
                </a:lnTo>
                <a:lnTo>
                  <a:pt x="2241104" y="305884"/>
                </a:lnTo>
                <a:lnTo>
                  <a:pt x="2251387" y="342764"/>
                </a:lnTo>
                <a:lnTo>
                  <a:pt x="2261670" y="258157"/>
                </a:lnTo>
                <a:lnTo>
                  <a:pt x="2271622" y="290698"/>
                </a:lnTo>
                <a:lnTo>
                  <a:pt x="2281905" y="314561"/>
                </a:lnTo>
                <a:lnTo>
                  <a:pt x="2291857" y="297206"/>
                </a:lnTo>
                <a:lnTo>
                  <a:pt x="2302140" y="451233"/>
                </a:lnTo>
                <a:lnTo>
                  <a:pt x="2312423" y="394829"/>
                </a:lnTo>
                <a:lnTo>
                  <a:pt x="2321712" y="295037"/>
                </a:lnTo>
                <a:lnTo>
                  <a:pt x="2331995" y="321070"/>
                </a:lnTo>
                <a:lnTo>
                  <a:pt x="2341947" y="260327"/>
                </a:lnTo>
                <a:lnTo>
                  <a:pt x="2352230" y="299376"/>
                </a:lnTo>
                <a:lnTo>
                  <a:pt x="2362182" y="295037"/>
                </a:lnTo>
                <a:lnTo>
                  <a:pt x="2372465" y="481605"/>
                </a:lnTo>
                <a:lnTo>
                  <a:pt x="2382748" y="407845"/>
                </a:lnTo>
                <a:lnTo>
                  <a:pt x="2392700" y="357949"/>
                </a:lnTo>
                <a:lnTo>
                  <a:pt x="2402983" y="329747"/>
                </a:lnTo>
                <a:lnTo>
                  <a:pt x="2412935" y="275512"/>
                </a:lnTo>
                <a:lnTo>
                  <a:pt x="2423218" y="264665"/>
                </a:lnTo>
                <a:lnTo>
                  <a:pt x="2433502" y="238633"/>
                </a:lnTo>
                <a:lnTo>
                  <a:pt x="2443121" y="496790"/>
                </a:lnTo>
                <a:lnTo>
                  <a:pt x="2453405" y="872095"/>
                </a:lnTo>
                <a:lnTo>
                  <a:pt x="2463356" y="861248"/>
                </a:lnTo>
                <a:lnTo>
                  <a:pt x="2473640" y="735424"/>
                </a:lnTo>
                <a:lnTo>
                  <a:pt x="2483591" y="856910"/>
                </a:lnTo>
                <a:lnTo>
                  <a:pt x="2493875" y="822199"/>
                </a:lnTo>
                <a:lnTo>
                  <a:pt x="2504158" y="685528"/>
                </a:lnTo>
                <a:lnTo>
                  <a:pt x="2514110" y="655156"/>
                </a:lnTo>
                <a:lnTo>
                  <a:pt x="2524393" y="761456"/>
                </a:lnTo>
                <a:lnTo>
                  <a:pt x="2534345" y="679019"/>
                </a:lnTo>
                <a:lnTo>
                  <a:pt x="2544628" y="715899"/>
                </a:lnTo>
                <a:lnTo>
                  <a:pt x="2554911" y="763626"/>
                </a:lnTo>
                <a:lnTo>
                  <a:pt x="2564199" y="587905"/>
                </a:lnTo>
                <a:lnTo>
                  <a:pt x="2574483" y="514146"/>
                </a:lnTo>
                <a:lnTo>
                  <a:pt x="2584434" y="631293"/>
                </a:lnTo>
                <a:lnTo>
                  <a:pt x="2594718" y="574889"/>
                </a:lnTo>
                <a:lnTo>
                  <a:pt x="2604669" y="668172"/>
                </a:lnTo>
                <a:lnTo>
                  <a:pt x="2614953" y="904636"/>
                </a:lnTo>
                <a:lnTo>
                  <a:pt x="2625236" y="850401"/>
                </a:lnTo>
                <a:lnTo>
                  <a:pt x="2635188" y="874265"/>
                </a:lnTo>
                <a:lnTo>
                  <a:pt x="2645471" y="967549"/>
                </a:lnTo>
                <a:lnTo>
                  <a:pt x="2655423" y="898128"/>
                </a:lnTo>
                <a:lnTo>
                  <a:pt x="2665706" y="971887"/>
                </a:lnTo>
                <a:lnTo>
                  <a:pt x="2675989" y="1067341"/>
                </a:lnTo>
                <a:lnTo>
                  <a:pt x="2685277" y="1141100"/>
                </a:lnTo>
                <a:lnTo>
                  <a:pt x="2695561" y="1015275"/>
                </a:lnTo>
                <a:lnTo>
                  <a:pt x="2705512" y="1162794"/>
                </a:lnTo>
                <a:lnTo>
                  <a:pt x="2715796" y="1345023"/>
                </a:lnTo>
                <a:lnTo>
                  <a:pt x="2725747" y="1312482"/>
                </a:lnTo>
                <a:lnTo>
                  <a:pt x="2736031" y="1167133"/>
                </a:lnTo>
                <a:lnTo>
                  <a:pt x="2746314" y="1158455"/>
                </a:lnTo>
                <a:lnTo>
                  <a:pt x="2756266" y="1130253"/>
                </a:lnTo>
                <a:lnTo>
                  <a:pt x="2766549" y="1199674"/>
                </a:lnTo>
                <a:lnTo>
                  <a:pt x="2776501" y="1132423"/>
                </a:lnTo>
                <a:lnTo>
                  <a:pt x="2786784" y="1021783"/>
                </a:lnTo>
                <a:lnTo>
                  <a:pt x="2797067" y="978396"/>
                </a:lnTo>
                <a:lnTo>
                  <a:pt x="2806355" y="1084696"/>
                </a:lnTo>
                <a:lnTo>
                  <a:pt x="2816639" y="1047816"/>
                </a:lnTo>
                <a:lnTo>
                  <a:pt x="2826590" y="1149778"/>
                </a:lnTo>
                <a:lnTo>
                  <a:pt x="2836874" y="1036969"/>
                </a:lnTo>
                <a:lnTo>
                  <a:pt x="2846825" y="878604"/>
                </a:lnTo>
                <a:lnTo>
                  <a:pt x="2857109" y="924161"/>
                </a:lnTo>
                <a:lnTo>
                  <a:pt x="2867392" y="958871"/>
                </a:lnTo>
                <a:lnTo>
                  <a:pt x="2877344" y="1045647"/>
                </a:lnTo>
                <a:lnTo>
                  <a:pt x="2887627" y="1099882"/>
                </a:lnTo>
                <a:lnTo>
                  <a:pt x="2897579" y="917653"/>
                </a:lnTo>
                <a:lnTo>
                  <a:pt x="2907862" y="715899"/>
                </a:lnTo>
                <a:lnTo>
                  <a:pt x="2918145" y="761456"/>
                </a:lnTo>
                <a:lnTo>
                  <a:pt x="2927765" y="707222"/>
                </a:lnTo>
                <a:lnTo>
                  <a:pt x="2938048" y="754948"/>
                </a:lnTo>
                <a:lnTo>
                  <a:pt x="2948000" y="930669"/>
                </a:lnTo>
                <a:lnTo>
                  <a:pt x="2958283" y="950194"/>
                </a:lnTo>
                <a:lnTo>
                  <a:pt x="2968235" y="989243"/>
                </a:lnTo>
                <a:lnTo>
                  <a:pt x="2978518" y="956702"/>
                </a:lnTo>
                <a:lnTo>
                  <a:pt x="2988802" y="908975"/>
                </a:lnTo>
                <a:lnTo>
                  <a:pt x="2998753" y="900297"/>
                </a:lnTo>
                <a:lnTo>
                  <a:pt x="3009037" y="872095"/>
                </a:lnTo>
                <a:lnTo>
                  <a:pt x="3018988" y="824369"/>
                </a:lnTo>
                <a:lnTo>
                  <a:pt x="3029272" y="874265"/>
                </a:lnTo>
                <a:lnTo>
                  <a:pt x="3039555" y="1026122"/>
                </a:lnTo>
                <a:lnTo>
                  <a:pt x="3048843" y="1193166"/>
                </a:lnTo>
                <a:lnTo>
                  <a:pt x="3059126" y="1297296"/>
                </a:lnTo>
                <a:lnTo>
                  <a:pt x="3069078" y="1297296"/>
                </a:lnTo>
                <a:lnTo>
                  <a:pt x="3079361" y="1112898"/>
                </a:lnTo>
                <a:lnTo>
                  <a:pt x="3089313" y="1091204"/>
                </a:lnTo>
                <a:lnTo>
                  <a:pt x="3099596" y="1167133"/>
                </a:lnTo>
                <a:lnTo>
                  <a:pt x="3109880" y="1234384"/>
                </a:lnTo>
                <a:lnTo>
                  <a:pt x="3119831" y="1266925"/>
                </a:lnTo>
                <a:lnTo>
                  <a:pt x="3130115" y="1323329"/>
                </a:lnTo>
                <a:lnTo>
                  <a:pt x="3140066" y="1282111"/>
                </a:lnTo>
                <a:lnTo>
                  <a:pt x="3150350" y="1206182"/>
                </a:lnTo>
              </a:path>
            </a:pathLst>
          </a:custGeom>
          <a:ln w="25746" cap="flat">
            <a:solidFill>
              <a:srgbClr val="2875A8"/>
            </a:solidFill>
            <a:prstDash val="solid"/>
            <a:round/>
          </a:ln>
        </p:spPr>
        <p:txBody>
          <a:bodyPr/>
          <a:lstStyle/>
          <a:p>
            <a:endParaRPr/>
          </a:p>
        </p:txBody>
      </p:sp>
      <p:sp>
        <p:nvSpPr>
          <p:cNvPr id="17" name="rc16"/>
          <p:cNvSpPr/>
          <p:nvPr/>
        </p:nvSpPr>
        <p:spPr>
          <a:xfrm>
            <a:off x="2718515" y="1618109"/>
            <a:ext cx="1185529" cy="135817"/>
          </a:xfrm>
          <a:prstGeom prst="rect">
            <a:avLst/>
          </a:prstGeom>
        </p:spPr>
        <p:txBody>
          <a:bodyPr/>
          <a:lstStyle/>
          <a:p>
            <a:endParaRPr/>
          </a:p>
        </p:txBody>
      </p:sp>
      <p:sp>
        <p:nvSpPr>
          <p:cNvPr id="18" name="rc17"/>
          <p:cNvSpPr/>
          <p:nvPr/>
        </p:nvSpPr>
        <p:spPr>
          <a:xfrm>
            <a:off x="3904045" y="1618109"/>
            <a:ext cx="258460" cy="135817"/>
          </a:xfrm>
          <a:prstGeom prst="rect">
            <a:avLst/>
          </a:prstGeom>
        </p:spPr>
        <p:txBody>
          <a:bodyPr/>
          <a:lstStyle/>
          <a:p>
            <a:endParaRPr/>
          </a:p>
        </p:txBody>
      </p:sp>
      <p:sp>
        <p:nvSpPr>
          <p:cNvPr id="22" name="pl21"/>
          <p:cNvSpPr/>
          <p:nvPr/>
        </p:nvSpPr>
        <p:spPr>
          <a:xfrm>
            <a:off x="1093496" y="1230446"/>
            <a:ext cx="0" cy="2603271"/>
          </a:xfrm>
          <a:custGeom>
            <a:avLst/>
            <a:gdLst/>
            <a:ahLst/>
            <a:cxnLst/>
            <a:rect l="0" t="0" r="0" b="0"/>
            <a:pathLst>
              <a:path h="2603271">
                <a:moveTo>
                  <a:pt x="0" y="2603271"/>
                </a:moveTo>
                <a:lnTo>
                  <a:pt x="0" y="0"/>
                </a:lnTo>
              </a:path>
            </a:pathLst>
          </a:custGeom>
          <a:ln w="6775" cap="flat">
            <a:solidFill>
              <a:srgbClr val="000000">
                <a:alpha val="100000"/>
              </a:srgbClr>
            </a:solidFill>
            <a:prstDash val="solid"/>
            <a:round/>
          </a:ln>
        </p:spPr>
        <p:txBody>
          <a:bodyPr/>
          <a:lstStyle/>
          <a:p>
            <a:endParaRPr/>
          </a:p>
        </p:txBody>
      </p:sp>
      <p:sp>
        <p:nvSpPr>
          <p:cNvPr id="23" name="tx22"/>
          <p:cNvSpPr/>
          <p:nvPr/>
        </p:nvSpPr>
        <p:spPr>
          <a:xfrm>
            <a:off x="896339" y="3786340"/>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0</a:t>
            </a:r>
          </a:p>
        </p:txBody>
      </p:sp>
      <p:sp>
        <p:nvSpPr>
          <p:cNvPr id="24" name="tx23"/>
          <p:cNvSpPr/>
          <p:nvPr/>
        </p:nvSpPr>
        <p:spPr>
          <a:xfrm>
            <a:off x="825708" y="3352462"/>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a:t>
            </a:r>
          </a:p>
        </p:txBody>
      </p:sp>
      <p:sp>
        <p:nvSpPr>
          <p:cNvPr id="25" name="tx24"/>
          <p:cNvSpPr/>
          <p:nvPr/>
        </p:nvSpPr>
        <p:spPr>
          <a:xfrm>
            <a:off x="825708" y="2918583"/>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40</a:t>
            </a:r>
          </a:p>
        </p:txBody>
      </p:sp>
      <p:sp>
        <p:nvSpPr>
          <p:cNvPr id="26" name="tx25"/>
          <p:cNvSpPr/>
          <p:nvPr/>
        </p:nvSpPr>
        <p:spPr>
          <a:xfrm>
            <a:off x="825708" y="2484704"/>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60</a:t>
            </a:r>
          </a:p>
        </p:txBody>
      </p:sp>
      <p:sp>
        <p:nvSpPr>
          <p:cNvPr id="27" name="tx26"/>
          <p:cNvSpPr/>
          <p:nvPr/>
        </p:nvSpPr>
        <p:spPr>
          <a:xfrm>
            <a:off x="825708" y="2050826"/>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80</a:t>
            </a:r>
          </a:p>
        </p:txBody>
      </p:sp>
      <p:sp>
        <p:nvSpPr>
          <p:cNvPr id="28" name="tx27"/>
          <p:cNvSpPr/>
          <p:nvPr/>
        </p:nvSpPr>
        <p:spPr>
          <a:xfrm>
            <a:off x="755076" y="1616947"/>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100</a:t>
            </a:r>
          </a:p>
        </p:txBody>
      </p:sp>
      <p:sp>
        <p:nvSpPr>
          <p:cNvPr id="29" name="tx28"/>
          <p:cNvSpPr/>
          <p:nvPr/>
        </p:nvSpPr>
        <p:spPr>
          <a:xfrm>
            <a:off x="755076" y="1183069"/>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120</a:t>
            </a:r>
          </a:p>
        </p:txBody>
      </p:sp>
      <p:sp>
        <p:nvSpPr>
          <p:cNvPr id="30" name="pl29"/>
          <p:cNvSpPr/>
          <p:nvPr/>
        </p:nvSpPr>
        <p:spPr>
          <a:xfrm>
            <a:off x="1093496" y="3833717"/>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31" name="pl30"/>
          <p:cNvSpPr/>
          <p:nvPr/>
        </p:nvSpPr>
        <p:spPr>
          <a:xfrm>
            <a:off x="1093496" y="3399839"/>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32" name="pl31"/>
          <p:cNvSpPr/>
          <p:nvPr/>
        </p:nvSpPr>
        <p:spPr>
          <a:xfrm>
            <a:off x="1093496" y="2965960"/>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33" name="pl32"/>
          <p:cNvSpPr/>
          <p:nvPr/>
        </p:nvSpPr>
        <p:spPr>
          <a:xfrm>
            <a:off x="1093496" y="2532081"/>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34" name="pl33"/>
          <p:cNvSpPr/>
          <p:nvPr/>
        </p:nvSpPr>
        <p:spPr>
          <a:xfrm>
            <a:off x="1093496" y="2098203"/>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35" name="pl34"/>
          <p:cNvSpPr/>
          <p:nvPr/>
        </p:nvSpPr>
        <p:spPr>
          <a:xfrm>
            <a:off x="1093496" y="1664324"/>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36" name="pl35"/>
          <p:cNvSpPr/>
          <p:nvPr/>
        </p:nvSpPr>
        <p:spPr>
          <a:xfrm>
            <a:off x="1093496" y="1230446"/>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37" name="pl36"/>
          <p:cNvSpPr/>
          <p:nvPr/>
        </p:nvSpPr>
        <p:spPr>
          <a:xfrm>
            <a:off x="1093496" y="3833717"/>
            <a:ext cx="3213363" cy="0"/>
          </a:xfrm>
          <a:custGeom>
            <a:avLst/>
            <a:gdLst/>
            <a:ahLst/>
            <a:cxnLst/>
            <a:rect l="0" t="0" r="0" b="0"/>
            <a:pathLst>
              <a:path w="3213363">
                <a:moveTo>
                  <a:pt x="0" y="0"/>
                </a:moveTo>
                <a:lnTo>
                  <a:pt x="3213363" y="0"/>
                </a:lnTo>
              </a:path>
            </a:pathLst>
          </a:custGeom>
          <a:ln w="6775" cap="flat">
            <a:solidFill>
              <a:srgbClr val="000000">
                <a:alpha val="100000"/>
              </a:srgbClr>
            </a:solidFill>
            <a:prstDash val="solid"/>
            <a:round/>
          </a:ln>
        </p:spPr>
        <p:txBody>
          <a:bodyPr/>
          <a:lstStyle/>
          <a:p>
            <a:endParaRPr/>
          </a:p>
        </p:txBody>
      </p:sp>
      <p:sp>
        <p:nvSpPr>
          <p:cNvPr id="38" name="pl37"/>
          <p:cNvSpPr/>
          <p:nvPr/>
        </p:nvSpPr>
        <p:spPr>
          <a:xfrm>
            <a:off x="1125003" y="3761717"/>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39" name="pl38"/>
          <p:cNvSpPr/>
          <p:nvPr/>
        </p:nvSpPr>
        <p:spPr>
          <a:xfrm>
            <a:off x="1731056" y="3761717"/>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40" name="pl39"/>
          <p:cNvSpPr/>
          <p:nvPr/>
        </p:nvSpPr>
        <p:spPr>
          <a:xfrm>
            <a:off x="2336778" y="3761717"/>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41" name="pl40"/>
          <p:cNvSpPr/>
          <p:nvPr/>
        </p:nvSpPr>
        <p:spPr>
          <a:xfrm>
            <a:off x="2942499" y="3761717"/>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42" name="pl41"/>
          <p:cNvSpPr/>
          <p:nvPr/>
        </p:nvSpPr>
        <p:spPr>
          <a:xfrm>
            <a:off x="3548221" y="3761717"/>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43" name="pl42"/>
          <p:cNvSpPr/>
          <p:nvPr/>
        </p:nvSpPr>
        <p:spPr>
          <a:xfrm>
            <a:off x="4154275" y="3761717"/>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44" name="tx43"/>
          <p:cNvSpPr/>
          <p:nvPr/>
        </p:nvSpPr>
        <p:spPr>
          <a:xfrm>
            <a:off x="863716" y="3983625"/>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2000</a:t>
            </a:r>
          </a:p>
        </p:txBody>
      </p:sp>
      <p:sp>
        <p:nvSpPr>
          <p:cNvPr id="45" name="tx44"/>
          <p:cNvSpPr/>
          <p:nvPr/>
        </p:nvSpPr>
        <p:spPr>
          <a:xfrm>
            <a:off x="1469770" y="3983625"/>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2005</a:t>
            </a:r>
          </a:p>
        </p:txBody>
      </p:sp>
      <p:sp>
        <p:nvSpPr>
          <p:cNvPr id="46" name="tx45"/>
          <p:cNvSpPr/>
          <p:nvPr/>
        </p:nvSpPr>
        <p:spPr>
          <a:xfrm>
            <a:off x="2075491" y="3983625"/>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2010</a:t>
            </a:r>
          </a:p>
        </p:txBody>
      </p:sp>
      <p:sp>
        <p:nvSpPr>
          <p:cNvPr id="47" name="tx46"/>
          <p:cNvSpPr/>
          <p:nvPr/>
        </p:nvSpPr>
        <p:spPr>
          <a:xfrm>
            <a:off x="2681213" y="3983625"/>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2015</a:t>
            </a:r>
          </a:p>
        </p:txBody>
      </p:sp>
      <p:sp>
        <p:nvSpPr>
          <p:cNvPr id="48" name="tx47"/>
          <p:cNvSpPr/>
          <p:nvPr/>
        </p:nvSpPr>
        <p:spPr>
          <a:xfrm>
            <a:off x="3286935" y="3983625"/>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2020</a:t>
            </a:r>
          </a:p>
        </p:txBody>
      </p:sp>
      <p:sp>
        <p:nvSpPr>
          <p:cNvPr id="49" name="tx48"/>
          <p:cNvSpPr/>
          <p:nvPr/>
        </p:nvSpPr>
        <p:spPr>
          <a:xfrm>
            <a:off x="3892988" y="3983625"/>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2025</a:t>
            </a:r>
          </a:p>
        </p:txBody>
      </p:sp>
      <p:sp>
        <p:nvSpPr>
          <p:cNvPr id="50" name="tx49"/>
          <p:cNvSpPr/>
          <p:nvPr/>
        </p:nvSpPr>
        <p:spPr>
          <a:xfrm rot="16200000">
            <a:off x="-232985" y="2476829"/>
            <a:ext cx="1556804" cy="110504"/>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Index, 1966:Q1 = 100, NSA</a:t>
            </a:r>
          </a:p>
        </p:txBody>
      </p:sp>
      <p:sp>
        <p:nvSpPr>
          <p:cNvPr id="51" name="tx50"/>
          <p:cNvSpPr/>
          <p:nvPr/>
        </p:nvSpPr>
        <p:spPr>
          <a:xfrm>
            <a:off x="1093496" y="1066785"/>
            <a:ext cx="811547"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b="1">
                <a:solidFill>
                  <a:srgbClr val="414B56">
                    <a:alpha val="100000"/>
                  </a:srgbClr>
                </a:solidFill>
                <a:latin typeface="Arial"/>
                <a:cs typeface="Arial"/>
              </a:rPr>
              <a:t>United States</a:t>
            </a:r>
          </a:p>
        </p:txBody>
      </p:sp>
      <p:sp>
        <p:nvSpPr>
          <p:cNvPr id="52" name="tx51"/>
          <p:cNvSpPr/>
          <p:nvPr/>
        </p:nvSpPr>
        <p:spPr>
          <a:xfrm>
            <a:off x="1093496" y="859532"/>
            <a:ext cx="1532706" cy="11288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A6F8F">
                    <a:alpha val="100000"/>
                  </a:srgbClr>
                </a:solidFill>
                <a:latin typeface="Arial"/>
                <a:cs typeface="Arial"/>
              </a:rPr>
              <a:t>Consumer Sentiment</a:t>
            </a:r>
          </a:p>
        </p:txBody>
      </p:sp>
      <p:sp>
        <p:nvSpPr>
          <p:cNvPr id="53" name="tx52"/>
          <p:cNvSpPr/>
          <p:nvPr/>
        </p:nvSpPr>
        <p:spPr>
          <a:xfrm>
            <a:off x="1093496" y="4329720"/>
            <a:ext cx="0" cy="0"/>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54" name="tx53"/>
          <p:cNvSpPr/>
          <p:nvPr/>
        </p:nvSpPr>
        <p:spPr>
          <a:xfrm>
            <a:off x="1093496" y="4466880"/>
            <a:ext cx="0" cy="0"/>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55" name="tx54"/>
          <p:cNvSpPr/>
          <p:nvPr/>
        </p:nvSpPr>
        <p:spPr>
          <a:xfrm>
            <a:off x="1093496" y="4484853"/>
            <a:ext cx="2830338"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Source: University of Michigan via Haver Analytics</a:t>
            </a:r>
          </a:p>
        </p:txBody>
      </p:sp>
      <p:sp>
        <p:nvSpPr>
          <p:cNvPr id="56" name="tx55"/>
          <p:cNvSpPr/>
          <p:nvPr/>
        </p:nvSpPr>
        <p:spPr>
          <a:xfrm>
            <a:off x="1093496" y="4623191"/>
            <a:ext cx="1673386" cy="118008"/>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Last data point: January 2026</a:t>
            </a:r>
          </a:p>
        </p:txBody>
      </p:sp>
      <p:sp>
        <p:nvSpPr>
          <p:cNvPr id="57" name="rc56"/>
          <p:cNvSpPr/>
          <p:nvPr/>
        </p:nvSpPr>
        <p:spPr>
          <a:xfrm>
            <a:off x="4594860" y="685800"/>
            <a:ext cx="4229099" cy="4343400"/>
          </a:xfrm>
          <a:prstGeom prst="rect">
            <a:avLst/>
          </a:prstGeom>
        </p:spPr>
        <p:txBody>
          <a:bodyPr/>
          <a:lstStyle/>
          <a:p>
            <a:endParaRPr/>
          </a:p>
        </p:txBody>
      </p:sp>
      <p:sp>
        <p:nvSpPr>
          <p:cNvPr id="58" name="rc57"/>
          <p:cNvSpPr/>
          <p:nvPr/>
        </p:nvSpPr>
        <p:spPr>
          <a:xfrm>
            <a:off x="5251984" y="1230446"/>
            <a:ext cx="3283975" cy="2603271"/>
          </a:xfrm>
          <a:prstGeom prst="rect">
            <a:avLst/>
          </a:prstGeom>
        </p:spPr>
        <p:txBody>
          <a:bodyPr/>
          <a:lstStyle/>
          <a:p>
            <a:endParaRPr/>
          </a:p>
        </p:txBody>
      </p:sp>
      <p:sp>
        <p:nvSpPr>
          <p:cNvPr id="59" name="pl58"/>
          <p:cNvSpPr/>
          <p:nvPr/>
        </p:nvSpPr>
        <p:spPr>
          <a:xfrm>
            <a:off x="5251984" y="3833717"/>
            <a:ext cx="3283975" cy="0"/>
          </a:xfrm>
          <a:custGeom>
            <a:avLst/>
            <a:gdLst/>
            <a:ahLst/>
            <a:cxnLst/>
            <a:rect l="0" t="0" r="0" b="0"/>
            <a:pathLst>
              <a:path w="3283975">
                <a:moveTo>
                  <a:pt x="0" y="0"/>
                </a:moveTo>
                <a:lnTo>
                  <a:pt x="3283975" y="0"/>
                </a:lnTo>
                <a:lnTo>
                  <a:pt x="3283975" y="0"/>
                </a:lnTo>
              </a:path>
            </a:pathLst>
          </a:custGeom>
          <a:ln w="6775" cap="flat">
            <a:solidFill>
              <a:srgbClr val="E5E5E5">
                <a:alpha val="100000"/>
              </a:srgbClr>
            </a:solidFill>
            <a:prstDash val="solid"/>
            <a:round/>
          </a:ln>
        </p:spPr>
        <p:txBody>
          <a:bodyPr/>
          <a:lstStyle/>
          <a:p>
            <a:endParaRPr/>
          </a:p>
        </p:txBody>
      </p:sp>
      <p:sp>
        <p:nvSpPr>
          <p:cNvPr id="60" name="pl59"/>
          <p:cNvSpPr/>
          <p:nvPr/>
        </p:nvSpPr>
        <p:spPr>
          <a:xfrm>
            <a:off x="5251984" y="3544465"/>
            <a:ext cx="3283975" cy="0"/>
          </a:xfrm>
          <a:custGeom>
            <a:avLst/>
            <a:gdLst/>
            <a:ahLst/>
            <a:cxnLst/>
            <a:rect l="0" t="0" r="0" b="0"/>
            <a:pathLst>
              <a:path w="3283975">
                <a:moveTo>
                  <a:pt x="0" y="0"/>
                </a:moveTo>
                <a:lnTo>
                  <a:pt x="3283975" y="0"/>
                </a:lnTo>
                <a:lnTo>
                  <a:pt x="3283975" y="0"/>
                </a:lnTo>
              </a:path>
            </a:pathLst>
          </a:custGeom>
          <a:ln w="6775" cap="flat">
            <a:solidFill>
              <a:srgbClr val="E5E5E5">
                <a:alpha val="100000"/>
              </a:srgbClr>
            </a:solidFill>
            <a:prstDash val="solid"/>
            <a:round/>
          </a:ln>
        </p:spPr>
        <p:txBody>
          <a:bodyPr/>
          <a:lstStyle/>
          <a:p>
            <a:endParaRPr/>
          </a:p>
        </p:txBody>
      </p:sp>
      <p:sp>
        <p:nvSpPr>
          <p:cNvPr id="61" name="pl60"/>
          <p:cNvSpPr/>
          <p:nvPr/>
        </p:nvSpPr>
        <p:spPr>
          <a:xfrm>
            <a:off x="5251984" y="3255212"/>
            <a:ext cx="3283975" cy="0"/>
          </a:xfrm>
          <a:custGeom>
            <a:avLst/>
            <a:gdLst/>
            <a:ahLst/>
            <a:cxnLst/>
            <a:rect l="0" t="0" r="0" b="0"/>
            <a:pathLst>
              <a:path w="3283975">
                <a:moveTo>
                  <a:pt x="0" y="0"/>
                </a:moveTo>
                <a:lnTo>
                  <a:pt x="3283975" y="0"/>
                </a:lnTo>
                <a:lnTo>
                  <a:pt x="3283975" y="0"/>
                </a:lnTo>
              </a:path>
            </a:pathLst>
          </a:custGeom>
          <a:ln w="6775" cap="flat">
            <a:solidFill>
              <a:srgbClr val="E5E5E5">
                <a:alpha val="100000"/>
              </a:srgbClr>
            </a:solidFill>
            <a:prstDash val="solid"/>
            <a:round/>
          </a:ln>
        </p:spPr>
        <p:txBody>
          <a:bodyPr/>
          <a:lstStyle/>
          <a:p>
            <a:endParaRPr/>
          </a:p>
        </p:txBody>
      </p:sp>
      <p:sp>
        <p:nvSpPr>
          <p:cNvPr id="62" name="pl61"/>
          <p:cNvSpPr/>
          <p:nvPr/>
        </p:nvSpPr>
        <p:spPr>
          <a:xfrm>
            <a:off x="5251984" y="2965960"/>
            <a:ext cx="3283975" cy="0"/>
          </a:xfrm>
          <a:custGeom>
            <a:avLst/>
            <a:gdLst/>
            <a:ahLst/>
            <a:cxnLst/>
            <a:rect l="0" t="0" r="0" b="0"/>
            <a:pathLst>
              <a:path w="3283975">
                <a:moveTo>
                  <a:pt x="0" y="0"/>
                </a:moveTo>
                <a:lnTo>
                  <a:pt x="3283975" y="0"/>
                </a:lnTo>
                <a:lnTo>
                  <a:pt x="3283975" y="0"/>
                </a:lnTo>
              </a:path>
            </a:pathLst>
          </a:custGeom>
          <a:ln w="6775" cap="flat">
            <a:solidFill>
              <a:srgbClr val="E5E5E5">
                <a:alpha val="100000"/>
              </a:srgbClr>
            </a:solidFill>
            <a:prstDash val="solid"/>
            <a:round/>
          </a:ln>
        </p:spPr>
        <p:txBody>
          <a:bodyPr/>
          <a:lstStyle/>
          <a:p>
            <a:endParaRPr/>
          </a:p>
        </p:txBody>
      </p:sp>
      <p:sp>
        <p:nvSpPr>
          <p:cNvPr id="63" name="pl62"/>
          <p:cNvSpPr/>
          <p:nvPr/>
        </p:nvSpPr>
        <p:spPr>
          <a:xfrm>
            <a:off x="5251984" y="2676708"/>
            <a:ext cx="3283975" cy="0"/>
          </a:xfrm>
          <a:custGeom>
            <a:avLst/>
            <a:gdLst/>
            <a:ahLst/>
            <a:cxnLst/>
            <a:rect l="0" t="0" r="0" b="0"/>
            <a:pathLst>
              <a:path w="3283975">
                <a:moveTo>
                  <a:pt x="0" y="0"/>
                </a:moveTo>
                <a:lnTo>
                  <a:pt x="3283975" y="0"/>
                </a:lnTo>
                <a:lnTo>
                  <a:pt x="3283975" y="0"/>
                </a:lnTo>
              </a:path>
            </a:pathLst>
          </a:custGeom>
          <a:ln w="6775" cap="flat">
            <a:solidFill>
              <a:srgbClr val="E5E5E5">
                <a:alpha val="100000"/>
              </a:srgbClr>
            </a:solidFill>
            <a:prstDash val="solid"/>
            <a:round/>
          </a:ln>
        </p:spPr>
        <p:txBody>
          <a:bodyPr/>
          <a:lstStyle/>
          <a:p>
            <a:endParaRPr/>
          </a:p>
        </p:txBody>
      </p:sp>
      <p:sp>
        <p:nvSpPr>
          <p:cNvPr id="64" name="pl63"/>
          <p:cNvSpPr/>
          <p:nvPr/>
        </p:nvSpPr>
        <p:spPr>
          <a:xfrm>
            <a:off x="5251984" y="2387455"/>
            <a:ext cx="3283975" cy="0"/>
          </a:xfrm>
          <a:custGeom>
            <a:avLst/>
            <a:gdLst/>
            <a:ahLst/>
            <a:cxnLst/>
            <a:rect l="0" t="0" r="0" b="0"/>
            <a:pathLst>
              <a:path w="3283975">
                <a:moveTo>
                  <a:pt x="0" y="0"/>
                </a:moveTo>
                <a:lnTo>
                  <a:pt x="3283975" y="0"/>
                </a:lnTo>
                <a:lnTo>
                  <a:pt x="3283975" y="0"/>
                </a:lnTo>
              </a:path>
            </a:pathLst>
          </a:custGeom>
          <a:ln w="6775" cap="flat">
            <a:solidFill>
              <a:srgbClr val="E5E5E5">
                <a:alpha val="100000"/>
              </a:srgbClr>
            </a:solidFill>
            <a:prstDash val="solid"/>
            <a:round/>
          </a:ln>
        </p:spPr>
        <p:txBody>
          <a:bodyPr/>
          <a:lstStyle/>
          <a:p>
            <a:endParaRPr/>
          </a:p>
        </p:txBody>
      </p:sp>
      <p:sp>
        <p:nvSpPr>
          <p:cNvPr id="65" name="pl64"/>
          <p:cNvSpPr/>
          <p:nvPr/>
        </p:nvSpPr>
        <p:spPr>
          <a:xfrm>
            <a:off x="5251984" y="2098203"/>
            <a:ext cx="3283975" cy="0"/>
          </a:xfrm>
          <a:custGeom>
            <a:avLst/>
            <a:gdLst/>
            <a:ahLst/>
            <a:cxnLst/>
            <a:rect l="0" t="0" r="0" b="0"/>
            <a:pathLst>
              <a:path w="3283975">
                <a:moveTo>
                  <a:pt x="0" y="0"/>
                </a:moveTo>
                <a:lnTo>
                  <a:pt x="3283975" y="0"/>
                </a:lnTo>
                <a:lnTo>
                  <a:pt x="3283975" y="0"/>
                </a:lnTo>
              </a:path>
            </a:pathLst>
          </a:custGeom>
          <a:ln w="6775" cap="flat">
            <a:solidFill>
              <a:srgbClr val="E5E5E5">
                <a:alpha val="100000"/>
              </a:srgbClr>
            </a:solidFill>
            <a:prstDash val="solid"/>
            <a:round/>
          </a:ln>
        </p:spPr>
        <p:txBody>
          <a:bodyPr/>
          <a:lstStyle/>
          <a:p>
            <a:endParaRPr/>
          </a:p>
        </p:txBody>
      </p:sp>
      <p:sp>
        <p:nvSpPr>
          <p:cNvPr id="66" name="pl65"/>
          <p:cNvSpPr/>
          <p:nvPr/>
        </p:nvSpPr>
        <p:spPr>
          <a:xfrm>
            <a:off x="5251984" y="1808951"/>
            <a:ext cx="3283975" cy="0"/>
          </a:xfrm>
          <a:custGeom>
            <a:avLst/>
            <a:gdLst/>
            <a:ahLst/>
            <a:cxnLst/>
            <a:rect l="0" t="0" r="0" b="0"/>
            <a:pathLst>
              <a:path w="3283975">
                <a:moveTo>
                  <a:pt x="0" y="0"/>
                </a:moveTo>
                <a:lnTo>
                  <a:pt x="3283975" y="0"/>
                </a:lnTo>
                <a:lnTo>
                  <a:pt x="3283975" y="0"/>
                </a:lnTo>
              </a:path>
            </a:pathLst>
          </a:custGeom>
          <a:ln w="6775" cap="flat">
            <a:solidFill>
              <a:srgbClr val="E5E5E5">
                <a:alpha val="100000"/>
              </a:srgbClr>
            </a:solidFill>
            <a:prstDash val="solid"/>
            <a:round/>
          </a:ln>
        </p:spPr>
        <p:txBody>
          <a:bodyPr/>
          <a:lstStyle/>
          <a:p>
            <a:endParaRPr/>
          </a:p>
        </p:txBody>
      </p:sp>
      <p:sp>
        <p:nvSpPr>
          <p:cNvPr id="67" name="pl66"/>
          <p:cNvSpPr/>
          <p:nvPr/>
        </p:nvSpPr>
        <p:spPr>
          <a:xfrm>
            <a:off x="5251984" y="1519698"/>
            <a:ext cx="3283975" cy="0"/>
          </a:xfrm>
          <a:custGeom>
            <a:avLst/>
            <a:gdLst/>
            <a:ahLst/>
            <a:cxnLst/>
            <a:rect l="0" t="0" r="0" b="0"/>
            <a:pathLst>
              <a:path w="3283975">
                <a:moveTo>
                  <a:pt x="0" y="0"/>
                </a:moveTo>
                <a:lnTo>
                  <a:pt x="3283975" y="0"/>
                </a:lnTo>
                <a:lnTo>
                  <a:pt x="3283975" y="0"/>
                </a:lnTo>
              </a:path>
            </a:pathLst>
          </a:custGeom>
          <a:ln w="6775" cap="flat">
            <a:solidFill>
              <a:srgbClr val="E5E5E5">
                <a:alpha val="100000"/>
              </a:srgbClr>
            </a:solidFill>
            <a:prstDash val="solid"/>
            <a:round/>
          </a:ln>
        </p:spPr>
        <p:txBody>
          <a:bodyPr/>
          <a:lstStyle/>
          <a:p>
            <a:endParaRPr/>
          </a:p>
        </p:txBody>
      </p:sp>
      <p:sp>
        <p:nvSpPr>
          <p:cNvPr id="68" name="pl67"/>
          <p:cNvSpPr/>
          <p:nvPr/>
        </p:nvSpPr>
        <p:spPr>
          <a:xfrm>
            <a:off x="5251984" y="1230446"/>
            <a:ext cx="3283975" cy="0"/>
          </a:xfrm>
          <a:custGeom>
            <a:avLst/>
            <a:gdLst/>
            <a:ahLst/>
            <a:cxnLst/>
            <a:rect l="0" t="0" r="0" b="0"/>
            <a:pathLst>
              <a:path w="3283975">
                <a:moveTo>
                  <a:pt x="0" y="0"/>
                </a:moveTo>
                <a:lnTo>
                  <a:pt x="3283975" y="0"/>
                </a:lnTo>
                <a:lnTo>
                  <a:pt x="3283975" y="0"/>
                </a:lnTo>
              </a:path>
            </a:pathLst>
          </a:custGeom>
          <a:ln w="6775" cap="flat">
            <a:solidFill>
              <a:srgbClr val="E5E5E5">
                <a:alpha val="100000"/>
              </a:srgbClr>
            </a:solidFill>
            <a:prstDash val="solid"/>
            <a:round/>
          </a:ln>
        </p:spPr>
        <p:txBody>
          <a:bodyPr/>
          <a:lstStyle/>
          <a:p>
            <a:endParaRPr/>
          </a:p>
        </p:txBody>
      </p:sp>
      <p:sp>
        <p:nvSpPr>
          <p:cNvPr id="69" name="rc68"/>
          <p:cNvSpPr/>
          <p:nvPr/>
        </p:nvSpPr>
        <p:spPr>
          <a:xfrm>
            <a:off x="5429194" y="1230446"/>
            <a:ext cx="83594" cy="2603271"/>
          </a:xfrm>
          <a:prstGeom prst="rect">
            <a:avLst/>
          </a:prstGeom>
          <a:solidFill>
            <a:srgbClr val="A6A6A6">
              <a:alpha val="74901"/>
            </a:srgbClr>
          </a:solidFill>
        </p:spPr>
        <p:txBody>
          <a:bodyPr/>
          <a:lstStyle/>
          <a:p>
            <a:endParaRPr/>
          </a:p>
        </p:txBody>
      </p:sp>
      <p:sp>
        <p:nvSpPr>
          <p:cNvPr id="70" name="rc69"/>
          <p:cNvSpPr/>
          <p:nvPr/>
        </p:nvSpPr>
        <p:spPr>
          <a:xfrm>
            <a:off x="6270596" y="1230446"/>
            <a:ext cx="186978" cy="2603271"/>
          </a:xfrm>
          <a:prstGeom prst="rect">
            <a:avLst/>
          </a:prstGeom>
          <a:solidFill>
            <a:srgbClr val="A6A6A6">
              <a:alpha val="74901"/>
            </a:srgbClr>
          </a:solidFill>
        </p:spPr>
        <p:txBody>
          <a:bodyPr/>
          <a:lstStyle/>
          <a:p>
            <a:endParaRPr/>
          </a:p>
        </p:txBody>
      </p:sp>
      <p:sp>
        <p:nvSpPr>
          <p:cNvPr id="71" name="rc70"/>
          <p:cNvSpPr/>
          <p:nvPr/>
        </p:nvSpPr>
        <p:spPr>
          <a:xfrm>
            <a:off x="7787237" y="1230446"/>
            <a:ext cx="20472" cy="2603271"/>
          </a:xfrm>
          <a:prstGeom prst="rect">
            <a:avLst/>
          </a:prstGeom>
          <a:solidFill>
            <a:srgbClr val="A6A6A6">
              <a:alpha val="74901"/>
            </a:srgbClr>
          </a:solidFill>
        </p:spPr>
        <p:txBody>
          <a:bodyPr/>
          <a:lstStyle/>
          <a:p>
            <a:endParaRPr/>
          </a:p>
        </p:txBody>
      </p:sp>
      <p:sp>
        <p:nvSpPr>
          <p:cNvPr id="72" name="pl71"/>
          <p:cNvSpPr/>
          <p:nvPr/>
        </p:nvSpPr>
        <p:spPr>
          <a:xfrm>
            <a:off x="5284183" y="1312767"/>
            <a:ext cx="3219577" cy="2240780"/>
          </a:xfrm>
          <a:custGeom>
            <a:avLst/>
            <a:gdLst/>
            <a:ahLst/>
            <a:cxnLst/>
            <a:rect l="0" t="0" r="0" b="0"/>
            <a:pathLst>
              <a:path w="3219577" h="2240780">
                <a:moveTo>
                  <a:pt x="0" y="2240780"/>
                </a:moveTo>
                <a:lnTo>
                  <a:pt x="10577" y="2216367"/>
                </a:lnTo>
                <a:lnTo>
                  <a:pt x="20472" y="2203495"/>
                </a:lnTo>
                <a:lnTo>
                  <a:pt x="31049" y="2204247"/>
                </a:lnTo>
                <a:lnTo>
                  <a:pt x="41285" y="2194384"/>
                </a:lnTo>
                <a:lnTo>
                  <a:pt x="51862" y="2188743"/>
                </a:lnTo>
                <a:lnTo>
                  <a:pt x="62098" y="2186921"/>
                </a:lnTo>
                <a:lnTo>
                  <a:pt x="72675" y="2173297"/>
                </a:lnTo>
                <a:lnTo>
                  <a:pt x="83253" y="2151314"/>
                </a:lnTo>
                <a:lnTo>
                  <a:pt x="93489" y="2152963"/>
                </a:lnTo>
                <a:lnTo>
                  <a:pt x="104066" y="2150504"/>
                </a:lnTo>
                <a:lnTo>
                  <a:pt x="114302" y="2138211"/>
                </a:lnTo>
                <a:lnTo>
                  <a:pt x="124879" y="2137632"/>
                </a:lnTo>
                <a:lnTo>
                  <a:pt x="135456" y="2136273"/>
                </a:lnTo>
                <a:lnTo>
                  <a:pt x="145010" y="2138500"/>
                </a:lnTo>
                <a:lnTo>
                  <a:pt x="155587" y="2140322"/>
                </a:lnTo>
                <a:lnTo>
                  <a:pt x="165823" y="2128781"/>
                </a:lnTo>
                <a:lnTo>
                  <a:pt x="176401" y="2127104"/>
                </a:lnTo>
                <a:lnTo>
                  <a:pt x="186637" y="2121318"/>
                </a:lnTo>
                <a:lnTo>
                  <a:pt x="197214" y="2105901"/>
                </a:lnTo>
                <a:lnTo>
                  <a:pt x="207791" y="2140698"/>
                </a:lnTo>
                <a:lnTo>
                  <a:pt x="218027" y="2071278"/>
                </a:lnTo>
                <a:lnTo>
                  <a:pt x="228605" y="2081141"/>
                </a:lnTo>
                <a:lnTo>
                  <a:pt x="238841" y="2084265"/>
                </a:lnTo>
                <a:lnTo>
                  <a:pt x="249418" y="2079840"/>
                </a:lnTo>
                <a:lnTo>
                  <a:pt x="259995" y="2068935"/>
                </a:lnTo>
                <a:lnTo>
                  <a:pt x="269549" y="2069456"/>
                </a:lnTo>
                <a:lnTo>
                  <a:pt x="280126" y="2054704"/>
                </a:lnTo>
                <a:lnTo>
                  <a:pt x="290362" y="2065464"/>
                </a:lnTo>
                <a:lnTo>
                  <a:pt x="300939" y="2056179"/>
                </a:lnTo>
                <a:lnTo>
                  <a:pt x="311175" y="2037753"/>
                </a:lnTo>
                <a:lnTo>
                  <a:pt x="321753" y="2033675"/>
                </a:lnTo>
                <a:lnTo>
                  <a:pt x="332330" y="2046634"/>
                </a:lnTo>
                <a:lnTo>
                  <a:pt x="342566" y="2035266"/>
                </a:lnTo>
                <a:lnTo>
                  <a:pt x="353143" y="2027254"/>
                </a:lnTo>
                <a:lnTo>
                  <a:pt x="363379" y="2008886"/>
                </a:lnTo>
                <a:lnTo>
                  <a:pt x="373956" y="2009262"/>
                </a:lnTo>
                <a:lnTo>
                  <a:pt x="384534" y="2018374"/>
                </a:lnTo>
                <a:lnTo>
                  <a:pt x="394087" y="2002204"/>
                </a:lnTo>
                <a:lnTo>
                  <a:pt x="404664" y="1988812"/>
                </a:lnTo>
                <a:lnTo>
                  <a:pt x="414901" y="1979672"/>
                </a:lnTo>
                <a:lnTo>
                  <a:pt x="425478" y="1964370"/>
                </a:lnTo>
                <a:lnTo>
                  <a:pt x="435714" y="1951412"/>
                </a:lnTo>
                <a:lnTo>
                  <a:pt x="446291" y="1925871"/>
                </a:lnTo>
                <a:lnTo>
                  <a:pt x="456868" y="1934346"/>
                </a:lnTo>
                <a:lnTo>
                  <a:pt x="467104" y="1929660"/>
                </a:lnTo>
                <a:lnTo>
                  <a:pt x="477682" y="1912970"/>
                </a:lnTo>
                <a:lnTo>
                  <a:pt x="487918" y="1909123"/>
                </a:lnTo>
                <a:lnTo>
                  <a:pt x="498495" y="1899635"/>
                </a:lnTo>
                <a:lnTo>
                  <a:pt x="509072" y="1893677"/>
                </a:lnTo>
                <a:lnTo>
                  <a:pt x="518967" y="1876871"/>
                </a:lnTo>
                <a:lnTo>
                  <a:pt x="529544" y="1879301"/>
                </a:lnTo>
                <a:lnTo>
                  <a:pt x="539780" y="1863710"/>
                </a:lnTo>
                <a:lnTo>
                  <a:pt x="550358" y="1878983"/>
                </a:lnTo>
                <a:lnTo>
                  <a:pt x="560594" y="1852979"/>
                </a:lnTo>
                <a:lnTo>
                  <a:pt x="571171" y="1841959"/>
                </a:lnTo>
                <a:lnTo>
                  <a:pt x="581748" y="1822636"/>
                </a:lnTo>
                <a:lnTo>
                  <a:pt x="591984" y="1815550"/>
                </a:lnTo>
                <a:lnTo>
                  <a:pt x="602561" y="1810141"/>
                </a:lnTo>
                <a:lnTo>
                  <a:pt x="612797" y="1790298"/>
                </a:lnTo>
                <a:lnTo>
                  <a:pt x="623375" y="1796662"/>
                </a:lnTo>
                <a:lnTo>
                  <a:pt x="633952" y="1783211"/>
                </a:lnTo>
                <a:lnTo>
                  <a:pt x="643506" y="1778323"/>
                </a:lnTo>
                <a:lnTo>
                  <a:pt x="654083" y="1758509"/>
                </a:lnTo>
                <a:lnTo>
                  <a:pt x="664319" y="1762703"/>
                </a:lnTo>
                <a:lnTo>
                  <a:pt x="674896" y="1735658"/>
                </a:lnTo>
                <a:lnTo>
                  <a:pt x="685132" y="1713415"/>
                </a:lnTo>
                <a:lnTo>
                  <a:pt x="695709" y="1727241"/>
                </a:lnTo>
                <a:lnTo>
                  <a:pt x="706287" y="1739476"/>
                </a:lnTo>
                <a:lnTo>
                  <a:pt x="716523" y="1731117"/>
                </a:lnTo>
                <a:lnTo>
                  <a:pt x="727100" y="1721977"/>
                </a:lnTo>
                <a:lnTo>
                  <a:pt x="737336" y="1709828"/>
                </a:lnTo>
                <a:lnTo>
                  <a:pt x="747913" y="1693601"/>
                </a:lnTo>
                <a:lnTo>
                  <a:pt x="758490" y="1687035"/>
                </a:lnTo>
                <a:lnTo>
                  <a:pt x="768044" y="1680411"/>
                </a:lnTo>
                <a:lnTo>
                  <a:pt x="778621" y="1674800"/>
                </a:lnTo>
                <a:lnTo>
                  <a:pt x="788857" y="1669506"/>
                </a:lnTo>
                <a:lnTo>
                  <a:pt x="799435" y="1667771"/>
                </a:lnTo>
                <a:lnTo>
                  <a:pt x="809671" y="1649895"/>
                </a:lnTo>
                <a:lnTo>
                  <a:pt x="820248" y="1660482"/>
                </a:lnTo>
                <a:lnTo>
                  <a:pt x="830825" y="1640784"/>
                </a:lnTo>
                <a:lnTo>
                  <a:pt x="841061" y="1626986"/>
                </a:lnTo>
                <a:lnTo>
                  <a:pt x="851638" y="1625829"/>
                </a:lnTo>
                <a:lnTo>
                  <a:pt x="861874" y="1607230"/>
                </a:lnTo>
                <a:lnTo>
                  <a:pt x="872452" y="1600838"/>
                </a:lnTo>
                <a:lnTo>
                  <a:pt x="883029" y="1601648"/>
                </a:lnTo>
                <a:lnTo>
                  <a:pt x="892583" y="1598032"/>
                </a:lnTo>
                <a:lnTo>
                  <a:pt x="903160" y="1594908"/>
                </a:lnTo>
                <a:lnTo>
                  <a:pt x="913396" y="1590135"/>
                </a:lnTo>
                <a:lnTo>
                  <a:pt x="923973" y="1589991"/>
                </a:lnTo>
                <a:lnTo>
                  <a:pt x="934209" y="1580127"/>
                </a:lnTo>
                <a:lnTo>
                  <a:pt x="944786" y="1566388"/>
                </a:lnTo>
                <a:lnTo>
                  <a:pt x="955364" y="1563640"/>
                </a:lnTo>
                <a:lnTo>
                  <a:pt x="965600" y="1561037"/>
                </a:lnTo>
                <a:lnTo>
                  <a:pt x="976177" y="1554210"/>
                </a:lnTo>
                <a:lnTo>
                  <a:pt x="986413" y="1556264"/>
                </a:lnTo>
                <a:lnTo>
                  <a:pt x="996990" y="1556814"/>
                </a:lnTo>
                <a:lnTo>
                  <a:pt x="1007568" y="1568181"/>
                </a:lnTo>
                <a:lnTo>
                  <a:pt x="1017462" y="1560024"/>
                </a:lnTo>
                <a:lnTo>
                  <a:pt x="1028040" y="1554702"/>
                </a:lnTo>
                <a:lnTo>
                  <a:pt x="1038276" y="1548599"/>
                </a:lnTo>
                <a:lnTo>
                  <a:pt x="1048853" y="1554644"/>
                </a:lnTo>
                <a:lnTo>
                  <a:pt x="1059089" y="1570466"/>
                </a:lnTo>
                <a:lnTo>
                  <a:pt x="1069666" y="1570842"/>
                </a:lnTo>
                <a:lnTo>
                  <a:pt x="1080243" y="1592536"/>
                </a:lnTo>
                <a:lnTo>
                  <a:pt x="1090480" y="1597511"/>
                </a:lnTo>
                <a:lnTo>
                  <a:pt x="1101057" y="1607433"/>
                </a:lnTo>
                <a:lnTo>
                  <a:pt x="1111293" y="1616805"/>
                </a:lnTo>
                <a:lnTo>
                  <a:pt x="1121870" y="1602197"/>
                </a:lnTo>
                <a:lnTo>
                  <a:pt x="1132447" y="1615445"/>
                </a:lnTo>
                <a:lnTo>
                  <a:pt x="1142001" y="1628722"/>
                </a:lnTo>
                <a:lnTo>
                  <a:pt x="1152578" y="1633523"/>
                </a:lnTo>
                <a:lnTo>
                  <a:pt x="1162814" y="1630602"/>
                </a:lnTo>
                <a:lnTo>
                  <a:pt x="1173391" y="1629734"/>
                </a:lnTo>
                <a:lnTo>
                  <a:pt x="1183628" y="1619032"/>
                </a:lnTo>
                <a:lnTo>
                  <a:pt x="1194205" y="1590135"/>
                </a:lnTo>
                <a:lnTo>
                  <a:pt x="1204782" y="1620044"/>
                </a:lnTo>
                <a:lnTo>
                  <a:pt x="1215018" y="1616428"/>
                </a:lnTo>
                <a:lnTo>
                  <a:pt x="1225595" y="1621548"/>
                </a:lnTo>
                <a:lnTo>
                  <a:pt x="1235831" y="1601908"/>
                </a:lnTo>
                <a:lnTo>
                  <a:pt x="1246409" y="1607838"/>
                </a:lnTo>
                <a:lnTo>
                  <a:pt x="1256986" y="1595747"/>
                </a:lnTo>
                <a:lnTo>
                  <a:pt x="1266539" y="1580272"/>
                </a:lnTo>
                <a:lnTo>
                  <a:pt x="1277117" y="1573619"/>
                </a:lnTo>
                <a:lnTo>
                  <a:pt x="1287353" y="1565491"/>
                </a:lnTo>
                <a:lnTo>
                  <a:pt x="1297930" y="1557566"/>
                </a:lnTo>
                <a:lnTo>
                  <a:pt x="1308166" y="1548570"/>
                </a:lnTo>
                <a:lnTo>
                  <a:pt x="1318743" y="1540615"/>
                </a:lnTo>
                <a:lnTo>
                  <a:pt x="1329321" y="1537520"/>
                </a:lnTo>
                <a:lnTo>
                  <a:pt x="1339557" y="1529132"/>
                </a:lnTo>
                <a:lnTo>
                  <a:pt x="1350134" y="1520715"/>
                </a:lnTo>
                <a:lnTo>
                  <a:pt x="1360370" y="1516318"/>
                </a:lnTo>
                <a:lnTo>
                  <a:pt x="1370947" y="1512616"/>
                </a:lnTo>
                <a:lnTo>
                  <a:pt x="1381524" y="1513541"/>
                </a:lnTo>
                <a:lnTo>
                  <a:pt x="1391078" y="1502029"/>
                </a:lnTo>
                <a:lnTo>
                  <a:pt x="1401655" y="1505992"/>
                </a:lnTo>
                <a:lnTo>
                  <a:pt x="1411891" y="1509839"/>
                </a:lnTo>
                <a:lnTo>
                  <a:pt x="1422469" y="1502116"/>
                </a:lnTo>
                <a:lnTo>
                  <a:pt x="1432705" y="1496331"/>
                </a:lnTo>
                <a:lnTo>
                  <a:pt x="1443282" y="1498356"/>
                </a:lnTo>
                <a:lnTo>
                  <a:pt x="1453859" y="1492860"/>
                </a:lnTo>
                <a:lnTo>
                  <a:pt x="1464095" y="1486843"/>
                </a:lnTo>
                <a:lnTo>
                  <a:pt x="1474672" y="1492455"/>
                </a:lnTo>
                <a:lnTo>
                  <a:pt x="1484908" y="1490951"/>
                </a:lnTo>
                <a:lnTo>
                  <a:pt x="1495486" y="1478050"/>
                </a:lnTo>
                <a:lnTo>
                  <a:pt x="1506063" y="1457716"/>
                </a:lnTo>
                <a:lnTo>
                  <a:pt x="1515958" y="1462141"/>
                </a:lnTo>
                <a:lnTo>
                  <a:pt x="1526535" y="1458988"/>
                </a:lnTo>
                <a:lnTo>
                  <a:pt x="1536771" y="1458815"/>
                </a:lnTo>
                <a:lnTo>
                  <a:pt x="1547348" y="1462315"/>
                </a:lnTo>
                <a:lnTo>
                  <a:pt x="1557584" y="1455228"/>
                </a:lnTo>
                <a:lnTo>
                  <a:pt x="1568162" y="1454563"/>
                </a:lnTo>
                <a:lnTo>
                  <a:pt x="1578739" y="1449790"/>
                </a:lnTo>
                <a:lnTo>
                  <a:pt x="1588975" y="1450051"/>
                </a:lnTo>
                <a:lnTo>
                  <a:pt x="1599552" y="1435270"/>
                </a:lnTo>
                <a:lnTo>
                  <a:pt x="1609788" y="1433852"/>
                </a:lnTo>
                <a:lnTo>
                  <a:pt x="1620365" y="1418724"/>
                </a:lnTo>
                <a:lnTo>
                  <a:pt x="1630943" y="1419303"/>
                </a:lnTo>
                <a:lnTo>
                  <a:pt x="1640496" y="1414906"/>
                </a:lnTo>
                <a:lnTo>
                  <a:pt x="1651074" y="1414154"/>
                </a:lnTo>
                <a:lnTo>
                  <a:pt x="1661310" y="1404407"/>
                </a:lnTo>
                <a:lnTo>
                  <a:pt x="1671887" y="1405101"/>
                </a:lnTo>
                <a:lnTo>
                  <a:pt x="1682123" y="1400878"/>
                </a:lnTo>
                <a:lnTo>
                  <a:pt x="1692700" y="1395671"/>
                </a:lnTo>
                <a:lnTo>
                  <a:pt x="1703277" y="1385316"/>
                </a:lnTo>
                <a:lnTo>
                  <a:pt x="1713513" y="1374180"/>
                </a:lnTo>
                <a:lnTo>
                  <a:pt x="1724091" y="1359977"/>
                </a:lnTo>
                <a:lnTo>
                  <a:pt x="1734327" y="1356796"/>
                </a:lnTo>
                <a:lnTo>
                  <a:pt x="1744904" y="1368279"/>
                </a:lnTo>
                <a:lnTo>
                  <a:pt x="1755481" y="1352544"/>
                </a:lnTo>
                <a:lnTo>
                  <a:pt x="1765035" y="1332614"/>
                </a:lnTo>
                <a:lnTo>
                  <a:pt x="1775612" y="1326887"/>
                </a:lnTo>
                <a:lnTo>
                  <a:pt x="1785848" y="1319251"/>
                </a:lnTo>
                <a:lnTo>
                  <a:pt x="1796425" y="1306928"/>
                </a:lnTo>
                <a:lnTo>
                  <a:pt x="1806661" y="1299263"/>
                </a:lnTo>
                <a:lnTo>
                  <a:pt x="1817239" y="1275284"/>
                </a:lnTo>
                <a:lnTo>
                  <a:pt x="1827816" y="1274214"/>
                </a:lnTo>
                <a:lnTo>
                  <a:pt x="1838052" y="1251392"/>
                </a:lnTo>
                <a:lnTo>
                  <a:pt x="1848629" y="1242281"/>
                </a:lnTo>
                <a:lnTo>
                  <a:pt x="1858865" y="1232301"/>
                </a:lnTo>
                <a:lnTo>
                  <a:pt x="1869443" y="1223739"/>
                </a:lnTo>
                <a:lnTo>
                  <a:pt x="1880020" y="1215235"/>
                </a:lnTo>
                <a:lnTo>
                  <a:pt x="1889573" y="1204331"/>
                </a:lnTo>
                <a:lnTo>
                  <a:pt x="1900151" y="1197678"/>
                </a:lnTo>
                <a:lnTo>
                  <a:pt x="1910387" y="1186715"/>
                </a:lnTo>
                <a:lnTo>
                  <a:pt x="1920964" y="1184141"/>
                </a:lnTo>
                <a:lnTo>
                  <a:pt x="1931200" y="1170604"/>
                </a:lnTo>
                <a:lnTo>
                  <a:pt x="1941777" y="1161550"/>
                </a:lnTo>
                <a:lnTo>
                  <a:pt x="1952355" y="1159381"/>
                </a:lnTo>
                <a:lnTo>
                  <a:pt x="1962591" y="1156864"/>
                </a:lnTo>
                <a:lnTo>
                  <a:pt x="1973168" y="1150761"/>
                </a:lnTo>
                <a:lnTo>
                  <a:pt x="1983404" y="1139104"/>
                </a:lnTo>
                <a:lnTo>
                  <a:pt x="1993981" y="1132914"/>
                </a:lnTo>
                <a:lnTo>
                  <a:pt x="2004558" y="1108241"/>
                </a:lnTo>
                <a:lnTo>
                  <a:pt x="2014453" y="1122096"/>
                </a:lnTo>
                <a:lnTo>
                  <a:pt x="2025030" y="1112233"/>
                </a:lnTo>
                <a:lnTo>
                  <a:pt x="2035266" y="1106158"/>
                </a:lnTo>
                <a:lnTo>
                  <a:pt x="2045844" y="1089555"/>
                </a:lnTo>
                <a:lnTo>
                  <a:pt x="2056080" y="1082729"/>
                </a:lnTo>
                <a:lnTo>
                  <a:pt x="2066657" y="1078708"/>
                </a:lnTo>
                <a:lnTo>
                  <a:pt x="2077234" y="1068642"/>
                </a:lnTo>
                <a:lnTo>
                  <a:pt x="2087470" y="1070378"/>
                </a:lnTo>
                <a:lnTo>
                  <a:pt x="2098048" y="1064043"/>
                </a:lnTo>
                <a:lnTo>
                  <a:pt x="2108284" y="1037519"/>
                </a:lnTo>
                <a:lnTo>
                  <a:pt x="2118861" y="1035263"/>
                </a:lnTo>
                <a:lnTo>
                  <a:pt x="2129438" y="1033209"/>
                </a:lnTo>
                <a:lnTo>
                  <a:pt x="2138992" y="1016346"/>
                </a:lnTo>
                <a:lnTo>
                  <a:pt x="2149569" y="1015073"/>
                </a:lnTo>
                <a:lnTo>
                  <a:pt x="2159805" y="1012643"/>
                </a:lnTo>
                <a:lnTo>
                  <a:pt x="2170382" y="1000437"/>
                </a:lnTo>
                <a:lnTo>
                  <a:pt x="2180618" y="990776"/>
                </a:lnTo>
                <a:lnTo>
                  <a:pt x="2191196" y="990313"/>
                </a:lnTo>
                <a:lnTo>
                  <a:pt x="2201773" y="969284"/>
                </a:lnTo>
                <a:lnTo>
                  <a:pt x="2212009" y="965640"/>
                </a:lnTo>
                <a:lnTo>
                  <a:pt x="2222586" y="944437"/>
                </a:lnTo>
                <a:lnTo>
                  <a:pt x="2232822" y="914037"/>
                </a:lnTo>
                <a:lnTo>
                  <a:pt x="2243399" y="918115"/>
                </a:lnTo>
                <a:lnTo>
                  <a:pt x="2253977" y="916380"/>
                </a:lnTo>
                <a:lnTo>
                  <a:pt x="2263530" y="905041"/>
                </a:lnTo>
                <a:lnTo>
                  <a:pt x="2274108" y="901512"/>
                </a:lnTo>
                <a:lnTo>
                  <a:pt x="2284344" y="889422"/>
                </a:lnTo>
                <a:lnTo>
                  <a:pt x="2294921" y="885603"/>
                </a:lnTo>
                <a:lnTo>
                  <a:pt x="2305157" y="877215"/>
                </a:lnTo>
                <a:lnTo>
                  <a:pt x="2315734" y="868885"/>
                </a:lnTo>
                <a:lnTo>
                  <a:pt x="2326311" y="875942"/>
                </a:lnTo>
                <a:lnTo>
                  <a:pt x="2336547" y="864372"/>
                </a:lnTo>
                <a:lnTo>
                  <a:pt x="2347125" y="843199"/>
                </a:lnTo>
                <a:lnTo>
                  <a:pt x="2357361" y="877331"/>
                </a:lnTo>
                <a:lnTo>
                  <a:pt x="2367938" y="865934"/>
                </a:lnTo>
                <a:lnTo>
                  <a:pt x="2378515" y="863967"/>
                </a:lnTo>
                <a:lnTo>
                  <a:pt x="2388069" y="836112"/>
                </a:lnTo>
                <a:lnTo>
                  <a:pt x="2398646" y="835794"/>
                </a:lnTo>
                <a:lnTo>
                  <a:pt x="2408882" y="820984"/>
                </a:lnTo>
                <a:lnTo>
                  <a:pt x="2419459" y="807390"/>
                </a:lnTo>
                <a:lnTo>
                  <a:pt x="2429695" y="788357"/>
                </a:lnTo>
                <a:lnTo>
                  <a:pt x="2440273" y="772824"/>
                </a:lnTo>
                <a:lnTo>
                  <a:pt x="2450850" y="766287"/>
                </a:lnTo>
                <a:lnTo>
                  <a:pt x="2461086" y="765998"/>
                </a:lnTo>
                <a:lnTo>
                  <a:pt x="2471663" y="744130"/>
                </a:lnTo>
                <a:lnTo>
                  <a:pt x="2481899" y="737506"/>
                </a:lnTo>
                <a:lnTo>
                  <a:pt x="2492476" y="718705"/>
                </a:lnTo>
                <a:lnTo>
                  <a:pt x="2503054" y="732965"/>
                </a:lnTo>
                <a:lnTo>
                  <a:pt x="2512949" y="1002635"/>
                </a:lnTo>
                <a:lnTo>
                  <a:pt x="2523526" y="1422196"/>
                </a:lnTo>
                <a:lnTo>
                  <a:pt x="2533762" y="1138179"/>
                </a:lnTo>
                <a:lnTo>
                  <a:pt x="2544339" y="936772"/>
                </a:lnTo>
                <a:lnTo>
                  <a:pt x="2554575" y="876984"/>
                </a:lnTo>
                <a:lnTo>
                  <a:pt x="2565152" y="845311"/>
                </a:lnTo>
                <a:lnTo>
                  <a:pt x="2575730" y="795675"/>
                </a:lnTo>
                <a:lnTo>
                  <a:pt x="2585966" y="783382"/>
                </a:lnTo>
                <a:lnTo>
                  <a:pt x="2596543" y="794026"/>
                </a:lnTo>
                <a:lnTo>
                  <a:pt x="2606779" y="777712"/>
                </a:lnTo>
                <a:lnTo>
                  <a:pt x="2617356" y="726225"/>
                </a:lnTo>
                <a:lnTo>
                  <a:pt x="2627933" y="764002"/>
                </a:lnTo>
                <a:lnTo>
                  <a:pt x="2637487" y="588744"/>
                </a:lnTo>
                <a:lnTo>
                  <a:pt x="2648064" y="555190"/>
                </a:lnTo>
                <a:lnTo>
                  <a:pt x="2658300" y="562306"/>
                </a:lnTo>
                <a:lnTo>
                  <a:pt x="2668878" y="527249"/>
                </a:lnTo>
                <a:lnTo>
                  <a:pt x="2679114" y="534075"/>
                </a:lnTo>
                <a:lnTo>
                  <a:pt x="2689691" y="504803"/>
                </a:lnTo>
                <a:lnTo>
                  <a:pt x="2700268" y="498902"/>
                </a:lnTo>
                <a:lnTo>
                  <a:pt x="2710504" y="471452"/>
                </a:lnTo>
                <a:lnTo>
                  <a:pt x="2721081" y="462659"/>
                </a:lnTo>
                <a:lnTo>
                  <a:pt x="2731318" y="479059"/>
                </a:lnTo>
                <a:lnTo>
                  <a:pt x="2741895" y="476572"/>
                </a:lnTo>
                <a:lnTo>
                  <a:pt x="2752472" y="473650"/>
                </a:lnTo>
                <a:lnTo>
                  <a:pt x="2762026" y="450828"/>
                </a:lnTo>
                <a:lnTo>
                  <a:pt x="2772603" y="428093"/>
                </a:lnTo>
                <a:lnTo>
                  <a:pt x="2782839" y="434254"/>
                </a:lnTo>
                <a:lnTo>
                  <a:pt x="2793416" y="431506"/>
                </a:lnTo>
                <a:lnTo>
                  <a:pt x="2803652" y="427601"/>
                </a:lnTo>
                <a:lnTo>
                  <a:pt x="2814230" y="403680"/>
                </a:lnTo>
                <a:lnTo>
                  <a:pt x="2824807" y="400585"/>
                </a:lnTo>
                <a:lnTo>
                  <a:pt x="2835043" y="392602"/>
                </a:lnTo>
                <a:lnTo>
                  <a:pt x="2845620" y="404461"/>
                </a:lnTo>
                <a:lnTo>
                  <a:pt x="2855856" y="408366"/>
                </a:lnTo>
                <a:lnTo>
                  <a:pt x="2866433" y="351123"/>
                </a:lnTo>
                <a:lnTo>
                  <a:pt x="2877011" y="353929"/>
                </a:lnTo>
                <a:lnTo>
                  <a:pt x="2886564" y="353292"/>
                </a:lnTo>
                <a:lnTo>
                  <a:pt x="2897141" y="339466"/>
                </a:lnTo>
                <a:lnTo>
                  <a:pt x="2907378" y="341375"/>
                </a:lnTo>
                <a:lnTo>
                  <a:pt x="2917955" y="327231"/>
                </a:lnTo>
                <a:lnTo>
                  <a:pt x="2928191" y="305739"/>
                </a:lnTo>
                <a:lnTo>
                  <a:pt x="2938768" y="302789"/>
                </a:lnTo>
                <a:lnTo>
                  <a:pt x="2949345" y="296975"/>
                </a:lnTo>
                <a:lnTo>
                  <a:pt x="2959581" y="284768"/>
                </a:lnTo>
                <a:lnTo>
                  <a:pt x="2970159" y="268570"/>
                </a:lnTo>
                <a:lnTo>
                  <a:pt x="2980395" y="249942"/>
                </a:lnTo>
                <a:lnTo>
                  <a:pt x="2990972" y="266603"/>
                </a:lnTo>
                <a:lnTo>
                  <a:pt x="3001549" y="246529"/>
                </a:lnTo>
                <a:lnTo>
                  <a:pt x="3011444" y="231141"/>
                </a:lnTo>
                <a:lnTo>
                  <a:pt x="3022021" y="222782"/>
                </a:lnTo>
                <a:lnTo>
                  <a:pt x="3032257" y="201377"/>
                </a:lnTo>
                <a:lnTo>
                  <a:pt x="3042835" y="188303"/>
                </a:lnTo>
                <a:lnTo>
                  <a:pt x="3053071" y="171121"/>
                </a:lnTo>
                <a:lnTo>
                  <a:pt x="3063648" y="164787"/>
                </a:lnTo>
                <a:lnTo>
                  <a:pt x="3074225" y="141039"/>
                </a:lnTo>
                <a:lnTo>
                  <a:pt x="3084461" y="135283"/>
                </a:lnTo>
                <a:lnTo>
                  <a:pt x="3095038" y="120300"/>
                </a:lnTo>
                <a:lnTo>
                  <a:pt x="3105274" y="86746"/>
                </a:lnTo>
                <a:lnTo>
                  <a:pt x="3115852" y="115382"/>
                </a:lnTo>
                <a:lnTo>
                  <a:pt x="3126429" y="121023"/>
                </a:lnTo>
                <a:lnTo>
                  <a:pt x="3135983" y="84317"/>
                </a:lnTo>
                <a:lnTo>
                  <a:pt x="3146560" y="77664"/>
                </a:lnTo>
                <a:lnTo>
                  <a:pt x="3156796" y="84317"/>
                </a:lnTo>
                <a:lnTo>
                  <a:pt x="3167373" y="72052"/>
                </a:lnTo>
                <a:lnTo>
                  <a:pt x="3177609" y="48565"/>
                </a:lnTo>
                <a:lnTo>
                  <a:pt x="3188186" y="34594"/>
                </a:lnTo>
                <a:lnTo>
                  <a:pt x="3198764" y="29243"/>
                </a:lnTo>
                <a:lnTo>
                  <a:pt x="3209000" y="14549"/>
                </a:lnTo>
                <a:lnTo>
                  <a:pt x="3219577" y="0"/>
                </a:lnTo>
              </a:path>
            </a:pathLst>
          </a:custGeom>
          <a:ln w="25746" cap="flat">
            <a:solidFill>
              <a:srgbClr val="2875A8">
                <a:alpha val="100000"/>
              </a:srgbClr>
            </a:solidFill>
            <a:prstDash val="solid"/>
            <a:round/>
          </a:ln>
        </p:spPr>
        <p:txBody>
          <a:bodyPr/>
          <a:lstStyle/>
          <a:p>
            <a:endParaRPr/>
          </a:p>
        </p:txBody>
      </p:sp>
      <p:sp>
        <p:nvSpPr>
          <p:cNvPr id="73" name="rc72"/>
          <p:cNvSpPr/>
          <p:nvPr/>
        </p:nvSpPr>
        <p:spPr>
          <a:xfrm>
            <a:off x="7249237" y="1618109"/>
            <a:ext cx="544210" cy="135817"/>
          </a:xfrm>
          <a:prstGeom prst="rect">
            <a:avLst/>
          </a:prstGeom>
        </p:spPr>
        <p:txBody>
          <a:bodyPr/>
          <a:lstStyle/>
          <a:p>
            <a:endParaRPr/>
          </a:p>
        </p:txBody>
      </p:sp>
      <p:sp>
        <p:nvSpPr>
          <p:cNvPr id="74" name="rc73"/>
          <p:cNvSpPr/>
          <p:nvPr/>
        </p:nvSpPr>
        <p:spPr>
          <a:xfrm>
            <a:off x="7793447" y="1618109"/>
            <a:ext cx="258460" cy="135817"/>
          </a:xfrm>
          <a:prstGeom prst="rect">
            <a:avLst/>
          </a:prstGeom>
        </p:spPr>
        <p:txBody>
          <a:bodyPr/>
          <a:lstStyle/>
          <a:p>
            <a:endParaRPr/>
          </a:p>
        </p:txBody>
      </p:sp>
      <p:sp>
        <p:nvSpPr>
          <p:cNvPr id="78" name="pl77"/>
          <p:cNvSpPr/>
          <p:nvPr/>
        </p:nvSpPr>
        <p:spPr>
          <a:xfrm>
            <a:off x="5251984" y="1230446"/>
            <a:ext cx="0" cy="2603271"/>
          </a:xfrm>
          <a:custGeom>
            <a:avLst/>
            <a:gdLst/>
            <a:ahLst/>
            <a:cxnLst/>
            <a:rect l="0" t="0" r="0" b="0"/>
            <a:pathLst>
              <a:path h="2603271">
                <a:moveTo>
                  <a:pt x="0" y="2603271"/>
                </a:moveTo>
                <a:lnTo>
                  <a:pt x="0" y="0"/>
                </a:lnTo>
              </a:path>
            </a:pathLst>
          </a:custGeom>
          <a:ln w="6775" cap="flat">
            <a:solidFill>
              <a:srgbClr val="000000">
                <a:alpha val="100000"/>
              </a:srgbClr>
            </a:solidFill>
            <a:prstDash val="solid"/>
            <a:round/>
          </a:ln>
        </p:spPr>
        <p:txBody>
          <a:bodyPr/>
          <a:lstStyle/>
          <a:p>
            <a:endParaRPr/>
          </a:p>
        </p:txBody>
      </p:sp>
      <p:sp>
        <p:nvSpPr>
          <p:cNvPr id="79" name="tx78"/>
          <p:cNvSpPr/>
          <p:nvPr/>
        </p:nvSpPr>
        <p:spPr>
          <a:xfrm>
            <a:off x="5054827" y="3786340"/>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8</a:t>
            </a:r>
          </a:p>
        </p:txBody>
      </p:sp>
      <p:sp>
        <p:nvSpPr>
          <p:cNvPr id="80" name="tx79"/>
          <p:cNvSpPr/>
          <p:nvPr/>
        </p:nvSpPr>
        <p:spPr>
          <a:xfrm>
            <a:off x="5054827" y="3497088"/>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9</a:t>
            </a:r>
          </a:p>
        </p:txBody>
      </p:sp>
      <p:sp>
        <p:nvSpPr>
          <p:cNvPr id="81" name="tx80"/>
          <p:cNvSpPr/>
          <p:nvPr/>
        </p:nvSpPr>
        <p:spPr>
          <a:xfrm>
            <a:off x="4984196" y="3207835"/>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10</a:t>
            </a:r>
          </a:p>
        </p:txBody>
      </p:sp>
      <p:sp>
        <p:nvSpPr>
          <p:cNvPr id="82" name="tx81"/>
          <p:cNvSpPr/>
          <p:nvPr/>
        </p:nvSpPr>
        <p:spPr>
          <a:xfrm>
            <a:off x="4984196" y="2920133"/>
            <a:ext cx="141262" cy="9128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11</a:t>
            </a:r>
          </a:p>
        </p:txBody>
      </p:sp>
      <p:sp>
        <p:nvSpPr>
          <p:cNvPr id="83" name="tx82"/>
          <p:cNvSpPr/>
          <p:nvPr/>
        </p:nvSpPr>
        <p:spPr>
          <a:xfrm>
            <a:off x="4984196" y="2630881"/>
            <a:ext cx="141262" cy="9128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12</a:t>
            </a:r>
          </a:p>
        </p:txBody>
      </p:sp>
      <p:sp>
        <p:nvSpPr>
          <p:cNvPr id="84" name="tx83"/>
          <p:cNvSpPr/>
          <p:nvPr/>
        </p:nvSpPr>
        <p:spPr>
          <a:xfrm>
            <a:off x="4984196" y="2340016"/>
            <a:ext cx="141262"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13</a:t>
            </a:r>
          </a:p>
        </p:txBody>
      </p:sp>
      <p:sp>
        <p:nvSpPr>
          <p:cNvPr id="85" name="tx84"/>
          <p:cNvSpPr/>
          <p:nvPr/>
        </p:nvSpPr>
        <p:spPr>
          <a:xfrm>
            <a:off x="4984196" y="2052376"/>
            <a:ext cx="141262" cy="9128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14</a:t>
            </a:r>
          </a:p>
        </p:txBody>
      </p:sp>
      <p:sp>
        <p:nvSpPr>
          <p:cNvPr id="86" name="tx85"/>
          <p:cNvSpPr/>
          <p:nvPr/>
        </p:nvSpPr>
        <p:spPr>
          <a:xfrm>
            <a:off x="4984196" y="1761574"/>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15</a:t>
            </a:r>
          </a:p>
        </p:txBody>
      </p:sp>
      <p:sp>
        <p:nvSpPr>
          <p:cNvPr id="87" name="tx86"/>
          <p:cNvSpPr/>
          <p:nvPr/>
        </p:nvSpPr>
        <p:spPr>
          <a:xfrm>
            <a:off x="4984196" y="1472321"/>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16</a:t>
            </a:r>
          </a:p>
        </p:txBody>
      </p:sp>
      <p:sp>
        <p:nvSpPr>
          <p:cNvPr id="88" name="tx87"/>
          <p:cNvSpPr/>
          <p:nvPr/>
        </p:nvSpPr>
        <p:spPr>
          <a:xfrm>
            <a:off x="4984196" y="1184619"/>
            <a:ext cx="141262" cy="9128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17</a:t>
            </a:r>
          </a:p>
        </p:txBody>
      </p:sp>
      <p:sp>
        <p:nvSpPr>
          <p:cNvPr id="89" name="pl88"/>
          <p:cNvSpPr/>
          <p:nvPr/>
        </p:nvSpPr>
        <p:spPr>
          <a:xfrm>
            <a:off x="5251984" y="3833717"/>
            <a:ext cx="71999" cy="0"/>
          </a:xfrm>
          <a:custGeom>
            <a:avLst/>
            <a:gdLst/>
            <a:ahLst/>
            <a:cxnLst/>
            <a:rect l="0" t="0" r="0" b="0"/>
            <a:pathLst>
              <a:path w="71999">
                <a:moveTo>
                  <a:pt x="71999" y="0"/>
                </a:moveTo>
                <a:lnTo>
                  <a:pt x="0" y="0"/>
                </a:lnTo>
              </a:path>
            </a:pathLst>
          </a:custGeom>
          <a:ln w="6775" cap="flat">
            <a:solidFill>
              <a:srgbClr val="000000">
                <a:alpha val="100000"/>
              </a:srgbClr>
            </a:solidFill>
            <a:prstDash val="solid"/>
            <a:round/>
          </a:ln>
        </p:spPr>
        <p:txBody>
          <a:bodyPr/>
          <a:lstStyle/>
          <a:p>
            <a:endParaRPr/>
          </a:p>
        </p:txBody>
      </p:sp>
      <p:sp>
        <p:nvSpPr>
          <p:cNvPr id="90" name="pl89"/>
          <p:cNvSpPr/>
          <p:nvPr/>
        </p:nvSpPr>
        <p:spPr>
          <a:xfrm>
            <a:off x="5251984" y="3544465"/>
            <a:ext cx="71999" cy="0"/>
          </a:xfrm>
          <a:custGeom>
            <a:avLst/>
            <a:gdLst/>
            <a:ahLst/>
            <a:cxnLst/>
            <a:rect l="0" t="0" r="0" b="0"/>
            <a:pathLst>
              <a:path w="71999">
                <a:moveTo>
                  <a:pt x="71999" y="0"/>
                </a:moveTo>
                <a:lnTo>
                  <a:pt x="0" y="0"/>
                </a:lnTo>
              </a:path>
            </a:pathLst>
          </a:custGeom>
          <a:ln w="6775" cap="flat">
            <a:solidFill>
              <a:srgbClr val="000000">
                <a:alpha val="100000"/>
              </a:srgbClr>
            </a:solidFill>
            <a:prstDash val="solid"/>
            <a:round/>
          </a:ln>
        </p:spPr>
        <p:txBody>
          <a:bodyPr/>
          <a:lstStyle/>
          <a:p>
            <a:endParaRPr/>
          </a:p>
        </p:txBody>
      </p:sp>
      <p:sp>
        <p:nvSpPr>
          <p:cNvPr id="91" name="pl90"/>
          <p:cNvSpPr/>
          <p:nvPr/>
        </p:nvSpPr>
        <p:spPr>
          <a:xfrm>
            <a:off x="5251984" y="3255212"/>
            <a:ext cx="71999" cy="0"/>
          </a:xfrm>
          <a:custGeom>
            <a:avLst/>
            <a:gdLst/>
            <a:ahLst/>
            <a:cxnLst/>
            <a:rect l="0" t="0" r="0" b="0"/>
            <a:pathLst>
              <a:path w="71999">
                <a:moveTo>
                  <a:pt x="71999" y="0"/>
                </a:moveTo>
                <a:lnTo>
                  <a:pt x="0" y="0"/>
                </a:lnTo>
              </a:path>
            </a:pathLst>
          </a:custGeom>
          <a:ln w="6775" cap="flat">
            <a:solidFill>
              <a:srgbClr val="000000">
                <a:alpha val="100000"/>
              </a:srgbClr>
            </a:solidFill>
            <a:prstDash val="solid"/>
            <a:round/>
          </a:ln>
        </p:spPr>
        <p:txBody>
          <a:bodyPr/>
          <a:lstStyle/>
          <a:p>
            <a:endParaRPr/>
          </a:p>
        </p:txBody>
      </p:sp>
      <p:sp>
        <p:nvSpPr>
          <p:cNvPr id="92" name="pl91"/>
          <p:cNvSpPr/>
          <p:nvPr/>
        </p:nvSpPr>
        <p:spPr>
          <a:xfrm>
            <a:off x="5251984" y="2965960"/>
            <a:ext cx="71999" cy="0"/>
          </a:xfrm>
          <a:custGeom>
            <a:avLst/>
            <a:gdLst/>
            <a:ahLst/>
            <a:cxnLst/>
            <a:rect l="0" t="0" r="0" b="0"/>
            <a:pathLst>
              <a:path w="71999">
                <a:moveTo>
                  <a:pt x="71999" y="0"/>
                </a:moveTo>
                <a:lnTo>
                  <a:pt x="0" y="0"/>
                </a:lnTo>
              </a:path>
            </a:pathLst>
          </a:custGeom>
          <a:ln w="6775" cap="flat">
            <a:solidFill>
              <a:srgbClr val="000000">
                <a:alpha val="100000"/>
              </a:srgbClr>
            </a:solidFill>
            <a:prstDash val="solid"/>
            <a:round/>
          </a:ln>
        </p:spPr>
        <p:txBody>
          <a:bodyPr/>
          <a:lstStyle/>
          <a:p>
            <a:endParaRPr/>
          </a:p>
        </p:txBody>
      </p:sp>
      <p:sp>
        <p:nvSpPr>
          <p:cNvPr id="93" name="pl92"/>
          <p:cNvSpPr/>
          <p:nvPr/>
        </p:nvSpPr>
        <p:spPr>
          <a:xfrm>
            <a:off x="5251984" y="2676708"/>
            <a:ext cx="71999" cy="0"/>
          </a:xfrm>
          <a:custGeom>
            <a:avLst/>
            <a:gdLst/>
            <a:ahLst/>
            <a:cxnLst/>
            <a:rect l="0" t="0" r="0" b="0"/>
            <a:pathLst>
              <a:path w="71999">
                <a:moveTo>
                  <a:pt x="71999" y="0"/>
                </a:moveTo>
                <a:lnTo>
                  <a:pt x="0" y="0"/>
                </a:lnTo>
              </a:path>
            </a:pathLst>
          </a:custGeom>
          <a:ln w="6775" cap="flat">
            <a:solidFill>
              <a:srgbClr val="000000">
                <a:alpha val="100000"/>
              </a:srgbClr>
            </a:solidFill>
            <a:prstDash val="solid"/>
            <a:round/>
          </a:ln>
        </p:spPr>
        <p:txBody>
          <a:bodyPr/>
          <a:lstStyle/>
          <a:p>
            <a:endParaRPr/>
          </a:p>
        </p:txBody>
      </p:sp>
      <p:sp>
        <p:nvSpPr>
          <p:cNvPr id="94" name="pl93"/>
          <p:cNvSpPr/>
          <p:nvPr/>
        </p:nvSpPr>
        <p:spPr>
          <a:xfrm>
            <a:off x="5251984" y="2387455"/>
            <a:ext cx="71999" cy="0"/>
          </a:xfrm>
          <a:custGeom>
            <a:avLst/>
            <a:gdLst/>
            <a:ahLst/>
            <a:cxnLst/>
            <a:rect l="0" t="0" r="0" b="0"/>
            <a:pathLst>
              <a:path w="71999">
                <a:moveTo>
                  <a:pt x="71999" y="0"/>
                </a:moveTo>
                <a:lnTo>
                  <a:pt x="0" y="0"/>
                </a:lnTo>
              </a:path>
            </a:pathLst>
          </a:custGeom>
          <a:ln w="6775" cap="flat">
            <a:solidFill>
              <a:srgbClr val="000000">
                <a:alpha val="100000"/>
              </a:srgbClr>
            </a:solidFill>
            <a:prstDash val="solid"/>
            <a:round/>
          </a:ln>
        </p:spPr>
        <p:txBody>
          <a:bodyPr/>
          <a:lstStyle/>
          <a:p>
            <a:endParaRPr/>
          </a:p>
        </p:txBody>
      </p:sp>
      <p:sp>
        <p:nvSpPr>
          <p:cNvPr id="95" name="pl94"/>
          <p:cNvSpPr/>
          <p:nvPr/>
        </p:nvSpPr>
        <p:spPr>
          <a:xfrm>
            <a:off x="5251984" y="2098203"/>
            <a:ext cx="71999" cy="0"/>
          </a:xfrm>
          <a:custGeom>
            <a:avLst/>
            <a:gdLst/>
            <a:ahLst/>
            <a:cxnLst/>
            <a:rect l="0" t="0" r="0" b="0"/>
            <a:pathLst>
              <a:path w="71999">
                <a:moveTo>
                  <a:pt x="71999" y="0"/>
                </a:moveTo>
                <a:lnTo>
                  <a:pt x="0" y="0"/>
                </a:lnTo>
              </a:path>
            </a:pathLst>
          </a:custGeom>
          <a:ln w="6775" cap="flat">
            <a:solidFill>
              <a:srgbClr val="000000">
                <a:alpha val="100000"/>
              </a:srgbClr>
            </a:solidFill>
            <a:prstDash val="solid"/>
            <a:round/>
          </a:ln>
        </p:spPr>
        <p:txBody>
          <a:bodyPr/>
          <a:lstStyle/>
          <a:p>
            <a:endParaRPr/>
          </a:p>
        </p:txBody>
      </p:sp>
      <p:sp>
        <p:nvSpPr>
          <p:cNvPr id="96" name="pl95"/>
          <p:cNvSpPr/>
          <p:nvPr/>
        </p:nvSpPr>
        <p:spPr>
          <a:xfrm>
            <a:off x="5251984" y="1808951"/>
            <a:ext cx="71999" cy="0"/>
          </a:xfrm>
          <a:custGeom>
            <a:avLst/>
            <a:gdLst/>
            <a:ahLst/>
            <a:cxnLst/>
            <a:rect l="0" t="0" r="0" b="0"/>
            <a:pathLst>
              <a:path w="71999">
                <a:moveTo>
                  <a:pt x="71999" y="0"/>
                </a:moveTo>
                <a:lnTo>
                  <a:pt x="0" y="0"/>
                </a:lnTo>
              </a:path>
            </a:pathLst>
          </a:custGeom>
          <a:ln w="6775" cap="flat">
            <a:solidFill>
              <a:srgbClr val="000000">
                <a:alpha val="100000"/>
              </a:srgbClr>
            </a:solidFill>
            <a:prstDash val="solid"/>
            <a:round/>
          </a:ln>
        </p:spPr>
        <p:txBody>
          <a:bodyPr/>
          <a:lstStyle/>
          <a:p>
            <a:endParaRPr/>
          </a:p>
        </p:txBody>
      </p:sp>
      <p:sp>
        <p:nvSpPr>
          <p:cNvPr id="97" name="pl96"/>
          <p:cNvSpPr/>
          <p:nvPr/>
        </p:nvSpPr>
        <p:spPr>
          <a:xfrm>
            <a:off x="5251984" y="1519698"/>
            <a:ext cx="71999" cy="0"/>
          </a:xfrm>
          <a:custGeom>
            <a:avLst/>
            <a:gdLst/>
            <a:ahLst/>
            <a:cxnLst/>
            <a:rect l="0" t="0" r="0" b="0"/>
            <a:pathLst>
              <a:path w="71999">
                <a:moveTo>
                  <a:pt x="71999" y="0"/>
                </a:moveTo>
                <a:lnTo>
                  <a:pt x="0" y="0"/>
                </a:lnTo>
              </a:path>
            </a:pathLst>
          </a:custGeom>
          <a:ln w="6775" cap="flat">
            <a:solidFill>
              <a:srgbClr val="000000">
                <a:alpha val="100000"/>
              </a:srgbClr>
            </a:solidFill>
            <a:prstDash val="solid"/>
            <a:round/>
          </a:ln>
        </p:spPr>
        <p:txBody>
          <a:bodyPr/>
          <a:lstStyle/>
          <a:p>
            <a:endParaRPr/>
          </a:p>
        </p:txBody>
      </p:sp>
      <p:sp>
        <p:nvSpPr>
          <p:cNvPr id="98" name="pl97"/>
          <p:cNvSpPr/>
          <p:nvPr/>
        </p:nvSpPr>
        <p:spPr>
          <a:xfrm>
            <a:off x="5251984" y="1230446"/>
            <a:ext cx="71999" cy="0"/>
          </a:xfrm>
          <a:custGeom>
            <a:avLst/>
            <a:gdLst/>
            <a:ahLst/>
            <a:cxnLst/>
            <a:rect l="0" t="0" r="0" b="0"/>
            <a:pathLst>
              <a:path w="71999">
                <a:moveTo>
                  <a:pt x="71999" y="0"/>
                </a:moveTo>
                <a:lnTo>
                  <a:pt x="0" y="0"/>
                </a:lnTo>
              </a:path>
            </a:pathLst>
          </a:custGeom>
          <a:ln w="6775" cap="flat">
            <a:solidFill>
              <a:srgbClr val="000000">
                <a:alpha val="100000"/>
              </a:srgbClr>
            </a:solidFill>
            <a:prstDash val="solid"/>
            <a:round/>
          </a:ln>
        </p:spPr>
        <p:txBody>
          <a:bodyPr/>
          <a:lstStyle/>
          <a:p>
            <a:endParaRPr/>
          </a:p>
        </p:txBody>
      </p:sp>
      <p:sp>
        <p:nvSpPr>
          <p:cNvPr id="99" name="pl98"/>
          <p:cNvSpPr/>
          <p:nvPr/>
        </p:nvSpPr>
        <p:spPr>
          <a:xfrm>
            <a:off x="5251984" y="3833717"/>
            <a:ext cx="3283975" cy="0"/>
          </a:xfrm>
          <a:custGeom>
            <a:avLst/>
            <a:gdLst/>
            <a:ahLst/>
            <a:cxnLst/>
            <a:rect l="0" t="0" r="0" b="0"/>
            <a:pathLst>
              <a:path w="3283975">
                <a:moveTo>
                  <a:pt x="0" y="0"/>
                </a:moveTo>
                <a:lnTo>
                  <a:pt x="3283975" y="0"/>
                </a:lnTo>
              </a:path>
            </a:pathLst>
          </a:custGeom>
          <a:ln w="6775" cap="flat">
            <a:solidFill>
              <a:srgbClr val="000000">
                <a:alpha val="100000"/>
              </a:srgbClr>
            </a:solidFill>
            <a:prstDash val="solid"/>
            <a:round/>
          </a:ln>
        </p:spPr>
        <p:txBody>
          <a:bodyPr/>
          <a:lstStyle/>
          <a:p>
            <a:endParaRPr/>
          </a:p>
        </p:txBody>
      </p:sp>
      <p:sp>
        <p:nvSpPr>
          <p:cNvPr id="100" name="pl99"/>
          <p:cNvSpPr/>
          <p:nvPr/>
        </p:nvSpPr>
        <p:spPr>
          <a:xfrm>
            <a:off x="5284183" y="3761717"/>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101" name="pl100"/>
          <p:cNvSpPr/>
          <p:nvPr/>
        </p:nvSpPr>
        <p:spPr>
          <a:xfrm>
            <a:off x="5907558" y="3761717"/>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102" name="pl101"/>
          <p:cNvSpPr/>
          <p:nvPr/>
        </p:nvSpPr>
        <p:spPr>
          <a:xfrm>
            <a:off x="6530592" y="3761717"/>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103" name="pl102"/>
          <p:cNvSpPr/>
          <p:nvPr/>
        </p:nvSpPr>
        <p:spPr>
          <a:xfrm>
            <a:off x="7153626" y="3761717"/>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104" name="pl103"/>
          <p:cNvSpPr/>
          <p:nvPr/>
        </p:nvSpPr>
        <p:spPr>
          <a:xfrm>
            <a:off x="7776660" y="3761717"/>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105" name="pl104"/>
          <p:cNvSpPr/>
          <p:nvPr/>
        </p:nvSpPr>
        <p:spPr>
          <a:xfrm>
            <a:off x="8400035" y="3761717"/>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106" name="tx105"/>
          <p:cNvSpPr/>
          <p:nvPr/>
        </p:nvSpPr>
        <p:spPr>
          <a:xfrm>
            <a:off x="5022897" y="3983625"/>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2000</a:t>
            </a:r>
          </a:p>
        </p:txBody>
      </p:sp>
      <p:sp>
        <p:nvSpPr>
          <p:cNvPr id="107" name="tx106"/>
          <p:cNvSpPr/>
          <p:nvPr/>
        </p:nvSpPr>
        <p:spPr>
          <a:xfrm>
            <a:off x="5646272" y="3983625"/>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2005</a:t>
            </a:r>
          </a:p>
        </p:txBody>
      </p:sp>
      <p:sp>
        <p:nvSpPr>
          <p:cNvPr id="108" name="tx107"/>
          <p:cNvSpPr/>
          <p:nvPr/>
        </p:nvSpPr>
        <p:spPr>
          <a:xfrm>
            <a:off x="6269306" y="3983625"/>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2010</a:t>
            </a:r>
          </a:p>
        </p:txBody>
      </p:sp>
      <p:sp>
        <p:nvSpPr>
          <p:cNvPr id="109" name="tx108"/>
          <p:cNvSpPr/>
          <p:nvPr/>
        </p:nvSpPr>
        <p:spPr>
          <a:xfrm>
            <a:off x="6892340" y="3983625"/>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2015</a:t>
            </a:r>
          </a:p>
        </p:txBody>
      </p:sp>
      <p:sp>
        <p:nvSpPr>
          <p:cNvPr id="110" name="tx109"/>
          <p:cNvSpPr/>
          <p:nvPr/>
        </p:nvSpPr>
        <p:spPr>
          <a:xfrm>
            <a:off x="7515374" y="3983625"/>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2020</a:t>
            </a:r>
          </a:p>
        </p:txBody>
      </p:sp>
      <p:sp>
        <p:nvSpPr>
          <p:cNvPr id="111" name="tx110"/>
          <p:cNvSpPr/>
          <p:nvPr/>
        </p:nvSpPr>
        <p:spPr>
          <a:xfrm>
            <a:off x="8138749" y="3983625"/>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2025</a:t>
            </a:r>
          </a:p>
        </p:txBody>
      </p:sp>
      <p:sp>
        <p:nvSpPr>
          <p:cNvPr id="112" name="tx111"/>
          <p:cNvSpPr/>
          <p:nvPr/>
        </p:nvSpPr>
        <p:spPr>
          <a:xfrm rot="16200000">
            <a:off x="4290019" y="2475899"/>
            <a:ext cx="967134" cy="112365"/>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Trillions of 2017$</a:t>
            </a:r>
          </a:p>
        </p:txBody>
      </p:sp>
      <p:sp>
        <p:nvSpPr>
          <p:cNvPr id="113" name="tx112"/>
          <p:cNvSpPr/>
          <p:nvPr/>
        </p:nvSpPr>
        <p:spPr>
          <a:xfrm>
            <a:off x="5251984" y="1066785"/>
            <a:ext cx="811547"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b="1">
                <a:solidFill>
                  <a:srgbClr val="414B56">
                    <a:alpha val="100000"/>
                  </a:srgbClr>
                </a:solidFill>
                <a:latin typeface="Arial"/>
                <a:cs typeface="Arial"/>
              </a:rPr>
              <a:t>United States</a:t>
            </a:r>
          </a:p>
        </p:txBody>
      </p:sp>
      <p:sp>
        <p:nvSpPr>
          <p:cNvPr id="114" name="tx113"/>
          <p:cNvSpPr/>
          <p:nvPr/>
        </p:nvSpPr>
        <p:spPr>
          <a:xfrm>
            <a:off x="5251984" y="831404"/>
            <a:ext cx="3040112" cy="141014"/>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A6F8F">
                    <a:alpha val="100000"/>
                  </a:srgbClr>
                </a:solidFill>
                <a:latin typeface="Arial"/>
                <a:cs typeface="Arial"/>
              </a:rPr>
              <a:t>Real Personal Consumption Expenditures</a:t>
            </a:r>
          </a:p>
        </p:txBody>
      </p:sp>
      <p:sp>
        <p:nvSpPr>
          <p:cNvPr id="115" name="tx114"/>
          <p:cNvSpPr/>
          <p:nvPr/>
        </p:nvSpPr>
        <p:spPr>
          <a:xfrm>
            <a:off x="5251984" y="4329720"/>
            <a:ext cx="0" cy="0"/>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116" name="tx115"/>
          <p:cNvSpPr/>
          <p:nvPr/>
        </p:nvSpPr>
        <p:spPr>
          <a:xfrm>
            <a:off x="5251984" y="4466880"/>
            <a:ext cx="0" cy="0"/>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117" name="tx116"/>
          <p:cNvSpPr/>
          <p:nvPr/>
        </p:nvSpPr>
        <p:spPr>
          <a:xfrm>
            <a:off x="5251984" y="4484853"/>
            <a:ext cx="3239926"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Source: Bureau of Economic Analysis via Haver Analytics</a:t>
            </a:r>
          </a:p>
        </p:txBody>
      </p:sp>
      <p:sp>
        <p:nvSpPr>
          <p:cNvPr id="118" name="tx117"/>
          <p:cNvSpPr/>
          <p:nvPr/>
        </p:nvSpPr>
        <p:spPr>
          <a:xfrm>
            <a:off x="5251984" y="4624679"/>
            <a:ext cx="1807393" cy="11652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Last data point: November 2025</a:t>
            </a:r>
          </a:p>
        </p:txBody>
      </p:sp>
      <p:cxnSp>
        <p:nvCxnSpPr>
          <p:cNvPr id="119" name="Straight Arrow Connector 118">
            <a:extLst>
              <a:ext uri="{FF2B5EF4-FFF2-40B4-BE49-F238E27FC236}">
                <a16:creationId xmlns:a16="http://schemas.microsoft.com/office/drawing/2014/main" id="{18880303-815B-0398-E67F-C8C7A56C417D}"/>
              </a:ext>
            </a:extLst>
          </p:cNvPr>
          <p:cNvCxnSpPr>
            <a:cxnSpLocks/>
            <a:endCxn id="5" idx="3"/>
          </p:cNvCxnSpPr>
          <p:nvPr/>
        </p:nvCxnSpPr>
        <p:spPr>
          <a:xfrm>
            <a:off x="4046400" y="1987200"/>
            <a:ext cx="260459" cy="544882"/>
          </a:xfrm>
          <a:prstGeom prst="straightConnector1">
            <a:avLst/>
          </a:prstGeom>
          <a:ln w="15875">
            <a:solidFill>
              <a:srgbClr val="960909"/>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01110EC8-7B2E-72F2-1C24-C3E0E029AC3A}"/>
              </a:ext>
            </a:extLst>
          </p:cNvPr>
          <p:cNvCxnSpPr>
            <a:cxnSpLocks/>
          </p:cNvCxnSpPr>
          <p:nvPr/>
        </p:nvCxnSpPr>
        <p:spPr>
          <a:xfrm flipV="1">
            <a:off x="8275155" y="1230446"/>
            <a:ext cx="228605" cy="231154"/>
          </a:xfrm>
          <a:prstGeom prst="straightConnector1">
            <a:avLst/>
          </a:prstGeom>
          <a:ln w="15875">
            <a:solidFill>
              <a:srgbClr val="768F40"/>
            </a:solidFill>
            <a:tailEnd type="triangle" w="med" len="lg"/>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400C2CD-60DE-9FE7-5226-1479E1003AD4}"/>
              </a:ext>
            </a:extLst>
          </p:cNvPr>
          <p:cNvSpPr>
            <a:spLocks noGrp="1"/>
          </p:cNvSpPr>
          <p:nvPr>
            <p:ph type="sldNum" sz="quarter" idx="10"/>
          </p:nvPr>
        </p:nvSpPr>
        <p:spPr/>
        <p:txBody>
          <a:bodyPr/>
          <a:lstStyle/>
          <a:p>
            <a:fld id="{16DB3CF8-59E7-44C6-88F7-CC6EEF5857E3}"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1A642A6-87FD-E64D-2EFB-C1061D6D25E6}"/>
              </a:ext>
            </a:extLst>
          </p:cNvPr>
          <p:cNvSpPr>
            <a:spLocks noGrp="1"/>
          </p:cNvSpPr>
          <p:nvPr>
            <p:ph type="sldNum" sz="quarter" idx="10"/>
          </p:nvPr>
        </p:nvSpPr>
        <p:spPr/>
        <p:txBody>
          <a:bodyPr/>
          <a:lstStyle/>
          <a:p>
            <a:fld id="{16DB3CF8-59E7-44C6-88F7-CC6EEF5857E3}" type="slidenum">
              <a:rPr lang="en-US" smtClean="0"/>
              <a:pPr/>
              <a:t>6</a:t>
            </a:fld>
            <a:endParaRPr lang="en-US"/>
          </a:p>
        </p:txBody>
      </p:sp>
      <p:sp>
        <p:nvSpPr>
          <p:cNvPr id="6" name="Title 5">
            <a:extLst>
              <a:ext uri="{FF2B5EF4-FFF2-40B4-BE49-F238E27FC236}">
                <a16:creationId xmlns:a16="http://schemas.microsoft.com/office/drawing/2014/main" id="{E2E1E0F2-D3D1-6964-F273-4CDBA5581198}"/>
              </a:ext>
            </a:extLst>
          </p:cNvPr>
          <p:cNvSpPr>
            <a:spLocks noGrp="1"/>
          </p:cNvSpPr>
          <p:nvPr>
            <p:ph type="title"/>
          </p:nvPr>
        </p:nvSpPr>
        <p:spPr/>
        <p:txBody>
          <a:bodyPr/>
          <a:lstStyle/>
          <a:p>
            <a:r>
              <a:rPr lang="en-US" dirty="0"/>
              <a:t>Key Takeaways</a:t>
            </a:r>
          </a:p>
        </p:txBody>
      </p:sp>
      <p:sp>
        <p:nvSpPr>
          <p:cNvPr id="7" name="Text Placeholder 6">
            <a:extLst>
              <a:ext uri="{FF2B5EF4-FFF2-40B4-BE49-F238E27FC236}">
                <a16:creationId xmlns:a16="http://schemas.microsoft.com/office/drawing/2014/main" id="{ABC844DE-E689-0F0D-BE5A-83383C4FE54F}"/>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E3BC9D89-6279-CD71-8938-03860B8A3740}"/>
              </a:ext>
            </a:extLst>
          </p:cNvPr>
          <p:cNvSpPr>
            <a:spLocks noGrp="1"/>
          </p:cNvSpPr>
          <p:nvPr>
            <p:ph type="body" sz="quarter" idx="25"/>
          </p:nvPr>
        </p:nvSpPr>
        <p:spPr/>
        <p:txBody>
          <a:bodyPr/>
          <a:lstStyle/>
          <a:p>
            <a:endParaRPr lang="en-US"/>
          </a:p>
        </p:txBody>
      </p:sp>
      <p:sp>
        <p:nvSpPr>
          <p:cNvPr id="8" name="Text Placeholder 7">
            <a:extLst>
              <a:ext uri="{FF2B5EF4-FFF2-40B4-BE49-F238E27FC236}">
                <a16:creationId xmlns:a16="http://schemas.microsoft.com/office/drawing/2014/main" id="{C2BA9B5F-A603-C3DD-EAA2-44EBA982F303}"/>
              </a:ext>
            </a:extLst>
          </p:cNvPr>
          <p:cNvSpPr>
            <a:spLocks noGrp="1"/>
          </p:cNvSpPr>
          <p:nvPr>
            <p:ph type="body" sz="quarter" idx="18"/>
          </p:nvPr>
        </p:nvSpPr>
        <p:spPr/>
        <p:txBody>
          <a:bodyPr/>
          <a:lstStyle/>
          <a:p>
            <a:pPr marL="342900" indent="-342900">
              <a:buFont typeface="Arial" panose="020B0604020202020204" pitchFamily="34" charset="0"/>
              <a:buChar char="•"/>
            </a:pPr>
            <a:r>
              <a:rPr lang="en-US" dirty="0"/>
              <a:t>Consumer sentiment has weakened, but GDP growth is expected to be above trend in 2026.</a:t>
            </a:r>
          </a:p>
        </p:txBody>
      </p:sp>
    </p:spTree>
    <p:extLst>
      <p:ext uri="{BB962C8B-B14F-4D97-AF65-F5344CB8AC3E}">
        <p14:creationId xmlns:p14="http://schemas.microsoft.com/office/powerpoint/2010/main" val="3781632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cNvSpPr>
            <a:spLocks noGrp="1"/>
          </p:cNvSpPr>
          <p:nvPr>
            <p:ph type="title" hasCustomPrompt="1"/>
          </p:nvPr>
        </p:nvSpPr>
        <p:spPr>
          <a:xfrm>
            <a:off x="0" y="0"/>
            <a:ext cx="9144000" cy="512064"/>
          </a:xfrm>
        </p:spPr>
        <p:txBody>
          <a:bodyPr/>
          <a:lstStyle/>
          <a:p>
            <a:r>
              <a:rPr lang="en-US"/>
              <a:t>Private payroll gains have slowed; federal government employment dropped in October</a:t>
            </a:r>
            <a:endParaRPr/>
          </a:p>
        </p:txBody>
      </p:sp>
      <p:sp>
        <p:nvSpPr>
          <p:cNvPr id="4" name="rc3"/>
          <p:cNvSpPr/>
          <p:nvPr/>
        </p:nvSpPr>
        <p:spPr>
          <a:xfrm>
            <a:off x="365760" y="685800"/>
            <a:ext cx="8458200" cy="4343400"/>
          </a:xfrm>
          <a:prstGeom prst="rect">
            <a:avLst/>
          </a:prstGeom>
        </p:spPr>
        <p:txBody>
          <a:bodyPr/>
          <a:lstStyle/>
          <a:p>
            <a:endParaRPr/>
          </a:p>
        </p:txBody>
      </p:sp>
      <p:sp>
        <p:nvSpPr>
          <p:cNvPr id="5" name="rc4"/>
          <p:cNvSpPr/>
          <p:nvPr/>
        </p:nvSpPr>
        <p:spPr>
          <a:xfrm>
            <a:off x="1163226" y="1227844"/>
            <a:ext cx="7372733" cy="2609647"/>
          </a:xfrm>
          <a:prstGeom prst="rect">
            <a:avLst/>
          </a:prstGeom>
        </p:spPr>
        <p:txBody>
          <a:bodyPr/>
          <a:lstStyle/>
          <a:p>
            <a:endParaRPr/>
          </a:p>
        </p:txBody>
      </p:sp>
      <p:sp>
        <p:nvSpPr>
          <p:cNvPr id="6" name="pl5"/>
          <p:cNvSpPr/>
          <p:nvPr/>
        </p:nvSpPr>
        <p:spPr>
          <a:xfrm>
            <a:off x="1163226" y="3837492"/>
            <a:ext cx="7372733" cy="0"/>
          </a:xfrm>
          <a:custGeom>
            <a:avLst/>
            <a:gdLst/>
            <a:ahLst/>
            <a:cxnLst/>
            <a:rect l="0" t="0" r="0" b="0"/>
            <a:pathLst>
              <a:path w="7372733">
                <a:moveTo>
                  <a:pt x="0" y="0"/>
                </a:moveTo>
                <a:lnTo>
                  <a:pt x="7372733" y="0"/>
                </a:lnTo>
                <a:lnTo>
                  <a:pt x="7372733" y="0"/>
                </a:lnTo>
              </a:path>
            </a:pathLst>
          </a:custGeom>
          <a:ln w="6775" cap="flat">
            <a:solidFill>
              <a:srgbClr val="E5E5E5">
                <a:alpha val="100000"/>
              </a:srgbClr>
            </a:solidFill>
            <a:prstDash val="solid"/>
            <a:round/>
          </a:ln>
        </p:spPr>
        <p:txBody>
          <a:bodyPr/>
          <a:lstStyle/>
          <a:p>
            <a:endParaRPr/>
          </a:p>
        </p:txBody>
      </p:sp>
      <p:sp>
        <p:nvSpPr>
          <p:cNvPr id="7" name="pl6"/>
          <p:cNvSpPr/>
          <p:nvPr/>
        </p:nvSpPr>
        <p:spPr>
          <a:xfrm>
            <a:off x="1163226" y="3620021"/>
            <a:ext cx="7372733" cy="0"/>
          </a:xfrm>
          <a:custGeom>
            <a:avLst/>
            <a:gdLst/>
            <a:ahLst/>
            <a:cxnLst/>
            <a:rect l="0" t="0" r="0" b="0"/>
            <a:pathLst>
              <a:path w="7372733">
                <a:moveTo>
                  <a:pt x="0" y="0"/>
                </a:moveTo>
                <a:lnTo>
                  <a:pt x="7372733" y="0"/>
                </a:lnTo>
                <a:lnTo>
                  <a:pt x="7372733" y="0"/>
                </a:lnTo>
              </a:path>
            </a:pathLst>
          </a:custGeom>
          <a:ln w="6775" cap="flat">
            <a:solidFill>
              <a:srgbClr val="E5E5E5">
                <a:alpha val="100000"/>
              </a:srgbClr>
            </a:solidFill>
            <a:prstDash val="solid"/>
            <a:round/>
          </a:ln>
        </p:spPr>
        <p:txBody>
          <a:bodyPr/>
          <a:lstStyle/>
          <a:p>
            <a:endParaRPr/>
          </a:p>
        </p:txBody>
      </p:sp>
      <p:sp>
        <p:nvSpPr>
          <p:cNvPr id="8" name="pl7"/>
          <p:cNvSpPr/>
          <p:nvPr/>
        </p:nvSpPr>
        <p:spPr>
          <a:xfrm>
            <a:off x="1163226" y="3402550"/>
            <a:ext cx="7372733" cy="0"/>
          </a:xfrm>
          <a:custGeom>
            <a:avLst/>
            <a:gdLst/>
            <a:ahLst/>
            <a:cxnLst/>
            <a:rect l="0" t="0" r="0" b="0"/>
            <a:pathLst>
              <a:path w="7372733">
                <a:moveTo>
                  <a:pt x="0" y="0"/>
                </a:moveTo>
                <a:lnTo>
                  <a:pt x="7372733" y="0"/>
                </a:lnTo>
                <a:lnTo>
                  <a:pt x="7372733" y="0"/>
                </a:lnTo>
              </a:path>
            </a:pathLst>
          </a:custGeom>
          <a:ln w="6775" cap="flat">
            <a:solidFill>
              <a:srgbClr val="E5E5E5">
                <a:alpha val="100000"/>
              </a:srgbClr>
            </a:solidFill>
            <a:prstDash val="solid"/>
            <a:round/>
          </a:ln>
        </p:spPr>
        <p:txBody>
          <a:bodyPr/>
          <a:lstStyle/>
          <a:p>
            <a:endParaRPr/>
          </a:p>
        </p:txBody>
      </p:sp>
      <p:sp>
        <p:nvSpPr>
          <p:cNvPr id="9" name="pl8"/>
          <p:cNvSpPr/>
          <p:nvPr/>
        </p:nvSpPr>
        <p:spPr>
          <a:xfrm>
            <a:off x="1163226" y="3185080"/>
            <a:ext cx="7372733" cy="0"/>
          </a:xfrm>
          <a:custGeom>
            <a:avLst/>
            <a:gdLst/>
            <a:ahLst/>
            <a:cxnLst/>
            <a:rect l="0" t="0" r="0" b="0"/>
            <a:pathLst>
              <a:path w="7372733">
                <a:moveTo>
                  <a:pt x="0" y="0"/>
                </a:moveTo>
                <a:lnTo>
                  <a:pt x="7372733" y="0"/>
                </a:lnTo>
                <a:lnTo>
                  <a:pt x="7372733" y="0"/>
                </a:lnTo>
              </a:path>
            </a:pathLst>
          </a:custGeom>
          <a:ln w="6775" cap="flat">
            <a:solidFill>
              <a:srgbClr val="E5E5E5">
                <a:alpha val="100000"/>
              </a:srgbClr>
            </a:solidFill>
            <a:prstDash val="solid"/>
            <a:round/>
          </a:ln>
        </p:spPr>
        <p:txBody>
          <a:bodyPr/>
          <a:lstStyle/>
          <a:p>
            <a:endParaRPr/>
          </a:p>
        </p:txBody>
      </p:sp>
      <p:sp>
        <p:nvSpPr>
          <p:cNvPr id="10" name="pl9"/>
          <p:cNvSpPr/>
          <p:nvPr/>
        </p:nvSpPr>
        <p:spPr>
          <a:xfrm>
            <a:off x="1163226" y="2967609"/>
            <a:ext cx="7372733" cy="0"/>
          </a:xfrm>
          <a:custGeom>
            <a:avLst/>
            <a:gdLst/>
            <a:ahLst/>
            <a:cxnLst/>
            <a:rect l="0" t="0" r="0" b="0"/>
            <a:pathLst>
              <a:path w="7372733">
                <a:moveTo>
                  <a:pt x="0" y="0"/>
                </a:moveTo>
                <a:lnTo>
                  <a:pt x="7372733" y="0"/>
                </a:lnTo>
                <a:lnTo>
                  <a:pt x="7372733" y="0"/>
                </a:lnTo>
              </a:path>
            </a:pathLst>
          </a:custGeom>
          <a:ln w="6775" cap="flat">
            <a:solidFill>
              <a:srgbClr val="E5E5E5">
                <a:alpha val="100000"/>
              </a:srgbClr>
            </a:solidFill>
            <a:prstDash val="solid"/>
            <a:round/>
          </a:ln>
        </p:spPr>
        <p:txBody>
          <a:bodyPr/>
          <a:lstStyle/>
          <a:p>
            <a:endParaRPr/>
          </a:p>
        </p:txBody>
      </p:sp>
      <p:sp>
        <p:nvSpPr>
          <p:cNvPr id="11" name="pl10"/>
          <p:cNvSpPr/>
          <p:nvPr/>
        </p:nvSpPr>
        <p:spPr>
          <a:xfrm>
            <a:off x="1163226" y="2750139"/>
            <a:ext cx="7372733" cy="0"/>
          </a:xfrm>
          <a:custGeom>
            <a:avLst/>
            <a:gdLst/>
            <a:ahLst/>
            <a:cxnLst/>
            <a:rect l="0" t="0" r="0" b="0"/>
            <a:pathLst>
              <a:path w="7372733">
                <a:moveTo>
                  <a:pt x="0" y="0"/>
                </a:moveTo>
                <a:lnTo>
                  <a:pt x="7372733" y="0"/>
                </a:lnTo>
                <a:lnTo>
                  <a:pt x="7372733" y="0"/>
                </a:lnTo>
              </a:path>
            </a:pathLst>
          </a:custGeom>
          <a:ln w="6775" cap="flat">
            <a:solidFill>
              <a:srgbClr val="E5E5E5">
                <a:alpha val="100000"/>
              </a:srgbClr>
            </a:solidFill>
            <a:prstDash val="solid"/>
            <a:round/>
          </a:ln>
        </p:spPr>
        <p:txBody>
          <a:bodyPr/>
          <a:lstStyle/>
          <a:p>
            <a:endParaRPr/>
          </a:p>
        </p:txBody>
      </p:sp>
      <p:sp>
        <p:nvSpPr>
          <p:cNvPr id="12" name="pl11"/>
          <p:cNvSpPr/>
          <p:nvPr/>
        </p:nvSpPr>
        <p:spPr>
          <a:xfrm>
            <a:off x="1163226" y="2532668"/>
            <a:ext cx="7372733" cy="0"/>
          </a:xfrm>
          <a:custGeom>
            <a:avLst/>
            <a:gdLst/>
            <a:ahLst/>
            <a:cxnLst/>
            <a:rect l="0" t="0" r="0" b="0"/>
            <a:pathLst>
              <a:path w="7372733">
                <a:moveTo>
                  <a:pt x="0" y="0"/>
                </a:moveTo>
                <a:lnTo>
                  <a:pt x="7372733" y="0"/>
                </a:lnTo>
                <a:lnTo>
                  <a:pt x="7372733" y="0"/>
                </a:lnTo>
              </a:path>
            </a:pathLst>
          </a:custGeom>
          <a:ln w="6775" cap="flat">
            <a:solidFill>
              <a:srgbClr val="E5E5E5">
                <a:alpha val="100000"/>
              </a:srgbClr>
            </a:solidFill>
            <a:prstDash val="solid"/>
            <a:round/>
          </a:ln>
        </p:spPr>
        <p:txBody>
          <a:bodyPr/>
          <a:lstStyle/>
          <a:p>
            <a:endParaRPr/>
          </a:p>
        </p:txBody>
      </p:sp>
      <p:sp>
        <p:nvSpPr>
          <p:cNvPr id="13" name="pl12"/>
          <p:cNvSpPr/>
          <p:nvPr/>
        </p:nvSpPr>
        <p:spPr>
          <a:xfrm>
            <a:off x="1163226" y="2315197"/>
            <a:ext cx="7372733" cy="0"/>
          </a:xfrm>
          <a:custGeom>
            <a:avLst/>
            <a:gdLst/>
            <a:ahLst/>
            <a:cxnLst/>
            <a:rect l="0" t="0" r="0" b="0"/>
            <a:pathLst>
              <a:path w="7372733">
                <a:moveTo>
                  <a:pt x="0" y="0"/>
                </a:moveTo>
                <a:lnTo>
                  <a:pt x="7372733" y="0"/>
                </a:lnTo>
                <a:lnTo>
                  <a:pt x="7372733" y="0"/>
                </a:lnTo>
              </a:path>
            </a:pathLst>
          </a:custGeom>
          <a:ln w="6775" cap="flat">
            <a:solidFill>
              <a:srgbClr val="E5E5E5">
                <a:alpha val="100000"/>
              </a:srgbClr>
            </a:solidFill>
            <a:prstDash val="solid"/>
            <a:round/>
          </a:ln>
        </p:spPr>
        <p:txBody>
          <a:bodyPr/>
          <a:lstStyle/>
          <a:p>
            <a:endParaRPr/>
          </a:p>
        </p:txBody>
      </p:sp>
      <p:sp>
        <p:nvSpPr>
          <p:cNvPr id="14" name="pl13"/>
          <p:cNvSpPr/>
          <p:nvPr/>
        </p:nvSpPr>
        <p:spPr>
          <a:xfrm>
            <a:off x="1163226" y="2097727"/>
            <a:ext cx="7372733" cy="0"/>
          </a:xfrm>
          <a:custGeom>
            <a:avLst/>
            <a:gdLst/>
            <a:ahLst/>
            <a:cxnLst/>
            <a:rect l="0" t="0" r="0" b="0"/>
            <a:pathLst>
              <a:path w="7372733">
                <a:moveTo>
                  <a:pt x="0" y="0"/>
                </a:moveTo>
                <a:lnTo>
                  <a:pt x="7372733" y="0"/>
                </a:lnTo>
                <a:lnTo>
                  <a:pt x="7372733" y="0"/>
                </a:lnTo>
              </a:path>
            </a:pathLst>
          </a:custGeom>
          <a:ln w="6775" cap="flat">
            <a:solidFill>
              <a:srgbClr val="E5E5E5">
                <a:alpha val="100000"/>
              </a:srgbClr>
            </a:solidFill>
            <a:prstDash val="solid"/>
            <a:round/>
          </a:ln>
        </p:spPr>
        <p:txBody>
          <a:bodyPr/>
          <a:lstStyle/>
          <a:p>
            <a:endParaRPr/>
          </a:p>
        </p:txBody>
      </p:sp>
      <p:sp>
        <p:nvSpPr>
          <p:cNvPr id="15" name="pl14"/>
          <p:cNvSpPr/>
          <p:nvPr/>
        </p:nvSpPr>
        <p:spPr>
          <a:xfrm>
            <a:off x="1163226" y="1880256"/>
            <a:ext cx="7372733" cy="0"/>
          </a:xfrm>
          <a:custGeom>
            <a:avLst/>
            <a:gdLst/>
            <a:ahLst/>
            <a:cxnLst/>
            <a:rect l="0" t="0" r="0" b="0"/>
            <a:pathLst>
              <a:path w="7372733">
                <a:moveTo>
                  <a:pt x="0" y="0"/>
                </a:moveTo>
                <a:lnTo>
                  <a:pt x="7372733" y="0"/>
                </a:lnTo>
                <a:lnTo>
                  <a:pt x="7372733" y="0"/>
                </a:lnTo>
              </a:path>
            </a:pathLst>
          </a:custGeom>
          <a:ln w="6775" cap="flat">
            <a:solidFill>
              <a:srgbClr val="E5E5E5">
                <a:alpha val="100000"/>
              </a:srgbClr>
            </a:solidFill>
            <a:prstDash val="solid"/>
            <a:round/>
          </a:ln>
        </p:spPr>
        <p:txBody>
          <a:bodyPr/>
          <a:lstStyle/>
          <a:p>
            <a:endParaRPr/>
          </a:p>
        </p:txBody>
      </p:sp>
      <p:sp>
        <p:nvSpPr>
          <p:cNvPr id="16" name="pl15"/>
          <p:cNvSpPr/>
          <p:nvPr/>
        </p:nvSpPr>
        <p:spPr>
          <a:xfrm>
            <a:off x="1163226" y="1662785"/>
            <a:ext cx="7372733" cy="0"/>
          </a:xfrm>
          <a:custGeom>
            <a:avLst/>
            <a:gdLst/>
            <a:ahLst/>
            <a:cxnLst/>
            <a:rect l="0" t="0" r="0" b="0"/>
            <a:pathLst>
              <a:path w="7372733">
                <a:moveTo>
                  <a:pt x="0" y="0"/>
                </a:moveTo>
                <a:lnTo>
                  <a:pt x="7372733" y="0"/>
                </a:lnTo>
                <a:lnTo>
                  <a:pt x="7372733" y="0"/>
                </a:lnTo>
              </a:path>
            </a:pathLst>
          </a:custGeom>
          <a:ln w="6775" cap="flat">
            <a:solidFill>
              <a:srgbClr val="E5E5E5">
                <a:alpha val="100000"/>
              </a:srgbClr>
            </a:solidFill>
            <a:prstDash val="solid"/>
            <a:round/>
          </a:ln>
        </p:spPr>
        <p:txBody>
          <a:bodyPr/>
          <a:lstStyle/>
          <a:p>
            <a:endParaRPr/>
          </a:p>
        </p:txBody>
      </p:sp>
      <p:sp>
        <p:nvSpPr>
          <p:cNvPr id="17" name="pl16"/>
          <p:cNvSpPr/>
          <p:nvPr/>
        </p:nvSpPr>
        <p:spPr>
          <a:xfrm>
            <a:off x="1163226" y="1445315"/>
            <a:ext cx="7372733" cy="0"/>
          </a:xfrm>
          <a:custGeom>
            <a:avLst/>
            <a:gdLst/>
            <a:ahLst/>
            <a:cxnLst/>
            <a:rect l="0" t="0" r="0" b="0"/>
            <a:pathLst>
              <a:path w="7372733">
                <a:moveTo>
                  <a:pt x="0" y="0"/>
                </a:moveTo>
                <a:lnTo>
                  <a:pt x="7372733" y="0"/>
                </a:lnTo>
                <a:lnTo>
                  <a:pt x="7372733" y="0"/>
                </a:lnTo>
              </a:path>
            </a:pathLst>
          </a:custGeom>
          <a:ln w="6775" cap="flat">
            <a:solidFill>
              <a:srgbClr val="E5E5E5">
                <a:alpha val="100000"/>
              </a:srgbClr>
            </a:solidFill>
            <a:prstDash val="solid"/>
            <a:round/>
          </a:ln>
        </p:spPr>
        <p:txBody>
          <a:bodyPr/>
          <a:lstStyle/>
          <a:p>
            <a:endParaRPr/>
          </a:p>
        </p:txBody>
      </p:sp>
      <p:sp>
        <p:nvSpPr>
          <p:cNvPr id="18" name="pl17"/>
          <p:cNvSpPr/>
          <p:nvPr/>
        </p:nvSpPr>
        <p:spPr>
          <a:xfrm>
            <a:off x="1163226" y="1227844"/>
            <a:ext cx="7372733" cy="0"/>
          </a:xfrm>
          <a:custGeom>
            <a:avLst/>
            <a:gdLst/>
            <a:ahLst/>
            <a:cxnLst/>
            <a:rect l="0" t="0" r="0" b="0"/>
            <a:pathLst>
              <a:path w="7372733">
                <a:moveTo>
                  <a:pt x="0" y="0"/>
                </a:moveTo>
                <a:lnTo>
                  <a:pt x="7372733" y="0"/>
                </a:lnTo>
                <a:lnTo>
                  <a:pt x="7372733" y="0"/>
                </a:lnTo>
              </a:path>
            </a:pathLst>
          </a:custGeom>
          <a:ln w="6775" cap="flat">
            <a:solidFill>
              <a:srgbClr val="E5E5E5">
                <a:alpha val="100000"/>
              </a:srgbClr>
            </a:solidFill>
            <a:prstDash val="solid"/>
            <a:round/>
          </a:ln>
        </p:spPr>
        <p:txBody>
          <a:bodyPr/>
          <a:lstStyle/>
          <a:p>
            <a:endParaRPr/>
          </a:p>
        </p:txBody>
      </p:sp>
      <p:sp>
        <p:nvSpPr>
          <p:cNvPr id="19" name="rc18"/>
          <p:cNvSpPr/>
          <p:nvPr/>
        </p:nvSpPr>
        <p:spPr>
          <a:xfrm>
            <a:off x="1235547" y="2608783"/>
            <a:ext cx="100070" cy="219645"/>
          </a:xfrm>
          <a:prstGeom prst="rect">
            <a:avLst/>
          </a:prstGeom>
          <a:solidFill>
            <a:srgbClr val="599871">
              <a:alpha val="100000"/>
            </a:srgbClr>
          </a:solidFill>
        </p:spPr>
        <p:txBody>
          <a:bodyPr/>
          <a:lstStyle/>
          <a:p>
            <a:endParaRPr/>
          </a:p>
        </p:txBody>
      </p:sp>
      <p:sp>
        <p:nvSpPr>
          <p:cNvPr id="20" name="rc19"/>
          <p:cNvSpPr/>
          <p:nvPr/>
        </p:nvSpPr>
        <p:spPr>
          <a:xfrm>
            <a:off x="1358649" y="3402550"/>
            <a:ext cx="100070" cy="32620"/>
          </a:xfrm>
          <a:prstGeom prst="rect">
            <a:avLst/>
          </a:prstGeom>
          <a:solidFill>
            <a:srgbClr val="599871">
              <a:alpha val="100000"/>
            </a:srgbClr>
          </a:solidFill>
        </p:spPr>
        <p:txBody>
          <a:bodyPr/>
          <a:lstStyle/>
          <a:p>
            <a:endParaRPr/>
          </a:p>
        </p:txBody>
      </p:sp>
      <p:sp>
        <p:nvSpPr>
          <p:cNvPr id="21" name="rc20"/>
          <p:cNvSpPr/>
          <p:nvPr/>
        </p:nvSpPr>
        <p:spPr>
          <a:xfrm>
            <a:off x="1469838" y="1610593"/>
            <a:ext cx="100070" cy="200072"/>
          </a:xfrm>
          <a:prstGeom prst="rect">
            <a:avLst/>
          </a:prstGeom>
          <a:solidFill>
            <a:srgbClr val="599871">
              <a:alpha val="100000"/>
            </a:srgbClr>
          </a:solidFill>
        </p:spPr>
        <p:txBody>
          <a:bodyPr/>
          <a:lstStyle/>
          <a:p>
            <a:endParaRPr/>
          </a:p>
        </p:txBody>
      </p:sp>
      <p:sp>
        <p:nvSpPr>
          <p:cNvPr id="22" name="rc21"/>
          <p:cNvSpPr/>
          <p:nvPr/>
        </p:nvSpPr>
        <p:spPr>
          <a:xfrm>
            <a:off x="1592941" y="2608783"/>
            <a:ext cx="100070" cy="115259"/>
          </a:xfrm>
          <a:prstGeom prst="rect">
            <a:avLst/>
          </a:prstGeom>
          <a:solidFill>
            <a:srgbClr val="599871">
              <a:alpha val="100000"/>
            </a:srgbClr>
          </a:solidFill>
        </p:spPr>
        <p:txBody>
          <a:bodyPr/>
          <a:lstStyle/>
          <a:p>
            <a:endParaRPr/>
          </a:p>
        </p:txBody>
      </p:sp>
      <p:sp>
        <p:nvSpPr>
          <p:cNvPr id="23" name="rc22"/>
          <p:cNvSpPr/>
          <p:nvPr/>
        </p:nvSpPr>
        <p:spPr>
          <a:xfrm>
            <a:off x="1712072" y="2486999"/>
            <a:ext cx="100070" cy="2174"/>
          </a:xfrm>
          <a:prstGeom prst="rect">
            <a:avLst/>
          </a:prstGeom>
          <a:solidFill>
            <a:srgbClr val="599871">
              <a:alpha val="100000"/>
            </a:srgbClr>
          </a:solidFill>
        </p:spPr>
        <p:txBody>
          <a:bodyPr/>
          <a:lstStyle/>
          <a:p>
            <a:endParaRPr/>
          </a:p>
        </p:txBody>
      </p:sp>
      <p:sp>
        <p:nvSpPr>
          <p:cNvPr id="24" name="rc23"/>
          <p:cNvSpPr/>
          <p:nvPr/>
        </p:nvSpPr>
        <p:spPr>
          <a:xfrm>
            <a:off x="1835174" y="1671484"/>
            <a:ext cx="100070" cy="204422"/>
          </a:xfrm>
          <a:prstGeom prst="rect">
            <a:avLst/>
          </a:prstGeom>
          <a:solidFill>
            <a:srgbClr val="599871">
              <a:alpha val="100000"/>
            </a:srgbClr>
          </a:solidFill>
        </p:spPr>
        <p:txBody>
          <a:bodyPr/>
          <a:lstStyle/>
          <a:p>
            <a:endParaRPr/>
          </a:p>
        </p:txBody>
      </p:sp>
      <p:sp>
        <p:nvSpPr>
          <p:cNvPr id="25" name="rc24"/>
          <p:cNvSpPr/>
          <p:nvPr/>
        </p:nvSpPr>
        <p:spPr>
          <a:xfrm>
            <a:off x="1954306" y="1377899"/>
            <a:ext cx="100070" cy="110910"/>
          </a:xfrm>
          <a:prstGeom prst="rect">
            <a:avLst/>
          </a:prstGeom>
          <a:solidFill>
            <a:srgbClr val="599871">
              <a:alpha val="100000"/>
            </a:srgbClr>
          </a:solidFill>
        </p:spPr>
        <p:txBody>
          <a:bodyPr/>
          <a:lstStyle/>
          <a:p>
            <a:endParaRPr/>
          </a:p>
        </p:txBody>
      </p:sp>
      <p:sp>
        <p:nvSpPr>
          <p:cNvPr id="26" name="rc25"/>
          <p:cNvSpPr/>
          <p:nvPr/>
        </p:nvSpPr>
        <p:spPr>
          <a:xfrm>
            <a:off x="2077408" y="2343468"/>
            <a:ext cx="100070" cy="95687"/>
          </a:xfrm>
          <a:prstGeom prst="rect">
            <a:avLst/>
          </a:prstGeom>
          <a:solidFill>
            <a:srgbClr val="599871">
              <a:alpha val="100000"/>
            </a:srgbClr>
          </a:solidFill>
        </p:spPr>
        <p:txBody>
          <a:bodyPr/>
          <a:lstStyle/>
          <a:p>
            <a:endParaRPr/>
          </a:p>
        </p:txBody>
      </p:sp>
      <p:sp>
        <p:nvSpPr>
          <p:cNvPr id="27" name="rc26"/>
          <p:cNvSpPr/>
          <p:nvPr/>
        </p:nvSpPr>
        <p:spPr>
          <a:xfrm>
            <a:off x="2200510" y="3402550"/>
            <a:ext cx="100070" cy="41319"/>
          </a:xfrm>
          <a:prstGeom prst="rect">
            <a:avLst/>
          </a:prstGeom>
          <a:solidFill>
            <a:srgbClr val="599871">
              <a:alpha val="100000"/>
            </a:srgbClr>
          </a:solidFill>
        </p:spPr>
        <p:txBody>
          <a:bodyPr/>
          <a:lstStyle/>
          <a:p>
            <a:endParaRPr/>
          </a:p>
        </p:txBody>
      </p:sp>
      <p:sp>
        <p:nvSpPr>
          <p:cNvPr id="28" name="rc27"/>
          <p:cNvSpPr/>
          <p:nvPr/>
        </p:nvSpPr>
        <p:spPr>
          <a:xfrm>
            <a:off x="2319642" y="3402550"/>
            <a:ext cx="100070" cy="80464"/>
          </a:xfrm>
          <a:prstGeom prst="rect">
            <a:avLst/>
          </a:prstGeom>
          <a:solidFill>
            <a:srgbClr val="599871">
              <a:alpha val="100000"/>
            </a:srgbClr>
          </a:solidFill>
        </p:spPr>
        <p:txBody>
          <a:bodyPr/>
          <a:lstStyle/>
          <a:p>
            <a:endParaRPr/>
          </a:p>
        </p:txBody>
      </p:sp>
      <p:sp>
        <p:nvSpPr>
          <p:cNvPr id="29" name="rc28"/>
          <p:cNvSpPr/>
          <p:nvPr/>
        </p:nvSpPr>
        <p:spPr>
          <a:xfrm>
            <a:off x="2442744" y="2017263"/>
            <a:ext cx="100070" cy="2174"/>
          </a:xfrm>
          <a:prstGeom prst="rect">
            <a:avLst/>
          </a:prstGeom>
          <a:solidFill>
            <a:srgbClr val="599871">
              <a:alpha val="100000"/>
            </a:srgbClr>
          </a:solidFill>
        </p:spPr>
        <p:txBody>
          <a:bodyPr/>
          <a:lstStyle/>
          <a:p>
            <a:endParaRPr/>
          </a:p>
        </p:txBody>
      </p:sp>
      <p:sp>
        <p:nvSpPr>
          <p:cNvPr id="30" name="rc29"/>
          <p:cNvSpPr/>
          <p:nvPr/>
        </p:nvSpPr>
        <p:spPr>
          <a:xfrm>
            <a:off x="2561875" y="2152094"/>
            <a:ext cx="100070" cy="65241"/>
          </a:xfrm>
          <a:prstGeom prst="rect">
            <a:avLst/>
          </a:prstGeom>
          <a:solidFill>
            <a:srgbClr val="599871">
              <a:alpha val="100000"/>
            </a:srgbClr>
          </a:solidFill>
        </p:spPr>
        <p:txBody>
          <a:bodyPr/>
          <a:lstStyle/>
          <a:p>
            <a:endParaRPr/>
          </a:p>
        </p:txBody>
      </p:sp>
      <p:sp>
        <p:nvSpPr>
          <p:cNvPr id="31" name="rc30"/>
          <p:cNvSpPr/>
          <p:nvPr/>
        </p:nvSpPr>
        <p:spPr>
          <a:xfrm>
            <a:off x="2684978" y="3402550"/>
            <a:ext cx="100070" cy="39144"/>
          </a:xfrm>
          <a:prstGeom prst="rect">
            <a:avLst/>
          </a:prstGeom>
          <a:solidFill>
            <a:srgbClr val="599871">
              <a:alpha val="100000"/>
            </a:srgbClr>
          </a:solidFill>
        </p:spPr>
        <p:txBody>
          <a:bodyPr/>
          <a:lstStyle/>
          <a:p>
            <a:endParaRPr/>
          </a:p>
        </p:txBody>
      </p:sp>
      <p:sp>
        <p:nvSpPr>
          <p:cNvPr id="32" name="rc31"/>
          <p:cNvSpPr/>
          <p:nvPr/>
        </p:nvSpPr>
        <p:spPr>
          <a:xfrm>
            <a:off x="2808080" y="3402550"/>
            <a:ext cx="100070" cy="32620"/>
          </a:xfrm>
          <a:prstGeom prst="rect">
            <a:avLst/>
          </a:prstGeom>
          <a:solidFill>
            <a:srgbClr val="599871">
              <a:alpha val="100000"/>
            </a:srgbClr>
          </a:solidFill>
        </p:spPr>
        <p:txBody>
          <a:bodyPr/>
          <a:lstStyle/>
          <a:p>
            <a:endParaRPr/>
          </a:p>
        </p:txBody>
      </p:sp>
      <p:sp>
        <p:nvSpPr>
          <p:cNvPr id="33" name="rc32"/>
          <p:cNvSpPr/>
          <p:nvPr/>
        </p:nvSpPr>
        <p:spPr>
          <a:xfrm>
            <a:off x="2919269" y="2378264"/>
            <a:ext cx="100070" cy="2174"/>
          </a:xfrm>
          <a:prstGeom prst="rect">
            <a:avLst/>
          </a:prstGeom>
          <a:solidFill>
            <a:srgbClr val="599871">
              <a:alpha val="100000"/>
            </a:srgbClr>
          </a:solidFill>
        </p:spPr>
        <p:txBody>
          <a:bodyPr/>
          <a:lstStyle/>
          <a:p>
            <a:endParaRPr/>
          </a:p>
        </p:txBody>
      </p:sp>
      <p:sp>
        <p:nvSpPr>
          <p:cNvPr id="34" name="rc33"/>
          <p:cNvSpPr/>
          <p:nvPr/>
        </p:nvSpPr>
        <p:spPr>
          <a:xfrm>
            <a:off x="3042371" y="2739265"/>
            <a:ext cx="100070" cy="80464"/>
          </a:xfrm>
          <a:prstGeom prst="rect">
            <a:avLst/>
          </a:prstGeom>
          <a:solidFill>
            <a:srgbClr val="599871">
              <a:alpha val="100000"/>
            </a:srgbClr>
          </a:solidFill>
        </p:spPr>
        <p:txBody>
          <a:bodyPr/>
          <a:lstStyle/>
          <a:p>
            <a:endParaRPr/>
          </a:p>
        </p:txBody>
      </p:sp>
      <p:sp>
        <p:nvSpPr>
          <p:cNvPr id="35" name="rc34"/>
          <p:cNvSpPr/>
          <p:nvPr/>
        </p:nvSpPr>
        <p:spPr>
          <a:xfrm>
            <a:off x="3161503" y="2878446"/>
            <a:ext cx="100070" cy="52192"/>
          </a:xfrm>
          <a:prstGeom prst="rect">
            <a:avLst/>
          </a:prstGeom>
          <a:solidFill>
            <a:srgbClr val="599871">
              <a:alpha val="100000"/>
            </a:srgbClr>
          </a:solidFill>
        </p:spPr>
        <p:txBody>
          <a:bodyPr/>
          <a:lstStyle/>
          <a:p>
            <a:endParaRPr/>
          </a:p>
        </p:txBody>
      </p:sp>
      <p:sp>
        <p:nvSpPr>
          <p:cNvPr id="36" name="rc35"/>
          <p:cNvSpPr/>
          <p:nvPr/>
        </p:nvSpPr>
        <p:spPr>
          <a:xfrm>
            <a:off x="3284605" y="2400011"/>
            <a:ext cx="100070" cy="45668"/>
          </a:xfrm>
          <a:prstGeom prst="rect">
            <a:avLst/>
          </a:prstGeom>
          <a:solidFill>
            <a:srgbClr val="599871">
              <a:alpha val="100000"/>
            </a:srgbClr>
          </a:solidFill>
        </p:spPr>
        <p:txBody>
          <a:bodyPr/>
          <a:lstStyle/>
          <a:p>
            <a:endParaRPr/>
          </a:p>
        </p:txBody>
      </p:sp>
      <p:sp>
        <p:nvSpPr>
          <p:cNvPr id="37" name="rc36"/>
          <p:cNvSpPr/>
          <p:nvPr/>
        </p:nvSpPr>
        <p:spPr>
          <a:xfrm>
            <a:off x="3403736" y="1888955"/>
            <a:ext cx="100070" cy="343603"/>
          </a:xfrm>
          <a:prstGeom prst="rect">
            <a:avLst/>
          </a:prstGeom>
          <a:solidFill>
            <a:srgbClr val="599871">
              <a:alpha val="100000"/>
            </a:srgbClr>
          </a:solidFill>
        </p:spPr>
        <p:txBody>
          <a:bodyPr/>
          <a:lstStyle/>
          <a:p>
            <a:endParaRPr/>
          </a:p>
        </p:txBody>
      </p:sp>
      <p:sp>
        <p:nvSpPr>
          <p:cNvPr id="38" name="rc37"/>
          <p:cNvSpPr/>
          <p:nvPr/>
        </p:nvSpPr>
        <p:spPr>
          <a:xfrm>
            <a:off x="3526839" y="3402550"/>
            <a:ext cx="100070" cy="28271"/>
          </a:xfrm>
          <a:prstGeom prst="rect">
            <a:avLst/>
          </a:prstGeom>
          <a:solidFill>
            <a:srgbClr val="599871">
              <a:alpha val="100000"/>
            </a:srgbClr>
          </a:solidFill>
        </p:spPr>
        <p:txBody>
          <a:bodyPr/>
          <a:lstStyle/>
          <a:p>
            <a:endParaRPr/>
          </a:p>
        </p:txBody>
      </p:sp>
      <p:sp>
        <p:nvSpPr>
          <p:cNvPr id="39" name="rc38"/>
          <p:cNvSpPr/>
          <p:nvPr/>
        </p:nvSpPr>
        <p:spPr>
          <a:xfrm>
            <a:off x="3649941" y="2908892"/>
            <a:ext cx="100070" cy="23921"/>
          </a:xfrm>
          <a:prstGeom prst="rect">
            <a:avLst/>
          </a:prstGeom>
          <a:solidFill>
            <a:srgbClr val="599871">
              <a:alpha val="100000"/>
            </a:srgbClr>
          </a:solidFill>
        </p:spPr>
        <p:txBody>
          <a:bodyPr/>
          <a:lstStyle/>
          <a:p>
            <a:endParaRPr/>
          </a:p>
        </p:txBody>
      </p:sp>
      <p:sp>
        <p:nvSpPr>
          <p:cNvPr id="40" name="rc39"/>
          <p:cNvSpPr/>
          <p:nvPr/>
        </p:nvSpPr>
        <p:spPr>
          <a:xfrm>
            <a:off x="3769072" y="2532668"/>
            <a:ext cx="100070" cy="63066"/>
          </a:xfrm>
          <a:prstGeom prst="rect">
            <a:avLst/>
          </a:prstGeom>
          <a:solidFill>
            <a:srgbClr val="599871">
              <a:alpha val="100000"/>
            </a:srgbClr>
          </a:solidFill>
        </p:spPr>
        <p:txBody>
          <a:bodyPr/>
          <a:lstStyle/>
          <a:p>
            <a:endParaRPr/>
          </a:p>
        </p:txBody>
      </p:sp>
      <p:sp>
        <p:nvSpPr>
          <p:cNvPr id="41" name="rc40"/>
          <p:cNvSpPr/>
          <p:nvPr/>
        </p:nvSpPr>
        <p:spPr>
          <a:xfrm>
            <a:off x="3892175" y="2756663"/>
            <a:ext cx="100070" cy="141355"/>
          </a:xfrm>
          <a:prstGeom prst="rect">
            <a:avLst/>
          </a:prstGeom>
          <a:solidFill>
            <a:srgbClr val="599871">
              <a:alpha val="100000"/>
            </a:srgbClr>
          </a:solidFill>
        </p:spPr>
        <p:txBody>
          <a:bodyPr/>
          <a:lstStyle/>
          <a:p>
            <a:endParaRPr/>
          </a:p>
        </p:txBody>
      </p:sp>
      <p:sp>
        <p:nvSpPr>
          <p:cNvPr id="42" name="rc41"/>
          <p:cNvSpPr/>
          <p:nvPr/>
        </p:nvSpPr>
        <p:spPr>
          <a:xfrm>
            <a:off x="4011306" y="3402550"/>
            <a:ext cx="100070" cy="2174"/>
          </a:xfrm>
          <a:prstGeom prst="rect">
            <a:avLst/>
          </a:prstGeom>
          <a:solidFill>
            <a:srgbClr val="599871">
              <a:alpha val="100000"/>
            </a:srgbClr>
          </a:solidFill>
        </p:spPr>
        <p:txBody>
          <a:bodyPr/>
          <a:lstStyle/>
          <a:p>
            <a:endParaRPr/>
          </a:p>
        </p:txBody>
      </p:sp>
      <p:sp>
        <p:nvSpPr>
          <p:cNvPr id="43" name="rc42"/>
          <p:cNvSpPr/>
          <p:nvPr/>
        </p:nvSpPr>
        <p:spPr>
          <a:xfrm>
            <a:off x="4134408" y="2436981"/>
            <a:ext cx="100070" cy="258790"/>
          </a:xfrm>
          <a:prstGeom prst="rect">
            <a:avLst/>
          </a:prstGeom>
          <a:solidFill>
            <a:srgbClr val="599871">
              <a:alpha val="100000"/>
            </a:srgbClr>
          </a:solidFill>
        </p:spPr>
        <p:txBody>
          <a:bodyPr/>
          <a:lstStyle/>
          <a:p>
            <a:endParaRPr/>
          </a:p>
        </p:txBody>
      </p:sp>
      <p:sp>
        <p:nvSpPr>
          <p:cNvPr id="44" name="rc43"/>
          <p:cNvSpPr/>
          <p:nvPr/>
        </p:nvSpPr>
        <p:spPr>
          <a:xfrm>
            <a:off x="4257510" y="2737090"/>
            <a:ext cx="100070" cy="121783"/>
          </a:xfrm>
          <a:prstGeom prst="rect">
            <a:avLst/>
          </a:prstGeom>
          <a:solidFill>
            <a:srgbClr val="599871">
              <a:alpha val="100000"/>
            </a:srgbClr>
          </a:solidFill>
        </p:spPr>
        <p:txBody>
          <a:bodyPr/>
          <a:lstStyle/>
          <a:p>
            <a:endParaRPr/>
          </a:p>
        </p:txBody>
      </p:sp>
      <p:sp>
        <p:nvSpPr>
          <p:cNvPr id="45" name="rc44"/>
          <p:cNvSpPr/>
          <p:nvPr/>
        </p:nvSpPr>
        <p:spPr>
          <a:xfrm>
            <a:off x="4368700" y="3217700"/>
            <a:ext cx="100070" cy="80464"/>
          </a:xfrm>
          <a:prstGeom prst="rect">
            <a:avLst/>
          </a:prstGeom>
          <a:solidFill>
            <a:srgbClr val="599871">
              <a:alpha val="100000"/>
            </a:srgbClr>
          </a:solidFill>
        </p:spPr>
        <p:txBody>
          <a:bodyPr/>
          <a:lstStyle/>
          <a:p>
            <a:endParaRPr/>
          </a:p>
        </p:txBody>
      </p:sp>
      <p:sp>
        <p:nvSpPr>
          <p:cNvPr id="46" name="rc45"/>
          <p:cNvSpPr/>
          <p:nvPr/>
        </p:nvSpPr>
        <p:spPr>
          <a:xfrm>
            <a:off x="4491802" y="2932814"/>
            <a:ext cx="100070" cy="106560"/>
          </a:xfrm>
          <a:prstGeom prst="rect">
            <a:avLst/>
          </a:prstGeom>
          <a:solidFill>
            <a:srgbClr val="599871">
              <a:alpha val="100000"/>
            </a:srgbClr>
          </a:solidFill>
        </p:spPr>
        <p:txBody>
          <a:bodyPr/>
          <a:lstStyle/>
          <a:p>
            <a:endParaRPr/>
          </a:p>
        </p:txBody>
      </p:sp>
      <p:sp>
        <p:nvSpPr>
          <p:cNvPr id="47" name="rc46"/>
          <p:cNvSpPr/>
          <p:nvPr/>
        </p:nvSpPr>
        <p:spPr>
          <a:xfrm>
            <a:off x="4610933" y="2908892"/>
            <a:ext cx="100070" cy="132657"/>
          </a:xfrm>
          <a:prstGeom prst="rect">
            <a:avLst/>
          </a:prstGeom>
          <a:solidFill>
            <a:srgbClr val="599871">
              <a:alpha val="100000"/>
            </a:srgbClr>
          </a:solidFill>
        </p:spPr>
        <p:txBody>
          <a:bodyPr/>
          <a:lstStyle/>
          <a:p>
            <a:endParaRPr/>
          </a:p>
        </p:txBody>
      </p:sp>
      <p:sp>
        <p:nvSpPr>
          <p:cNvPr id="48" name="rc47"/>
          <p:cNvSpPr/>
          <p:nvPr/>
        </p:nvSpPr>
        <p:spPr>
          <a:xfrm>
            <a:off x="4734036" y="2843651"/>
            <a:ext cx="100070" cy="189199"/>
          </a:xfrm>
          <a:prstGeom prst="rect">
            <a:avLst/>
          </a:prstGeom>
          <a:solidFill>
            <a:srgbClr val="599871">
              <a:alpha val="100000"/>
            </a:srgbClr>
          </a:solidFill>
        </p:spPr>
        <p:txBody>
          <a:bodyPr/>
          <a:lstStyle/>
          <a:p>
            <a:endParaRPr/>
          </a:p>
        </p:txBody>
      </p:sp>
      <p:sp>
        <p:nvSpPr>
          <p:cNvPr id="49" name="rc48"/>
          <p:cNvSpPr/>
          <p:nvPr/>
        </p:nvSpPr>
        <p:spPr>
          <a:xfrm>
            <a:off x="4853167" y="3080694"/>
            <a:ext cx="100070" cy="82638"/>
          </a:xfrm>
          <a:prstGeom prst="rect">
            <a:avLst/>
          </a:prstGeom>
          <a:solidFill>
            <a:srgbClr val="599871">
              <a:alpha val="100000"/>
            </a:srgbClr>
          </a:solidFill>
        </p:spPr>
        <p:txBody>
          <a:bodyPr/>
          <a:lstStyle/>
          <a:p>
            <a:endParaRPr/>
          </a:p>
        </p:txBody>
      </p:sp>
      <p:sp>
        <p:nvSpPr>
          <p:cNvPr id="50" name="rc49"/>
          <p:cNvSpPr/>
          <p:nvPr/>
        </p:nvSpPr>
        <p:spPr>
          <a:xfrm>
            <a:off x="4976269" y="3061121"/>
            <a:ext cx="100070" cy="106560"/>
          </a:xfrm>
          <a:prstGeom prst="rect">
            <a:avLst/>
          </a:prstGeom>
          <a:solidFill>
            <a:srgbClr val="599871">
              <a:alpha val="100000"/>
            </a:srgbClr>
          </a:solidFill>
        </p:spPr>
        <p:txBody>
          <a:bodyPr/>
          <a:lstStyle/>
          <a:p>
            <a:endParaRPr/>
          </a:p>
        </p:txBody>
      </p:sp>
      <p:sp>
        <p:nvSpPr>
          <p:cNvPr id="51" name="rc50"/>
          <p:cNvSpPr/>
          <p:nvPr/>
        </p:nvSpPr>
        <p:spPr>
          <a:xfrm>
            <a:off x="5099371" y="3058947"/>
            <a:ext cx="100070" cy="150054"/>
          </a:xfrm>
          <a:prstGeom prst="rect">
            <a:avLst/>
          </a:prstGeom>
          <a:solidFill>
            <a:srgbClr val="599871">
              <a:alpha val="100000"/>
            </a:srgbClr>
          </a:solidFill>
        </p:spPr>
        <p:txBody>
          <a:bodyPr/>
          <a:lstStyle/>
          <a:p>
            <a:endParaRPr/>
          </a:p>
        </p:txBody>
      </p:sp>
      <p:sp>
        <p:nvSpPr>
          <p:cNvPr id="52" name="rc51"/>
          <p:cNvSpPr/>
          <p:nvPr/>
        </p:nvSpPr>
        <p:spPr>
          <a:xfrm>
            <a:off x="5218503" y="2998055"/>
            <a:ext cx="100070" cy="150054"/>
          </a:xfrm>
          <a:prstGeom prst="rect">
            <a:avLst/>
          </a:prstGeom>
          <a:solidFill>
            <a:srgbClr val="599871">
              <a:alpha val="100000"/>
            </a:srgbClr>
          </a:solidFill>
        </p:spPr>
        <p:txBody>
          <a:bodyPr/>
          <a:lstStyle/>
          <a:p>
            <a:endParaRPr/>
          </a:p>
        </p:txBody>
      </p:sp>
      <p:sp>
        <p:nvSpPr>
          <p:cNvPr id="53" name="rc52"/>
          <p:cNvSpPr/>
          <p:nvPr/>
        </p:nvSpPr>
        <p:spPr>
          <a:xfrm>
            <a:off x="5341605" y="3095917"/>
            <a:ext cx="100070" cy="95687"/>
          </a:xfrm>
          <a:prstGeom prst="rect">
            <a:avLst/>
          </a:prstGeom>
          <a:solidFill>
            <a:srgbClr val="599871">
              <a:alpha val="100000"/>
            </a:srgbClr>
          </a:solidFill>
        </p:spPr>
        <p:txBody>
          <a:bodyPr/>
          <a:lstStyle/>
          <a:p>
            <a:endParaRPr/>
          </a:p>
        </p:txBody>
      </p:sp>
      <p:sp>
        <p:nvSpPr>
          <p:cNvPr id="54" name="rc53"/>
          <p:cNvSpPr/>
          <p:nvPr/>
        </p:nvSpPr>
        <p:spPr>
          <a:xfrm>
            <a:off x="5460736" y="2817554"/>
            <a:ext cx="100070" cy="121783"/>
          </a:xfrm>
          <a:prstGeom prst="rect">
            <a:avLst/>
          </a:prstGeom>
          <a:solidFill>
            <a:srgbClr val="599871">
              <a:alpha val="100000"/>
            </a:srgbClr>
          </a:solidFill>
        </p:spPr>
        <p:txBody>
          <a:bodyPr/>
          <a:lstStyle/>
          <a:p>
            <a:endParaRPr/>
          </a:p>
        </p:txBody>
      </p:sp>
      <p:sp>
        <p:nvSpPr>
          <p:cNvPr id="55" name="rc54"/>
          <p:cNvSpPr/>
          <p:nvPr/>
        </p:nvSpPr>
        <p:spPr>
          <a:xfrm>
            <a:off x="5583839" y="3143760"/>
            <a:ext cx="100070" cy="100036"/>
          </a:xfrm>
          <a:prstGeom prst="rect">
            <a:avLst/>
          </a:prstGeom>
          <a:solidFill>
            <a:srgbClr val="599871">
              <a:alpha val="100000"/>
            </a:srgbClr>
          </a:solidFill>
        </p:spPr>
        <p:txBody>
          <a:bodyPr/>
          <a:lstStyle/>
          <a:p>
            <a:endParaRPr/>
          </a:p>
        </p:txBody>
      </p:sp>
      <p:sp>
        <p:nvSpPr>
          <p:cNvPr id="56" name="rc55"/>
          <p:cNvSpPr/>
          <p:nvPr/>
        </p:nvSpPr>
        <p:spPr>
          <a:xfrm>
            <a:off x="5706941" y="2919766"/>
            <a:ext cx="100070" cy="154404"/>
          </a:xfrm>
          <a:prstGeom prst="rect">
            <a:avLst/>
          </a:prstGeom>
          <a:solidFill>
            <a:srgbClr val="599871">
              <a:alpha val="100000"/>
            </a:srgbClr>
          </a:solidFill>
        </p:spPr>
        <p:txBody>
          <a:bodyPr/>
          <a:lstStyle/>
          <a:p>
            <a:endParaRPr/>
          </a:p>
        </p:txBody>
      </p:sp>
      <p:sp>
        <p:nvSpPr>
          <p:cNvPr id="57" name="rc56"/>
          <p:cNvSpPr/>
          <p:nvPr/>
        </p:nvSpPr>
        <p:spPr>
          <a:xfrm>
            <a:off x="5822101" y="2867573"/>
            <a:ext cx="100070" cy="167452"/>
          </a:xfrm>
          <a:prstGeom prst="rect">
            <a:avLst/>
          </a:prstGeom>
          <a:solidFill>
            <a:srgbClr val="599871">
              <a:alpha val="100000"/>
            </a:srgbClr>
          </a:solidFill>
        </p:spPr>
        <p:txBody>
          <a:bodyPr/>
          <a:lstStyle/>
          <a:p>
            <a:endParaRPr/>
          </a:p>
        </p:txBody>
      </p:sp>
      <p:sp>
        <p:nvSpPr>
          <p:cNvPr id="58" name="rc57"/>
          <p:cNvSpPr/>
          <p:nvPr/>
        </p:nvSpPr>
        <p:spPr>
          <a:xfrm>
            <a:off x="5945204" y="3402550"/>
            <a:ext cx="100070" cy="23921"/>
          </a:xfrm>
          <a:prstGeom prst="rect">
            <a:avLst/>
          </a:prstGeom>
          <a:solidFill>
            <a:srgbClr val="599871">
              <a:alpha val="100000"/>
            </a:srgbClr>
          </a:solidFill>
        </p:spPr>
        <p:txBody>
          <a:bodyPr/>
          <a:lstStyle/>
          <a:p>
            <a:endParaRPr/>
          </a:p>
        </p:txBody>
      </p:sp>
      <p:sp>
        <p:nvSpPr>
          <p:cNvPr id="59" name="rc58"/>
          <p:cNvSpPr/>
          <p:nvPr/>
        </p:nvSpPr>
        <p:spPr>
          <a:xfrm>
            <a:off x="6064335" y="2982832"/>
            <a:ext cx="100070" cy="71765"/>
          </a:xfrm>
          <a:prstGeom prst="rect">
            <a:avLst/>
          </a:prstGeom>
          <a:solidFill>
            <a:srgbClr val="599871">
              <a:alpha val="100000"/>
            </a:srgbClr>
          </a:solidFill>
        </p:spPr>
        <p:txBody>
          <a:bodyPr/>
          <a:lstStyle/>
          <a:p>
            <a:endParaRPr/>
          </a:p>
        </p:txBody>
      </p:sp>
      <p:sp>
        <p:nvSpPr>
          <p:cNvPr id="60" name="rc59"/>
          <p:cNvSpPr/>
          <p:nvPr/>
        </p:nvSpPr>
        <p:spPr>
          <a:xfrm>
            <a:off x="6187437" y="3213351"/>
            <a:ext cx="100070" cy="45668"/>
          </a:xfrm>
          <a:prstGeom prst="rect">
            <a:avLst/>
          </a:prstGeom>
          <a:solidFill>
            <a:srgbClr val="599871">
              <a:alpha val="100000"/>
            </a:srgbClr>
          </a:solidFill>
        </p:spPr>
        <p:txBody>
          <a:bodyPr/>
          <a:lstStyle/>
          <a:p>
            <a:endParaRPr/>
          </a:p>
        </p:txBody>
      </p:sp>
      <p:sp>
        <p:nvSpPr>
          <p:cNvPr id="61" name="rc60"/>
          <p:cNvSpPr/>
          <p:nvPr/>
        </p:nvSpPr>
        <p:spPr>
          <a:xfrm>
            <a:off x="6306568" y="3211176"/>
            <a:ext cx="100070" cy="104385"/>
          </a:xfrm>
          <a:prstGeom prst="rect">
            <a:avLst/>
          </a:prstGeom>
          <a:solidFill>
            <a:srgbClr val="599871">
              <a:alpha val="100000"/>
            </a:srgbClr>
          </a:solidFill>
        </p:spPr>
        <p:txBody>
          <a:bodyPr/>
          <a:lstStyle/>
          <a:p>
            <a:endParaRPr/>
          </a:p>
        </p:txBody>
      </p:sp>
      <p:sp>
        <p:nvSpPr>
          <p:cNvPr id="62" name="rc61"/>
          <p:cNvSpPr/>
          <p:nvPr/>
        </p:nvSpPr>
        <p:spPr>
          <a:xfrm>
            <a:off x="6429671" y="3248146"/>
            <a:ext cx="100070" cy="82638"/>
          </a:xfrm>
          <a:prstGeom prst="rect">
            <a:avLst/>
          </a:prstGeom>
          <a:solidFill>
            <a:srgbClr val="599871">
              <a:alpha val="100000"/>
            </a:srgbClr>
          </a:solidFill>
        </p:spPr>
        <p:txBody>
          <a:bodyPr/>
          <a:lstStyle/>
          <a:p>
            <a:endParaRPr/>
          </a:p>
        </p:txBody>
      </p:sp>
      <p:sp>
        <p:nvSpPr>
          <p:cNvPr id="63" name="rc62"/>
          <p:cNvSpPr/>
          <p:nvPr/>
        </p:nvSpPr>
        <p:spPr>
          <a:xfrm>
            <a:off x="6552773" y="2880621"/>
            <a:ext cx="100070" cy="69590"/>
          </a:xfrm>
          <a:prstGeom prst="rect">
            <a:avLst/>
          </a:prstGeom>
          <a:solidFill>
            <a:srgbClr val="599871">
              <a:alpha val="100000"/>
            </a:srgbClr>
          </a:solidFill>
        </p:spPr>
        <p:txBody>
          <a:bodyPr/>
          <a:lstStyle/>
          <a:p>
            <a:endParaRPr/>
          </a:p>
        </p:txBody>
      </p:sp>
      <p:sp>
        <p:nvSpPr>
          <p:cNvPr id="64" name="rc63"/>
          <p:cNvSpPr/>
          <p:nvPr/>
        </p:nvSpPr>
        <p:spPr>
          <a:xfrm>
            <a:off x="6671904" y="3304689"/>
            <a:ext cx="100070" cy="97861"/>
          </a:xfrm>
          <a:prstGeom prst="rect">
            <a:avLst/>
          </a:prstGeom>
          <a:solidFill>
            <a:srgbClr val="599871">
              <a:alpha val="100000"/>
            </a:srgbClr>
          </a:solidFill>
        </p:spPr>
        <p:txBody>
          <a:bodyPr/>
          <a:lstStyle/>
          <a:p>
            <a:endParaRPr/>
          </a:p>
        </p:txBody>
      </p:sp>
      <p:sp>
        <p:nvSpPr>
          <p:cNvPr id="65" name="rc64"/>
          <p:cNvSpPr/>
          <p:nvPr/>
        </p:nvSpPr>
        <p:spPr>
          <a:xfrm>
            <a:off x="6795007" y="2834952"/>
            <a:ext cx="100070" cy="36970"/>
          </a:xfrm>
          <a:prstGeom prst="rect">
            <a:avLst/>
          </a:prstGeom>
          <a:solidFill>
            <a:srgbClr val="599871">
              <a:alpha val="100000"/>
            </a:srgbClr>
          </a:solidFill>
        </p:spPr>
        <p:txBody>
          <a:bodyPr/>
          <a:lstStyle/>
          <a:p>
            <a:endParaRPr/>
          </a:p>
        </p:txBody>
      </p:sp>
      <p:sp>
        <p:nvSpPr>
          <p:cNvPr id="66" name="rc65"/>
          <p:cNvSpPr/>
          <p:nvPr/>
        </p:nvSpPr>
        <p:spPr>
          <a:xfrm>
            <a:off x="6914138" y="2700120"/>
            <a:ext cx="100070" cy="78289"/>
          </a:xfrm>
          <a:prstGeom prst="rect">
            <a:avLst/>
          </a:prstGeom>
          <a:solidFill>
            <a:srgbClr val="599871">
              <a:alpha val="100000"/>
            </a:srgbClr>
          </a:solidFill>
        </p:spPr>
        <p:txBody>
          <a:bodyPr/>
          <a:lstStyle/>
          <a:p>
            <a:endParaRPr/>
          </a:p>
        </p:txBody>
      </p:sp>
      <p:sp>
        <p:nvSpPr>
          <p:cNvPr id="67" name="rc66"/>
          <p:cNvSpPr/>
          <p:nvPr/>
        </p:nvSpPr>
        <p:spPr>
          <a:xfrm>
            <a:off x="7037240" y="3161158"/>
            <a:ext cx="100070" cy="69590"/>
          </a:xfrm>
          <a:prstGeom prst="rect">
            <a:avLst/>
          </a:prstGeom>
          <a:solidFill>
            <a:srgbClr val="599871">
              <a:alpha val="100000"/>
            </a:srgbClr>
          </a:solidFill>
        </p:spPr>
        <p:txBody>
          <a:bodyPr/>
          <a:lstStyle/>
          <a:p>
            <a:endParaRPr/>
          </a:p>
        </p:txBody>
      </p:sp>
      <p:sp>
        <p:nvSpPr>
          <p:cNvPr id="68" name="rc67"/>
          <p:cNvSpPr/>
          <p:nvPr/>
        </p:nvSpPr>
        <p:spPr>
          <a:xfrm>
            <a:off x="7160343" y="3402550"/>
            <a:ext cx="100070" cy="10873"/>
          </a:xfrm>
          <a:prstGeom prst="rect">
            <a:avLst/>
          </a:prstGeom>
          <a:solidFill>
            <a:srgbClr val="599871">
              <a:alpha val="100000"/>
            </a:srgbClr>
          </a:solidFill>
        </p:spPr>
        <p:txBody>
          <a:bodyPr/>
          <a:lstStyle/>
          <a:p>
            <a:endParaRPr/>
          </a:p>
        </p:txBody>
      </p:sp>
      <p:sp>
        <p:nvSpPr>
          <p:cNvPr id="69" name="rc68"/>
          <p:cNvSpPr/>
          <p:nvPr/>
        </p:nvSpPr>
        <p:spPr>
          <a:xfrm>
            <a:off x="7271532" y="3141586"/>
            <a:ext cx="100070" cy="13048"/>
          </a:xfrm>
          <a:prstGeom prst="rect">
            <a:avLst/>
          </a:prstGeom>
          <a:solidFill>
            <a:srgbClr val="599871">
              <a:alpha val="100000"/>
            </a:srgbClr>
          </a:solidFill>
        </p:spPr>
        <p:txBody>
          <a:bodyPr/>
          <a:lstStyle/>
          <a:p>
            <a:endParaRPr/>
          </a:p>
        </p:txBody>
      </p:sp>
      <p:sp>
        <p:nvSpPr>
          <p:cNvPr id="70" name="rc69"/>
          <p:cNvSpPr/>
          <p:nvPr/>
        </p:nvSpPr>
        <p:spPr>
          <a:xfrm>
            <a:off x="7394634" y="3058947"/>
            <a:ext cx="100070" cy="54367"/>
          </a:xfrm>
          <a:prstGeom prst="rect">
            <a:avLst/>
          </a:prstGeom>
          <a:solidFill>
            <a:srgbClr val="599871">
              <a:alpha val="100000"/>
            </a:srgbClr>
          </a:solidFill>
        </p:spPr>
        <p:txBody>
          <a:bodyPr/>
          <a:lstStyle/>
          <a:p>
            <a:endParaRPr/>
          </a:p>
        </p:txBody>
      </p:sp>
      <p:sp>
        <p:nvSpPr>
          <p:cNvPr id="71" name="rc70"/>
          <p:cNvSpPr/>
          <p:nvPr/>
        </p:nvSpPr>
        <p:spPr>
          <a:xfrm>
            <a:off x="7513765" y="3402550"/>
            <a:ext cx="100070" cy="108735"/>
          </a:xfrm>
          <a:prstGeom prst="rect">
            <a:avLst/>
          </a:prstGeom>
          <a:solidFill>
            <a:srgbClr val="599871">
              <a:alpha val="100000"/>
            </a:srgbClr>
          </a:solidFill>
        </p:spPr>
        <p:txBody>
          <a:bodyPr/>
          <a:lstStyle/>
          <a:p>
            <a:endParaRPr/>
          </a:p>
        </p:txBody>
      </p:sp>
      <p:sp>
        <p:nvSpPr>
          <p:cNvPr id="72" name="rc71"/>
          <p:cNvSpPr/>
          <p:nvPr/>
        </p:nvSpPr>
        <p:spPr>
          <a:xfrm>
            <a:off x="7636868" y="3372104"/>
            <a:ext cx="100070" cy="30445"/>
          </a:xfrm>
          <a:prstGeom prst="rect">
            <a:avLst/>
          </a:prstGeom>
          <a:solidFill>
            <a:srgbClr val="599871">
              <a:alpha val="100000"/>
            </a:srgbClr>
          </a:solidFill>
        </p:spPr>
        <p:txBody>
          <a:bodyPr/>
          <a:lstStyle/>
          <a:p>
            <a:endParaRPr/>
          </a:p>
        </p:txBody>
      </p:sp>
      <p:sp>
        <p:nvSpPr>
          <p:cNvPr id="73" name="rc72"/>
          <p:cNvSpPr/>
          <p:nvPr/>
        </p:nvSpPr>
        <p:spPr>
          <a:xfrm>
            <a:off x="7755999" y="3245972"/>
            <a:ext cx="100070" cy="34795"/>
          </a:xfrm>
          <a:prstGeom prst="rect">
            <a:avLst/>
          </a:prstGeom>
          <a:solidFill>
            <a:srgbClr val="599871">
              <a:alpha val="100000"/>
            </a:srgbClr>
          </a:solidFill>
        </p:spPr>
        <p:txBody>
          <a:bodyPr/>
          <a:lstStyle/>
          <a:p>
            <a:endParaRPr/>
          </a:p>
        </p:txBody>
      </p:sp>
      <p:sp>
        <p:nvSpPr>
          <p:cNvPr id="74" name="rc73"/>
          <p:cNvSpPr/>
          <p:nvPr/>
        </p:nvSpPr>
        <p:spPr>
          <a:xfrm>
            <a:off x="7879101" y="3402550"/>
            <a:ext cx="100070" cy="78289"/>
          </a:xfrm>
          <a:prstGeom prst="rect">
            <a:avLst/>
          </a:prstGeom>
          <a:solidFill>
            <a:srgbClr val="599871">
              <a:alpha val="100000"/>
            </a:srgbClr>
          </a:solidFill>
        </p:spPr>
        <p:txBody>
          <a:bodyPr/>
          <a:lstStyle/>
          <a:p>
            <a:endParaRPr/>
          </a:p>
        </p:txBody>
      </p:sp>
      <p:sp>
        <p:nvSpPr>
          <p:cNvPr id="75" name="rc74"/>
          <p:cNvSpPr/>
          <p:nvPr/>
        </p:nvSpPr>
        <p:spPr>
          <a:xfrm>
            <a:off x="8002204" y="3167682"/>
            <a:ext cx="100070" cy="8698"/>
          </a:xfrm>
          <a:prstGeom prst="rect">
            <a:avLst/>
          </a:prstGeom>
          <a:solidFill>
            <a:srgbClr val="599871">
              <a:alpha val="100000"/>
            </a:srgbClr>
          </a:solidFill>
        </p:spPr>
        <p:txBody>
          <a:bodyPr/>
          <a:lstStyle/>
          <a:p>
            <a:endParaRPr/>
          </a:p>
        </p:txBody>
      </p:sp>
      <p:sp>
        <p:nvSpPr>
          <p:cNvPr id="76" name="rc75"/>
          <p:cNvSpPr/>
          <p:nvPr/>
        </p:nvSpPr>
        <p:spPr>
          <a:xfrm>
            <a:off x="8121335" y="3402550"/>
            <a:ext cx="100070" cy="378398"/>
          </a:xfrm>
          <a:prstGeom prst="rect">
            <a:avLst/>
          </a:prstGeom>
          <a:solidFill>
            <a:srgbClr val="599871">
              <a:alpha val="100000"/>
            </a:srgbClr>
          </a:solidFill>
        </p:spPr>
        <p:txBody>
          <a:bodyPr/>
          <a:lstStyle/>
          <a:p>
            <a:endParaRPr/>
          </a:p>
        </p:txBody>
      </p:sp>
      <p:sp>
        <p:nvSpPr>
          <p:cNvPr id="77" name="rc76"/>
          <p:cNvSpPr/>
          <p:nvPr/>
        </p:nvSpPr>
        <p:spPr>
          <a:xfrm>
            <a:off x="8244437" y="3280767"/>
            <a:ext cx="100070" cy="13048"/>
          </a:xfrm>
          <a:prstGeom prst="rect">
            <a:avLst/>
          </a:prstGeom>
          <a:solidFill>
            <a:srgbClr val="599871">
              <a:alpha val="100000"/>
            </a:srgbClr>
          </a:solidFill>
        </p:spPr>
        <p:txBody>
          <a:bodyPr/>
          <a:lstStyle/>
          <a:p>
            <a:endParaRPr/>
          </a:p>
        </p:txBody>
      </p:sp>
      <p:sp>
        <p:nvSpPr>
          <p:cNvPr id="78" name="rc77"/>
          <p:cNvSpPr/>
          <p:nvPr/>
        </p:nvSpPr>
        <p:spPr>
          <a:xfrm>
            <a:off x="8363569" y="3293815"/>
            <a:ext cx="100070" cy="28271"/>
          </a:xfrm>
          <a:prstGeom prst="rect">
            <a:avLst/>
          </a:prstGeom>
          <a:solidFill>
            <a:srgbClr val="599871">
              <a:alpha val="100000"/>
            </a:srgbClr>
          </a:solidFill>
        </p:spPr>
        <p:txBody>
          <a:bodyPr/>
          <a:lstStyle/>
          <a:p>
            <a:endParaRPr/>
          </a:p>
        </p:txBody>
      </p:sp>
      <p:sp>
        <p:nvSpPr>
          <p:cNvPr id="79" name="rc78"/>
          <p:cNvSpPr/>
          <p:nvPr/>
        </p:nvSpPr>
        <p:spPr>
          <a:xfrm>
            <a:off x="1235547" y="2828428"/>
            <a:ext cx="100070" cy="574122"/>
          </a:xfrm>
          <a:prstGeom prst="rect">
            <a:avLst/>
          </a:prstGeom>
          <a:solidFill>
            <a:srgbClr val="581F54">
              <a:alpha val="100000"/>
            </a:srgbClr>
          </a:solidFill>
        </p:spPr>
        <p:txBody>
          <a:bodyPr/>
          <a:lstStyle/>
          <a:p>
            <a:endParaRPr/>
          </a:p>
        </p:txBody>
      </p:sp>
      <p:sp>
        <p:nvSpPr>
          <p:cNvPr id="80" name="rc79"/>
          <p:cNvSpPr/>
          <p:nvPr/>
        </p:nvSpPr>
        <p:spPr>
          <a:xfrm>
            <a:off x="1358649" y="2263004"/>
            <a:ext cx="100070" cy="1139546"/>
          </a:xfrm>
          <a:prstGeom prst="rect">
            <a:avLst/>
          </a:prstGeom>
          <a:solidFill>
            <a:srgbClr val="581F54">
              <a:alpha val="100000"/>
            </a:srgbClr>
          </a:solidFill>
        </p:spPr>
        <p:txBody>
          <a:bodyPr/>
          <a:lstStyle/>
          <a:p>
            <a:endParaRPr/>
          </a:p>
        </p:txBody>
      </p:sp>
      <p:sp>
        <p:nvSpPr>
          <p:cNvPr id="81" name="rc80"/>
          <p:cNvSpPr/>
          <p:nvPr/>
        </p:nvSpPr>
        <p:spPr>
          <a:xfrm>
            <a:off x="1469838" y="1810665"/>
            <a:ext cx="100070" cy="1591884"/>
          </a:xfrm>
          <a:prstGeom prst="rect">
            <a:avLst/>
          </a:prstGeom>
          <a:solidFill>
            <a:srgbClr val="581F54">
              <a:alpha val="100000"/>
            </a:srgbClr>
          </a:solidFill>
        </p:spPr>
        <p:txBody>
          <a:bodyPr/>
          <a:lstStyle/>
          <a:p>
            <a:endParaRPr/>
          </a:p>
        </p:txBody>
      </p:sp>
      <p:sp>
        <p:nvSpPr>
          <p:cNvPr id="82" name="rc81"/>
          <p:cNvSpPr/>
          <p:nvPr/>
        </p:nvSpPr>
        <p:spPr>
          <a:xfrm>
            <a:off x="1592941" y="2724042"/>
            <a:ext cx="100070" cy="678508"/>
          </a:xfrm>
          <a:prstGeom prst="rect">
            <a:avLst/>
          </a:prstGeom>
          <a:solidFill>
            <a:srgbClr val="581F54">
              <a:alpha val="100000"/>
            </a:srgbClr>
          </a:solidFill>
        </p:spPr>
        <p:txBody>
          <a:bodyPr/>
          <a:lstStyle/>
          <a:p>
            <a:endParaRPr/>
          </a:p>
        </p:txBody>
      </p:sp>
      <p:sp>
        <p:nvSpPr>
          <p:cNvPr id="83" name="rc82"/>
          <p:cNvSpPr/>
          <p:nvPr/>
        </p:nvSpPr>
        <p:spPr>
          <a:xfrm>
            <a:off x="1712072" y="2489174"/>
            <a:ext cx="100070" cy="913376"/>
          </a:xfrm>
          <a:prstGeom prst="rect">
            <a:avLst/>
          </a:prstGeom>
          <a:solidFill>
            <a:srgbClr val="581F54">
              <a:alpha val="100000"/>
            </a:srgbClr>
          </a:solidFill>
        </p:spPr>
        <p:txBody>
          <a:bodyPr/>
          <a:lstStyle/>
          <a:p>
            <a:endParaRPr/>
          </a:p>
        </p:txBody>
      </p:sp>
      <p:sp>
        <p:nvSpPr>
          <p:cNvPr id="84" name="rc83"/>
          <p:cNvSpPr/>
          <p:nvPr/>
        </p:nvSpPr>
        <p:spPr>
          <a:xfrm>
            <a:off x="1835174" y="1875907"/>
            <a:ext cx="100070" cy="1526643"/>
          </a:xfrm>
          <a:prstGeom prst="rect">
            <a:avLst/>
          </a:prstGeom>
          <a:solidFill>
            <a:srgbClr val="581F54">
              <a:alpha val="100000"/>
            </a:srgbClr>
          </a:solidFill>
        </p:spPr>
        <p:txBody>
          <a:bodyPr/>
          <a:lstStyle/>
          <a:p>
            <a:endParaRPr/>
          </a:p>
        </p:txBody>
      </p:sp>
      <p:sp>
        <p:nvSpPr>
          <p:cNvPr id="85" name="rc84"/>
          <p:cNvSpPr/>
          <p:nvPr/>
        </p:nvSpPr>
        <p:spPr>
          <a:xfrm>
            <a:off x="1954306" y="1488809"/>
            <a:ext cx="100070" cy="1913741"/>
          </a:xfrm>
          <a:prstGeom prst="rect">
            <a:avLst/>
          </a:prstGeom>
          <a:solidFill>
            <a:srgbClr val="581F54">
              <a:alpha val="100000"/>
            </a:srgbClr>
          </a:solidFill>
        </p:spPr>
        <p:txBody>
          <a:bodyPr/>
          <a:lstStyle/>
          <a:p>
            <a:endParaRPr/>
          </a:p>
        </p:txBody>
      </p:sp>
      <p:sp>
        <p:nvSpPr>
          <p:cNvPr id="86" name="rc85"/>
          <p:cNvSpPr/>
          <p:nvPr/>
        </p:nvSpPr>
        <p:spPr>
          <a:xfrm>
            <a:off x="2077408" y="2439156"/>
            <a:ext cx="100070" cy="963394"/>
          </a:xfrm>
          <a:prstGeom prst="rect">
            <a:avLst/>
          </a:prstGeom>
          <a:solidFill>
            <a:srgbClr val="581F54">
              <a:alpha val="100000"/>
            </a:srgbClr>
          </a:solidFill>
        </p:spPr>
        <p:txBody>
          <a:bodyPr/>
          <a:lstStyle/>
          <a:p>
            <a:endParaRPr/>
          </a:p>
        </p:txBody>
      </p:sp>
      <p:sp>
        <p:nvSpPr>
          <p:cNvPr id="87" name="rc86"/>
          <p:cNvSpPr/>
          <p:nvPr/>
        </p:nvSpPr>
        <p:spPr>
          <a:xfrm>
            <a:off x="2200510" y="2347818"/>
            <a:ext cx="100070" cy="1054732"/>
          </a:xfrm>
          <a:prstGeom prst="rect">
            <a:avLst/>
          </a:prstGeom>
          <a:solidFill>
            <a:srgbClr val="581F54">
              <a:alpha val="100000"/>
            </a:srgbClr>
          </a:solidFill>
        </p:spPr>
        <p:txBody>
          <a:bodyPr/>
          <a:lstStyle/>
          <a:p>
            <a:endParaRPr/>
          </a:p>
        </p:txBody>
      </p:sp>
      <p:sp>
        <p:nvSpPr>
          <p:cNvPr id="88" name="rc87"/>
          <p:cNvSpPr/>
          <p:nvPr/>
        </p:nvSpPr>
        <p:spPr>
          <a:xfrm>
            <a:off x="2319642" y="1458363"/>
            <a:ext cx="100070" cy="1944187"/>
          </a:xfrm>
          <a:prstGeom prst="rect">
            <a:avLst/>
          </a:prstGeom>
          <a:solidFill>
            <a:srgbClr val="581F54">
              <a:alpha val="100000"/>
            </a:srgbClr>
          </a:solidFill>
        </p:spPr>
        <p:txBody>
          <a:bodyPr/>
          <a:lstStyle/>
          <a:p>
            <a:endParaRPr/>
          </a:p>
        </p:txBody>
      </p:sp>
      <p:sp>
        <p:nvSpPr>
          <p:cNvPr id="89" name="rc88"/>
          <p:cNvSpPr/>
          <p:nvPr/>
        </p:nvSpPr>
        <p:spPr>
          <a:xfrm>
            <a:off x="2442744" y="2019437"/>
            <a:ext cx="100070" cy="1383113"/>
          </a:xfrm>
          <a:prstGeom prst="rect">
            <a:avLst/>
          </a:prstGeom>
          <a:solidFill>
            <a:srgbClr val="581F54">
              <a:alpha val="100000"/>
            </a:srgbClr>
          </a:solidFill>
        </p:spPr>
        <p:txBody>
          <a:bodyPr/>
          <a:lstStyle/>
          <a:p>
            <a:endParaRPr/>
          </a:p>
        </p:txBody>
      </p:sp>
      <p:sp>
        <p:nvSpPr>
          <p:cNvPr id="90" name="rc89"/>
          <p:cNvSpPr/>
          <p:nvPr/>
        </p:nvSpPr>
        <p:spPr>
          <a:xfrm>
            <a:off x="2561875" y="2217336"/>
            <a:ext cx="100070" cy="1185214"/>
          </a:xfrm>
          <a:prstGeom prst="rect">
            <a:avLst/>
          </a:prstGeom>
          <a:solidFill>
            <a:srgbClr val="581F54">
              <a:alpha val="100000"/>
            </a:srgbClr>
          </a:solidFill>
        </p:spPr>
        <p:txBody>
          <a:bodyPr/>
          <a:lstStyle/>
          <a:p>
            <a:endParaRPr/>
          </a:p>
        </p:txBody>
      </p:sp>
      <p:sp>
        <p:nvSpPr>
          <p:cNvPr id="91" name="rc90"/>
          <p:cNvSpPr/>
          <p:nvPr/>
        </p:nvSpPr>
        <p:spPr>
          <a:xfrm>
            <a:off x="2684978" y="2874097"/>
            <a:ext cx="100070" cy="528453"/>
          </a:xfrm>
          <a:prstGeom prst="rect">
            <a:avLst/>
          </a:prstGeom>
          <a:solidFill>
            <a:srgbClr val="581F54">
              <a:alpha val="100000"/>
            </a:srgbClr>
          </a:solidFill>
        </p:spPr>
        <p:txBody>
          <a:bodyPr/>
          <a:lstStyle/>
          <a:p>
            <a:endParaRPr/>
          </a:p>
        </p:txBody>
      </p:sp>
      <p:sp>
        <p:nvSpPr>
          <p:cNvPr id="92" name="rc91"/>
          <p:cNvSpPr/>
          <p:nvPr/>
        </p:nvSpPr>
        <p:spPr>
          <a:xfrm>
            <a:off x="2808080" y="1480110"/>
            <a:ext cx="100070" cy="1922440"/>
          </a:xfrm>
          <a:prstGeom prst="rect">
            <a:avLst/>
          </a:prstGeom>
          <a:solidFill>
            <a:srgbClr val="581F54">
              <a:alpha val="100000"/>
            </a:srgbClr>
          </a:solidFill>
        </p:spPr>
        <p:txBody>
          <a:bodyPr/>
          <a:lstStyle/>
          <a:p>
            <a:endParaRPr/>
          </a:p>
        </p:txBody>
      </p:sp>
      <p:sp>
        <p:nvSpPr>
          <p:cNvPr id="93" name="rc92"/>
          <p:cNvSpPr/>
          <p:nvPr/>
        </p:nvSpPr>
        <p:spPr>
          <a:xfrm>
            <a:off x="2919269" y="2380438"/>
            <a:ext cx="100070" cy="1022111"/>
          </a:xfrm>
          <a:prstGeom prst="rect">
            <a:avLst/>
          </a:prstGeom>
          <a:solidFill>
            <a:srgbClr val="581F54">
              <a:alpha val="100000"/>
            </a:srgbClr>
          </a:solidFill>
        </p:spPr>
        <p:txBody>
          <a:bodyPr/>
          <a:lstStyle/>
          <a:p>
            <a:endParaRPr/>
          </a:p>
        </p:txBody>
      </p:sp>
      <p:sp>
        <p:nvSpPr>
          <p:cNvPr id="94" name="rc93"/>
          <p:cNvSpPr/>
          <p:nvPr/>
        </p:nvSpPr>
        <p:spPr>
          <a:xfrm>
            <a:off x="3042371" y="2819729"/>
            <a:ext cx="100070" cy="582821"/>
          </a:xfrm>
          <a:prstGeom prst="rect">
            <a:avLst/>
          </a:prstGeom>
          <a:solidFill>
            <a:srgbClr val="581F54">
              <a:alpha val="100000"/>
            </a:srgbClr>
          </a:solidFill>
        </p:spPr>
        <p:txBody>
          <a:bodyPr/>
          <a:lstStyle/>
          <a:p>
            <a:endParaRPr/>
          </a:p>
        </p:txBody>
      </p:sp>
      <p:sp>
        <p:nvSpPr>
          <p:cNvPr id="95" name="rc94"/>
          <p:cNvSpPr/>
          <p:nvPr/>
        </p:nvSpPr>
        <p:spPr>
          <a:xfrm>
            <a:off x="3161503" y="2930639"/>
            <a:ext cx="100070" cy="471911"/>
          </a:xfrm>
          <a:prstGeom prst="rect">
            <a:avLst/>
          </a:prstGeom>
          <a:solidFill>
            <a:srgbClr val="581F54">
              <a:alpha val="100000"/>
            </a:srgbClr>
          </a:solidFill>
        </p:spPr>
        <p:txBody>
          <a:bodyPr/>
          <a:lstStyle/>
          <a:p>
            <a:endParaRPr/>
          </a:p>
        </p:txBody>
      </p:sp>
      <p:sp>
        <p:nvSpPr>
          <p:cNvPr id="96" name="rc95"/>
          <p:cNvSpPr/>
          <p:nvPr/>
        </p:nvSpPr>
        <p:spPr>
          <a:xfrm>
            <a:off x="3284605" y="2445680"/>
            <a:ext cx="100070" cy="956870"/>
          </a:xfrm>
          <a:prstGeom prst="rect">
            <a:avLst/>
          </a:prstGeom>
          <a:solidFill>
            <a:srgbClr val="581F54">
              <a:alpha val="100000"/>
            </a:srgbClr>
          </a:solidFill>
        </p:spPr>
        <p:txBody>
          <a:bodyPr/>
          <a:lstStyle/>
          <a:p>
            <a:endParaRPr/>
          </a:p>
        </p:txBody>
      </p:sp>
      <p:sp>
        <p:nvSpPr>
          <p:cNvPr id="97" name="rc96"/>
          <p:cNvSpPr/>
          <p:nvPr/>
        </p:nvSpPr>
        <p:spPr>
          <a:xfrm>
            <a:off x="3403736" y="2232558"/>
            <a:ext cx="100070" cy="1169991"/>
          </a:xfrm>
          <a:prstGeom prst="rect">
            <a:avLst/>
          </a:prstGeom>
          <a:solidFill>
            <a:srgbClr val="581F54">
              <a:alpha val="100000"/>
            </a:srgbClr>
          </a:solidFill>
        </p:spPr>
        <p:txBody>
          <a:bodyPr/>
          <a:lstStyle/>
          <a:p>
            <a:endParaRPr/>
          </a:p>
        </p:txBody>
      </p:sp>
      <p:sp>
        <p:nvSpPr>
          <p:cNvPr id="98" name="rc97"/>
          <p:cNvSpPr/>
          <p:nvPr/>
        </p:nvSpPr>
        <p:spPr>
          <a:xfrm>
            <a:off x="3526839" y="2858874"/>
            <a:ext cx="100070" cy="543676"/>
          </a:xfrm>
          <a:prstGeom prst="rect">
            <a:avLst/>
          </a:prstGeom>
          <a:solidFill>
            <a:srgbClr val="581F54">
              <a:alpha val="100000"/>
            </a:srgbClr>
          </a:solidFill>
        </p:spPr>
        <p:txBody>
          <a:bodyPr/>
          <a:lstStyle/>
          <a:p>
            <a:endParaRPr/>
          </a:p>
        </p:txBody>
      </p:sp>
      <p:sp>
        <p:nvSpPr>
          <p:cNvPr id="99" name="rc98"/>
          <p:cNvSpPr/>
          <p:nvPr/>
        </p:nvSpPr>
        <p:spPr>
          <a:xfrm>
            <a:off x="3649941" y="2932814"/>
            <a:ext cx="100070" cy="469736"/>
          </a:xfrm>
          <a:prstGeom prst="rect">
            <a:avLst/>
          </a:prstGeom>
          <a:solidFill>
            <a:srgbClr val="581F54">
              <a:alpha val="100000"/>
            </a:srgbClr>
          </a:solidFill>
        </p:spPr>
        <p:txBody>
          <a:bodyPr/>
          <a:lstStyle/>
          <a:p>
            <a:endParaRPr/>
          </a:p>
        </p:txBody>
      </p:sp>
      <p:sp>
        <p:nvSpPr>
          <p:cNvPr id="100" name="rc99"/>
          <p:cNvSpPr/>
          <p:nvPr/>
        </p:nvSpPr>
        <p:spPr>
          <a:xfrm>
            <a:off x="3769072" y="2595734"/>
            <a:ext cx="100070" cy="806815"/>
          </a:xfrm>
          <a:prstGeom prst="rect">
            <a:avLst/>
          </a:prstGeom>
          <a:solidFill>
            <a:srgbClr val="581F54">
              <a:alpha val="100000"/>
            </a:srgbClr>
          </a:solidFill>
        </p:spPr>
        <p:txBody>
          <a:bodyPr/>
          <a:lstStyle/>
          <a:p>
            <a:endParaRPr/>
          </a:p>
        </p:txBody>
      </p:sp>
      <p:sp>
        <p:nvSpPr>
          <p:cNvPr id="101" name="rc100"/>
          <p:cNvSpPr/>
          <p:nvPr/>
        </p:nvSpPr>
        <p:spPr>
          <a:xfrm>
            <a:off x="3892175" y="2898019"/>
            <a:ext cx="100070" cy="504531"/>
          </a:xfrm>
          <a:prstGeom prst="rect">
            <a:avLst/>
          </a:prstGeom>
          <a:solidFill>
            <a:srgbClr val="581F54">
              <a:alpha val="100000"/>
            </a:srgbClr>
          </a:solidFill>
        </p:spPr>
        <p:txBody>
          <a:bodyPr/>
          <a:lstStyle/>
          <a:p>
            <a:endParaRPr/>
          </a:p>
        </p:txBody>
      </p:sp>
      <p:sp>
        <p:nvSpPr>
          <p:cNvPr id="102" name="rc101"/>
          <p:cNvSpPr/>
          <p:nvPr/>
        </p:nvSpPr>
        <p:spPr>
          <a:xfrm>
            <a:off x="4011306" y="3126363"/>
            <a:ext cx="100070" cy="276187"/>
          </a:xfrm>
          <a:prstGeom prst="rect">
            <a:avLst/>
          </a:prstGeom>
          <a:solidFill>
            <a:srgbClr val="581F54">
              <a:alpha val="100000"/>
            </a:srgbClr>
          </a:solidFill>
        </p:spPr>
        <p:txBody>
          <a:bodyPr/>
          <a:lstStyle/>
          <a:p>
            <a:endParaRPr/>
          </a:p>
        </p:txBody>
      </p:sp>
      <p:sp>
        <p:nvSpPr>
          <p:cNvPr id="103" name="rc102"/>
          <p:cNvSpPr/>
          <p:nvPr/>
        </p:nvSpPr>
        <p:spPr>
          <a:xfrm>
            <a:off x="4134408" y="2695771"/>
            <a:ext cx="100070" cy="706779"/>
          </a:xfrm>
          <a:prstGeom prst="rect">
            <a:avLst/>
          </a:prstGeom>
          <a:solidFill>
            <a:srgbClr val="581F54">
              <a:alpha val="100000"/>
            </a:srgbClr>
          </a:solidFill>
        </p:spPr>
        <p:txBody>
          <a:bodyPr/>
          <a:lstStyle/>
          <a:p>
            <a:endParaRPr/>
          </a:p>
        </p:txBody>
      </p:sp>
      <p:sp>
        <p:nvSpPr>
          <p:cNvPr id="104" name="rc103"/>
          <p:cNvSpPr/>
          <p:nvPr/>
        </p:nvSpPr>
        <p:spPr>
          <a:xfrm>
            <a:off x="4257510" y="2858874"/>
            <a:ext cx="100070" cy="543676"/>
          </a:xfrm>
          <a:prstGeom prst="rect">
            <a:avLst/>
          </a:prstGeom>
          <a:solidFill>
            <a:srgbClr val="581F54">
              <a:alpha val="100000"/>
            </a:srgbClr>
          </a:solidFill>
        </p:spPr>
        <p:txBody>
          <a:bodyPr/>
          <a:lstStyle/>
          <a:p>
            <a:endParaRPr/>
          </a:p>
        </p:txBody>
      </p:sp>
      <p:sp>
        <p:nvSpPr>
          <p:cNvPr id="105" name="rc104"/>
          <p:cNvSpPr/>
          <p:nvPr/>
        </p:nvSpPr>
        <p:spPr>
          <a:xfrm>
            <a:off x="4368700" y="3298164"/>
            <a:ext cx="100070" cy="104385"/>
          </a:xfrm>
          <a:prstGeom prst="rect">
            <a:avLst/>
          </a:prstGeom>
          <a:solidFill>
            <a:srgbClr val="581F54">
              <a:alpha val="100000"/>
            </a:srgbClr>
          </a:solidFill>
        </p:spPr>
        <p:txBody>
          <a:bodyPr/>
          <a:lstStyle/>
          <a:p>
            <a:endParaRPr/>
          </a:p>
        </p:txBody>
      </p:sp>
      <p:sp>
        <p:nvSpPr>
          <p:cNvPr id="106" name="rc105"/>
          <p:cNvSpPr/>
          <p:nvPr/>
        </p:nvSpPr>
        <p:spPr>
          <a:xfrm>
            <a:off x="4491802" y="3039374"/>
            <a:ext cx="100070" cy="363175"/>
          </a:xfrm>
          <a:prstGeom prst="rect">
            <a:avLst/>
          </a:prstGeom>
          <a:solidFill>
            <a:srgbClr val="581F54">
              <a:alpha val="100000"/>
            </a:srgbClr>
          </a:solidFill>
        </p:spPr>
        <p:txBody>
          <a:bodyPr/>
          <a:lstStyle/>
          <a:p>
            <a:endParaRPr/>
          </a:p>
        </p:txBody>
      </p:sp>
      <p:sp>
        <p:nvSpPr>
          <p:cNvPr id="107" name="rc106"/>
          <p:cNvSpPr/>
          <p:nvPr/>
        </p:nvSpPr>
        <p:spPr>
          <a:xfrm>
            <a:off x="4610933" y="3041549"/>
            <a:ext cx="100070" cy="361001"/>
          </a:xfrm>
          <a:prstGeom prst="rect">
            <a:avLst/>
          </a:prstGeom>
          <a:solidFill>
            <a:srgbClr val="581F54">
              <a:alpha val="100000"/>
            </a:srgbClr>
          </a:solidFill>
        </p:spPr>
        <p:txBody>
          <a:bodyPr/>
          <a:lstStyle/>
          <a:p>
            <a:endParaRPr/>
          </a:p>
        </p:txBody>
      </p:sp>
      <p:sp>
        <p:nvSpPr>
          <p:cNvPr id="108" name="rc107"/>
          <p:cNvSpPr/>
          <p:nvPr/>
        </p:nvSpPr>
        <p:spPr>
          <a:xfrm>
            <a:off x="4734036" y="3032850"/>
            <a:ext cx="100070" cy="369700"/>
          </a:xfrm>
          <a:prstGeom prst="rect">
            <a:avLst/>
          </a:prstGeom>
          <a:solidFill>
            <a:srgbClr val="581F54">
              <a:alpha val="100000"/>
            </a:srgbClr>
          </a:solidFill>
        </p:spPr>
        <p:txBody>
          <a:bodyPr/>
          <a:lstStyle/>
          <a:p>
            <a:endParaRPr/>
          </a:p>
        </p:txBody>
      </p:sp>
      <p:sp>
        <p:nvSpPr>
          <p:cNvPr id="109" name="rc108"/>
          <p:cNvSpPr/>
          <p:nvPr/>
        </p:nvSpPr>
        <p:spPr>
          <a:xfrm>
            <a:off x="4853167" y="3163333"/>
            <a:ext cx="100070" cy="239217"/>
          </a:xfrm>
          <a:prstGeom prst="rect">
            <a:avLst/>
          </a:prstGeom>
          <a:solidFill>
            <a:srgbClr val="581F54">
              <a:alpha val="100000"/>
            </a:srgbClr>
          </a:solidFill>
        </p:spPr>
        <p:txBody>
          <a:bodyPr/>
          <a:lstStyle/>
          <a:p>
            <a:endParaRPr/>
          </a:p>
        </p:txBody>
      </p:sp>
      <p:sp>
        <p:nvSpPr>
          <p:cNvPr id="110" name="rc109"/>
          <p:cNvSpPr/>
          <p:nvPr/>
        </p:nvSpPr>
        <p:spPr>
          <a:xfrm>
            <a:off x="4976269" y="3167682"/>
            <a:ext cx="100070" cy="234868"/>
          </a:xfrm>
          <a:prstGeom prst="rect">
            <a:avLst/>
          </a:prstGeom>
          <a:solidFill>
            <a:srgbClr val="581F54">
              <a:alpha val="100000"/>
            </a:srgbClr>
          </a:solidFill>
        </p:spPr>
        <p:txBody>
          <a:bodyPr/>
          <a:lstStyle/>
          <a:p>
            <a:endParaRPr/>
          </a:p>
        </p:txBody>
      </p:sp>
      <p:sp>
        <p:nvSpPr>
          <p:cNvPr id="111" name="rc110"/>
          <p:cNvSpPr/>
          <p:nvPr/>
        </p:nvSpPr>
        <p:spPr>
          <a:xfrm>
            <a:off x="5099371" y="3209002"/>
            <a:ext cx="100070" cy="193548"/>
          </a:xfrm>
          <a:prstGeom prst="rect">
            <a:avLst/>
          </a:prstGeom>
          <a:solidFill>
            <a:srgbClr val="581F54">
              <a:alpha val="100000"/>
            </a:srgbClr>
          </a:solidFill>
        </p:spPr>
        <p:txBody>
          <a:bodyPr/>
          <a:lstStyle/>
          <a:p>
            <a:endParaRPr/>
          </a:p>
        </p:txBody>
      </p:sp>
      <p:sp>
        <p:nvSpPr>
          <p:cNvPr id="112" name="rc111"/>
          <p:cNvSpPr/>
          <p:nvPr/>
        </p:nvSpPr>
        <p:spPr>
          <a:xfrm>
            <a:off x="5218503" y="3148110"/>
            <a:ext cx="100070" cy="254440"/>
          </a:xfrm>
          <a:prstGeom prst="rect">
            <a:avLst/>
          </a:prstGeom>
          <a:solidFill>
            <a:srgbClr val="581F54">
              <a:alpha val="100000"/>
            </a:srgbClr>
          </a:solidFill>
        </p:spPr>
        <p:txBody>
          <a:bodyPr/>
          <a:lstStyle/>
          <a:p>
            <a:endParaRPr/>
          </a:p>
        </p:txBody>
      </p:sp>
      <p:sp>
        <p:nvSpPr>
          <p:cNvPr id="113" name="rc112"/>
          <p:cNvSpPr/>
          <p:nvPr/>
        </p:nvSpPr>
        <p:spPr>
          <a:xfrm>
            <a:off x="5341605" y="3191604"/>
            <a:ext cx="100070" cy="210946"/>
          </a:xfrm>
          <a:prstGeom prst="rect">
            <a:avLst/>
          </a:prstGeom>
          <a:solidFill>
            <a:srgbClr val="581F54">
              <a:alpha val="100000"/>
            </a:srgbClr>
          </a:solidFill>
        </p:spPr>
        <p:txBody>
          <a:bodyPr/>
          <a:lstStyle/>
          <a:p>
            <a:endParaRPr/>
          </a:p>
        </p:txBody>
      </p:sp>
      <p:sp>
        <p:nvSpPr>
          <p:cNvPr id="114" name="rc113"/>
          <p:cNvSpPr/>
          <p:nvPr/>
        </p:nvSpPr>
        <p:spPr>
          <a:xfrm>
            <a:off x="5460736" y="2939338"/>
            <a:ext cx="100070" cy="463212"/>
          </a:xfrm>
          <a:prstGeom prst="rect">
            <a:avLst/>
          </a:prstGeom>
          <a:solidFill>
            <a:srgbClr val="581F54">
              <a:alpha val="100000"/>
            </a:srgbClr>
          </a:solidFill>
        </p:spPr>
        <p:txBody>
          <a:bodyPr/>
          <a:lstStyle/>
          <a:p>
            <a:endParaRPr/>
          </a:p>
        </p:txBody>
      </p:sp>
      <p:sp>
        <p:nvSpPr>
          <p:cNvPr id="115" name="rc114"/>
          <p:cNvSpPr/>
          <p:nvPr/>
        </p:nvSpPr>
        <p:spPr>
          <a:xfrm>
            <a:off x="5583839" y="3243797"/>
            <a:ext cx="100070" cy="158753"/>
          </a:xfrm>
          <a:prstGeom prst="rect">
            <a:avLst/>
          </a:prstGeom>
          <a:solidFill>
            <a:srgbClr val="581F54">
              <a:alpha val="100000"/>
            </a:srgbClr>
          </a:solidFill>
        </p:spPr>
        <p:txBody>
          <a:bodyPr/>
          <a:lstStyle/>
          <a:p>
            <a:endParaRPr/>
          </a:p>
        </p:txBody>
      </p:sp>
      <p:sp>
        <p:nvSpPr>
          <p:cNvPr id="116" name="rc115"/>
          <p:cNvSpPr/>
          <p:nvPr/>
        </p:nvSpPr>
        <p:spPr>
          <a:xfrm>
            <a:off x="5706941" y="3074170"/>
            <a:ext cx="100070" cy="328380"/>
          </a:xfrm>
          <a:prstGeom prst="rect">
            <a:avLst/>
          </a:prstGeom>
          <a:solidFill>
            <a:srgbClr val="581F54">
              <a:alpha val="100000"/>
            </a:srgbClr>
          </a:solidFill>
        </p:spPr>
        <p:txBody>
          <a:bodyPr/>
          <a:lstStyle/>
          <a:p>
            <a:endParaRPr/>
          </a:p>
        </p:txBody>
      </p:sp>
      <p:sp>
        <p:nvSpPr>
          <p:cNvPr id="117" name="rc116"/>
          <p:cNvSpPr/>
          <p:nvPr/>
        </p:nvSpPr>
        <p:spPr>
          <a:xfrm>
            <a:off x="5822101" y="3035025"/>
            <a:ext cx="100070" cy="367525"/>
          </a:xfrm>
          <a:prstGeom prst="rect">
            <a:avLst/>
          </a:prstGeom>
          <a:solidFill>
            <a:srgbClr val="581F54">
              <a:alpha val="100000"/>
            </a:srgbClr>
          </a:solidFill>
        </p:spPr>
        <p:txBody>
          <a:bodyPr/>
          <a:lstStyle/>
          <a:p>
            <a:endParaRPr/>
          </a:p>
        </p:txBody>
      </p:sp>
      <p:sp>
        <p:nvSpPr>
          <p:cNvPr id="118" name="rc117"/>
          <p:cNvSpPr/>
          <p:nvPr/>
        </p:nvSpPr>
        <p:spPr>
          <a:xfrm>
            <a:off x="5945204" y="3122013"/>
            <a:ext cx="100070" cy="280537"/>
          </a:xfrm>
          <a:prstGeom prst="rect">
            <a:avLst/>
          </a:prstGeom>
          <a:solidFill>
            <a:srgbClr val="581F54">
              <a:alpha val="100000"/>
            </a:srgbClr>
          </a:solidFill>
        </p:spPr>
        <p:txBody>
          <a:bodyPr/>
          <a:lstStyle/>
          <a:p>
            <a:endParaRPr/>
          </a:p>
        </p:txBody>
      </p:sp>
      <p:sp>
        <p:nvSpPr>
          <p:cNvPr id="119" name="rc118"/>
          <p:cNvSpPr/>
          <p:nvPr/>
        </p:nvSpPr>
        <p:spPr>
          <a:xfrm>
            <a:off x="6064335" y="3054597"/>
            <a:ext cx="100070" cy="347952"/>
          </a:xfrm>
          <a:prstGeom prst="rect">
            <a:avLst/>
          </a:prstGeom>
          <a:solidFill>
            <a:srgbClr val="581F54">
              <a:alpha val="100000"/>
            </a:srgbClr>
          </a:solidFill>
        </p:spPr>
        <p:txBody>
          <a:bodyPr/>
          <a:lstStyle/>
          <a:p>
            <a:endParaRPr/>
          </a:p>
        </p:txBody>
      </p:sp>
      <p:sp>
        <p:nvSpPr>
          <p:cNvPr id="120" name="rc119"/>
          <p:cNvSpPr/>
          <p:nvPr/>
        </p:nvSpPr>
        <p:spPr>
          <a:xfrm>
            <a:off x="6187437" y="3259020"/>
            <a:ext cx="100070" cy="143530"/>
          </a:xfrm>
          <a:prstGeom prst="rect">
            <a:avLst/>
          </a:prstGeom>
          <a:solidFill>
            <a:srgbClr val="581F54">
              <a:alpha val="100000"/>
            </a:srgbClr>
          </a:solidFill>
        </p:spPr>
        <p:txBody>
          <a:bodyPr/>
          <a:lstStyle/>
          <a:p>
            <a:endParaRPr/>
          </a:p>
        </p:txBody>
      </p:sp>
      <p:sp>
        <p:nvSpPr>
          <p:cNvPr id="121" name="rc120"/>
          <p:cNvSpPr/>
          <p:nvPr/>
        </p:nvSpPr>
        <p:spPr>
          <a:xfrm>
            <a:off x="6306568" y="3315562"/>
            <a:ext cx="100070" cy="86988"/>
          </a:xfrm>
          <a:prstGeom prst="rect">
            <a:avLst/>
          </a:prstGeom>
          <a:solidFill>
            <a:srgbClr val="581F54">
              <a:alpha val="100000"/>
            </a:srgbClr>
          </a:solidFill>
        </p:spPr>
        <p:txBody>
          <a:bodyPr/>
          <a:lstStyle/>
          <a:p>
            <a:endParaRPr/>
          </a:p>
        </p:txBody>
      </p:sp>
      <p:sp>
        <p:nvSpPr>
          <p:cNvPr id="122" name="rc121"/>
          <p:cNvSpPr/>
          <p:nvPr/>
        </p:nvSpPr>
        <p:spPr>
          <a:xfrm>
            <a:off x="6429671" y="3330785"/>
            <a:ext cx="100070" cy="71765"/>
          </a:xfrm>
          <a:prstGeom prst="rect">
            <a:avLst/>
          </a:prstGeom>
          <a:solidFill>
            <a:srgbClr val="581F54">
              <a:alpha val="100000"/>
            </a:srgbClr>
          </a:solidFill>
        </p:spPr>
        <p:txBody>
          <a:bodyPr/>
          <a:lstStyle/>
          <a:p>
            <a:endParaRPr/>
          </a:p>
        </p:txBody>
      </p:sp>
      <p:sp>
        <p:nvSpPr>
          <p:cNvPr id="123" name="rc122"/>
          <p:cNvSpPr/>
          <p:nvPr/>
        </p:nvSpPr>
        <p:spPr>
          <a:xfrm>
            <a:off x="6552773" y="2950211"/>
            <a:ext cx="100070" cy="452338"/>
          </a:xfrm>
          <a:prstGeom prst="rect">
            <a:avLst/>
          </a:prstGeom>
          <a:solidFill>
            <a:srgbClr val="581F54">
              <a:alpha val="100000"/>
            </a:srgbClr>
          </a:solidFill>
        </p:spPr>
        <p:txBody>
          <a:bodyPr/>
          <a:lstStyle/>
          <a:p>
            <a:endParaRPr/>
          </a:p>
        </p:txBody>
      </p:sp>
      <p:sp>
        <p:nvSpPr>
          <p:cNvPr id="124" name="rc123"/>
          <p:cNvSpPr/>
          <p:nvPr/>
        </p:nvSpPr>
        <p:spPr>
          <a:xfrm>
            <a:off x="6671904" y="3402550"/>
            <a:ext cx="100070" cy="2174"/>
          </a:xfrm>
          <a:prstGeom prst="rect">
            <a:avLst/>
          </a:prstGeom>
          <a:solidFill>
            <a:srgbClr val="581F54">
              <a:alpha val="100000"/>
            </a:srgbClr>
          </a:solidFill>
        </p:spPr>
        <p:txBody>
          <a:bodyPr/>
          <a:lstStyle/>
          <a:p>
            <a:endParaRPr/>
          </a:p>
        </p:txBody>
      </p:sp>
      <p:sp>
        <p:nvSpPr>
          <p:cNvPr id="125" name="rc124"/>
          <p:cNvSpPr/>
          <p:nvPr/>
        </p:nvSpPr>
        <p:spPr>
          <a:xfrm>
            <a:off x="6795007" y="2871922"/>
            <a:ext cx="100070" cy="530628"/>
          </a:xfrm>
          <a:prstGeom prst="rect">
            <a:avLst/>
          </a:prstGeom>
          <a:solidFill>
            <a:srgbClr val="581F54">
              <a:alpha val="100000"/>
            </a:srgbClr>
          </a:solidFill>
        </p:spPr>
        <p:txBody>
          <a:bodyPr/>
          <a:lstStyle/>
          <a:p>
            <a:endParaRPr/>
          </a:p>
        </p:txBody>
      </p:sp>
      <p:sp>
        <p:nvSpPr>
          <p:cNvPr id="126" name="rc125"/>
          <p:cNvSpPr/>
          <p:nvPr/>
        </p:nvSpPr>
        <p:spPr>
          <a:xfrm>
            <a:off x="6914138" y="2778410"/>
            <a:ext cx="100070" cy="624140"/>
          </a:xfrm>
          <a:prstGeom prst="rect">
            <a:avLst/>
          </a:prstGeom>
          <a:solidFill>
            <a:srgbClr val="581F54">
              <a:alpha val="100000"/>
            </a:srgbClr>
          </a:solidFill>
        </p:spPr>
        <p:txBody>
          <a:bodyPr/>
          <a:lstStyle/>
          <a:p>
            <a:endParaRPr/>
          </a:p>
        </p:txBody>
      </p:sp>
      <p:sp>
        <p:nvSpPr>
          <p:cNvPr id="127" name="rc126"/>
          <p:cNvSpPr/>
          <p:nvPr/>
        </p:nvSpPr>
        <p:spPr>
          <a:xfrm>
            <a:off x="7037240" y="3230749"/>
            <a:ext cx="100070" cy="171801"/>
          </a:xfrm>
          <a:prstGeom prst="rect">
            <a:avLst/>
          </a:prstGeom>
          <a:solidFill>
            <a:srgbClr val="581F54">
              <a:alpha val="100000"/>
            </a:srgbClr>
          </a:solidFill>
        </p:spPr>
        <p:txBody>
          <a:bodyPr/>
          <a:lstStyle/>
          <a:p>
            <a:endParaRPr/>
          </a:p>
        </p:txBody>
      </p:sp>
      <p:sp>
        <p:nvSpPr>
          <p:cNvPr id="128" name="rc127"/>
          <p:cNvSpPr/>
          <p:nvPr/>
        </p:nvSpPr>
        <p:spPr>
          <a:xfrm>
            <a:off x="7160343" y="3169857"/>
            <a:ext cx="100070" cy="232693"/>
          </a:xfrm>
          <a:prstGeom prst="rect">
            <a:avLst/>
          </a:prstGeom>
          <a:solidFill>
            <a:srgbClr val="581F54">
              <a:alpha val="100000"/>
            </a:srgbClr>
          </a:solidFill>
        </p:spPr>
        <p:txBody>
          <a:bodyPr/>
          <a:lstStyle/>
          <a:p>
            <a:endParaRPr/>
          </a:p>
        </p:txBody>
      </p:sp>
      <p:sp>
        <p:nvSpPr>
          <p:cNvPr id="129" name="rc128"/>
          <p:cNvSpPr/>
          <p:nvPr/>
        </p:nvSpPr>
        <p:spPr>
          <a:xfrm>
            <a:off x="7271532" y="3154634"/>
            <a:ext cx="100070" cy="247916"/>
          </a:xfrm>
          <a:prstGeom prst="rect">
            <a:avLst/>
          </a:prstGeom>
          <a:solidFill>
            <a:srgbClr val="581F54">
              <a:alpha val="100000"/>
            </a:srgbClr>
          </a:solidFill>
        </p:spPr>
        <p:txBody>
          <a:bodyPr/>
          <a:lstStyle/>
          <a:p>
            <a:endParaRPr/>
          </a:p>
        </p:txBody>
      </p:sp>
      <p:sp>
        <p:nvSpPr>
          <p:cNvPr id="130" name="rc129"/>
          <p:cNvSpPr/>
          <p:nvPr/>
        </p:nvSpPr>
        <p:spPr>
          <a:xfrm>
            <a:off x="7394634" y="3113314"/>
            <a:ext cx="100070" cy="289235"/>
          </a:xfrm>
          <a:prstGeom prst="rect">
            <a:avLst/>
          </a:prstGeom>
          <a:solidFill>
            <a:srgbClr val="581F54">
              <a:alpha val="100000"/>
            </a:srgbClr>
          </a:solidFill>
        </p:spPr>
        <p:txBody>
          <a:bodyPr/>
          <a:lstStyle/>
          <a:p>
            <a:endParaRPr/>
          </a:p>
        </p:txBody>
      </p:sp>
      <p:sp>
        <p:nvSpPr>
          <p:cNvPr id="131" name="rc130"/>
          <p:cNvSpPr/>
          <p:nvPr/>
        </p:nvSpPr>
        <p:spPr>
          <a:xfrm>
            <a:off x="7513765" y="3252496"/>
            <a:ext cx="100070" cy="150054"/>
          </a:xfrm>
          <a:prstGeom prst="rect">
            <a:avLst/>
          </a:prstGeom>
          <a:solidFill>
            <a:srgbClr val="581F54">
              <a:alpha val="100000"/>
            </a:srgbClr>
          </a:solidFill>
        </p:spPr>
        <p:txBody>
          <a:bodyPr/>
          <a:lstStyle/>
          <a:p>
            <a:endParaRPr/>
          </a:p>
        </p:txBody>
      </p:sp>
      <p:sp>
        <p:nvSpPr>
          <p:cNvPr id="132" name="rc131"/>
          <p:cNvSpPr/>
          <p:nvPr/>
        </p:nvSpPr>
        <p:spPr>
          <a:xfrm>
            <a:off x="7636868" y="3402550"/>
            <a:ext cx="100070" cy="58717"/>
          </a:xfrm>
          <a:prstGeom prst="rect">
            <a:avLst/>
          </a:prstGeom>
          <a:solidFill>
            <a:srgbClr val="581F54">
              <a:alpha val="100000"/>
            </a:srgbClr>
          </a:solidFill>
        </p:spPr>
        <p:txBody>
          <a:bodyPr/>
          <a:lstStyle/>
          <a:p>
            <a:endParaRPr/>
          </a:p>
        </p:txBody>
      </p:sp>
      <p:sp>
        <p:nvSpPr>
          <p:cNvPr id="133" name="rc132"/>
          <p:cNvSpPr/>
          <p:nvPr/>
        </p:nvSpPr>
        <p:spPr>
          <a:xfrm>
            <a:off x="7755999" y="3280767"/>
            <a:ext cx="100070" cy="121783"/>
          </a:xfrm>
          <a:prstGeom prst="rect">
            <a:avLst/>
          </a:prstGeom>
          <a:solidFill>
            <a:srgbClr val="581F54">
              <a:alpha val="100000"/>
            </a:srgbClr>
          </a:solidFill>
        </p:spPr>
        <p:txBody>
          <a:bodyPr/>
          <a:lstStyle/>
          <a:p>
            <a:endParaRPr/>
          </a:p>
        </p:txBody>
      </p:sp>
      <p:sp>
        <p:nvSpPr>
          <p:cNvPr id="134" name="rc133"/>
          <p:cNvSpPr/>
          <p:nvPr/>
        </p:nvSpPr>
        <p:spPr>
          <a:xfrm>
            <a:off x="7879101" y="3380803"/>
            <a:ext cx="100070" cy="21747"/>
          </a:xfrm>
          <a:prstGeom prst="rect">
            <a:avLst/>
          </a:prstGeom>
          <a:solidFill>
            <a:srgbClr val="581F54">
              <a:alpha val="100000"/>
            </a:srgbClr>
          </a:solidFill>
        </p:spPr>
        <p:txBody>
          <a:bodyPr/>
          <a:lstStyle/>
          <a:p>
            <a:endParaRPr/>
          </a:p>
        </p:txBody>
      </p:sp>
      <p:sp>
        <p:nvSpPr>
          <p:cNvPr id="135" name="rc134"/>
          <p:cNvSpPr/>
          <p:nvPr/>
        </p:nvSpPr>
        <p:spPr>
          <a:xfrm>
            <a:off x="8002204" y="3176381"/>
            <a:ext cx="100070" cy="226169"/>
          </a:xfrm>
          <a:prstGeom prst="rect">
            <a:avLst/>
          </a:prstGeom>
          <a:solidFill>
            <a:srgbClr val="581F54">
              <a:alpha val="100000"/>
            </a:srgbClr>
          </a:solidFill>
        </p:spPr>
        <p:txBody>
          <a:bodyPr/>
          <a:lstStyle/>
          <a:p>
            <a:endParaRPr/>
          </a:p>
        </p:txBody>
      </p:sp>
      <p:sp>
        <p:nvSpPr>
          <p:cNvPr id="136" name="rc135"/>
          <p:cNvSpPr/>
          <p:nvPr/>
        </p:nvSpPr>
        <p:spPr>
          <a:xfrm>
            <a:off x="8121335" y="3400376"/>
            <a:ext cx="100070" cy="2174"/>
          </a:xfrm>
          <a:prstGeom prst="rect">
            <a:avLst/>
          </a:prstGeom>
          <a:solidFill>
            <a:srgbClr val="581F54">
              <a:alpha val="100000"/>
            </a:srgbClr>
          </a:solidFill>
        </p:spPr>
        <p:txBody>
          <a:bodyPr/>
          <a:lstStyle/>
          <a:p>
            <a:endParaRPr/>
          </a:p>
        </p:txBody>
      </p:sp>
      <p:sp>
        <p:nvSpPr>
          <p:cNvPr id="137" name="rc136"/>
          <p:cNvSpPr/>
          <p:nvPr/>
        </p:nvSpPr>
        <p:spPr>
          <a:xfrm>
            <a:off x="8244437" y="3293815"/>
            <a:ext cx="100070" cy="108735"/>
          </a:xfrm>
          <a:prstGeom prst="rect">
            <a:avLst/>
          </a:prstGeom>
          <a:solidFill>
            <a:srgbClr val="581F54">
              <a:alpha val="100000"/>
            </a:srgbClr>
          </a:solidFill>
        </p:spPr>
        <p:txBody>
          <a:bodyPr/>
          <a:lstStyle/>
          <a:p>
            <a:endParaRPr/>
          </a:p>
        </p:txBody>
      </p:sp>
      <p:sp>
        <p:nvSpPr>
          <p:cNvPr id="138" name="rc137"/>
          <p:cNvSpPr/>
          <p:nvPr/>
        </p:nvSpPr>
        <p:spPr>
          <a:xfrm>
            <a:off x="8363569" y="3322086"/>
            <a:ext cx="100070" cy="80464"/>
          </a:xfrm>
          <a:prstGeom prst="rect">
            <a:avLst/>
          </a:prstGeom>
          <a:solidFill>
            <a:srgbClr val="581F54">
              <a:alpha val="100000"/>
            </a:srgbClr>
          </a:solidFill>
        </p:spPr>
        <p:txBody>
          <a:bodyPr/>
          <a:lstStyle/>
          <a:p>
            <a:endParaRPr/>
          </a:p>
        </p:txBody>
      </p:sp>
      <p:sp>
        <p:nvSpPr>
          <p:cNvPr id="139" name="pl138"/>
          <p:cNvSpPr/>
          <p:nvPr/>
        </p:nvSpPr>
        <p:spPr>
          <a:xfrm>
            <a:off x="1163226" y="3402550"/>
            <a:ext cx="7372733" cy="0"/>
          </a:xfrm>
          <a:custGeom>
            <a:avLst/>
            <a:gdLst/>
            <a:ahLst/>
            <a:cxnLst/>
            <a:rect l="0" t="0" r="0" b="0"/>
            <a:pathLst>
              <a:path w="7372733">
                <a:moveTo>
                  <a:pt x="0" y="0"/>
                </a:moveTo>
                <a:lnTo>
                  <a:pt x="7372733" y="0"/>
                </a:lnTo>
                <a:lnTo>
                  <a:pt x="7372733" y="0"/>
                </a:lnTo>
              </a:path>
            </a:pathLst>
          </a:custGeom>
          <a:ln w="20325" cap="flat">
            <a:solidFill>
              <a:srgbClr val="000000">
                <a:alpha val="100000"/>
              </a:srgbClr>
            </a:solidFill>
            <a:prstDash val="solid"/>
            <a:round/>
          </a:ln>
        </p:spPr>
        <p:txBody>
          <a:bodyPr/>
          <a:lstStyle/>
          <a:p>
            <a:endParaRPr/>
          </a:p>
        </p:txBody>
      </p:sp>
      <p:sp>
        <p:nvSpPr>
          <p:cNvPr id="140" name="rc139"/>
          <p:cNvSpPr/>
          <p:nvPr/>
        </p:nvSpPr>
        <p:spPr>
          <a:xfrm>
            <a:off x="6088537" y="1548694"/>
            <a:ext cx="709180" cy="135838"/>
          </a:xfrm>
          <a:prstGeom prst="rect">
            <a:avLst/>
          </a:prstGeom>
        </p:spPr>
        <p:txBody>
          <a:bodyPr/>
          <a:lstStyle/>
          <a:p>
            <a:endParaRPr/>
          </a:p>
        </p:txBody>
      </p:sp>
      <p:sp>
        <p:nvSpPr>
          <p:cNvPr id="141" name="rc140"/>
          <p:cNvSpPr/>
          <p:nvPr/>
        </p:nvSpPr>
        <p:spPr>
          <a:xfrm>
            <a:off x="6088537" y="1684533"/>
            <a:ext cx="709180" cy="135838"/>
          </a:xfrm>
          <a:prstGeom prst="rect">
            <a:avLst/>
          </a:prstGeom>
        </p:spPr>
        <p:txBody>
          <a:bodyPr/>
          <a:lstStyle/>
          <a:p>
            <a:endParaRPr/>
          </a:p>
        </p:txBody>
      </p:sp>
      <p:sp>
        <p:nvSpPr>
          <p:cNvPr id="142" name="rc141"/>
          <p:cNvSpPr/>
          <p:nvPr/>
        </p:nvSpPr>
        <p:spPr>
          <a:xfrm>
            <a:off x="6797718" y="1548694"/>
            <a:ext cx="163101" cy="135838"/>
          </a:xfrm>
          <a:prstGeom prst="rect">
            <a:avLst/>
          </a:prstGeom>
        </p:spPr>
        <p:txBody>
          <a:bodyPr/>
          <a:lstStyle/>
          <a:p>
            <a:endParaRPr/>
          </a:p>
        </p:txBody>
      </p:sp>
      <p:sp>
        <p:nvSpPr>
          <p:cNvPr id="143" name="rc142"/>
          <p:cNvSpPr/>
          <p:nvPr/>
        </p:nvSpPr>
        <p:spPr>
          <a:xfrm>
            <a:off x="6797718" y="1684533"/>
            <a:ext cx="163101" cy="135838"/>
          </a:xfrm>
          <a:prstGeom prst="rect">
            <a:avLst/>
          </a:prstGeom>
        </p:spPr>
        <p:txBody>
          <a:bodyPr/>
          <a:lstStyle/>
          <a:p>
            <a:endParaRPr/>
          </a:p>
        </p:txBody>
      </p:sp>
      <p:sp>
        <p:nvSpPr>
          <p:cNvPr id="144" name="tx143"/>
          <p:cNvSpPr/>
          <p:nvPr/>
        </p:nvSpPr>
        <p:spPr>
          <a:xfrm>
            <a:off x="6567933" y="1592061"/>
            <a:ext cx="673181"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599871">
                    <a:alpha val="100000"/>
                  </a:srgbClr>
                </a:solidFill>
                <a:latin typeface="Arial"/>
                <a:cs typeface="Arial"/>
              </a:rPr>
              <a:t>Government</a:t>
            </a:r>
            <a:r>
              <a:rPr lang="en-US" sz="900" b="1">
                <a:solidFill>
                  <a:srgbClr val="599871">
                    <a:alpha val="100000"/>
                  </a:srgbClr>
                </a:solidFill>
                <a:latin typeface="Arial"/>
                <a:cs typeface="Arial"/>
              </a:rPr>
              <a:t> (Federal, State, and Local)</a:t>
            </a:r>
            <a:endParaRPr sz="900" b="1">
              <a:solidFill>
                <a:srgbClr val="599871">
                  <a:alpha val="100000"/>
                </a:srgbClr>
              </a:solidFill>
              <a:latin typeface="Arial"/>
              <a:cs typeface="Arial"/>
            </a:endParaRPr>
          </a:p>
        </p:txBody>
      </p:sp>
      <p:sp>
        <p:nvSpPr>
          <p:cNvPr id="145" name="tx144"/>
          <p:cNvSpPr/>
          <p:nvPr/>
        </p:nvSpPr>
        <p:spPr>
          <a:xfrm>
            <a:off x="5848839" y="1727900"/>
            <a:ext cx="381121"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dirty="0">
                <a:solidFill>
                  <a:srgbClr val="581F54">
                    <a:alpha val="100000"/>
                  </a:srgbClr>
                </a:solidFill>
                <a:latin typeface="Arial"/>
                <a:cs typeface="Arial"/>
              </a:rPr>
              <a:t>Private</a:t>
            </a:r>
          </a:p>
        </p:txBody>
      </p:sp>
      <p:sp>
        <p:nvSpPr>
          <p:cNvPr id="148" name="pl147"/>
          <p:cNvSpPr/>
          <p:nvPr/>
        </p:nvSpPr>
        <p:spPr>
          <a:xfrm>
            <a:off x="1285582" y="1377899"/>
            <a:ext cx="7128021" cy="2400875"/>
          </a:xfrm>
          <a:custGeom>
            <a:avLst/>
            <a:gdLst/>
            <a:ahLst/>
            <a:cxnLst/>
            <a:rect l="0" t="0" r="0" b="0"/>
            <a:pathLst>
              <a:path w="7128021" h="2400875">
                <a:moveTo>
                  <a:pt x="0" y="1230883"/>
                </a:moveTo>
                <a:lnTo>
                  <a:pt x="123102" y="917725"/>
                </a:lnTo>
                <a:lnTo>
                  <a:pt x="234291" y="232693"/>
                </a:lnTo>
                <a:lnTo>
                  <a:pt x="357393" y="1230883"/>
                </a:lnTo>
                <a:lnTo>
                  <a:pt x="476525" y="1109100"/>
                </a:lnTo>
                <a:lnTo>
                  <a:pt x="599627" y="293585"/>
                </a:lnTo>
                <a:lnTo>
                  <a:pt x="718758" y="0"/>
                </a:lnTo>
                <a:lnTo>
                  <a:pt x="841861" y="965569"/>
                </a:lnTo>
                <a:lnTo>
                  <a:pt x="964963" y="1011238"/>
                </a:lnTo>
                <a:lnTo>
                  <a:pt x="1084094" y="160928"/>
                </a:lnTo>
                <a:lnTo>
                  <a:pt x="1207196" y="639363"/>
                </a:lnTo>
                <a:lnTo>
                  <a:pt x="1326328" y="774195"/>
                </a:lnTo>
                <a:lnTo>
                  <a:pt x="1449430" y="1535342"/>
                </a:lnTo>
                <a:lnTo>
                  <a:pt x="1572532" y="134831"/>
                </a:lnTo>
                <a:lnTo>
                  <a:pt x="1683722" y="1000364"/>
                </a:lnTo>
                <a:lnTo>
                  <a:pt x="1806824" y="1361366"/>
                </a:lnTo>
                <a:lnTo>
                  <a:pt x="1925955" y="1500547"/>
                </a:lnTo>
                <a:lnTo>
                  <a:pt x="2049058" y="1022111"/>
                </a:lnTo>
                <a:lnTo>
                  <a:pt x="2168189" y="511055"/>
                </a:lnTo>
                <a:lnTo>
                  <a:pt x="2291291" y="1509246"/>
                </a:lnTo>
                <a:lnTo>
                  <a:pt x="2414393" y="1530993"/>
                </a:lnTo>
                <a:lnTo>
                  <a:pt x="2533525" y="1154768"/>
                </a:lnTo>
                <a:lnTo>
                  <a:pt x="2656627" y="1378763"/>
                </a:lnTo>
                <a:lnTo>
                  <a:pt x="2775758" y="1750638"/>
                </a:lnTo>
                <a:lnTo>
                  <a:pt x="2898861" y="1059081"/>
                </a:lnTo>
                <a:lnTo>
                  <a:pt x="3021963" y="1359191"/>
                </a:lnTo>
                <a:lnTo>
                  <a:pt x="3133152" y="1839801"/>
                </a:lnTo>
                <a:lnTo>
                  <a:pt x="3256255" y="1554914"/>
                </a:lnTo>
                <a:lnTo>
                  <a:pt x="3375386" y="1530993"/>
                </a:lnTo>
                <a:lnTo>
                  <a:pt x="3498488" y="1465751"/>
                </a:lnTo>
                <a:lnTo>
                  <a:pt x="3617619" y="1702794"/>
                </a:lnTo>
                <a:lnTo>
                  <a:pt x="3740722" y="1683222"/>
                </a:lnTo>
                <a:lnTo>
                  <a:pt x="3863824" y="1681047"/>
                </a:lnTo>
                <a:lnTo>
                  <a:pt x="3982955" y="1620156"/>
                </a:lnTo>
                <a:lnTo>
                  <a:pt x="4106058" y="1718017"/>
                </a:lnTo>
                <a:lnTo>
                  <a:pt x="4225189" y="1439655"/>
                </a:lnTo>
                <a:lnTo>
                  <a:pt x="4348291" y="1765861"/>
                </a:lnTo>
                <a:lnTo>
                  <a:pt x="4471394" y="1541866"/>
                </a:lnTo>
                <a:lnTo>
                  <a:pt x="4586554" y="1489673"/>
                </a:lnTo>
                <a:lnTo>
                  <a:pt x="4709656" y="1768036"/>
                </a:lnTo>
                <a:lnTo>
                  <a:pt x="4828787" y="1604933"/>
                </a:lnTo>
                <a:lnTo>
                  <a:pt x="4951890" y="1835451"/>
                </a:lnTo>
                <a:lnTo>
                  <a:pt x="5071021" y="1833277"/>
                </a:lnTo>
                <a:lnTo>
                  <a:pt x="5194123" y="1870247"/>
                </a:lnTo>
                <a:lnTo>
                  <a:pt x="5317226" y="1502721"/>
                </a:lnTo>
                <a:lnTo>
                  <a:pt x="5436357" y="1928964"/>
                </a:lnTo>
                <a:lnTo>
                  <a:pt x="5559459" y="1457053"/>
                </a:lnTo>
                <a:lnTo>
                  <a:pt x="5678591" y="1322221"/>
                </a:lnTo>
                <a:lnTo>
                  <a:pt x="5801693" y="1783259"/>
                </a:lnTo>
                <a:lnTo>
                  <a:pt x="5924795" y="1802831"/>
                </a:lnTo>
                <a:lnTo>
                  <a:pt x="6035984" y="1763686"/>
                </a:lnTo>
                <a:lnTo>
                  <a:pt x="6159087" y="1681047"/>
                </a:lnTo>
                <a:lnTo>
                  <a:pt x="6278218" y="1983331"/>
                </a:lnTo>
                <a:lnTo>
                  <a:pt x="6401320" y="2052922"/>
                </a:lnTo>
                <a:lnTo>
                  <a:pt x="6520452" y="1868072"/>
                </a:lnTo>
                <a:lnTo>
                  <a:pt x="6643554" y="2081193"/>
                </a:lnTo>
                <a:lnTo>
                  <a:pt x="6766656" y="1789783"/>
                </a:lnTo>
                <a:lnTo>
                  <a:pt x="6885788" y="2400875"/>
                </a:lnTo>
                <a:lnTo>
                  <a:pt x="7008890" y="1902867"/>
                </a:lnTo>
                <a:lnTo>
                  <a:pt x="7128021" y="1915916"/>
                </a:lnTo>
              </a:path>
            </a:pathLst>
          </a:custGeom>
          <a:ln w="27101" cap="flat">
            <a:solidFill>
              <a:srgbClr val="E67A17">
                <a:alpha val="100000"/>
              </a:srgbClr>
            </a:solidFill>
            <a:prstDash val="solid"/>
            <a:round/>
          </a:ln>
        </p:spPr>
        <p:txBody>
          <a:bodyPr/>
          <a:lstStyle/>
          <a:p>
            <a:endParaRPr/>
          </a:p>
        </p:txBody>
      </p:sp>
      <p:sp>
        <p:nvSpPr>
          <p:cNvPr id="149" name="tx148"/>
          <p:cNvSpPr/>
          <p:nvPr/>
        </p:nvSpPr>
        <p:spPr>
          <a:xfrm>
            <a:off x="5890218" y="1455362"/>
            <a:ext cx="1671066" cy="77632"/>
          </a:xfrm>
          <a:prstGeom prst="rect">
            <a:avLst/>
          </a:prstGeom>
          <a:noFill/>
        </p:spPr>
        <p:txBody>
          <a:bodyPr wrap="none" lIns="0" tIns="0" rIns="0" bIns="0" anchor="ctr" anchorCtr="1"/>
          <a:lstStyle/>
          <a:p>
            <a:pPr marL="0" marR="0" indent="0" algn="l">
              <a:lnSpc>
                <a:spcPts val="853"/>
              </a:lnSpc>
              <a:spcBef>
                <a:spcPts val="0"/>
              </a:spcBef>
              <a:spcAft>
                <a:spcPts val="0"/>
              </a:spcAft>
            </a:pPr>
            <a:r>
              <a:rPr sz="900" b="1" dirty="0">
                <a:solidFill>
                  <a:srgbClr val="E67A17">
                    <a:alpha val="100000"/>
                  </a:srgbClr>
                </a:solidFill>
                <a:latin typeface="Arial"/>
                <a:cs typeface="Arial"/>
              </a:rPr>
              <a:t>Nonfarm (Government + Private)</a:t>
            </a:r>
          </a:p>
        </p:txBody>
      </p:sp>
      <p:sp>
        <p:nvSpPr>
          <p:cNvPr id="150" name="pl149"/>
          <p:cNvSpPr/>
          <p:nvPr/>
        </p:nvSpPr>
        <p:spPr>
          <a:xfrm>
            <a:off x="1163226" y="1227844"/>
            <a:ext cx="0" cy="2609647"/>
          </a:xfrm>
          <a:custGeom>
            <a:avLst/>
            <a:gdLst/>
            <a:ahLst/>
            <a:cxnLst/>
            <a:rect l="0" t="0" r="0" b="0"/>
            <a:pathLst>
              <a:path h="2609647">
                <a:moveTo>
                  <a:pt x="0" y="2609647"/>
                </a:moveTo>
                <a:lnTo>
                  <a:pt x="0" y="0"/>
                </a:lnTo>
              </a:path>
            </a:pathLst>
          </a:custGeom>
          <a:ln w="6775" cap="flat">
            <a:solidFill>
              <a:srgbClr val="000000">
                <a:alpha val="100000"/>
              </a:srgbClr>
            </a:solidFill>
            <a:prstDash val="solid"/>
            <a:round/>
          </a:ln>
        </p:spPr>
        <p:txBody>
          <a:bodyPr/>
          <a:lstStyle/>
          <a:p>
            <a:endParaRPr/>
          </a:p>
        </p:txBody>
      </p:sp>
      <p:sp>
        <p:nvSpPr>
          <p:cNvPr id="151" name="tx150"/>
          <p:cNvSpPr/>
          <p:nvPr/>
        </p:nvSpPr>
        <p:spPr>
          <a:xfrm>
            <a:off x="782315" y="3792000"/>
            <a:ext cx="25438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-200</a:t>
            </a:r>
          </a:p>
        </p:txBody>
      </p:sp>
      <p:sp>
        <p:nvSpPr>
          <p:cNvPr id="152" name="tx151"/>
          <p:cNvSpPr/>
          <p:nvPr/>
        </p:nvSpPr>
        <p:spPr>
          <a:xfrm>
            <a:off x="782315" y="3574530"/>
            <a:ext cx="25438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-100</a:t>
            </a:r>
          </a:p>
        </p:txBody>
      </p:sp>
      <p:sp>
        <p:nvSpPr>
          <p:cNvPr id="153" name="tx152"/>
          <p:cNvSpPr/>
          <p:nvPr/>
        </p:nvSpPr>
        <p:spPr>
          <a:xfrm>
            <a:off x="966018" y="3357059"/>
            <a:ext cx="70683"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0</a:t>
            </a:r>
          </a:p>
        </p:txBody>
      </p:sp>
      <p:sp>
        <p:nvSpPr>
          <p:cNvPr id="154" name="tx153"/>
          <p:cNvSpPr/>
          <p:nvPr/>
        </p:nvSpPr>
        <p:spPr>
          <a:xfrm>
            <a:off x="824651" y="3139588"/>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100</a:t>
            </a:r>
          </a:p>
        </p:txBody>
      </p:sp>
      <p:sp>
        <p:nvSpPr>
          <p:cNvPr id="155" name="tx154"/>
          <p:cNvSpPr/>
          <p:nvPr/>
        </p:nvSpPr>
        <p:spPr>
          <a:xfrm>
            <a:off x="824651" y="2922118"/>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200</a:t>
            </a:r>
          </a:p>
        </p:txBody>
      </p:sp>
      <p:sp>
        <p:nvSpPr>
          <p:cNvPr id="156" name="tx155"/>
          <p:cNvSpPr/>
          <p:nvPr/>
        </p:nvSpPr>
        <p:spPr>
          <a:xfrm>
            <a:off x="824651" y="2704647"/>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300</a:t>
            </a:r>
          </a:p>
        </p:txBody>
      </p:sp>
      <p:sp>
        <p:nvSpPr>
          <p:cNvPr id="157" name="tx156"/>
          <p:cNvSpPr/>
          <p:nvPr/>
        </p:nvSpPr>
        <p:spPr>
          <a:xfrm>
            <a:off x="824651" y="2487176"/>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400</a:t>
            </a:r>
          </a:p>
        </p:txBody>
      </p:sp>
      <p:sp>
        <p:nvSpPr>
          <p:cNvPr id="158" name="tx157"/>
          <p:cNvSpPr/>
          <p:nvPr/>
        </p:nvSpPr>
        <p:spPr>
          <a:xfrm>
            <a:off x="824651" y="2269706"/>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500</a:t>
            </a:r>
          </a:p>
        </p:txBody>
      </p:sp>
      <p:sp>
        <p:nvSpPr>
          <p:cNvPr id="159" name="tx158"/>
          <p:cNvSpPr/>
          <p:nvPr/>
        </p:nvSpPr>
        <p:spPr>
          <a:xfrm>
            <a:off x="824651" y="2052235"/>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600</a:t>
            </a:r>
          </a:p>
        </p:txBody>
      </p:sp>
      <p:sp>
        <p:nvSpPr>
          <p:cNvPr id="160" name="tx159"/>
          <p:cNvSpPr/>
          <p:nvPr/>
        </p:nvSpPr>
        <p:spPr>
          <a:xfrm>
            <a:off x="824651" y="1834765"/>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700</a:t>
            </a:r>
          </a:p>
        </p:txBody>
      </p:sp>
      <p:sp>
        <p:nvSpPr>
          <p:cNvPr id="161" name="tx160"/>
          <p:cNvSpPr/>
          <p:nvPr/>
        </p:nvSpPr>
        <p:spPr>
          <a:xfrm>
            <a:off x="824651" y="1617294"/>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800</a:t>
            </a:r>
          </a:p>
        </p:txBody>
      </p:sp>
      <p:sp>
        <p:nvSpPr>
          <p:cNvPr id="162" name="tx161"/>
          <p:cNvSpPr/>
          <p:nvPr/>
        </p:nvSpPr>
        <p:spPr>
          <a:xfrm>
            <a:off x="824651" y="1399823"/>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900</a:t>
            </a:r>
          </a:p>
        </p:txBody>
      </p:sp>
      <p:sp>
        <p:nvSpPr>
          <p:cNvPr id="163" name="tx162"/>
          <p:cNvSpPr/>
          <p:nvPr/>
        </p:nvSpPr>
        <p:spPr>
          <a:xfrm>
            <a:off x="753968" y="1182353"/>
            <a:ext cx="282732"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1000</a:t>
            </a:r>
          </a:p>
        </p:txBody>
      </p:sp>
      <p:sp>
        <p:nvSpPr>
          <p:cNvPr id="164" name="pl163"/>
          <p:cNvSpPr/>
          <p:nvPr/>
        </p:nvSpPr>
        <p:spPr>
          <a:xfrm>
            <a:off x="1163226" y="3837492"/>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65" name="pl164"/>
          <p:cNvSpPr/>
          <p:nvPr/>
        </p:nvSpPr>
        <p:spPr>
          <a:xfrm>
            <a:off x="1163226" y="3620021"/>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66" name="pl165"/>
          <p:cNvSpPr/>
          <p:nvPr/>
        </p:nvSpPr>
        <p:spPr>
          <a:xfrm>
            <a:off x="1163226" y="3402550"/>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67" name="pl166"/>
          <p:cNvSpPr/>
          <p:nvPr/>
        </p:nvSpPr>
        <p:spPr>
          <a:xfrm>
            <a:off x="1163226" y="3185080"/>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68" name="pl167"/>
          <p:cNvSpPr/>
          <p:nvPr/>
        </p:nvSpPr>
        <p:spPr>
          <a:xfrm>
            <a:off x="1163226" y="2967609"/>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69" name="pl168"/>
          <p:cNvSpPr/>
          <p:nvPr/>
        </p:nvSpPr>
        <p:spPr>
          <a:xfrm>
            <a:off x="1163226" y="2750139"/>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70" name="pl169"/>
          <p:cNvSpPr/>
          <p:nvPr/>
        </p:nvSpPr>
        <p:spPr>
          <a:xfrm>
            <a:off x="1163226" y="2532668"/>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71" name="pl170"/>
          <p:cNvSpPr/>
          <p:nvPr/>
        </p:nvSpPr>
        <p:spPr>
          <a:xfrm>
            <a:off x="1163226" y="2315197"/>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72" name="pl171"/>
          <p:cNvSpPr/>
          <p:nvPr/>
        </p:nvSpPr>
        <p:spPr>
          <a:xfrm>
            <a:off x="1163226" y="2097727"/>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73" name="pl172"/>
          <p:cNvSpPr/>
          <p:nvPr/>
        </p:nvSpPr>
        <p:spPr>
          <a:xfrm>
            <a:off x="1163226" y="1880256"/>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74" name="pl173"/>
          <p:cNvSpPr/>
          <p:nvPr/>
        </p:nvSpPr>
        <p:spPr>
          <a:xfrm>
            <a:off x="1163226" y="1662785"/>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75" name="pl174"/>
          <p:cNvSpPr/>
          <p:nvPr/>
        </p:nvSpPr>
        <p:spPr>
          <a:xfrm>
            <a:off x="1163226" y="1445315"/>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76" name="pl175"/>
          <p:cNvSpPr/>
          <p:nvPr/>
        </p:nvSpPr>
        <p:spPr>
          <a:xfrm>
            <a:off x="1163226" y="1227844"/>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77" name="pl176"/>
          <p:cNvSpPr/>
          <p:nvPr/>
        </p:nvSpPr>
        <p:spPr>
          <a:xfrm>
            <a:off x="1163226" y="3837492"/>
            <a:ext cx="7372733" cy="0"/>
          </a:xfrm>
          <a:custGeom>
            <a:avLst/>
            <a:gdLst/>
            <a:ahLst/>
            <a:cxnLst/>
            <a:rect l="0" t="0" r="0" b="0"/>
            <a:pathLst>
              <a:path w="7372733">
                <a:moveTo>
                  <a:pt x="0" y="0"/>
                </a:moveTo>
                <a:lnTo>
                  <a:pt x="7372733" y="0"/>
                </a:lnTo>
              </a:path>
            </a:pathLst>
          </a:custGeom>
          <a:ln w="6775" cap="flat">
            <a:solidFill>
              <a:srgbClr val="000000">
                <a:alpha val="100000"/>
              </a:srgbClr>
            </a:solidFill>
            <a:prstDash val="solid"/>
            <a:round/>
          </a:ln>
        </p:spPr>
        <p:txBody>
          <a:bodyPr/>
          <a:lstStyle/>
          <a:p>
            <a:endParaRPr/>
          </a:p>
        </p:txBody>
      </p:sp>
      <p:sp>
        <p:nvSpPr>
          <p:cNvPr id="178" name="pl177"/>
          <p:cNvSpPr/>
          <p:nvPr/>
        </p:nvSpPr>
        <p:spPr>
          <a:xfrm>
            <a:off x="1285582" y="3837492"/>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79" name="pl178"/>
          <p:cNvSpPr/>
          <p:nvPr/>
        </p:nvSpPr>
        <p:spPr>
          <a:xfrm>
            <a:off x="2735013" y="3837492"/>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80" name="pl179"/>
          <p:cNvSpPr/>
          <p:nvPr/>
        </p:nvSpPr>
        <p:spPr>
          <a:xfrm>
            <a:off x="4184443" y="3837492"/>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81" name="pl180"/>
          <p:cNvSpPr/>
          <p:nvPr/>
        </p:nvSpPr>
        <p:spPr>
          <a:xfrm>
            <a:off x="5633874" y="3837492"/>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82" name="pl181"/>
          <p:cNvSpPr/>
          <p:nvPr/>
        </p:nvSpPr>
        <p:spPr>
          <a:xfrm>
            <a:off x="7087275" y="3837492"/>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83" name="tx182"/>
          <p:cNvSpPr/>
          <p:nvPr/>
        </p:nvSpPr>
        <p:spPr>
          <a:xfrm>
            <a:off x="1024109"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2021</a:t>
            </a:r>
          </a:p>
        </p:txBody>
      </p:sp>
      <p:sp>
        <p:nvSpPr>
          <p:cNvPr id="184" name="tx183"/>
          <p:cNvSpPr/>
          <p:nvPr/>
        </p:nvSpPr>
        <p:spPr>
          <a:xfrm>
            <a:off x="2473540"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2022</a:t>
            </a:r>
          </a:p>
        </p:txBody>
      </p:sp>
      <p:sp>
        <p:nvSpPr>
          <p:cNvPr id="185" name="tx184"/>
          <p:cNvSpPr/>
          <p:nvPr/>
        </p:nvSpPr>
        <p:spPr>
          <a:xfrm>
            <a:off x="3922971"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2023</a:t>
            </a:r>
          </a:p>
        </p:txBody>
      </p:sp>
      <p:sp>
        <p:nvSpPr>
          <p:cNvPr id="186" name="tx185"/>
          <p:cNvSpPr/>
          <p:nvPr/>
        </p:nvSpPr>
        <p:spPr>
          <a:xfrm>
            <a:off x="5372401"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2024</a:t>
            </a:r>
          </a:p>
        </p:txBody>
      </p:sp>
      <p:sp>
        <p:nvSpPr>
          <p:cNvPr id="187" name="tx186"/>
          <p:cNvSpPr/>
          <p:nvPr/>
        </p:nvSpPr>
        <p:spPr>
          <a:xfrm>
            <a:off x="6825803"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2025</a:t>
            </a:r>
          </a:p>
        </p:txBody>
      </p:sp>
      <p:sp>
        <p:nvSpPr>
          <p:cNvPr id="188" name="tx187"/>
          <p:cNvSpPr/>
          <p:nvPr/>
        </p:nvSpPr>
        <p:spPr>
          <a:xfrm rot="16200000">
            <a:off x="240880" y="2487176"/>
            <a:ext cx="628741"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dirty="0">
                <a:solidFill>
                  <a:srgbClr val="000000">
                    <a:alpha val="100000"/>
                  </a:srgbClr>
                </a:solidFill>
                <a:latin typeface="Arial"/>
                <a:cs typeface="Arial"/>
              </a:rPr>
              <a:t>Thousands</a:t>
            </a:r>
            <a:r>
              <a:rPr lang="en-US" sz="1000" dirty="0">
                <a:solidFill>
                  <a:srgbClr val="000000">
                    <a:alpha val="100000"/>
                  </a:srgbClr>
                </a:solidFill>
                <a:latin typeface="Arial"/>
                <a:cs typeface="Arial"/>
              </a:rPr>
              <a:t>, SA</a:t>
            </a:r>
            <a:endParaRPr sz="1000" dirty="0">
              <a:solidFill>
                <a:srgbClr val="000000">
                  <a:alpha val="100000"/>
                </a:srgbClr>
              </a:solidFill>
              <a:latin typeface="Arial"/>
              <a:cs typeface="Arial"/>
            </a:endParaRPr>
          </a:p>
        </p:txBody>
      </p:sp>
      <p:sp>
        <p:nvSpPr>
          <p:cNvPr id="189" name="tx188"/>
          <p:cNvSpPr/>
          <p:nvPr/>
        </p:nvSpPr>
        <p:spPr>
          <a:xfrm>
            <a:off x="1163226" y="1067272"/>
            <a:ext cx="2096444"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b="1">
                <a:solidFill>
                  <a:srgbClr val="414B56">
                    <a:alpha val="100000"/>
                  </a:srgbClr>
                </a:solidFill>
                <a:latin typeface="Arial"/>
                <a:cs typeface="Arial"/>
              </a:rPr>
              <a:t>Private, Government, and Nonfarm</a:t>
            </a:r>
          </a:p>
        </p:txBody>
      </p:sp>
      <p:sp>
        <p:nvSpPr>
          <p:cNvPr id="190" name="tx189"/>
          <p:cNvSpPr/>
          <p:nvPr/>
        </p:nvSpPr>
        <p:spPr>
          <a:xfrm>
            <a:off x="1163226" y="861803"/>
            <a:ext cx="2870667" cy="109179"/>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A6F8F">
                    <a:alpha val="100000"/>
                  </a:srgbClr>
                </a:solidFill>
                <a:latin typeface="Arial"/>
                <a:cs typeface="Arial"/>
              </a:rPr>
              <a:t>Monthly Change in Payroll Employment</a:t>
            </a:r>
          </a:p>
        </p:txBody>
      </p:sp>
      <p:sp>
        <p:nvSpPr>
          <p:cNvPr id="191" name="tx190"/>
          <p:cNvSpPr/>
          <p:nvPr/>
        </p:nvSpPr>
        <p:spPr>
          <a:xfrm>
            <a:off x="1163226" y="4238737"/>
            <a:ext cx="0" cy="90982"/>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192" name="tx191"/>
          <p:cNvSpPr/>
          <p:nvPr/>
        </p:nvSpPr>
        <p:spPr>
          <a:xfrm>
            <a:off x="1163226" y="4375897"/>
            <a:ext cx="0" cy="90982"/>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193" name="tx192"/>
          <p:cNvSpPr/>
          <p:nvPr/>
        </p:nvSpPr>
        <p:spPr>
          <a:xfrm>
            <a:off x="1163226" y="4513057"/>
            <a:ext cx="184379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Last data point: </a:t>
            </a:r>
            <a:r>
              <a:rPr lang="en-US" sz="1000">
                <a:solidFill>
                  <a:srgbClr val="000000">
                    <a:alpha val="100000"/>
                  </a:srgbClr>
                </a:solidFill>
                <a:latin typeface="Arial"/>
                <a:cs typeface="Arial"/>
              </a:rPr>
              <a:t>December</a:t>
            </a:r>
            <a:r>
              <a:rPr sz="1000">
                <a:solidFill>
                  <a:srgbClr val="000000">
                    <a:alpha val="100000"/>
                  </a:srgbClr>
                </a:solidFill>
                <a:latin typeface="Arial"/>
                <a:cs typeface="Arial"/>
              </a:rPr>
              <a:t> 2025.</a:t>
            </a:r>
          </a:p>
        </p:txBody>
      </p:sp>
      <p:sp>
        <p:nvSpPr>
          <p:cNvPr id="194" name="tx193"/>
          <p:cNvSpPr/>
          <p:nvPr/>
        </p:nvSpPr>
        <p:spPr>
          <a:xfrm>
            <a:off x="1163226" y="4650217"/>
            <a:ext cx="3072384"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Source: Bureau of Labor Statistics via Haver Analytics.</a:t>
            </a:r>
          </a:p>
        </p:txBody>
      </p:sp>
      <p:sp>
        <p:nvSpPr>
          <p:cNvPr id="196" name="TextBox 195">
            <a:extLst>
              <a:ext uri="{FF2B5EF4-FFF2-40B4-BE49-F238E27FC236}">
                <a16:creationId xmlns:a16="http://schemas.microsoft.com/office/drawing/2014/main" id="{45E83E46-C614-DED4-8D38-2E947AD389CF}"/>
              </a:ext>
            </a:extLst>
          </p:cNvPr>
          <p:cNvSpPr txBox="1"/>
          <p:nvPr/>
        </p:nvSpPr>
        <p:spPr>
          <a:xfrm>
            <a:off x="5060806" y="3580319"/>
            <a:ext cx="2698816" cy="161583"/>
          </a:xfrm>
          <a:prstGeom prst="rect">
            <a:avLst/>
          </a:prstGeom>
          <a:solidFill>
            <a:schemeClr val="bg1"/>
          </a:solidFill>
          <a:ln>
            <a:solidFill>
              <a:srgbClr val="599871"/>
            </a:solidFill>
          </a:ln>
        </p:spPr>
        <p:txBody>
          <a:bodyPr wrap="none" lIns="45720" tIns="0" rIns="45720" bIns="0" rtlCol="0">
            <a:spAutoFit/>
          </a:bodyPr>
          <a:lstStyle/>
          <a:p>
            <a:r>
              <a:rPr lang="en-US" sz="1050">
                <a:solidFill>
                  <a:srgbClr val="599871"/>
                </a:solidFill>
              </a:rPr>
              <a:t>October: Federal employment declined by 179k</a:t>
            </a:r>
          </a:p>
        </p:txBody>
      </p:sp>
      <p:cxnSp>
        <p:nvCxnSpPr>
          <p:cNvPr id="197" name="Straight Arrow Connector 196">
            <a:extLst>
              <a:ext uri="{FF2B5EF4-FFF2-40B4-BE49-F238E27FC236}">
                <a16:creationId xmlns:a16="http://schemas.microsoft.com/office/drawing/2014/main" id="{C223AFD0-8FA2-EC7F-854F-97FEB885943C}"/>
              </a:ext>
            </a:extLst>
          </p:cNvPr>
          <p:cNvCxnSpPr>
            <a:cxnSpLocks/>
            <a:stCxn id="196" idx="3"/>
          </p:cNvCxnSpPr>
          <p:nvPr/>
        </p:nvCxnSpPr>
        <p:spPr>
          <a:xfrm>
            <a:off x="7759622" y="3661111"/>
            <a:ext cx="178467" cy="0"/>
          </a:xfrm>
          <a:prstGeom prst="straightConnector1">
            <a:avLst/>
          </a:prstGeom>
          <a:ln>
            <a:solidFill>
              <a:srgbClr val="599871"/>
            </a:solidFill>
            <a:tailEnd type="triangle"/>
          </a:ln>
        </p:spPr>
        <p:style>
          <a:lnRef idx="1">
            <a:schemeClr val="accent1"/>
          </a:lnRef>
          <a:fillRef idx="0">
            <a:schemeClr val="accent1"/>
          </a:fillRef>
          <a:effectRef idx="0">
            <a:schemeClr val="accent1"/>
          </a:effectRef>
          <a:fontRef idx="minor">
            <a:schemeClr val="tx1"/>
          </a:fontRef>
        </p:style>
      </p:cxnSp>
      <p:sp>
        <p:nvSpPr>
          <p:cNvPr id="198" name="Slide Number Placeholder 2">
            <a:extLst>
              <a:ext uri="{FF2B5EF4-FFF2-40B4-BE49-F238E27FC236}">
                <a16:creationId xmlns:a16="http://schemas.microsoft.com/office/drawing/2014/main" id="{54F297C1-AE1A-50AD-811D-3C4482D652E7}"/>
              </a:ext>
            </a:extLst>
          </p:cNvPr>
          <p:cNvSpPr>
            <a:spLocks noGrp="1"/>
          </p:cNvSpPr>
          <p:nvPr>
            <p:ph type="sldNum" sz="quarter" idx="10"/>
          </p:nvPr>
        </p:nvSpPr>
        <p:spPr>
          <a:xfrm>
            <a:off x="4414657" y="4718130"/>
            <a:ext cx="314687" cy="274637"/>
          </a:xfrm>
        </p:spPr>
        <p:txBody>
          <a:bodyPr/>
          <a:lstStyle/>
          <a:p>
            <a:fld id="{16DB3CF8-59E7-44C6-88F7-CC6EEF5857E3}"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cNvSpPr>
            <a:spLocks noGrp="1"/>
          </p:cNvSpPr>
          <p:nvPr>
            <p:ph type="title" hasCustomPrompt="1"/>
          </p:nvPr>
        </p:nvSpPr>
        <p:spPr>
          <a:xfrm>
            <a:off x="0" y="0"/>
            <a:ext cx="9144000" cy="512064"/>
          </a:xfrm>
        </p:spPr>
        <p:txBody>
          <a:bodyPr/>
          <a:lstStyle/>
          <a:p>
            <a:r>
              <a:rPr lang="en-US" dirty="0"/>
              <a:t>Healthcare and hospitality led private payroll growth in recent months</a:t>
            </a:r>
            <a:endParaRPr dirty="0"/>
          </a:p>
        </p:txBody>
      </p:sp>
      <p:sp>
        <p:nvSpPr>
          <p:cNvPr id="4" name="rc3"/>
          <p:cNvSpPr/>
          <p:nvPr/>
        </p:nvSpPr>
        <p:spPr>
          <a:xfrm>
            <a:off x="365760" y="685800"/>
            <a:ext cx="8458200" cy="4343400"/>
          </a:xfrm>
          <a:prstGeom prst="rect">
            <a:avLst/>
          </a:prstGeom>
        </p:spPr>
        <p:txBody>
          <a:bodyPr/>
          <a:lstStyle/>
          <a:p>
            <a:endParaRPr/>
          </a:p>
        </p:txBody>
      </p:sp>
      <p:sp>
        <p:nvSpPr>
          <p:cNvPr id="5" name="rc4"/>
          <p:cNvSpPr/>
          <p:nvPr/>
        </p:nvSpPr>
        <p:spPr>
          <a:xfrm>
            <a:off x="1134633" y="1227777"/>
            <a:ext cx="7401326" cy="2609855"/>
          </a:xfrm>
          <a:prstGeom prst="rect">
            <a:avLst/>
          </a:prstGeom>
        </p:spPr>
        <p:txBody>
          <a:bodyPr/>
          <a:lstStyle/>
          <a:p>
            <a:endParaRPr/>
          </a:p>
        </p:txBody>
      </p:sp>
      <p:sp>
        <p:nvSpPr>
          <p:cNvPr id="6" name="pl5"/>
          <p:cNvSpPr/>
          <p:nvPr/>
        </p:nvSpPr>
        <p:spPr>
          <a:xfrm>
            <a:off x="1134633" y="3837633"/>
            <a:ext cx="7401326" cy="0"/>
          </a:xfrm>
          <a:custGeom>
            <a:avLst/>
            <a:gdLst/>
            <a:ahLst/>
            <a:cxnLst/>
            <a:rect l="0" t="0" r="0" b="0"/>
            <a:pathLst>
              <a:path w="7401326">
                <a:moveTo>
                  <a:pt x="0" y="0"/>
                </a:moveTo>
                <a:lnTo>
                  <a:pt x="7401326" y="0"/>
                </a:lnTo>
                <a:lnTo>
                  <a:pt x="7401326" y="0"/>
                </a:lnTo>
              </a:path>
            </a:pathLst>
          </a:custGeom>
          <a:ln w="6775" cap="flat">
            <a:solidFill>
              <a:srgbClr val="E5E5E5">
                <a:alpha val="100000"/>
              </a:srgbClr>
            </a:solidFill>
            <a:prstDash val="solid"/>
            <a:round/>
          </a:ln>
        </p:spPr>
        <p:txBody>
          <a:bodyPr/>
          <a:lstStyle/>
          <a:p>
            <a:endParaRPr/>
          </a:p>
        </p:txBody>
      </p:sp>
      <p:sp>
        <p:nvSpPr>
          <p:cNvPr id="7" name="pl6"/>
          <p:cNvSpPr/>
          <p:nvPr/>
        </p:nvSpPr>
        <p:spPr>
          <a:xfrm>
            <a:off x="1134633" y="3511401"/>
            <a:ext cx="7401326" cy="0"/>
          </a:xfrm>
          <a:custGeom>
            <a:avLst/>
            <a:gdLst/>
            <a:ahLst/>
            <a:cxnLst/>
            <a:rect l="0" t="0" r="0" b="0"/>
            <a:pathLst>
              <a:path w="7401326">
                <a:moveTo>
                  <a:pt x="0" y="0"/>
                </a:moveTo>
                <a:lnTo>
                  <a:pt x="7401326" y="0"/>
                </a:lnTo>
                <a:lnTo>
                  <a:pt x="7401326" y="0"/>
                </a:lnTo>
              </a:path>
            </a:pathLst>
          </a:custGeom>
          <a:ln w="6775" cap="flat">
            <a:solidFill>
              <a:srgbClr val="E5E5E5">
                <a:alpha val="100000"/>
              </a:srgbClr>
            </a:solidFill>
            <a:prstDash val="solid"/>
            <a:round/>
          </a:ln>
        </p:spPr>
        <p:txBody>
          <a:bodyPr/>
          <a:lstStyle/>
          <a:p>
            <a:endParaRPr/>
          </a:p>
        </p:txBody>
      </p:sp>
      <p:sp>
        <p:nvSpPr>
          <p:cNvPr id="8" name="pl7"/>
          <p:cNvSpPr/>
          <p:nvPr/>
        </p:nvSpPr>
        <p:spPr>
          <a:xfrm>
            <a:off x="1134633" y="3185169"/>
            <a:ext cx="7401326" cy="0"/>
          </a:xfrm>
          <a:custGeom>
            <a:avLst/>
            <a:gdLst/>
            <a:ahLst/>
            <a:cxnLst/>
            <a:rect l="0" t="0" r="0" b="0"/>
            <a:pathLst>
              <a:path w="7401326">
                <a:moveTo>
                  <a:pt x="0" y="0"/>
                </a:moveTo>
                <a:lnTo>
                  <a:pt x="7401326" y="0"/>
                </a:lnTo>
                <a:lnTo>
                  <a:pt x="7401326" y="0"/>
                </a:lnTo>
              </a:path>
            </a:pathLst>
          </a:custGeom>
          <a:ln w="6775" cap="flat">
            <a:solidFill>
              <a:srgbClr val="E5E5E5">
                <a:alpha val="100000"/>
              </a:srgbClr>
            </a:solidFill>
            <a:prstDash val="solid"/>
            <a:round/>
          </a:ln>
        </p:spPr>
        <p:txBody>
          <a:bodyPr/>
          <a:lstStyle/>
          <a:p>
            <a:endParaRPr/>
          </a:p>
        </p:txBody>
      </p:sp>
      <p:sp>
        <p:nvSpPr>
          <p:cNvPr id="9" name="pl8"/>
          <p:cNvSpPr/>
          <p:nvPr/>
        </p:nvSpPr>
        <p:spPr>
          <a:xfrm>
            <a:off x="1134633" y="2858937"/>
            <a:ext cx="7401326" cy="0"/>
          </a:xfrm>
          <a:custGeom>
            <a:avLst/>
            <a:gdLst/>
            <a:ahLst/>
            <a:cxnLst/>
            <a:rect l="0" t="0" r="0" b="0"/>
            <a:pathLst>
              <a:path w="7401326">
                <a:moveTo>
                  <a:pt x="0" y="0"/>
                </a:moveTo>
                <a:lnTo>
                  <a:pt x="7401326" y="0"/>
                </a:lnTo>
                <a:lnTo>
                  <a:pt x="7401326" y="0"/>
                </a:lnTo>
              </a:path>
            </a:pathLst>
          </a:custGeom>
          <a:ln w="6775" cap="flat">
            <a:solidFill>
              <a:srgbClr val="E5E5E5">
                <a:alpha val="100000"/>
              </a:srgbClr>
            </a:solidFill>
            <a:prstDash val="solid"/>
            <a:round/>
          </a:ln>
        </p:spPr>
        <p:txBody>
          <a:bodyPr/>
          <a:lstStyle/>
          <a:p>
            <a:endParaRPr/>
          </a:p>
        </p:txBody>
      </p:sp>
      <p:sp>
        <p:nvSpPr>
          <p:cNvPr id="10" name="pl9"/>
          <p:cNvSpPr/>
          <p:nvPr/>
        </p:nvSpPr>
        <p:spPr>
          <a:xfrm>
            <a:off x="1134633" y="2532705"/>
            <a:ext cx="7401326" cy="0"/>
          </a:xfrm>
          <a:custGeom>
            <a:avLst/>
            <a:gdLst/>
            <a:ahLst/>
            <a:cxnLst/>
            <a:rect l="0" t="0" r="0" b="0"/>
            <a:pathLst>
              <a:path w="7401326">
                <a:moveTo>
                  <a:pt x="0" y="0"/>
                </a:moveTo>
                <a:lnTo>
                  <a:pt x="7401326" y="0"/>
                </a:lnTo>
                <a:lnTo>
                  <a:pt x="7401326" y="0"/>
                </a:lnTo>
              </a:path>
            </a:pathLst>
          </a:custGeom>
          <a:ln w="6775" cap="flat">
            <a:solidFill>
              <a:srgbClr val="E5E5E5">
                <a:alpha val="100000"/>
              </a:srgbClr>
            </a:solidFill>
            <a:prstDash val="solid"/>
            <a:round/>
          </a:ln>
        </p:spPr>
        <p:txBody>
          <a:bodyPr/>
          <a:lstStyle/>
          <a:p>
            <a:endParaRPr/>
          </a:p>
        </p:txBody>
      </p:sp>
      <p:sp>
        <p:nvSpPr>
          <p:cNvPr id="11" name="pl10"/>
          <p:cNvSpPr/>
          <p:nvPr/>
        </p:nvSpPr>
        <p:spPr>
          <a:xfrm>
            <a:off x="1134633" y="2206473"/>
            <a:ext cx="7401326" cy="0"/>
          </a:xfrm>
          <a:custGeom>
            <a:avLst/>
            <a:gdLst/>
            <a:ahLst/>
            <a:cxnLst/>
            <a:rect l="0" t="0" r="0" b="0"/>
            <a:pathLst>
              <a:path w="7401326">
                <a:moveTo>
                  <a:pt x="0" y="0"/>
                </a:moveTo>
                <a:lnTo>
                  <a:pt x="7401326" y="0"/>
                </a:lnTo>
                <a:lnTo>
                  <a:pt x="7401326" y="0"/>
                </a:lnTo>
              </a:path>
            </a:pathLst>
          </a:custGeom>
          <a:ln w="6775" cap="flat">
            <a:solidFill>
              <a:srgbClr val="E5E5E5">
                <a:alpha val="100000"/>
              </a:srgbClr>
            </a:solidFill>
            <a:prstDash val="solid"/>
            <a:round/>
          </a:ln>
        </p:spPr>
        <p:txBody>
          <a:bodyPr/>
          <a:lstStyle/>
          <a:p>
            <a:endParaRPr/>
          </a:p>
        </p:txBody>
      </p:sp>
      <p:sp>
        <p:nvSpPr>
          <p:cNvPr id="12" name="pl11"/>
          <p:cNvSpPr/>
          <p:nvPr/>
        </p:nvSpPr>
        <p:spPr>
          <a:xfrm>
            <a:off x="1134633" y="1880241"/>
            <a:ext cx="7401326" cy="0"/>
          </a:xfrm>
          <a:custGeom>
            <a:avLst/>
            <a:gdLst/>
            <a:ahLst/>
            <a:cxnLst/>
            <a:rect l="0" t="0" r="0" b="0"/>
            <a:pathLst>
              <a:path w="7401326">
                <a:moveTo>
                  <a:pt x="0" y="0"/>
                </a:moveTo>
                <a:lnTo>
                  <a:pt x="7401326" y="0"/>
                </a:lnTo>
                <a:lnTo>
                  <a:pt x="7401326" y="0"/>
                </a:lnTo>
              </a:path>
            </a:pathLst>
          </a:custGeom>
          <a:ln w="6775" cap="flat">
            <a:solidFill>
              <a:srgbClr val="E5E5E5">
                <a:alpha val="100000"/>
              </a:srgbClr>
            </a:solidFill>
            <a:prstDash val="solid"/>
            <a:round/>
          </a:ln>
        </p:spPr>
        <p:txBody>
          <a:bodyPr/>
          <a:lstStyle/>
          <a:p>
            <a:endParaRPr/>
          </a:p>
        </p:txBody>
      </p:sp>
      <p:sp>
        <p:nvSpPr>
          <p:cNvPr id="13" name="pl12"/>
          <p:cNvSpPr/>
          <p:nvPr/>
        </p:nvSpPr>
        <p:spPr>
          <a:xfrm>
            <a:off x="1134633" y="1554009"/>
            <a:ext cx="7401326" cy="0"/>
          </a:xfrm>
          <a:custGeom>
            <a:avLst/>
            <a:gdLst/>
            <a:ahLst/>
            <a:cxnLst/>
            <a:rect l="0" t="0" r="0" b="0"/>
            <a:pathLst>
              <a:path w="7401326">
                <a:moveTo>
                  <a:pt x="0" y="0"/>
                </a:moveTo>
                <a:lnTo>
                  <a:pt x="7401326" y="0"/>
                </a:lnTo>
                <a:lnTo>
                  <a:pt x="7401326" y="0"/>
                </a:lnTo>
              </a:path>
            </a:pathLst>
          </a:custGeom>
          <a:ln w="6775" cap="flat">
            <a:solidFill>
              <a:srgbClr val="E5E5E5">
                <a:alpha val="100000"/>
              </a:srgbClr>
            </a:solidFill>
            <a:prstDash val="solid"/>
            <a:round/>
          </a:ln>
        </p:spPr>
        <p:txBody>
          <a:bodyPr/>
          <a:lstStyle/>
          <a:p>
            <a:endParaRPr/>
          </a:p>
        </p:txBody>
      </p:sp>
      <p:sp>
        <p:nvSpPr>
          <p:cNvPr id="14" name="pl13"/>
          <p:cNvSpPr/>
          <p:nvPr/>
        </p:nvSpPr>
        <p:spPr>
          <a:xfrm>
            <a:off x="1134633" y="1227777"/>
            <a:ext cx="7401326" cy="0"/>
          </a:xfrm>
          <a:custGeom>
            <a:avLst/>
            <a:gdLst/>
            <a:ahLst/>
            <a:cxnLst/>
            <a:rect l="0" t="0" r="0" b="0"/>
            <a:pathLst>
              <a:path w="7401326">
                <a:moveTo>
                  <a:pt x="0" y="0"/>
                </a:moveTo>
                <a:lnTo>
                  <a:pt x="7401326" y="0"/>
                </a:lnTo>
                <a:lnTo>
                  <a:pt x="7401326" y="0"/>
                </a:lnTo>
              </a:path>
            </a:pathLst>
          </a:custGeom>
          <a:ln w="6775" cap="flat">
            <a:solidFill>
              <a:srgbClr val="E5E5E5">
                <a:alpha val="100000"/>
              </a:srgbClr>
            </a:solidFill>
            <a:prstDash val="solid"/>
            <a:round/>
          </a:ln>
        </p:spPr>
        <p:txBody>
          <a:bodyPr/>
          <a:lstStyle/>
          <a:p>
            <a:endParaRPr/>
          </a:p>
        </p:txBody>
      </p:sp>
      <p:sp>
        <p:nvSpPr>
          <p:cNvPr id="15" name="rc14"/>
          <p:cNvSpPr/>
          <p:nvPr/>
        </p:nvSpPr>
        <p:spPr>
          <a:xfrm>
            <a:off x="1207293" y="2656673"/>
            <a:ext cx="252139" cy="7177"/>
          </a:xfrm>
          <a:prstGeom prst="rect">
            <a:avLst/>
          </a:prstGeom>
          <a:solidFill>
            <a:srgbClr val="7F7F7F">
              <a:alpha val="100000"/>
            </a:srgbClr>
          </a:solidFill>
        </p:spPr>
        <p:txBody>
          <a:bodyPr/>
          <a:lstStyle/>
          <a:p>
            <a:endParaRPr/>
          </a:p>
        </p:txBody>
      </p:sp>
      <p:sp>
        <p:nvSpPr>
          <p:cNvPr id="16" name="rc15"/>
          <p:cNvSpPr/>
          <p:nvPr/>
        </p:nvSpPr>
        <p:spPr>
          <a:xfrm>
            <a:off x="1517464" y="2199948"/>
            <a:ext cx="252139" cy="307310"/>
          </a:xfrm>
          <a:prstGeom prst="rect">
            <a:avLst/>
          </a:prstGeom>
          <a:solidFill>
            <a:srgbClr val="7F7F7F">
              <a:alpha val="100000"/>
            </a:srgbClr>
          </a:solidFill>
        </p:spPr>
        <p:txBody>
          <a:bodyPr/>
          <a:lstStyle/>
          <a:p>
            <a:endParaRPr/>
          </a:p>
        </p:txBody>
      </p:sp>
      <p:sp>
        <p:nvSpPr>
          <p:cNvPr id="17" name="rc16"/>
          <p:cNvSpPr/>
          <p:nvPr/>
        </p:nvSpPr>
        <p:spPr>
          <a:xfrm>
            <a:off x="1807624" y="2082505"/>
            <a:ext cx="252139" cy="323622"/>
          </a:xfrm>
          <a:prstGeom prst="rect">
            <a:avLst/>
          </a:prstGeom>
          <a:solidFill>
            <a:srgbClr val="7F7F7F">
              <a:alpha val="100000"/>
            </a:srgbClr>
          </a:solidFill>
        </p:spPr>
        <p:txBody>
          <a:bodyPr/>
          <a:lstStyle/>
          <a:p>
            <a:endParaRPr/>
          </a:p>
        </p:txBody>
      </p:sp>
      <p:sp>
        <p:nvSpPr>
          <p:cNvPr id="18" name="rc17"/>
          <p:cNvSpPr/>
          <p:nvPr/>
        </p:nvSpPr>
        <p:spPr>
          <a:xfrm>
            <a:off x="2117796" y="2317392"/>
            <a:ext cx="252139" cy="322969"/>
          </a:xfrm>
          <a:prstGeom prst="rect">
            <a:avLst/>
          </a:prstGeom>
          <a:solidFill>
            <a:srgbClr val="7F7F7F">
              <a:alpha val="100000"/>
            </a:srgbClr>
          </a:solidFill>
        </p:spPr>
        <p:txBody>
          <a:bodyPr/>
          <a:lstStyle/>
          <a:p>
            <a:endParaRPr/>
          </a:p>
        </p:txBody>
      </p:sp>
      <p:sp>
        <p:nvSpPr>
          <p:cNvPr id="19" name="rc18"/>
          <p:cNvSpPr/>
          <p:nvPr/>
        </p:nvSpPr>
        <p:spPr>
          <a:xfrm>
            <a:off x="2417961" y="2141227"/>
            <a:ext cx="252139" cy="376471"/>
          </a:xfrm>
          <a:prstGeom prst="rect">
            <a:avLst/>
          </a:prstGeom>
          <a:solidFill>
            <a:srgbClr val="7F7F7F">
              <a:alpha val="100000"/>
            </a:srgbClr>
          </a:solidFill>
        </p:spPr>
        <p:txBody>
          <a:bodyPr/>
          <a:lstStyle/>
          <a:p>
            <a:endParaRPr/>
          </a:p>
        </p:txBody>
      </p:sp>
      <p:sp>
        <p:nvSpPr>
          <p:cNvPr id="20" name="rc19"/>
          <p:cNvSpPr/>
          <p:nvPr/>
        </p:nvSpPr>
        <p:spPr>
          <a:xfrm>
            <a:off x="2728133" y="2702346"/>
            <a:ext cx="252139" cy="11091"/>
          </a:xfrm>
          <a:prstGeom prst="rect">
            <a:avLst/>
          </a:prstGeom>
          <a:solidFill>
            <a:srgbClr val="7F7F7F">
              <a:alpha val="100000"/>
            </a:srgbClr>
          </a:solidFill>
        </p:spPr>
        <p:txBody>
          <a:bodyPr/>
          <a:lstStyle/>
          <a:p>
            <a:endParaRPr/>
          </a:p>
        </p:txBody>
      </p:sp>
      <p:sp>
        <p:nvSpPr>
          <p:cNvPr id="21" name="rc20"/>
          <p:cNvSpPr/>
          <p:nvPr/>
        </p:nvSpPr>
        <p:spPr>
          <a:xfrm>
            <a:off x="3028298" y="3185169"/>
            <a:ext cx="252139" cy="199001"/>
          </a:xfrm>
          <a:prstGeom prst="rect">
            <a:avLst/>
          </a:prstGeom>
          <a:solidFill>
            <a:srgbClr val="7F7F7F">
              <a:alpha val="100000"/>
            </a:srgbClr>
          </a:solidFill>
        </p:spPr>
        <p:txBody>
          <a:bodyPr/>
          <a:lstStyle/>
          <a:p>
            <a:endParaRPr/>
          </a:p>
        </p:txBody>
      </p:sp>
      <p:sp>
        <p:nvSpPr>
          <p:cNvPr id="22" name="rc21"/>
          <p:cNvSpPr/>
          <p:nvPr/>
        </p:nvSpPr>
        <p:spPr>
          <a:xfrm>
            <a:off x="3338470" y="3185169"/>
            <a:ext cx="252139" cy="304048"/>
          </a:xfrm>
          <a:prstGeom prst="rect">
            <a:avLst/>
          </a:prstGeom>
          <a:solidFill>
            <a:srgbClr val="7F7F7F">
              <a:alpha val="100000"/>
            </a:srgbClr>
          </a:solidFill>
        </p:spPr>
        <p:txBody>
          <a:bodyPr/>
          <a:lstStyle/>
          <a:p>
            <a:endParaRPr/>
          </a:p>
        </p:txBody>
      </p:sp>
      <p:sp>
        <p:nvSpPr>
          <p:cNvPr id="23" name="rc22"/>
          <p:cNvSpPr/>
          <p:nvPr/>
        </p:nvSpPr>
        <p:spPr>
          <a:xfrm>
            <a:off x="3648641" y="1828044"/>
            <a:ext cx="252139" cy="510879"/>
          </a:xfrm>
          <a:prstGeom prst="rect">
            <a:avLst/>
          </a:prstGeom>
          <a:solidFill>
            <a:srgbClr val="7F7F7F">
              <a:alpha val="100000"/>
            </a:srgbClr>
          </a:solidFill>
        </p:spPr>
        <p:txBody>
          <a:bodyPr/>
          <a:lstStyle/>
          <a:p>
            <a:endParaRPr/>
          </a:p>
        </p:txBody>
      </p:sp>
      <p:sp>
        <p:nvSpPr>
          <p:cNvPr id="24" name="rc23"/>
          <p:cNvSpPr/>
          <p:nvPr/>
        </p:nvSpPr>
        <p:spPr>
          <a:xfrm>
            <a:off x="3948807" y="3185169"/>
            <a:ext cx="252139" cy="612663"/>
          </a:xfrm>
          <a:prstGeom prst="rect">
            <a:avLst/>
          </a:prstGeom>
          <a:solidFill>
            <a:srgbClr val="7F7F7F">
              <a:alpha val="100000"/>
            </a:srgbClr>
          </a:solidFill>
        </p:spPr>
        <p:txBody>
          <a:bodyPr/>
          <a:lstStyle/>
          <a:p>
            <a:endParaRPr/>
          </a:p>
        </p:txBody>
      </p:sp>
      <p:sp>
        <p:nvSpPr>
          <p:cNvPr id="25" name="rc24"/>
          <p:cNvSpPr/>
          <p:nvPr/>
        </p:nvSpPr>
        <p:spPr>
          <a:xfrm>
            <a:off x="4258978" y="1593157"/>
            <a:ext cx="252139" cy="724887"/>
          </a:xfrm>
          <a:prstGeom prst="rect">
            <a:avLst/>
          </a:prstGeom>
          <a:solidFill>
            <a:srgbClr val="7F7F7F">
              <a:alpha val="100000"/>
            </a:srgbClr>
          </a:solidFill>
        </p:spPr>
        <p:txBody>
          <a:bodyPr/>
          <a:lstStyle/>
          <a:p>
            <a:endParaRPr/>
          </a:p>
        </p:txBody>
      </p:sp>
      <p:sp>
        <p:nvSpPr>
          <p:cNvPr id="26" name="rc25"/>
          <p:cNvSpPr/>
          <p:nvPr/>
        </p:nvSpPr>
        <p:spPr>
          <a:xfrm>
            <a:off x="4559144" y="1312598"/>
            <a:ext cx="252139" cy="1073303"/>
          </a:xfrm>
          <a:prstGeom prst="rect">
            <a:avLst/>
          </a:prstGeom>
          <a:solidFill>
            <a:srgbClr val="7F7F7F">
              <a:alpha val="100000"/>
            </a:srgbClr>
          </a:solidFill>
        </p:spPr>
        <p:txBody>
          <a:bodyPr/>
          <a:lstStyle/>
          <a:p>
            <a:endParaRPr/>
          </a:p>
        </p:txBody>
      </p:sp>
      <p:sp>
        <p:nvSpPr>
          <p:cNvPr id="27" name="rc26"/>
          <p:cNvSpPr/>
          <p:nvPr/>
        </p:nvSpPr>
        <p:spPr>
          <a:xfrm>
            <a:off x="4869315" y="2578377"/>
            <a:ext cx="252139" cy="201611"/>
          </a:xfrm>
          <a:prstGeom prst="rect">
            <a:avLst/>
          </a:prstGeom>
          <a:solidFill>
            <a:srgbClr val="7F7F7F">
              <a:alpha val="100000"/>
            </a:srgbClr>
          </a:solidFill>
        </p:spPr>
        <p:txBody>
          <a:bodyPr/>
          <a:lstStyle/>
          <a:p>
            <a:endParaRPr/>
          </a:p>
        </p:txBody>
      </p:sp>
      <p:sp>
        <p:nvSpPr>
          <p:cNvPr id="28" name="rc27"/>
          <p:cNvSpPr/>
          <p:nvPr/>
        </p:nvSpPr>
        <p:spPr>
          <a:xfrm>
            <a:off x="5179486" y="2265195"/>
            <a:ext cx="252139" cy="545459"/>
          </a:xfrm>
          <a:prstGeom prst="rect">
            <a:avLst/>
          </a:prstGeom>
          <a:solidFill>
            <a:srgbClr val="7F7F7F">
              <a:alpha val="100000"/>
            </a:srgbClr>
          </a:solidFill>
        </p:spPr>
        <p:txBody>
          <a:bodyPr/>
          <a:lstStyle/>
          <a:p>
            <a:endParaRPr/>
          </a:p>
        </p:txBody>
      </p:sp>
      <p:sp>
        <p:nvSpPr>
          <p:cNvPr id="29" name="rc28"/>
          <p:cNvSpPr/>
          <p:nvPr/>
        </p:nvSpPr>
        <p:spPr>
          <a:xfrm>
            <a:off x="5459641" y="2441360"/>
            <a:ext cx="252139" cy="11744"/>
          </a:xfrm>
          <a:prstGeom prst="rect">
            <a:avLst/>
          </a:prstGeom>
          <a:solidFill>
            <a:srgbClr val="7F7F7F">
              <a:alpha val="100000"/>
            </a:srgbClr>
          </a:solidFill>
        </p:spPr>
        <p:txBody>
          <a:bodyPr/>
          <a:lstStyle/>
          <a:p>
            <a:endParaRPr/>
          </a:p>
        </p:txBody>
      </p:sp>
      <p:sp>
        <p:nvSpPr>
          <p:cNvPr id="30" name="rc29"/>
          <p:cNvSpPr/>
          <p:nvPr/>
        </p:nvSpPr>
        <p:spPr>
          <a:xfrm>
            <a:off x="5769812" y="2317392"/>
            <a:ext cx="252139" cy="236844"/>
          </a:xfrm>
          <a:prstGeom prst="rect">
            <a:avLst/>
          </a:prstGeom>
          <a:solidFill>
            <a:srgbClr val="7F7F7F">
              <a:alpha val="100000"/>
            </a:srgbClr>
          </a:solidFill>
        </p:spPr>
        <p:txBody>
          <a:bodyPr/>
          <a:lstStyle/>
          <a:p>
            <a:endParaRPr/>
          </a:p>
        </p:txBody>
      </p:sp>
      <p:sp>
        <p:nvSpPr>
          <p:cNvPr id="31" name="rc30"/>
          <p:cNvSpPr/>
          <p:nvPr/>
        </p:nvSpPr>
        <p:spPr>
          <a:xfrm>
            <a:off x="6069978" y="3185169"/>
            <a:ext cx="252139" cy="195739"/>
          </a:xfrm>
          <a:prstGeom prst="rect">
            <a:avLst/>
          </a:prstGeom>
          <a:solidFill>
            <a:srgbClr val="7F7F7F">
              <a:alpha val="100000"/>
            </a:srgbClr>
          </a:solidFill>
        </p:spPr>
        <p:txBody>
          <a:bodyPr/>
          <a:lstStyle/>
          <a:p>
            <a:endParaRPr/>
          </a:p>
        </p:txBody>
      </p:sp>
      <p:sp>
        <p:nvSpPr>
          <p:cNvPr id="32" name="rc31"/>
          <p:cNvSpPr/>
          <p:nvPr/>
        </p:nvSpPr>
        <p:spPr>
          <a:xfrm>
            <a:off x="6380149" y="3217792"/>
            <a:ext cx="252139" cy="527190"/>
          </a:xfrm>
          <a:prstGeom prst="rect">
            <a:avLst/>
          </a:prstGeom>
          <a:solidFill>
            <a:srgbClr val="7F7F7F">
              <a:alpha val="100000"/>
            </a:srgbClr>
          </a:solidFill>
        </p:spPr>
        <p:txBody>
          <a:bodyPr/>
          <a:lstStyle/>
          <a:p>
            <a:endParaRPr/>
          </a:p>
        </p:txBody>
      </p:sp>
      <p:sp>
        <p:nvSpPr>
          <p:cNvPr id="33" name="rc32"/>
          <p:cNvSpPr/>
          <p:nvPr/>
        </p:nvSpPr>
        <p:spPr>
          <a:xfrm>
            <a:off x="6680315" y="3185169"/>
            <a:ext cx="252139" cy="157243"/>
          </a:xfrm>
          <a:prstGeom prst="rect">
            <a:avLst/>
          </a:prstGeom>
          <a:solidFill>
            <a:srgbClr val="7F7F7F">
              <a:alpha val="100000"/>
            </a:srgbClr>
          </a:solidFill>
        </p:spPr>
        <p:txBody>
          <a:bodyPr/>
          <a:lstStyle/>
          <a:p>
            <a:endParaRPr/>
          </a:p>
        </p:txBody>
      </p:sp>
      <p:sp>
        <p:nvSpPr>
          <p:cNvPr id="34" name="rc33"/>
          <p:cNvSpPr/>
          <p:nvPr/>
        </p:nvSpPr>
        <p:spPr>
          <a:xfrm>
            <a:off x="6990486" y="3185169"/>
            <a:ext cx="252139" cy="345805"/>
          </a:xfrm>
          <a:prstGeom prst="rect">
            <a:avLst/>
          </a:prstGeom>
          <a:solidFill>
            <a:srgbClr val="7F7F7F">
              <a:alpha val="100000"/>
            </a:srgbClr>
          </a:solidFill>
        </p:spPr>
        <p:txBody>
          <a:bodyPr/>
          <a:lstStyle/>
          <a:p>
            <a:endParaRPr/>
          </a:p>
        </p:txBody>
      </p:sp>
      <p:sp>
        <p:nvSpPr>
          <p:cNvPr id="35" name="rc34"/>
          <p:cNvSpPr/>
          <p:nvPr/>
        </p:nvSpPr>
        <p:spPr>
          <a:xfrm>
            <a:off x="7300657" y="2506606"/>
            <a:ext cx="252139" cy="18921"/>
          </a:xfrm>
          <a:prstGeom prst="rect">
            <a:avLst/>
          </a:prstGeom>
          <a:solidFill>
            <a:srgbClr val="7F7F7F">
              <a:alpha val="100000"/>
            </a:srgbClr>
          </a:solidFill>
        </p:spPr>
        <p:txBody>
          <a:bodyPr/>
          <a:lstStyle/>
          <a:p>
            <a:endParaRPr/>
          </a:p>
        </p:txBody>
      </p:sp>
      <p:sp>
        <p:nvSpPr>
          <p:cNvPr id="36" name="rc35"/>
          <p:cNvSpPr/>
          <p:nvPr/>
        </p:nvSpPr>
        <p:spPr>
          <a:xfrm>
            <a:off x="7600823" y="3185169"/>
            <a:ext cx="252139" cy="532410"/>
          </a:xfrm>
          <a:prstGeom prst="rect">
            <a:avLst/>
          </a:prstGeom>
          <a:solidFill>
            <a:srgbClr val="7F7F7F">
              <a:alpha val="100000"/>
            </a:srgbClr>
          </a:solidFill>
        </p:spPr>
        <p:txBody>
          <a:bodyPr/>
          <a:lstStyle/>
          <a:p>
            <a:endParaRPr/>
          </a:p>
        </p:txBody>
      </p:sp>
      <p:sp>
        <p:nvSpPr>
          <p:cNvPr id="37" name="rc36"/>
          <p:cNvSpPr/>
          <p:nvPr/>
        </p:nvSpPr>
        <p:spPr>
          <a:xfrm>
            <a:off x="7910994" y="3204743"/>
            <a:ext cx="252139" cy="33275"/>
          </a:xfrm>
          <a:prstGeom prst="rect">
            <a:avLst/>
          </a:prstGeom>
          <a:solidFill>
            <a:srgbClr val="7F7F7F">
              <a:alpha val="100000"/>
            </a:srgbClr>
          </a:solidFill>
        </p:spPr>
        <p:txBody>
          <a:bodyPr/>
          <a:lstStyle/>
          <a:p>
            <a:endParaRPr/>
          </a:p>
        </p:txBody>
      </p:sp>
      <p:sp>
        <p:nvSpPr>
          <p:cNvPr id="38" name="rc37"/>
          <p:cNvSpPr/>
          <p:nvPr/>
        </p:nvSpPr>
        <p:spPr>
          <a:xfrm>
            <a:off x="8211160" y="3185169"/>
            <a:ext cx="252139" cy="316444"/>
          </a:xfrm>
          <a:prstGeom prst="rect">
            <a:avLst/>
          </a:prstGeom>
          <a:solidFill>
            <a:srgbClr val="7F7F7F">
              <a:alpha val="100000"/>
            </a:srgbClr>
          </a:solidFill>
        </p:spPr>
        <p:txBody>
          <a:bodyPr/>
          <a:lstStyle/>
          <a:p>
            <a:endParaRPr/>
          </a:p>
        </p:txBody>
      </p:sp>
      <p:sp>
        <p:nvSpPr>
          <p:cNvPr id="39" name="rc38"/>
          <p:cNvSpPr/>
          <p:nvPr/>
        </p:nvSpPr>
        <p:spPr>
          <a:xfrm>
            <a:off x="1207293" y="2663850"/>
            <a:ext cx="252139" cy="521318"/>
          </a:xfrm>
          <a:prstGeom prst="rect">
            <a:avLst/>
          </a:prstGeom>
          <a:solidFill>
            <a:srgbClr val="62BB50">
              <a:alpha val="100000"/>
            </a:srgbClr>
          </a:solidFill>
        </p:spPr>
        <p:txBody>
          <a:bodyPr/>
          <a:lstStyle/>
          <a:p>
            <a:endParaRPr/>
          </a:p>
        </p:txBody>
      </p:sp>
      <p:sp>
        <p:nvSpPr>
          <p:cNvPr id="40" name="rc39"/>
          <p:cNvSpPr/>
          <p:nvPr/>
        </p:nvSpPr>
        <p:spPr>
          <a:xfrm>
            <a:off x="1517464" y="2507259"/>
            <a:ext cx="252139" cy="580040"/>
          </a:xfrm>
          <a:prstGeom prst="rect">
            <a:avLst/>
          </a:prstGeom>
          <a:solidFill>
            <a:srgbClr val="62BB50">
              <a:alpha val="100000"/>
            </a:srgbClr>
          </a:solidFill>
        </p:spPr>
        <p:txBody>
          <a:bodyPr/>
          <a:lstStyle/>
          <a:p>
            <a:endParaRPr/>
          </a:p>
        </p:txBody>
      </p:sp>
      <p:sp>
        <p:nvSpPr>
          <p:cNvPr id="41" name="rc40"/>
          <p:cNvSpPr/>
          <p:nvPr/>
        </p:nvSpPr>
        <p:spPr>
          <a:xfrm>
            <a:off x="1807624" y="2406127"/>
            <a:ext cx="252139" cy="537630"/>
          </a:xfrm>
          <a:prstGeom prst="rect">
            <a:avLst/>
          </a:prstGeom>
          <a:solidFill>
            <a:srgbClr val="62BB50">
              <a:alpha val="100000"/>
            </a:srgbClr>
          </a:solidFill>
        </p:spPr>
        <p:txBody>
          <a:bodyPr/>
          <a:lstStyle/>
          <a:p>
            <a:endParaRPr/>
          </a:p>
        </p:txBody>
      </p:sp>
      <p:sp>
        <p:nvSpPr>
          <p:cNvPr id="42" name="rc41"/>
          <p:cNvSpPr/>
          <p:nvPr/>
        </p:nvSpPr>
        <p:spPr>
          <a:xfrm>
            <a:off x="2117796" y="2640362"/>
            <a:ext cx="252139" cy="544807"/>
          </a:xfrm>
          <a:prstGeom prst="rect">
            <a:avLst/>
          </a:prstGeom>
          <a:solidFill>
            <a:srgbClr val="62BB50">
              <a:alpha val="100000"/>
            </a:srgbClr>
          </a:solidFill>
        </p:spPr>
        <p:txBody>
          <a:bodyPr/>
          <a:lstStyle/>
          <a:p>
            <a:endParaRPr/>
          </a:p>
        </p:txBody>
      </p:sp>
      <p:sp>
        <p:nvSpPr>
          <p:cNvPr id="43" name="rc42"/>
          <p:cNvSpPr/>
          <p:nvPr/>
        </p:nvSpPr>
        <p:spPr>
          <a:xfrm>
            <a:off x="2417961" y="2517698"/>
            <a:ext cx="252139" cy="517403"/>
          </a:xfrm>
          <a:prstGeom prst="rect">
            <a:avLst/>
          </a:prstGeom>
          <a:solidFill>
            <a:srgbClr val="62BB50">
              <a:alpha val="100000"/>
            </a:srgbClr>
          </a:solidFill>
        </p:spPr>
        <p:txBody>
          <a:bodyPr/>
          <a:lstStyle/>
          <a:p>
            <a:endParaRPr/>
          </a:p>
        </p:txBody>
      </p:sp>
      <p:sp>
        <p:nvSpPr>
          <p:cNvPr id="44" name="rc43"/>
          <p:cNvSpPr/>
          <p:nvPr/>
        </p:nvSpPr>
        <p:spPr>
          <a:xfrm>
            <a:off x="2728133" y="2713437"/>
            <a:ext cx="252139" cy="471731"/>
          </a:xfrm>
          <a:prstGeom prst="rect">
            <a:avLst/>
          </a:prstGeom>
          <a:solidFill>
            <a:srgbClr val="62BB50">
              <a:alpha val="100000"/>
            </a:srgbClr>
          </a:solidFill>
        </p:spPr>
        <p:txBody>
          <a:bodyPr/>
          <a:lstStyle/>
          <a:p>
            <a:endParaRPr/>
          </a:p>
        </p:txBody>
      </p:sp>
      <p:sp>
        <p:nvSpPr>
          <p:cNvPr id="45" name="rc44"/>
          <p:cNvSpPr/>
          <p:nvPr/>
        </p:nvSpPr>
        <p:spPr>
          <a:xfrm>
            <a:off x="3028298" y="2725182"/>
            <a:ext cx="252139" cy="401265"/>
          </a:xfrm>
          <a:prstGeom prst="rect">
            <a:avLst/>
          </a:prstGeom>
          <a:solidFill>
            <a:srgbClr val="62BB50">
              <a:alpha val="100000"/>
            </a:srgbClr>
          </a:solidFill>
        </p:spPr>
        <p:txBody>
          <a:bodyPr/>
          <a:lstStyle/>
          <a:p>
            <a:endParaRPr/>
          </a:p>
        </p:txBody>
      </p:sp>
      <p:sp>
        <p:nvSpPr>
          <p:cNvPr id="46" name="rc45"/>
          <p:cNvSpPr/>
          <p:nvPr/>
        </p:nvSpPr>
        <p:spPr>
          <a:xfrm>
            <a:off x="3338470" y="2665808"/>
            <a:ext cx="252139" cy="349720"/>
          </a:xfrm>
          <a:prstGeom prst="rect">
            <a:avLst/>
          </a:prstGeom>
          <a:solidFill>
            <a:srgbClr val="62BB50">
              <a:alpha val="100000"/>
            </a:srgbClr>
          </a:solidFill>
        </p:spPr>
        <p:txBody>
          <a:bodyPr/>
          <a:lstStyle/>
          <a:p>
            <a:endParaRPr/>
          </a:p>
        </p:txBody>
      </p:sp>
      <p:sp>
        <p:nvSpPr>
          <p:cNvPr id="47" name="rc46"/>
          <p:cNvSpPr/>
          <p:nvPr/>
        </p:nvSpPr>
        <p:spPr>
          <a:xfrm>
            <a:off x="3648641" y="2338923"/>
            <a:ext cx="252139" cy="513489"/>
          </a:xfrm>
          <a:prstGeom prst="rect">
            <a:avLst/>
          </a:prstGeom>
          <a:solidFill>
            <a:srgbClr val="62BB50">
              <a:alpha val="100000"/>
            </a:srgbClr>
          </a:solidFill>
        </p:spPr>
        <p:txBody>
          <a:bodyPr/>
          <a:lstStyle/>
          <a:p>
            <a:endParaRPr/>
          </a:p>
        </p:txBody>
      </p:sp>
      <p:sp>
        <p:nvSpPr>
          <p:cNvPr id="48" name="rc47"/>
          <p:cNvSpPr/>
          <p:nvPr/>
        </p:nvSpPr>
        <p:spPr>
          <a:xfrm>
            <a:off x="3948807" y="2579030"/>
            <a:ext cx="252139" cy="547417"/>
          </a:xfrm>
          <a:prstGeom prst="rect">
            <a:avLst/>
          </a:prstGeom>
          <a:solidFill>
            <a:srgbClr val="62BB50">
              <a:alpha val="100000"/>
            </a:srgbClr>
          </a:solidFill>
        </p:spPr>
        <p:txBody>
          <a:bodyPr/>
          <a:lstStyle/>
          <a:p>
            <a:endParaRPr/>
          </a:p>
        </p:txBody>
      </p:sp>
      <p:sp>
        <p:nvSpPr>
          <p:cNvPr id="49" name="rc48"/>
          <p:cNvSpPr/>
          <p:nvPr/>
        </p:nvSpPr>
        <p:spPr>
          <a:xfrm>
            <a:off x="4258978" y="2318044"/>
            <a:ext cx="252139" cy="514793"/>
          </a:xfrm>
          <a:prstGeom prst="rect">
            <a:avLst/>
          </a:prstGeom>
          <a:solidFill>
            <a:srgbClr val="62BB50">
              <a:alpha val="100000"/>
            </a:srgbClr>
          </a:solidFill>
        </p:spPr>
        <p:txBody>
          <a:bodyPr/>
          <a:lstStyle/>
          <a:p>
            <a:endParaRPr/>
          </a:p>
        </p:txBody>
      </p:sp>
      <p:sp>
        <p:nvSpPr>
          <p:cNvPr id="50" name="rc49"/>
          <p:cNvSpPr/>
          <p:nvPr/>
        </p:nvSpPr>
        <p:spPr>
          <a:xfrm>
            <a:off x="4559144" y="2385901"/>
            <a:ext cx="252139" cy="492610"/>
          </a:xfrm>
          <a:prstGeom prst="rect">
            <a:avLst/>
          </a:prstGeom>
          <a:solidFill>
            <a:srgbClr val="62BB50">
              <a:alpha val="100000"/>
            </a:srgbClr>
          </a:solidFill>
        </p:spPr>
        <p:txBody>
          <a:bodyPr/>
          <a:lstStyle/>
          <a:p>
            <a:endParaRPr/>
          </a:p>
        </p:txBody>
      </p:sp>
      <p:sp>
        <p:nvSpPr>
          <p:cNvPr id="51" name="rc50"/>
          <p:cNvSpPr/>
          <p:nvPr/>
        </p:nvSpPr>
        <p:spPr>
          <a:xfrm>
            <a:off x="4869315" y="2779989"/>
            <a:ext cx="252139" cy="405180"/>
          </a:xfrm>
          <a:prstGeom prst="rect">
            <a:avLst/>
          </a:prstGeom>
          <a:solidFill>
            <a:srgbClr val="62BB50">
              <a:alpha val="100000"/>
            </a:srgbClr>
          </a:solidFill>
        </p:spPr>
        <p:txBody>
          <a:bodyPr/>
          <a:lstStyle/>
          <a:p>
            <a:endParaRPr/>
          </a:p>
        </p:txBody>
      </p:sp>
      <p:sp>
        <p:nvSpPr>
          <p:cNvPr id="52" name="rc51"/>
          <p:cNvSpPr/>
          <p:nvPr/>
        </p:nvSpPr>
        <p:spPr>
          <a:xfrm>
            <a:off x="5179486" y="2810655"/>
            <a:ext cx="252139" cy="374514"/>
          </a:xfrm>
          <a:prstGeom prst="rect">
            <a:avLst/>
          </a:prstGeom>
          <a:solidFill>
            <a:srgbClr val="62BB50">
              <a:alpha val="100000"/>
            </a:srgbClr>
          </a:solidFill>
        </p:spPr>
        <p:txBody>
          <a:bodyPr/>
          <a:lstStyle/>
          <a:p>
            <a:endParaRPr/>
          </a:p>
        </p:txBody>
      </p:sp>
      <p:sp>
        <p:nvSpPr>
          <p:cNvPr id="53" name="rc52"/>
          <p:cNvSpPr/>
          <p:nvPr/>
        </p:nvSpPr>
        <p:spPr>
          <a:xfrm>
            <a:off x="5459641" y="2453104"/>
            <a:ext cx="252139" cy="438455"/>
          </a:xfrm>
          <a:prstGeom prst="rect">
            <a:avLst/>
          </a:prstGeom>
          <a:solidFill>
            <a:srgbClr val="62BB50">
              <a:alpha val="100000"/>
            </a:srgbClr>
          </a:solidFill>
        </p:spPr>
        <p:txBody>
          <a:bodyPr/>
          <a:lstStyle/>
          <a:p>
            <a:endParaRPr/>
          </a:p>
        </p:txBody>
      </p:sp>
      <p:sp>
        <p:nvSpPr>
          <p:cNvPr id="54" name="rc53"/>
          <p:cNvSpPr/>
          <p:nvPr/>
        </p:nvSpPr>
        <p:spPr>
          <a:xfrm>
            <a:off x="5769812" y="2554236"/>
            <a:ext cx="252139" cy="513489"/>
          </a:xfrm>
          <a:prstGeom prst="rect">
            <a:avLst/>
          </a:prstGeom>
          <a:solidFill>
            <a:srgbClr val="62BB50">
              <a:alpha val="100000"/>
            </a:srgbClr>
          </a:solidFill>
        </p:spPr>
        <p:txBody>
          <a:bodyPr/>
          <a:lstStyle/>
          <a:p>
            <a:endParaRPr/>
          </a:p>
        </p:txBody>
      </p:sp>
      <p:sp>
        <p:nvSpPr>
          <p:cNvPr id="55" name="rc54"/>
          <p:cNvSpPr/>
          <p:nvPr/>
        </p:nvSpPr>
        <p:spPr>
          <a:xfrm>
            <a:off x="6069978" y="2539230"/>
            <a:ext cx="252139" cy="469773"/>
          </a:xfrm>
          <a:prstGeom prst="rect">
            <a:avLst/>
          </a:prstGeom>
          <a:solidFill>
            <a:srgbClr val="62BB50">
              <a:alpha val="100000"/>
            </a:srgbClr>
          </a:solidFill>
        </p:spPr>
        <p:txBody>
          <a:bodyPr/>
          <a:lstStyle/>
          <a:p>
            <a:endParaRPr/>
          </a:p>
        </p:txBody>
      </p:sp>
      <p:sp>
        <p:nvSpPr>
          <p:cNvPr id="56" name="rc55"/>
          <p:cNvSpPr/>
          <p:nvPr/>
        </p:nvSpPr>
        <p:spPr>
          <a:xfrm>
            <a:off x="6380149" y="2801520"/>
            <a:ext cx="252139" cy="383648"/>
          </a:xfrm>
          <a:prstGeom prst="rect">
            <a:avLst/>
          </a:prstGeom>
          <a:solidFill>
            <a:srgbClr val="62BB50">
              <a:alpha val="100000"/>
            </a:srgbClr>
          </a:solidFill>
        </p:spPr>
        <p:txBody>
          <a:bodyPr/>
          <a:lstStyle/>
          <a:p>
            <a:endParaRPr/>
          </a:p>
        </p:txBody>
      </p:sp>
      <p:sp>
        <p:nvSpPr>
          <p:cNvPr id="57" name="rc56"/>
          <p:cNvSpPr/>
          <p:nvPr/>
        </p:nvSpPr>
        <p:spPr>
          <a:xfrm>
            <a:off x="6680315" y="2662545"/>
            <a:ext cx="252139" cy="463901"/>
          </a:xfrm>
          <a:prstGeom prst="rect">
            <a:avLst/>
          </a:prstGeom>
          <a:solidFill>
            <a:srgbClr val="62BB50">
              <a:alpha val="100000"/>
            </a:srgbClr>
          </a:solidFill>
        </p:spPr>
        <p:txBody>
          <a:bodyPr/>
          <a:lstStyle/>
          <a:p>
            <a:endParaRPr/>
          </a:p>
        </p:txBody>
      </p:sp>
      <p:sp>
        <p:nvSpPr>
          <p:cNvPr id="58" name="rc57"/>
          <p:cNvSpPr/>
          <p:nvPr/>
        </p:nvSpPr>
        <p:spPr>
          <a:xfrm>
            <a:off x="6990486" y="2774117"/>
            <a:ext cx="252139" cy="260985"/>
          </a:xfrm>
          <a:prstGeom prst="rect">
            <a:avLst/>
          </a:prstGeom>
          <a:solidFill>
            <a:srgbClr val="62BB50">
              <a:alpha val="100000"/>
            </a:srgbClr>
          </a:solidFill>
        </p:spPr>
        <p:txBody>
          <a:bodyPr/>
          <a:lstStyle/>
          <a:p>
            <a:endParaRPr/>
          </a:p>
        </p:txBody>
      </p:sp>
      <p:sp>
        <p:nvSpPr>
          <p:cNvPr id="59" name="rc58"/>
          <p:cNvSpPr/>
          <p:nvPr/>
        </p:nvSpPr>
        <p:spPr>
          <a:xfrm>
            <a:off x="7300657" y="2525528"/>
            <a:ext cx="252139" cy="385606"/>
          </a:xfrm>
          <a:prstGeom prst="rect">
            <a:avLst/>
          </a:prstGeom>
          <a:solidFill>
            <a:srgbClr val="62BB50">
              <a:alpha val="100000"/>
            </a:srgbClr>
          </a:solidFill>
        </p:spPr>
        <p:txBody>
          <a:bodyPr/>
          <a:lstStyle/>
          <a:p>
            <a:endParaRPr/>
          </a:p>
        </p:txBody>
      </p:sp>
      <p:sp>
        <p:nvSpPr>
          <p:cNvPr id="60" name="rc59"/>
          <p:cNvSpPr/>
          <p:nvPr/>
        </p:nvSpPr>
        <p:spPr>
          <a:xfrm>
            <a:off x="7600823" y="2646234"/>
            <a:ext cx="252139" cy="323622"/>
          </a:xfrm>
          <a:prstGeom prst="rect">
            <a:avLst/>
          </a:prstGeom>
          <a:solidFill>
            <a:srgbClr val="62BB50">
              <a:alpha val="100000"/>
            </a:srgbClr>
          </a:solidFill>
        </p:spPr>
        <p:txBody>
          <a:bodyPr/>
          <a:lstStyle/>
          <a:p>
            <a:endParaRPr/>
          </a:p>
        </p:txBody>
      </p:sp>
      <p:sp>
        <p:nvSpPr>
          <p:cNvPr id="61" name="rc60"/>
          <p:cNvSpPr/>
          <p:nvPr/>
        </p:nvSpPr>
        <p:spPr>
          <a:xfrm>
            <a:off x="7910994" y="2806087"/>
            <a:ext cx="252139" cy="379081"/>
          </a:xfrm>
          <a:prstGeom prst="rect">
            <a:avLst/>
          </a:prstGeom>
          <a:solidFill>
            <a:srgbClr val="62BB50">
              <a:alpha val="100000"/>
            </a:srgbClr>
          </a:solidFill>
        </p:spPr>
        <p:txBody>
          <a:bodyPr/>
          <a:lstStyle/>
          <a:p>
            <a:endParaRPr/>
          </a:p>
        </p:txBody>
      </p:sp>
      <p:sp>
        <p:nvSpPr>
          <p:cNvPr id="62" name="rc61"/>
          <p:cNvSpPr/>
          <p:nvPr/>
        </p:nvSpPr>
        <p:spPr>
          <a:xfrm>
            <a:off x="8211160" y="2627312"/>
            <a:ext cx="252139" cy="251198"/>
          </a:xfrm>
          <a:prstGeom prst="rect">
            <a:avLst/>
          </a:prstGeom>
          <a:solidFill>
            <a:srgbClr val="62BB50">
              <a:alpha val="100000"/>
            </a:srgbClr>
          </a:solidFill>
        </p:spPr>
        <p:txBody>
          <a:bodyPr/>
          <a:lstStyle/>
          <a:p>
            <a:endParaRPr/>
          </a:p>
        </p:txBody>
      </p:sp>
      <p:sp>
        <p:nvSpPr>
          <p:cNvPr id="63" name="rc62"/>
          <p:cNvSpPr/>
          <p:nvPr/>
        </p:nvSpPr>
        <p:spPr>
          <a:xfrm>
            <a:off x="1207293" y="3185169"/>
            <a:ext cx="252139" cy="52197"/>
          </a:xfrm>
          <a:prstGeom prst="rect">
            <a:avLst/>
          </a:prstGeom>
          <a:solidFill>
            <a:srgbClr val="2875A8">
              <a:alpha val="100000"/>
            </a:srgbClr>
          </a:solidFill>
        </p:spPr>
        <p:txBody>
          <a:bodyPr/>
          <a:lstStyle/>
          <a:p>
            <a:endParaRPr/>
          </a:p>
        </p:txBody>
      </p:sp>
      <p:sp>
        <p:nvSpPr>
          <p:cNvPr id="64" name="rc63"/>
          <p:cNvSpPr/>
          <p:nvPr/>
        </p:nvSpPr>
        <p:spPr>
          <a:xfrm>
            <a:off x="1517464" y="3087299"/>
            <a:ext cx="252139" cy="97869"/>
          </a:xfrm>
          <a:prstGeom prst="rect">
            <a:avLst/>
          </a:prstGeom>
          <a:solidFill>
            <a:srgbClr val="2875A8">
              <a:alpha val="100000"/>
            </a:srgbClr>
          </a:solidFill>
        </p:spPr>
        <p:txBody>
          <a:bodyPr/>
          <a:lstStyle/>
          <a:p>
            <a:endParaRPr/>
          </a:p>
        </p:txBody>
      </p:sp>
      <p:sp>
        <p:nvSpPr>
          <p:cNvPr id="65" name="rc64"/>
          <p:cNvSpPr/>
          <p:nvPr/>
        </p:nvSpPr>
        <p:spPr>
          <a:xfrm>
            <a:off x="1807624" y="2943757"/>
            <a:ext cx="252139" cy="241411"/>
          </a:xfrm>
          <a:prstGeom prst="rect">
            <a:avLst/>
          </a:prstGeom>
          <a:solidFill>
            <a:srgbClr val="2875A8">
              <a:alpha val="100000"/>
            </a:srgbClr>
          </a:solidFill>
        </p:spPr>
        <p:txBody>
          <a:bodyPr/>
          <a:lstStyle/>
          <a:p>
            <a:endParaRPr/>
          </a:p>
        </p:txBody>
      </p:sp>
      <p:sp>
        <p:nvSpPr>
          <p:cNvPr id="66" name="rc65"/>
          <p:cNvSpPr/>
          <p:nvPr/>
        </p:nvSpPr>
        <p:spPr>
          <a:xfrm>
            <a:off x="2117796" y="3185169"/>
            <a:ext cx="252139" cy="26098"/>
          </a:xfrm>
          <a:prstGeom prst="rect">
            <a:avLst/>
          </a:prstGeom>
          <a:solidFill>
            <a:srgbClr val="2875A8">
              <a:alpha val="100000"/>
            </a:srgbClr>
          </a:solidFill>
        </p:spPr>
        <p:txBody>
          <a:bodyPr/>
          <a:lstStyle/>
          <a:p>
            <a:endParaRPr/>
          </a:p>
        </p:txBody>
      </p:sp>
      <p:sp>
        <p:nvSpPr>
          <p:cNvPr id="67" name="rc66"/>
          <p:cNvSpPr/>
          <p:nvPr/>
        </p:nvSpPr>
        <p:spPr>
          <a:xfrm>
            <a:off x="2417961" y="3035102"/>
            <a:ext cx="252139" cy="150066"/>
          </a:xfrm>
          <a:prstGeom prst="rect">
            <a:avLst/>
          </a:prstGeom>
          <a:solidFill>
            <a:srgbClr val="2875A8">
              <a:alpha val="100000"/>
            </a:srgbClr>
          </a:solidFill>
        </p:spPr>
        <p:txBody>
          <a:bodyPr/>
          <a:lstStyle/>
          <a:p>
            <a:endParaRPr/>
          </a:p>
        </p:txBody>
      </p:sp>
      <p:sp>
        <p:nvSpPr>
          <p:cNvPr id="68" name="rc67"/>
          <p:cNvSpPr/>
          <p:nvPr/>
        </p:nvSpPr>
        <p:spPr>
          <a:xfrm>
            <a:off x="2728133" y="3185169"/>
            <a:ext cx="252139" cy="52197"/>
          </a:xfrm>
          <a:prstGeom prst="rect">
            <a:avLst/>
          </a:prstGeom>
          <a:solidFill>
            <a:srgbClr val="2875A8">
              <a:alpha val="100000"/>
            </a:srgbClr>
          </a:solidFill>
        </p:spPr>
        <p:txBody>
          <a:bodyPr/>
          <a:lstStyle/>
          <a:p>
            <a:endParaRPr/>
          </a:p>
        </p:txBody>
      </p:sp>
      <p:sp>
        <p:nvSpPr>
          <p:cNvPr id="69" name="rc68"/>
          <p:cNvSpPr/>
          <p:nvPr/>
        </p:nvSpPr>
        <p:spPr>
          <a:xfrm>
            <a:off x="3028298" y="3126447"/>
            <a:ext cx="252139" cy="58721"/>
          </a:xfrm>
          <a:prstGeom prst="rect">
            <a:avLst/>
          </a:prstGeom>
          <a:solidFill>
            <a:srgbClr val="2875A8">
              <a:alpha val="100000"/>
            </a:srgbClr>
          </a:solidFill>
        </p:spPr>
        <p:txBody>
          <a:bodyPr/>
          <a:lstStyle/>
          <a:p>
            <a:endParaRPr/>
          </a:p>
        </p:txBody>
      </p:sp>
      <p:sp>
        <p:nvSpPr>
          <p:cNvPr id="70" name="rc69"/>
          <p:cNvSpPr/>
          <p:nvPr/>
        </p:nvSpPr>
        <p:spPr>
          <a:xfrm>
            <a:off x="3338470" y="3015528"/>
            <a:ext cx="252139" cy="169640"/>
          </a:xfrm>
          <a:prstGeom prst="rect">
            <a:avLst/>
          </a:prstGeom>
          <a:solidFill>
            <a:srgbClr val="2875A8">
              <a:alpha val="100000"/>
            </a:srgbClr>
          </a:solidFill>
        </p:spPr>
        <p:txBody>
          <a:bodyPr/>
          <a:lstStyle/>
          <a:p>
            <a:endParaRPr/>
          </a:p>
        </p:txBody>
      </p:sp>
      <p:sp>
        <p:nvSpPr>
          <p:cNvPr id="71" name="rc70"/>
          <p:cNvSpPr/>
          <p:nvPr/>
        </p:nvSpPr>
        <p:spPr>
          <a:xfrm>
            <a:off x="3648641" y="2852412"/>
            <a:ext cx="252139" cy="332756"/>
          </a:xfrm>
          <a:prstGeom prst="rect">
            <a:avLst/>
          </a:prstGeom>
          <a:solidFill>
            <a:srgbClr val="2875A8">
              <a:alpha val="100000"/>
            </a:srgbClr>
          </a:solidFill>
        </p:spPr>
        <p:txBody>
          <a:bodyPr/>
          <a:lstStyle/>
          <a:p>
            <a:endParaRPr/>
          </a:p>
        </p:txBody>
      </p:sp>
      <p:sp>
        <p:nvSpPr>
          <p:cNvPr id="72" name="rc71"/>
          <p:cNvSpPr/>
          <p:nvPr/>
        </p:nvSpPr>
        <p:spPr>
          <a:xfrm>
            <a:off x="3948807" y="3126447"/>
            <a:ext cx="252139" cy="58721"/>
          </a:xfrm>
          <a:prstGeom prst="rect">
            <a:avLst/>
          </a:prstGeom>
          <a:solidFill>
            <a:srgbClr val="2875A8">
              <a:alpha val="100000"/>
            </a:srgbClr>
          </a:solidFill>
        </p:spPr>
        <p:txBody>
          <a:bodyPr/>
          <a:lstStyle/>
          <a:p>
            <a:endParaRPr/>
          </a:p>
        </p:txBody>
      </p:sp>
      <p:sp>
        <p:nvSpPr>
          <p:cNvPr id="73" name="rc72"/>
          <p:cNvSpPr/>
          <p:nvPr/>
        </p:nvSpPr>
        <p:spPr>
          <a:xfrm>
            <a:off x="4258978" y="2832838"/>
            <a:ext cx="252139" cy="352330"/>
          </a:xfrm>
          <a:prstGeom prst="rect">
            <a:avLst/>
          </a:prstGeom>
          <a:solidFill>
            <a:srgbClr val="2875A8">
              <a:alpha val="100000"/>
            </a:srgbClr>
          </a:solidFill>
        </p:spPr>
        <p:txBody>
          <a:bodyPr/>
          <a:lstStyle/>
          <a:p>
            <a:endParaRPr/>
          </a:p>
        </p:txBody>
      </p:sp>
      <p:sp>
        <p:nvSpPr>
          <p:cNvPr id="74" name="rc73"/>
          <p:cNvSpPr/>
          <p:nvPr/>
        </p:nvSpPr>
        <p:spPr>
          <a:xfrm>
            <a:off x="4559144" y="2878511"/>
            <a:ext cx="252139" cy="306658"/>
          </a:xfrm>
          <a:prstGeom prst="rect">
            <a:avLst/>
          </a:prstGeom>
          <a:solidFill>
            <a:srgbClr val="2875A8">
              <a:alpha val="100000"/>
            </a:srgbClr>
          </a:solidFill>
        </p:spPr>
        <p:txBody>
          <a:bodyPr/>
          <a:lstStyle/>
          <a:p>
            <a:endParaRPr/>
          </a:p>
        </p:txBody>
      </p:sp>
      <p:sp>
        <p:nvSpPr>
          <p:cNvPr id="75" name="rc74"/>
          <p:cNvSpPr/>
          <p:nvPr/>
        </p:nvSpPr>
        <p:spPr>
          <a:xfrm>
            <a:off x="4869315" y="3185169"/>
            <a:ext cx="252139" cy="91344"/>
          </a:xfrm>
          <a:prstGeom prst="rect">
            <a:avLst/>
          </a:prstGeom>
          <a:solidFill>
            <a:srgbClr val="2875A8">
              <a:alpha val="100000"/>
            </a:srgbClr>
          </a:solidFill>
        </p:spPr>
        <p:txBody>
          <a:bodyPr/>
          <a:lstStyle/>
          <a:p>
            <a:endParaRPr/>
          </a:p>
        </p:txBody>
      </p:sp>
      <p:sp>
        <p:nvSpPr>
          <p:cNvPr id="76" name="rc75"/>
          <p:cNvSpPr/>
          <p:nvPr/>
        </p:nvSpPr>
        <p:spPr>
          <a:xfrm>
            <a:off x="5179486" y="3185169"/>
            <a:ext cx="252139" cy="221837"/>
          </a:xfrm>
          <a:prstGeom prst="rect">
            <a:avLst/>
          </a:prstGeom>
          <a:solidFill>
            <a:srgbClr val="2875A8">
              <a:alpha val="100000"/>
            </a:srgbClr>
          </a:solidFill>
        </p:spPr>
        <p:txBody>
          <a:bodyPr/>
          <a:lstStyle/>
          <a:p>
            <a:endParaRPr/>
          </a:p>
        </p:txBody>
      </p:sp>
      <p:sp>
        <p:nvSpPr>
          <p:cNvPr id="77" name="rc76"/>
          <p:cNvSpPr/>
          <p:nvPr/>
        </p:nvSpPr>
        <p:spPr>
          <a:xfrm>
            <a:off x="5459641" y="2891560"/>
            <a:ext cx="252139" cy="293608"/>
          </a:xfrm>
          <a:prstGeom prst="rect">
            <a:avLst/>
          </a:prstGeom>
          <a:solidFill>
            <a:srgbClr val="2875A8">
              <a:alpha val="100000"/>
            </a:srgbClr>
          </a:solidFill>
        </p:spPr>
        <p:txBody>
          <a:bodyPr/>
          <a:lstStyle/>
          <a:p>
            <a:endParaRPr/>
          </a:p>
        </p:txBody>
      </p:sp>
      <p:sp>
        <p:nvSpPr>
          <p:cNvPr id="78" name="rc77"/>
          <p:cNvSpPr/>
          <p:nvPr/>
        </p:nvSpPr>
        <p:spPr>
          <a:xfrm>
            <a:off x="5769812" y="3067725"/>
            <a:ext cx="252139" cy="117443"/>
          </a:xfrm>
          <a:prstGeom prst="rect">
            <a:avLst/>
          </a:prstGeom>
          <a:solidFill>
            <a:srgbClr val="2875A8">
              <a:alpha val="100000"/>
            </a:srgbClr>
          </a:solidFill>
        </p:spPr>
        <p:txBody>
          <a:bodyPr/>
          <a:lstStyle/>
          <a:p>
            <a:endParaRPr/>
          </a:p>
        </p:txBody>
      </p:sp>
      <p:sp>
        <p:nvSpPr>
          <p:cNvPr id="79" name="rc78"/>
          <p:cNvSpPr/>
          <p:nvPr/>
        </p:nvSpPr>
        <p:spPr>
          <a:xfrm>
            <a:off x="6069978" y="3009004"/>
            <a:ext cx="252139" cy="176165"/>
          </a:xfrm>
          <a:prstGeom prst="rect">
            <a:avLst/>
          </a:prstGeom>
          <a:solidFill>
            <a:srgbClr val="2875A8">
              <a:alpha val="100000"/>
            </a:srgbClr>
          </a:solidFill>
        </p:spPr>
        <p:txBody>
          <a:bodyPr/>
          <a:lstStyle/>
          <a:p>
            <a:endParaRPr/>
          </a:p>
        </p:txBody>
      </p:sp>
      <p:sp>
        <p:nvSpPr>
          <p:cNvPr id="80" name="rc79"/>
          <p:cNvSpPr/>
          <p:nvPr/>
        </p:nvSpPr>
        <p:spPr>
          <a:xfrm>
            <a:off x="6380149" y="3185169"/>
            <a:ext cx="252139" cy="32623"/>
          </a:xfrm>
          <a:prstGeom prst="rect">
            <a:avLst/>
          </a:prstGeom>
          <a:solidFill>
            <a:srgbClr val="2875A8">
              <a:alpha val="100000"/>
            </a:srgbClr>
          </a:solidFill>
        </p:spPr>
        <p:txBody>
          <a:bodyPr/>
          <a:lstStyle/>
          <a:p>
            <a:endParaRPr/>
          </a:p>
        </p:txBody>
      </p:sp>
      <p:sp>
        <p:nvSpPr>
          <p:cNvPr id="81" name="rc80"/>
          <p:cNvSpPr/>
          <p:nvPr/>
        </p:nvSpPr>
        <p:spPr>
          <a:xfrm>
            <a:off x="6680315" y="3126447"/>
            <a:ext cx="252139" cy="58721"/>
          </a:xfrm>
          <a:prstGeom prst="rect">
            <a:avLst/>
          </a:prstGeom>
          <a:solidFill>
            <a:srgbClr val="2875A8">
              <a:alpha val="100000"/>
            </a:srgbClr>
          </a:solidFill>
        </p:spPr>
        <p:txBody>
          <a:bodyPr/>
          <a:lstStyle/>
          <a:p>
            <a:endParaRPr/>
          </a:p>
        </p:txBody>
      </p:sp>
      <p:sp>
        <p:nvSpPr>
          <p:cNvPr id="82" name="rc81"/>
          <p:cNvSpPr/>
          <p:nvPr/>
        </p:nvSpPr>
        <p:spPr>
          <a:xfrm>
            <a:off x="6990486" y="3035102"/>
            <a:ext cx="252139" cy="150066"/>
          </a:xfrm>
          <a:prstGeom prst="rect">
            <a:avLst/>
          </a:prstGeom>
          <a:solidFill>
            <a:srgbClr val="2875A8">
              <a:alpha val="100000"/>
            </a:srgbClr>
          </a:solidFill>
        </p:spPr>
        <p:txBody>
          <a:bodyPr/>
          <a:lstStyle/>
          <a:p>
            <a:endParaRPr/>
          </a:p>
        </p:txBody>
      </p:sp>
      <p:sp>
        <p:nvSpPr>
          <p:cNvPr id="83" name="rc82"/>
          <p:cNvSpPr/>
          <p:nvPr/>
        </p:nvSpPr>
        <p:spPr>
          <a:xfrm>
            <a:off x="7300657" y="2911134"/>
            <a:ext cx="252139" cy="274034"/>
          </a:xfrm>
          <a:prstGeom prst="rect">
            <a:avLst/>
          </a:prstGeom>
          <a:solidFill>
            <a:srgbClr val="2875A8">
              <a:alpha val="100000"/>
            </a:srgbClr>
          </a:solidFill>
        </p:spPr>
        <p:txBody>
          <a:bodyPr/>
          <a:lstStyle/>
          <a:p>
            <a:endParaRPr/>
          </a:p>
        </p:txBody>
      </p:sp>
      <p:sp>
        <p:nvSpPr>
          <p:cNvPr id="84" name="rc83"/>
          <p:cNvSpPr/>
          <p:nvPr/>
        </p:nvSpPr>
        <p:spPr>
          <a:xfrm>
            <a:off x="7600823" y="2969856"/>
            <a:ext cx="252139" cy="215313"/>
          </a:xfrm>
          <a:prstGeom prst="rect">
            <a:avLst/>
          </a:prstGeom>
          <a:solidFill>
            <a:srgbClr val="2875A8">
              <a:alpha val="100000"/>
            </a:srgbClr>
          </a:solidFill>
        </p:spPr>
        <p:txBody>
          <a:bodyPr/>
          <a:lstStyle/>
          <a:p>
            <a:endParaRPr/>
          </a:p>
        </p:txBody>
      </p:sp>
      <p:sp>
        <p:nvSpPr>
          <p:cNvPr id="85" name="rc84"/>
          <p:cNvSpPr/>
          <p:nvPr/>
        </p:nvSpPr>
        <p:spPr>
          <a:xfrm>
            <a:off x="7910994" y="3185169"/>
            <a:ext cx="252139" cy="19573"/>
          </a:xfrm>
          <a:prstGeom prst="rect">
            <a:avLst/>
          </a:prstGeom>
          <a:solidFill>
            <a:srgbClr val="2875A8">
              <a:alpha val="100000"/>
            </a:srgbClr>
          </a:solidFill>
        </p:spPr>
        <p:txBody>
          <a:bodyPr/>
          <a:lstStyle/>
          <a:p>
            <a:endParaRPr/>
          </a:p>
        </p:txBody>
      </p:sp>
      <p:sp>
        <p:nvSpPr>
          <p:cNvPr id="86" name="rc85"/>
          <p:cNvSpPr/>
          <p:nvPr/>
        </p:nvSpPr>
        <p:spPr>
          <a:xfrm>
            <a:off x="8211160" y="2878511"/>
            <a:ext cx="252139" cy="306658"/>
          </a:xfrm>
          <a:prstGeom prst="rect">
            <a:avLst/>
          </a:prstGeom>
          <a:solidFill>
            <a:srgbClr val="2875A8">
              <a:alpha val="100000"/>
            </a:srgbClr>
          </a:solidFill>
        </p:spPr>
        <p:txBody>
          <a:bodyPr/>
          <a:lstStyle/>
          <a:p>
            <a:endParaRPr/>
          </a:p>
        </p:txBody>
      </p:sp>
      <p:sp>
        <p:nvSpPr>
          <p:cNvPr id="87" name="pl86"/>
          <p:cNvSpPr/>
          <p:nvPr/>
        </p:nvSpPr>
        <p:spPr>
          <a:xfrm>
            <a:off x="1134633" y="3185169"/>
            <a:ext cx="7401326" cy="0"/>
          </a:xfrm>
          <a:custGeom>
            <a:avLst/>
            <a:gdLst/>
            <a:ahLst/>
            <a:cxnLst/>
            <a:rect l="0" t="0" r="0" b="0"/>
            <a:pathLst>
              <a:path w="7401326">
                <a:moveTo>
                  <a:pt x="0" y="0"/>
                </a:moveTo>
                <a:lnTo>
                  <a:pt x="7401326" y="0"/>
                </a:lnTo>
                <a:lnTo>
                  <a:pt x="7401326" y="0"/>
                </a:lnTo>
              </a:path>
            </a:pathLst>
          </a:custGeom>
          <a:ln w="20325" cap="flat">
            <a:solidFill>
              <a:srgbClr val="000000">
                <a:alpha val="100000"/>
              </a:srgbClr>
            </a:solidFill>
            <a:prstDash val="solid"/>
            <a:round/>
          </a:ln>
        </p:spPr>
        <p:txBody>
          <a:bodyPr/>
          <a:lstStyle/>
          <a:p>
            <a:endParaRPr/>
          </a:p>
        </p:txBody>
      </p:sp>
      <p:sp>
        <p:nvSpPr>
          <p:cNvPr id="88" name="rc87"/>
          <p:cNvSpPr/>
          <p:nvPr/>
        </p:nvSpPr>
        <p:spPr>
          <a:xfrm>
            <a:off x="5466790" y="1480775"/>
            <a:ext cx="1827629" cy="135817"/>
          </a:xfrm>
          <a:prstGeom prst="rect">
            <a:avLst/>
          </a:prstGeom>
        </p:spPr>
        <p:txBody>
          <a:bodyPr/>
          <a:lstStyle/>
          <a:p>
            <a:endParaRPr/>
          </a:p>
        </p:txBody>
      </p:sp>
      <p:sp>
        <p:nvSpPr>
          <p:cNvPr id="89" name="rc88"/>
          <p:cNvSpPr/>
          <p:nvPr/>
        </p:nvSpPr>
        <p:spPr>
          <a:xfrm>
            <a:off x="5466790" y="1616593"/>
            <a:ext cx="1827629" cy="135817"/>
          </a:xfrm>
          <a:prstGeom prst="rect">
            <a:avLst/>
          </a:prstGeom>
        </p:spPr>
        <p:txBody>
          <a:bodyPr/>
          <a:lstStyle/>
          <a:p>
            <a:endParaRPr/>
          </a:p>
        </p:txBody>
      </p:sp>
      <p:sp>
        <p:nvSpPr>
          <p:cNvPr id="90" name="rc89"/>
          <p:cNvSpPr/>
          <p:nvPr/>
        </p:nvSpPr>
        <p:spPr>
          <a:xfrm>
            <a:off x="5466790" y="1752411"/>
            <a:ext cx="1827629" cy="135817"/>
          </a:xfrm>
          <a:prstGeom prst="rect">
            <a:avLst/>
          </a:prstGeom>
        </p:spPr>
        <p:txBody>
          <a:bodyPr/>
          <a:lstStyle/>
          <a:p>
            <a:endParaRPr/>
          </a:p>
        </p:txBody>
      </p:sp>
      <p:sp>
        <p:nvSpPr>
          <p:cNvPr id="91" name="rc90"/>
          <p:cNvSpPr/>
          <p:nvPr/>
        </p:nvSpPr>
        <p:spPr>
          <a:xfrm>
            <a:off x="7294421" y="1480775"/>
            <a:ext cx="201198" cy="135817"/>
          </a:xfrm>
          <a:prstGeom prst="rect">
            <a:avLst/>
          </a:prstGeom>
        </p:spPr>
        <p:txBody>
          <a:bodyPr/>
          <a:lstStyle/>
          <a:p>
            <a:endParaRPr/>
          </a:p>
        </p:txBody>
      </p:sp>
      <p:sp>
        <p:nvSpPr>
          <p:cNvPr id="92" name="rc91"/>
          <p:cNvSpPr/>
          <p:nvPr/>
        </p:nvSpPr>
        <p:spPr>
          <a:xfrm>
            <a:off x="7294421" y="1616593"/>
            <a:ext cx="201198" cy="135817"/>
          </a:xfrm>
          <a:prstGeom prst="rect">
            <a:avLst/>
          </a:prstGeom>
        </p:spPr>
        <p:txBody>
          <a:bodyPr/>
          <a:lstStyle/>
          <a:p>
            <a:endParaRPr/>
          </a:p>
        </p:txBody>
      </p:sp>
      <p:sp>
        <p:nvSpPr>
          <p:cNvPr id="93" name="rc92"/>
          <p:cNvSpPr/>
          <p:nvPr/>
        </p:nvSpPr>
        <p:spPr>
          <a:xfrm>
            <a:off x="7294421" y="1752411"/>
            <a:ext cx="201198" cy="135817"/>
          </a:xfrm>
          <a:prstGeom prst="rect">
            <a:avLst/>
          </a:prstGeom>
        </p:spPr>
        <p:txBody>
          <a:bodyPr/>
          <a:lstStyle/>
          <a:p>
            <a:endParaRPr/>
          </a:p>
        </p:txBody>
      </p:sp>
      <p:sp>
        <p:nvSpPr>
          <p:cNvPr id="94" name="tx93"/>
          <p:cNvSpPr/>
          <p:nvPr/>
        </p:nvSpPr>
        <p:spPr>
          <a:xfrm>
            <a:off x="5466790" y="1823748"/>
            <a:ext cx="482649" cy="84608"/>
          </a:xfrm>
          <a:prstGeom prst="rect">
            <a:avLst/>
          </a:prstGeom>
          <a:noFill/>
        </p:spPr>
        <p:txBody>
          <a:bodyPr wrap="none" lIns="0" tIns="0" rIns="0" bIns="0" anchor="ctr" anchorCtr="0"/>
          <a:lstStyle/>
          <a:p>
            <a:pPr marL="0" marR="0" indent="0" algn="l">
              <a:lnSpc>
                <a:spcPts val="900"/>
              </a:lnSpc>
              <a:spcBef>
                <a:spcPts val="0"/>
              </a:spcBef>
              <a:spcAft>
                <a:spcPts val="0"/>
              </a:spcAft>
            </a:pPr>
            <a:r>
              <a:rPr sz="900" b="1" dirty="0">
                <a:solidFill>
                  <a:srgbClr val="7F7F7F">
                    <a:alpha val="100000"/>
                  </a:srgbClr>
                </a:solidFill>
                <a:latin typeface="Arial"/>
                <a:cs typeface="Arial"/>
              </a:rPr>
              <a:t>All </a:t>
            </a:r>
            <a:r>
              <a:rPr lang="en-US" sz="900" b="1" dirty="0">
                <a:solidFill>
                  <a:srgbClr val="7F7F7F">
                    <a:alpha val="100000"/>
                  </a:srgbClr>
                </a:solidFill>
                <a:latin typeface="Arial"/>
                <a:cs typeface="Arial"/>
              </a:rPr>
              <a:t>o</a:t>
            </a:r>
            <a:r>
              <a:rPr sz="900" b="1" dirty="0">
                <a:solidFill>
                  <a:srgbClr val="7F7F7F">
                    <a:alpha val="100000"/>
                  </a:srgbClr>
                </a:solidFill>
                <a:latin typeface="Arial"/>
                <a:cs typeface="Arial"/>
              </a:rPr>
              <a:t>ther</a:t>
            </a:r>
            <a:r>
              <a:rPr lang="en-US" sz="900" b="1" dirty="0">
                <a:solidFill>
                  <a:srgbClr val="7F7F7F">
                    <a:alpha val="100000"/>
                  </a:srgbClr>
                </a:solidFill>
                <a:latin typeface="Arial"/>
                <a:cs typeface="Arial"/>
              </a:rPr>
              <a:t> sectors</a:t>
            </a:r>
            <a:endParaRPr sz="900" b="1" dirty="0">
              <a:solidFill>
                <a:srgbClr val="7F7F7F">
                  <a:alpha val="100000"/>
                </a:srgbClr>
              </a:solidFill>
              <a:latin typeface="Arial"/>
              <a:cs typeface="Arial"/>
            </a:endParaRPr>
          </a:p>
        </p:txBody>
      </p:sp>
      <p:sp>
        <p:nvSpPr>
          <p:cNvPr id="95" name="tx94"/>
          <p:cNvSpPr/>
          <p:nvPr/>
        </p:nvSpPr>
        <p:spPr>
          <a:xfrm>
            <a:off x="5466790" y="1506598"/>
            <a:ext cx="1791630" cy="83157"/>
          </a:xfrm>
          <a:prstGeom prst="rect">
            <a:avLst/>
          </a:prstGeom>
          <a:noFill/>
        </p:spPr>
        <p:txBody>
          <a:bodyPr wrap="none" lIns="0" tIns="0" rIns="0" bIns="0" anchor="ctr" anchorCtr="0"/>
          <a:lstStyle/>
          <a:p>
            <a:pPr marL="0" marR="0" indent="0" algn="l">
              <a:lnSpc>
                <a:spcPts val="900"/>
              </a:lnSpc>
              <a:spcBef>
                <a:spcPts val="0"/>
              </a:spcBef>
              <a:spcAft>
                <a:spcPts val="0"/>
              </a:spcAft>
            </a:pPr>
            <a:r>
              <a:rPr sz="900" b="1">
                <a:solidFill>
                  <a:srgbClr val="62BB50">
                    <a:alpha val="100000"/>
                  </a:srgbClr>
                </a:solidFill>
                <a:latin typeface="Arial"/>
                <a:cs typeface="Arial"/>
              </a:rPr>
              <a:t>Healthcare and social assistance</a:t>
            </a:r>
          </a:p>
        </p:txBody>
      </p:sp>
      <p:sp>
        <p:nvSpPr>
          <p:cNvPr id="96" name="tx95"/>
          <p:cNvSpPr/>
          <p:nvPr/>
        </p:nvSpPr>
        <p:spPr>
          <a:xfrm>
            <a:off x="5466790" y="1653815"/>
            <a:ext cx="1244854" cy="105872"/>
          </a:xfrm>
          <a:prstGeom prst="rect">
            <a:avLst/>
          </a:prstGeom>
          <a:noFill/>
        </p:spPr>
        <p:txBody>
          <a:bodyPr wrap="none" lIns="0" tIns="0" rIns="0" bIns="0" anchor="ctr" anchorCtr="0"/>
          <a:lstStyle/>
          <a:p>
            <a:pPr marL="0" marR="0" indent="0" algn="l">
              <a:lnSpc>
                <a:spcPts val="900"/>
              </a:lnSpc>
              <a:spcBef>
                <a:spcPts val="0"/>
              </a:spcBef>
              <a:spcAft>
                <a:spcPts val="0"/>
              </a:spcAft>
            </a:pPr>
            <a:r>
              <a:rPr sz="900" b="1">
                <a:solidFill>
                  <a:srgbClr val="2875A8">
                    <a:alpha val="100000"/>
                  </a:srgbClr>
                </a:solidFill>
                <a:latin typeface="Arial"/>
                <a:cs typeface="Arial"/>
              </a:rPr>
              <a:t>Leisure and hospitality</a:t>
            </a:r>
          </a:p>
        </p:txBody>
      </p:sp>
      <p:sp>
        <p:nvSpPr>
          <p:cNvPr id="100" name="pl99"/>
          <p:cNvSpPr/>
          <p:nvPr/>
        </p:nvSpPr>
        <p:spPr>
          <a:xfrm>
            <a:off x="1333363" y="1312598"/>
            <a:ext cx="7003867" cy="2048736"/>
          </a:xfrm>
          <a:custGeom>
            <a:avLst/>
            <a:gdLst/>
            <a:ahLst/>
            <a:cxnLst/>
            <a:rect l="0" t="0" r="0" b="0"/>
            <a:pathLst>
              <a:path w="7003867" h="2048736">
                <a:moveTo>
                  <a:pt x="0" y="1396272"/>
                </a:moveTo>
                <a:lnTo>
                  <a:pt x="310171" y="887350"/>
                </a:lnTo>
                <a:lnTo>
                  <a:pt x="600331" y="769907"/>
                </a:lnTo>
                <a:lnTo>
                  <a:pt x="910502" y="1030892"/>
                </a:lnTo>
                <a:lnTo>
                  <a:pt x="1210668" y="828629"/>
                </a:lnTo>
                <a:lnTo>
                  <a:pt x="1520839" y="1441945"/>
                </a:lnTo>
                <a:lnTo>
                  <a:pt x="1821005" y="1611585"/>
                </a:lnTo>
                <a:lnTo>
                  <a:pt x="2131176" y="1657258"/>
                </a:lnTo>
                <a:lnTo>
                  <a:pt x="2441348" y="515446"/>
                </a:lnTo>
                <a:lnTo>
                  <a:pt x="2741513" y="1879095"/>
                </a:lnTo>
                <a:lnTo>
                  <a:pt x="3051685" y="280559"/>
                </a:lnTo>
                <a:lnTo>
                  <a:pt x="3351850" y="0"/>
                </a:lnTo>
                <a:lnTo>
                  <a:pt x="3662022" y="1357124"/>
                </a:lnTo>
                <a:lnTo>
                  <a:pt x="3972193" y="1174434"/>
                </a:lnTo>
                <a:lnTo>
                  <a:pt x="4252347" y="1128762"/>
                </a:lnTo>
                <a:lnTo>
                  <a:pt x="4562519" y="1004794"/>
                </a:lnTo>
                <a:lnTo>
                  <a:pt x="4862684" y="1422371"/>
                </a:lnTo>
                <a:lnTo>
                  <a:pt x="5172856" y="2048736"/>
                </a:lnTo>
                <a:lnTo>
                  <a:pt x="5473021" y="1507191"/>
                </a:lnTo>
                <a:lnTo>
                  <a:pt x="5783193" y="1807324"/>
                </a:lnTo>
                <a:lnTo>
                  <a:pt x="6093364" y="1194008"/>
                </a:lnTo>
                <a:lnTo>
                  <a:pt x="6393530" y="1866046"/>
                </a:lnTo>
                <a:lnTo>
                  <a:pt x="6703701" y="1546339"/>
                </a:lnTo>
                <a:lnTo>
                  <a:pt x="7003867" y="1631159"/>
                </a:lnTo>
              </a:path>
            </a:pathLst>
          </a:custGeom>
          <a:ln w="27101" cap="flat">
            <a:solidFill>
              <a:srgbClr val="581F54">
                <a:alpha val="100000"/>
              </a:srgbClr>
            </a:solidFill>
            <a:prstDash val="solid"/>
            <a:round/>
          </a:ln>
        </p:spPr>
        <p:txBody>
          <a:bodyPr/>
          <a:lstStyle/>
          <a:p>
            <a:endParaRPr/>
          </a:p>
        </p:txBody>
      </p:sp>
      <p:sp>
        <p:nvSpPr>
          <p:cNvPr id="101" name="pl100"/>
          <p:cNvSpPr/>
          <p:nvPr/>
        </p:nvSpPr>
        <p:spPr>
          <a:xfrm>
            <a:off x="1134633" y="1227777"/>
            <a:ext cx="0" cy="2609855"/>
          </a:xfrm>
          <a:custGeom>
            <a:avLst/>
            <a:gdLst/>
            <a:ahLst/>
            <a:cxnLst/>
            <a:rect l="0" t="0" r="0" b="0"/>
            <a:pathLst>
              <a:path h="2609855">
                <a:moveTo>
                  <a:pt x="0" y="2609855"/>
                </a:moveTo>
                <a:lnTo>
                  <a:pt x="0" y="0"/>
                </a:lnTo>
              </a:path>
            </a:pathLst>
          </a:custGeom>
          <a:ln w="6775" cap="flat">
            <a:solidFill>
              <a:srgbClr val="000000">
                <a:alpha val="100000"/>
              </a:srgbClr>
            </a:solidFill>
            <a:prstDash val="solid"/>
            <a:round/>
          </a:ln>
        </p:spPr>
        <p:txBody>
          <a:bodyPr/>
          <a:lstStyle/>
          <a:p>
            <a:endParaRPr/>
          </a:p>
        </p:txBody>
      </p:sp>
      <p:sp>
        <p:nvSpPr>
          <p:cNvPr id="102" name="tx101"/>
          <p:cNvSpPr/>
          <p:nvPr/>
        </p:nvSpPr>
        <p:spPr>
          <a:xfrm>
            <a:off x="753921" y="3790256"/>
            <a:ext cx="254186"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-100</a:t>
            </a:r>
          </a:p>
        </p:txBody>
      </p:sp>
      <p:sp>
        <p:nvSpPr>
          <p:cNvPr id="103" name="tx102"/>
          <p:cNvSpPr/>
          <p:nvPr/>
        </p:nvSpPr>
        <p:spPr>
          <a:xfrm>
            <a:off x="824553" y="3464024"/>
            <a:ext cx="18355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-50</a:t>
            </a:r>
          </a:p>
        </p:txBody>
      </p:sp>
      <p:sp>
        <p:nvSpPr>
          <p:cNvPr id="104" name="tx103"/>
          <p:cNvSpPr/>
          <p:nvPr/>
        </p:nvSpPr>
        <p:spPr>
          <a:xfrm>
            <a:off x="937476" y="3137792"/>
            <a:ext cx="70631"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0</a:t>
            </a:r>
          </a:p>
        </p:txBody>
      </p:sp>
      <p:sp>
        <p:nvSpPr>
          <p:cNvPr id="105" name="tx104"/>
          <p:cNvSpPr/>
          <p:nvPr/>
        </p:nvSpPr>
        <p:spPr>
          <a:xfrm>
            <a:off x="866845" y="2811560"/>
            <a:ext cx="14126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50</a:t>
            </a:r>
          </a:p>
        </p:txBody>
      </p:sp>
      <p:sp>
        <p:nvSpPr>
          <p:cNvPr id="106" name="tx105"/>
          <p:cNvSpPr/>
          <p:nvPr/>
        </p:nvSpPr>
        <p:spPr>
          <a:xfrm>
            <a:off x="796213" y="2485328"/>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100</a:t>
            </a:r>
          </a:p>
        </p:txBody>
      </p:sp>
      <p:sp>
        <p:nvSpPr>
          <p:cNvPr id="107" name="tx106"/>
          <p:cNvSpPr/>
          <p:nvPr/>
        </p:nvSpPr>
        <p:spPr>
          <a:xfrm>
            <a:off x="796213" y="2159096"/>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150</a:t>
            </a:r>
          </a:p>
        </p:txBody>
      </p:sp>
      <p:sp>
        <p:nvSpPr>
          <p:cNvPr id="108" name="tx107"/>
          <p:cNvSpPr/>
          <p:nvPr/>
        </p:nvSpPr>
        <p:spPr>
          <a:xfrm>
            <a:off x="796213" y="1832864"/>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200</a:t>
            </a:r>
          </a:p>
        </p:txBody>
      </p:sp>
      <p:sp>
        <p:nvSpPr>
          <p:cNvPr id="109" name="tx108"/>
          <p:cNvSpPr/>
          <p:nvPr/>
        </p:nvSpPr>
        <p:spPr>
          <a:xfrm>
            <a:off x="796213" y="1506632"/>
            <a:ext cx="211894"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250</a:t>
            </a:r>
          </a:p>
        </p:txBody>
      </p:sp>
      <p:sp>
        <p:nvSpPr>
          <p:cNvPr id="110" name="tx109"/>
          <p:cNvSpPr/>
          <p:nvPr/>
        </p:nvSpPr>
        <p:spPr>
          <a:xfrm>
            <a:off x="796213" y="1180338"/>
            <a:ext cx="211894" cy="92893"/>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300</a:t>
            </a:r>
          </a:p>
        </p:txBody>
      </p:sp>
      <p:sp>
        <p:nvSpPr>
          <p:cNvPr id="111" name="pl110"/>
          <p:cNvSpPr/>
          <p:nvPr/>
        </p:nvSpPr>
        <p:spPr>
          <a:xfrm>
            <a:off x="1134633" y="3837633"/>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2" name="pl111"/>
          <p:cNvSpPr/>
          <p:nvPr/>
        </p:nvSpPr>
        <p:spPr>
          <a:xfrm>
            <a:off x="1134633" y="3511401"/>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3" name="pl112"/>
          <p:cNvSpPr/>
          <p:nvPr/>
        </p:nvSpPr>
        <p:spPr>
          <a:xfrm>
            <a:off x="1134633" y="3185169"/>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4" name="pl113"/>
          <p:cNvSpPr/>
          <p:nvPr/>
        </p:nvSpPr>
        <p:spPr>
          <a:xfrm>
            <a:off x="1134633" y="2858937"/>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5" name="pl114"/>
          <p:cNvSpPr/>
          <p:nvPr/>
        </p:nvSpPr>
        <p:spPr>
          <a:xfrm>
            <a:off x="1134633" y="2532705"/>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6" name="pl115"/>
          <p:cNvSpPr/>
          <p:nvPr/>
        </p:nvSpPr>
        <p:spPr>
          <a:xfrm>
            <a:off x="1134633" y="2206473"/>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7" name="pl116"/>
          <p:cNvSpPr/>
          <p:nvPr/>
        </p:nvSpPr>
        <p:spPr>
          <a:xfrm>
            <a:off x="1134633" y="1880241"/>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8" name="pl117"/>
          <p:cNvSpPr/>
          <p:nvPr/>
        </p:nvSpPr>
        <p:spPr>
          <a:xfrm>
            <a:off x="1134633" y="1554009"/>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19" name="pl118"/>
          <p:cNvSpPr/>
          <p:nvPr/>
        </p:nvSpPr>
        <p:spPr>
          <a:xfrm>
            <a:off x="1134633" y="1227777"/>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20" name="pl119"/>
          <p:cNvSpPr/>
          <p:nvPr/>
        </p:nvSpPr>
        <p:spPr>
          <a:xfrm>
            <a:off x="1134633" y="3837633"/>
            <a:ext cx="7401326" cy="0"/>
          </a:xfrm>
          <a:custGeom>
            <a:avLst/>
            <a:gdLst/>
            <a:ahLst/>
            <a:cxnLst/>
            <a:rect l="0" t="0" r="0" b="0"/>
            <a:pathLst>
              <a:path w="7401326">
                <a:moveTo>
                  <a:pt x="0" y="0"/>
                </a:moveTo>
                <a:lnTo>
                  <a:pt x="7401326" y="0"/>
                </a:lnTo>
              </a:path>
            </a:pathLst>
          </a:custGeom>
          <a:ln w="6775" cap="flat">
            <a:solidFill>
              <a:srgbClr val="000000">
                <a:alpha val="100000"/>
              </a:srgbClr>
            </a:solidFill>
            <a:prstDash val="solid"/>
            <a:round/>
          </a:ln>
        </p:spPr>
        <p:txBody>
          <a:bodyPr/>
          <a:lstStyle/>
          <a:p>
            <a:endParaRPr/>
          </a:p>
        </p:txBody>
      </p:sp>
      <p:sp>
        <p:nvSpPr>
          <p:cNvPr id="121" name="pl120"/>
          <p:cNvSpPr/>
          <p:nvPr/>
        </p:nvSpPr>
        <p:spPr>
          <a:xfrm>
            <a:off x="1333363" y="3837633"/>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22" name="pl121"/>
          <p:cNvSpPr/>
          <p:nvPr/>
        </p:nvSpPr>
        <p:spPr>
          <a:xfrm>
            <a:off x="2243865" y="3837633"/>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23" name="pl122"/>
          <p:cNvSpPr/>
          <p:nvPr/>
        </p:nvSpPr>
        <p:spPr>
          <a:xfrm>
            <a:off x="3154368" y="3837633"/>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24" name="pl123"/>
          <p:cNvSpPr/>
          <p:nvPr/>
        </p:nvSpPr>
        <p:spPr>
          <a:xfrm>
            <a:off x="4074876" y="3837633"/>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25" name="pl124"/>
          <p:cNvSpPr/>
          <p:nvPr/>
        </p:nvSpPr>
        <p:spPr>
          <a:xfrm>
            <a:off x="4995385" y="3837633"/>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26" name="pl125"/>
          <p:cNvSpPr/>
          <p:nvPr/>
        </p:nvSpPr>
        <p:spPr>
          <a:xfrm>
            <a:off x="5895882" y="3837633"/>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27" name="pl126"/>
          <p:cNvSpPr/>
          <p:nvPr/>
        </p:nvSpPr>
        <p:spPr>
          <a:xfrm>
            <a:off x="6806385" y="3837633"/>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28" name="pl127"/>
          <p:cNvSpPr/>
          <p:nvPr/>
        </p:nvSpPr>
        <p:spPr>
          <a:xfrm>
            <a:off x="7726893" y="3837633"/>
            <a:ext cx="0" cy="0"/>
          </a:xfrm>
          <a:custGeom>
            <a:avLst/>
            <a:gdLst/>
            <a:ahLst/>
            <a:cxnLst/>
            <a:rect l="0" t="0" r="0" b="0"/>
            <a:pathLst>
              <a:path>
                <a:moveTo>
                  <a:pt x="0" y="0"/>
                </a:moveTo>
                <a:lnTo>
                  <a:pt x="0" y="0"/>
                </a:lnTo>
              </a:path>
            </a:pathLst>
          </a:custGeom>
          <a:ln w="6775" cap="flat">
            <a:solidFill>
              <a:srgbClr val="000000">
                <a:alpha val="100000"/>
              </a:srgbClr>
            </a:solidFill>
            <a:prstDash val="solid"/>
            <a:round/>
          </a:ln>
        </p:spPr>
        <p:txBody>
          <a:bodyPr/>
          <a:lstStyle/>
          <a:p>
            <a:endParaRPr/>
          </a:p>
        </p:txBody>
      </p:sp>
      <p:sp>
        <p:nvSpPr>
          <p:cNvPr id="129" name="tx128"/>
          <p:cNvSpPr/>
          <p:nvPr/>
        </p:nvSpPr>
        <p:spPr>
          <a:xfrm>
            <a:off x="1072076" y="3987541"/>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2024</a:t>
            </a:r>
          </a:p>
        </p:txBody>
      </p:sp>
      <p:sp>
        <p:nvSpPr>
          <p:cNvPr id="130" name="tx129"/>
          <p:cNvSpPr/>
          <p:nvPr/>
        </p:nvSpPr>
        <p:spPr>
          <a:xfrm>
            <a:off x="1986145" y="3963853"/>
            <a:ext cx="515441" cy="11652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Apr 2024</a:t>
            </a:r>
          </a:p>
        </p:txBody>
      </p:sp>
      <p:sp>
        <p:nvSpPr>
          <p:cNvPr id="131" name="tx130"/>
          <p:cNvSpPr/>
          <p:nvPr/>
        </p:nvSpPr>
        <p:spPr>
          <a:xfrm>
            <a:off x="2914290" y="3987541"/>
            <a:ext cx="480156"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Jul 2024</a:t>
            </a:r>
          </a:p>
        </p:txBody>
      </p:sp>
      <p:sp>
        <p:nvSpPr>
          <p:cNvPr id="132" name="tx131"/>
          <p:cNvSpPr/>
          <p:nvPr/>
        </p:nvSpPr>
        <p:spPr>
          <a:xfrm>
            <a:off x="3817187" y="3986301"/>
            <a:ext cx="515379"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Oct 2024</a:t>
            </a:r>
          </a:p>
        </p:txBody>
      </p:sp>
      <p:sp>
        <p:nvSpPr>
          <p:cNvPr id="133" name="tx132"/>
          <p:cNvSpPr/>
          <p:nvPr/>
        </p:nvSpPr>
        <p:spPr>
          <a:xfrm>
            <a:off x="4734098" y="3987541"/>
            <a:ext cx="522572"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2025</a:t>
            </a:r>
          </a:p>
        </p:txBody>
      </p:sp>
      <p:sp>
        <p:nvSpPr>
          <p:cNvPr id="134" name="tx133"/>
          <p:cNvSpPr/>
          <p:nvPr/>
        </p:nvSpPr>
        <p:spPr>
          <a:xfrm>
            <a:off x="5638161" y="3963853"/>
            <a:ext cx="515441" cy="11652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Apr 2025</a:t>
            </a:r>
          </a:p>
        </p:txBody>
      </p:sp>
      <p:sp>
        <p:nvSpPr>
          <p:cNvPr id="135" name="tx134"/>
          <p:cNvSpPr/>
          <p:nvPr/>
        </p:nvSpPr>
        <p:spPr>
          <a:xfrm>
            <a:off x="6566306" y="3987541"/>
            <a:ext cx="480156" cy="9283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Jul 2025</a:t>
            </a:r>
          </a:p>
        </p:txBody>
      </p:sp>
      <p:sp>
        <p:nvSpPr>
          <p:cNvPr id="136" name="tx135"/>
          <p:cNvSpPr/>
          <p:nvPr/>
        </p:nvSpPr>
        <p:spPr>
          <a:xfrm>
            <a:off x="7469203" y="3986301"/>
            <a:ext cx="515379"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Oct 2025</a:t>
            </a:r>
          </a:p>
        </p:txBody>
      </p:sp>
      <p:sp>
        <p:nvSpPr>
          <p:cNvPr id="137" name="tx136"/>
          <p:cNvSpPr/>
          <p:nvPr/>
        </p:nvSpPr>
        <p:spPr>
          <a:xfrm rot="16200000">
            <a:off x="111272" y="2477484"/>
            <a:ext cx="868350" cy="11044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Thousands, SA</a:t>
            </a:r>
          </a:p>
        </p:txBody>
      </p:sp>
      <p:sp>
        <p:nvSpPr>
          <p:cNvPr id="138" name="tx137"/>
          <p:cNvSpPr/>
          <p:nvPr/>
        </p:nvSpPr>
        <p:spPr>
          <a:xfrm>
            <a:off x="1134633" y="1064116"/>
            <a:ext cx="1023565" cy="94071"/>
          </a:xfrm>
          <a:prstGeom prst="rect">
            <a:avLst/>
          </a:prstGeom>
          <a:noFill/>
        </p:spPr>
        <p:txBody>
          <a:bodyPr wrap="none" lIns="0" tIns="0" rIns="0" bIns="0" anchor="ctr" anchorCtr="1"/>
          <a:lstStyle/>
          <a:p>
            <a:pPr marL="0" marR="0" indent="0" algn="l">
              <a:lnSpc>
                <a:spcPts val="1000"/>
              </a:lnSpc>
              <a:spcBef>
                <a:spcPts val="0"/>
              </a:spcBef>
              <a:spcAft>
                <a:spcPts val="0"/>
              </a:spcAft>
            </a:pPr>
            <a:r>
              <a:rPr sz="1000" b="1">
                <a:solidFill>
                  <a:srgbClr val="414B56">
                    <a:alpha val="100000"/>
                  </a:srgbClr>
                </a:solidFill>
                <a:latin typeface="Arial"/>
                <a:cs typeface="Arial"/>
              </a:rPr>
              <a:t>Selected Sectors</a:t>
            </a:r>
          </a:p>
        </p:txBody>
      </p:sp>
      <p:sp>
        <p:nvSpPr>
          <p:cNvPr id="139" name="tx138"/>
          <p:cNvSpPr/>
          <p:nvPr/>
        </p:nvSpPr>
        <p:spPr>
          <a:xfrm>
            <a:off x="1134633" y="827939"/>
            <a:ext cx="2870522" cy="143023"/>
          </a:xfrm>
          <a:prstGeom prst="rect">
            <a:avLst/>
          </a:prstGeom>
          <a:noFill/>
        </p:spPr>
        <p:txBody>
          <a:bodyPr wrap="none" lIns="0" tIns="0" rIns="0" bIns="0" anchor="ctr" anchorCtr="0"/>
          <a:lstStyle/>
          <a:p>
            <a:pPr marL="0" marR="0" indent="0" algn="l">
              <a:lnSpc>
                <a:spcPts val="1200"/>
              </a:lnSpc>
              <a:spcBef>
                <a:spcPts val="0"/>
              </a:spcBef>
              <a:spcAft>
                <a:spcPts val="0"/>
              </a:spcAft>
            </a:pPr>
            <a:r>
              <a:rPr sz="1200" b="1" dirty="0">
                <a:solidFill>
                  <a:srgbClr val="3A6F8F">
                    <a:alpha val="100000"/>
                  </a:srgbClr>
                </a:solidFill>
                <a:latin typeface="Arial"/>
                <a:cs typeface="Arial"/>
              </a:rPr>
              <a:t>Monthly Change in </a:t>
            </a:r>
            <a:r>
              <a:rPr lang="en-US" sz="1200" b="1" dirty="0">
                <a:solidFill>
                  <a:srgbClr val="3A6F8F">
                    <a:alpha val="100000"/>
                  </a:srgbClr>
                </a:solidFill>
                <a:latin typeface="Arial"/>
                <a:cs typeface="Arial"/>
              </a:rPr>
              <a:t>Private </a:t>
            </a:r>
            <a:r>
              <a:rPr sz="1200" b="1" dirty="0">
                <a:solidFill>
                  <a:srgbClr val="3A6F8F">
                    <a:alpha val="100000"/>
                  </a:srgbClr>
                </a:solidFill>
                <a:latin typeface="Arial"/>
                <a:cs typeface="Arial"/>
              </a:rPr>
              <a:t>Payroll Employment</a:t>
            </a:r>
          </a:p>
        </p:txBody>
      </p:sp>
      <p:sp>
        <p:nvSpPr>
          <p:cNvPr id="140" name="tx139"/>
          <p:cNvSpPr/>
          <p:nvPr/>
        </p:nvSpPr>
        <p:spPr>
          <a:xfrm>
            <a:off x="1134633" y="4329720"/>
            <a:ext cx="0" cy="0"/>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141" name="tx140"/>
          <p:cNvSpPr/>
          <p:nvPr/>
        </p:nvSpPr>
        <p:spPr>
          <a:xfrm>
            <a:off x="1134633" y="4466880"/>
            <a:ext cx="0" cy="0"/>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142" name="tx141"/>
          <p:cNvSpPr/>
          <p:nvPr/>
        </p:nvSpPr>
        <p:spPr>
          <a:xfrm>
            <a:off x="1134633" y="4487519"/>
            <a:ext cx="1842678" cy="116520"/>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Last data point: December 2025.</a:t>
            </a:r>
          </a:p>
        </p:txBody>
      </p:sp>
      <p:sp>
        <p:nvSpPr>
          <p:cNvPr id="143" name="tx142"/>
          <p:cNvSpPr/>
          <p:nvPr/>
        </p:nvSpPr>
        <p:spPr>
          <a:xfrm>
            <a:off x="1134633" y="4622013"/>
            <a:ext cx="3077641" cy="119186"/>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Source: Bureau of Labor Statistics via Haver Analytics.</a:t>
            </a:r>
          </a:p>
        </p:txBody>
      </p:sp>
      <p:sp>
        <p:nvSpPr>
          <p:cNvPr id="144" name="tx144">
            <a:extLst>
              <a:ext uri="{FF2B5EF4-FFF2-40B4-BE49-F238E27FC236}">
                <a16:creationId xmlns:a16="http://schemas.microsoft.com/office/drawing/2014/main" id="{A28DA72B-6877-1E94-CCA9-8BCB67223107}"/>
              </a:ext>
            </a:extLst>
          </p:cNvPr>
          <p:cNvSpPr/>
          <p:nvPr/>
        </p:nvSpPr>
        <p:spPr>
          <a:xfrm>
            <a:off x="5466790" y="1360700"/>
            <a:ext cx="381121" cy="81838"/>
          </a:xfrm>
          <a:prstGeom prst="rect">
            <a:avLst/>
          </a:prstGeom>
          <a:noFill/>
        </p:spPr>
        <p:txBody>
          <a:bodyPr wrap="none" lIns="0" tIns="0" rIns="0" bIns="0" anchor="ctr" anchorCtr="0"/>
          <a:lstStyle/>
          <a:p>
            <a:pPr marL="0" marR="0" indent="0" algn="l">
              <a:lnSpc>
                <a:spcPts val="900"/>
              </a:lnSpc>
              <a:spcBef>
                <a:spcPts val="0"/>
              </a:spcBef>
              <a:spcAft>
                <a:spcPts val="0"/>
              </a:spcAft>
            </a:pPr>
            <a:r>
              <a:rPr lang="en-US" sz="900" b="1" dirty="0">
                <a:solidFill>
                  <a:srgbClr val="581F54">
                    <a:alpha val="100000"/>
                  </a:srgbClr>
                </a:solidFill>
                <a:latin typeface="Arial"/>
                <a:cs typeface="Arial"/>
              </a:rPr>
              <a:t>Total p</a:t>
            </a:r>
            <a:r>
              <a:rPr sz="900" b="1" dirty="0">
                <a:solidFill>
                  <a:srgbClr val="581F54">
                    <a:alpha val="100000"/>
                  </a:srgbClr>
                </a:solidFill>
                <a:latin typeface="Arial"/>
                <a:cs typeface="Arial"/>
              </a:rPr>
              <a:t>rivate</a:t>
            </a:r>
          </a:p>
        </p:txBody>
      </p:sp>
      <p:sp>
        <p:nvSpPr>
          <p:cNvPr id="3" name="Slide Number Placeholder 2">
            <a:extLst>
              <a:ext uri="{FF2B5EF4-FFF2-40B4-BE49-F238E27FC236}">
                <a16:creationId xmlns:a16="http://schemas.microsoft.com/office/drawing/2014/main" id="{9F9025FF-A7DA-D22E-6C39-FB7BEA31AC88}"/>
              </a:ext>
            </a:extLst>
          </p:cNvPr>
          <p:cNvSpPr>
            <a:spLocks noGrp="1"/>
          </p:cNvSpPr>
          <p:nvPr>
            <p:ph type="sldNum" sz="quarter" idx="10"/>
          </p:nvPr>
        </p:nvSpPr>
        <p:spPr/>
        <p:txBody>
          <a:bodyPr/>
          <a:lstStyle/>
          <a:p>
            <a:fld id="{16DB3CF8-59E7-44C6-88F7-CC6EEF5857E3}"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cNvSpPr>
            <a:spLocks noGrp="1"/>
          </p:cNvSpPr>
          <p:nvPr>
            <p:ph type="title" hasCustomPrompt="1"/>
          </p:nvPr>
        </p:nvSpPr>
        <p:spPr>
          <a:xfrm>
            <a:off x="0" y="0"/>
            <a:ext cx="9144000" cy="512064"/>
          </a:xfrm>
        </p:spPr>
        <p:txBody>
          <a:bodyPr/>
          <a:lstStyle/>
          <a:p>
            <a:r>
              <a:rPr lang="en-US" dirty="0"/>
              <a:t>Overall, payroll employment leveled off in 2025</a:t>
            </a:r>
            <a:endParaRPr dirty="0"/>
          </a:p>
        </p:txBody>
      </p:sp>
      <p:grpSp>
        <p:nvGrpSpPr>
          <p:cNvPr id="3" name="Group 2"/>
          <p:cNvGrpSpPr/>
          <p:nvPr/>
        </p:nvGrpSpPr>
        <p:grpSpPr>
          <a:xfrm>
            <a:off x="365760" y="685800"/>
            <a:ext cx="8458200" cy="4343400"/>
            <a:chOff x="365760" y="685800"/>
            <a:chExt cx="8458200" cy="4343400"/>
          </a:xfrm>
        </p:grpSpPr>
        <p:sp>
          <p:nvSpPr>
            <p:cNvPr id="4" name="rc3"/>
            <p:cNvSpPr/>
            <p:nvPr/>
          </p:nvSpPr>
          <p:spPr>
            <a:xfrm>
              <a:off x="365760" y="685800"/>
              <a:ext cx="8458200" cy="4343400"/>
            </a:xfrm>
            <a:prstGeom prst="rect">
              <a:avLst/>
            </a:prstGeom>
          </p:spPr>
          <p:txBody>
            <a:bodyPr/>
            <a:lstStyle/>
            <a:p>
              <a:endParaRPr/>
            </a:p>
          </p:txBody>
        </p:sp>
        <p:sp>
          <p:nvSpPr>
            <p:cNvPr id="5" name="rc4"/>
            <p:cNvSpPr/>
            <p:nvPr/>
          </p:nvSpPr>
          <p:spPr>
            <a:xfrm>
              <a:off x="1092543" y="1227844"/>
              <a:ext cx="7443416" cy="2609647"/>
            </a:xfrm>
            <a:prstGeom prst="rect">
              <a:avLst/>
            </a:prstGeom>
          </p:spPr>
          <p:txBody>
            <a:bodyPr/>
            <a:lstStyle/>
            <a:p>
              <a:endParaRPr/>
            </a:p>
          </p:txBody>
        </p:sp>
        <p:sp>
          <p:nvSpPr>
            <p:cNvPr id="6" name="pl5"/>
            <p:cNvSpPr/>
            <p:nvPr/>
          </p:nvSpPr>
          <p:spPr>
            <a:xfrm>
              <a:off x="1092543" y="3837492"/>
              <a:ext cx="7443416" cy="0"/>
            </a:xfrm>
            <a:custGeom>
              <a:avLst/>
              <a:gdLst/>
              <a:ahLst/>
              <a:cxnLst/>
              <a:rect l="0" t="0" r="0" b="0"/>
              <a:pathLst>
                <a:path w="7443416">
                  <a:moveTo>
                    <a:pt x="0" y="0"/>
                  </a:moveTo>
                  <a:lnTo>
                    <a:pt x="7443416" y="0"/>
                  </a:lnTo>
                  <a:lnTo>
                    <a:pt x="7443416" y="0"/>
                  </a:lnTo>
                </a:path>
              </a:pathLst>
            </a:custGeom>
            <a:ln w="6775" cap="flat">
              <a:solidFill>
                <a:srgbClr val="E5E5E5">
                  <a:alpha val="100000"/>
                </a:srgbClr>
              </a:solidFill>
              <a:prstDash val="solid"/>
              <a:round/>
            </a:ln>
          </p:spPr>
          <p:txBody>
            <a:bodyPr/>
            <a:lstStyle/>
            <a:p>
              <a:endParaRPr/>
            </a:p>
          </p:txBody>
        </p:sp>
        <p:sp>
          <p:nvSpPr>
            <p:cNvPr id="7" name="pl6"/>
            <p:cNvSpPr/>
            <p:nvPr/>
          </p:nvSpPr>
          <p:spPr>
            <a:xfrm>
              <a:off x="1092543" y="3464685"/>
              <a:ext cx="7443416" cy="0"/>
            </a:xfrm>
            <a:custGeom>
              <a:avLst/>
              <a:gdLst/>
              <a:ahLst/>
              <a:cxnLst/>
              <a:rect l="0" t="0" r="0" b="0"/>
              <a:pathLst>
                <a:path w="7443416">
                  <a:moveTo>
                    <a:pt x="0" y="0"/>
                  </a:moveTo>
                  <a:lnTo>
                    <a:pt x="7443416" y="0"/>
                  </a:lnTo>
                  <a:lnTo>
                    <a:pt x="7443416" y="0"/>
                  </a:lnTo>
                </a:path>
              </a:pathLst>
            </a:custGeom>
            <a:ln w="6775" cap="flat">
              <a:solidFill>
                <a:srgbClr val="E5E5E5">
                  <a:alpha val="100000"/>
                </a:srgbClr>
              </a:solidFill>
              <a:prstDash val="solid"/>
              <a:round/>
            </a:ln>
          </p:spPr>
          <p:txBody>
            <a:bodyPr/>
            <a:lstStyle/>
            <a:p>
              <a:endParaRPr/>
            </a:p>
          </p:txBody>
        </p:sp>
        <p:sp>
          <p:nvSpPr>
            <p:cNvPr id="8" name="pl7"/>
            <p:cNvSpPr/>
            <p:nvPr/>
          </p:nvSpPr>
          <p:spPr>
            <a:xfrm>
              <a:off x="1092543" y="3091878"/>
              <a:ext cx="7443416" cy="0"/>
            </a:xfrm>
            <a:custGeom>
              <a:avLst/>
              <a:gdLst/>
              <a:ahLst/>
              <a:cxnLst/>
              <a:rect l="0" t="0" r="0" b="0"/>
              <a:pathLst>
                <a:path w="7443416">
                  <a:moveTo>
                    <a:pt x="0" y="0"/>
                  </a:moveTo>
                  <a:lnTo>
                    <a:pt x="7443416" y="0"/>
                  </a:lnTo>
                  <a:lnTo>
                    <a:pt x="7443416" y="0"/>
                  </a:lnTo>
                </a:path>
              </a:pathLst>
            </a:custGeom>
            <a:ln w="6775" cap="flat">
              <a:solidFill>
                <a:srgbClr val="E5E5E5">
                  <a:alpha val="100000"/>
                </a:srgbClr>
              </a:solidFill>
              <a:prstDash val="solid"/>
              <a:round/>
            </a:ln>
          </p:spPr>
          <p:txBody>
            <a:bodyPr/>
            <a:lstStyle/>
            <a:p>
              <a:endParaRPr/>
            </a:p>
          </p:txBody>
        </p:sp>
        <p:sp>
          <p:nvSpPr>
            <p:cNvPr id="9" name="pl8"/>
            <p:cNvSpPr/>
            <p:nvPr/>
          </p:nvSpPr>
          <p:spPr>
            <a:xfrm>
              <a:off x="1092543" y="2719071"/>
              <a:ext cx="7443416" cy="0"/>
            </a:xfrm>
            <a:custGeom>
              <a:avLst/>
              <a:gdLst/>
              <a:ahLst/>
              <a:cxnLst/>
              <a:rect l="0" t="0" r="0" b="0"/>
              <a:pathLst>
                <a:path w="7443416">
                  <a:moveTo>
                    <a:pt x="0" y="0"/>
                  </a:moveTo>
                  <a:lnTo>
                    <a:pt x="7443416" y="0"/>
                  </a:lnTo>
                  <a:lnTo>
                    <a:pt x="7443416" y="0"/>
                  </a:lnTo>
                </a:path>
              </a:pathLst>
            </a:custGeom>
            <a:ln w="6775" cap="flat">
              <a:solidFill>
                <a:srgbClr val="E5E5E5">
                  <a:alpha val="100000"/>
                </a:srgbClr>
              </a:solidFill>
              <a:prstDash val="solid"/>
              <a:round/>
            </a:ln>
          </p:spPr>
          <p:txBody>
            <a:bodyPr/>
            <a:lstStyle/>
            <a:p>
              <a:endParaRPr/>
            </a:p>
          </p:txBody>
        </p:sp>
        <p:sp>
          <p:nvSpPr>
            <p:cNvPr id="10" name="pl9"/>
            <p:cNvSpPr/>
            <p:nvPr/>
          </p:nvSpPr>
          <p:spPr>
            <a:xfrm>
              <a:off x="1092543" y="2346265"/>
              <a:ext cx="7443416" cy="0"/>
            </a:xfrm>
            <a:custGeom>
              <a:avLst/>
              <a:gdLst/>
              <a:ahLst/>
              <a:cxnLst/>
              <a:rect l="0" t="0" r="0" b="0"/>
              <a:pathLst>
                <a:path w="7443416">
                  <a:moveTo>
                    <a:pt x="0" y="0"/>
                  </a:moveTo>
                  <a:lnTo>
                    <a:pt x="7443416" y="0"/>
                  </a:lnTo>
                  <a:lnTo>
                    <a:pt x="7443416" y="0"/>
                  </a:lnTo>
                </a:path>
              </a:pathLst>
            </a:custGeom>
            <a:ln w="6775" cap="flat">
              <a:solidFill>
                <a:srgbClr val="E5E5E5">
                  <a:alpha val="100000"/>
                </a:srgbClr>
              </a:solidFill>
              <a:prstDash val="solid"/>
              <a:round/>
            </a:ln>
          </p:spPr>
          <p:txBody>
            <a:bodyPr/>
            <a:lstStyle/>
            <a:p>
              <a:endParaRPr/>
            </a:p>
          </p:txBody>
        </p:sp>
        <p:sp>
          <p:nvSpPr>
            <p:cNvPr id="11" name="pl10"/>
            <p:cNvSpPr/>
            <p:nvPr/>
          </p:nvSpPr>
          <p:spPr>
            <a:xfrm>
              <a:off x="1092543" y="1973458"/>
              <a:ext cx="7443416" cy="0"/>
            </a:xfrm>
            <a:custGeom>
              <a:avLst/>
              <a:gdLst/>
              <a:ahLst/>
              <a:cxnLst/>
              <a:rect l="0" t="0" r="0" b="0"/>
              <a:pathLst>
                <a:path w="7443416">
                  <a:moveTo>
                    <a:pt x="0" y="0"/>
                  </a:moveTo>
                  <a:lnTo>
                    <a:pt x="7443416" y="0"/>
                  </a:lnTo>
                  <a:lnTo>
                    <a:pt x="7443416" y="0"/>
                  </a:lnTo>
                </a:path>
              </a:pathLst>
            </a:custGeom>
            <a:ln w="6775" cap="flat">
              <a:solidFill>
                <a:srgbClr val="E5E5E5">
                  <a:alpha val="100000"/>
                </a:srgbClr>
              </a:solidFill>
              <a:prstDash val="solid"/>
              <a:round/>
            </a:ln>
          </p:spPr>
          <p:txBody>
            <a:bodyPr/>
            <a:lstStyle/>
            <a:p>
              <a:endParaRPr/>
            </a:p>
          </p:txBody>
        </p:sp>
        <p:sp>
          <p:nvSpPr>
            <p:cNvPr id="12" name="pl11"/>
            <p:cNvSpPr/>
            <p:nvPr/>
          </p:nvSpPr>
          <p:spPr>
            <a:xfrm>
              <a:off x="1092543" y="1600651"/>
              <a:ext cx="7443416" cy="0"/>
            </a:xfrm>
            <a:custGeom>
              <a:avLst/>
              <a:gdLst/>
              <a:ahLst/>
              <a:cxnLst/>
              <a:rect l="0" t="0" r="0" b="0"/>
              <a:pathLst>
                <a:path w="7443416">
                  <a:moveTo>
                    <a:pt x="0" y="0"/>
                  </a:moveTo>
                  <a:lnTo>
                    <a:pt x="7443416" y="0"/>
                  </a:lnTo>
                  <a:lnTo>
                    <a:pt x="7443416" y="0"/>
                  </a:lnTo>
                </a:path>
              </a:pathLst>
            </a:custGeom>
            <a:ln w="6775" cap="flat">
              <a:solidFill>
                <a:srgbClr val="E5E5E5">
                  <a:alpha val="100000"/>
                </a:srgbClr>
              </a:solidFill>
              <a:prstDash val="solid"/>
              <a:round/>
            </a:ln>
          </p:spPr>
          <p:txBody>
            <a:bodyPr/>
            <a:lstStyle/>
            <a:p>
              <a:endParaRPr/>
            </a:p>
          </p:txBody>
        </p:sp>
        <p:sp>
          <p:nvSpPr>
            <p:cNvPr id="13" name="pl12"/>
            <p:cNvSpPr/>
            <p:nvPr/>
          </p:nvSpPr>
          <p:spPr>
            <a:xfrm>
              <a:off x="1092543" y="1227844"/>
              <a:ext cx="7443416" cy="0"/>
            </a:xfrm>
            <a:custGeom>
              <a:avLst/>
              <a:gdLst/>
              <a:ahLst/>
              <a:cxnLst/>
              <a:rect l="0" t="0" r="0" b="0"/>
              <a:pathLst>
                <a:path w="7443416">
                  <a:moveTo>
                    <a:pt x="0" y="0"/>
                  </a:moveTo>
                  <a:lnTo>
                    <a:pt x="7443416" y="0"/>
                  </a:lnTo>
                  <a:lnTo>
                    <a:pt x="7443416" y="0"/>
                  </a:lnTo>
                </a:path>
              </a:pathLst>
            </a:custGeom>
            <a:ln w="6775" cap="flat">
              <a:solidFill>
                <a:srgbClr val="E5E5E5">
                  <a:alpha val="100000"/>
                </a:srgbClr>
              </a:solidFill>
              <a:prstDash val="solid"/>
              <a:round/>
            </a:ln>
          </p:spPr>
          <p:txBody>
            <a:bodyPr/>
            <a:lstStyle/>
            <a:p>
              <a:endParaRPr/>
            </a:p>
          </p:txBody>
        </p:sp>
        <p:sp>
          <p:nvSpPr>
            <p:cNvPr id="14" name="rc13"/>
            <p:cNvSpPr/>
            <p:nvPr/>
          </p:nvSpPr>
          <p:spPr>
            <a:xfrm>
              <a:off x="1493163" y="1227844"/>
              <a:ext cx="188873" cy="2609647"/>
            </a:xfrm>
            <a:prstGeom prst="rect">
              <a:avLst/>
            </a:prstGeom>
            <a:solidFill>
              <a:srgbClr val="A6A6A6">
                <a:alpha val="74901"/>
              </a:srgbClr>
            </a:solidFill>
          </p:spPr>
          <p:txBody>
            <a:bodyPr/>
            <a:lstStyle/>
            <a:p>
              <a:endParaRPr/>
            </a:p>
          </p:txBody>
        </p:sp>
        <p:sp>
          <p:nvSpPr>
            <p:cNvPr id="15" name="rc14"/>
            <p:cNvSpPr/>
            <p:nvPr/>
          </p:nvSpPr>
          <p:spPr>
            <a:xfrm>
              <a:off x="3394232" y="1227844"/>
              <a:ext cx="422459" cy="2609647"/>
            </a:xfrm>
            <a:prstGeom prst="rect">
              <a:avLst/>
            </a:prstGeom>
            <a:solidFill>
              <a:srgbClr val="A6A6A6">
                <a:alpha val="74901"/>
              </a:srgbClr>
            </a:solidFill>
          </p:spPr>
          <p:txBody>
            <a:bodyPr/>
            <a:lstStyle/>
            <a:p>
              <a:endParaRPr/>
            </a:p>
          </p:txBody>
        </p:sp>
        <p:sp>
          <p:nvSpPr>
            <p:cNvPr id="16" name="rc15"/>
            <p:cNvSpPr/>
            <p:nvPr/>
          </p:nvSpPr>
          <p:spPr>
            <a:xfrm>
              <a:off x="6820935" y="1227844"/>
              <a:ext cx="46254" cy="2609647"/>
            </a:xfrm>
            <a:prstGeom prst="rect">
              <a:avLst/>
            </a:prstGeom>
            <a:solidFill>
              <a:srgbClr val="A6A6A6">
                <a:alpha val="74901"/>
              </a:srgbClr>
            </a:solidFill>
          </p:spPr>
          <p:txBody>
            <a:bodyPr/>
            <a:lstStyle/>
            <a:p>
              <a:endParaRPr/>
            </a:p>
          </p:txBody>
        </p:sp>
        <p:sp>
          <p:nvSpPr>
            <p:cNvPr id="17" name="pl16"/>
            <p:cNvSpPr/>
            <p:nvPr/>
          </p:nvSpPr>
          <p:spPr>
            <a:xfrm>
              <a:off x="1165525" y="1258191"/>
              <a:ext cx="7297451" cy="2228489"/>
            </a:xfrm>
            <a:custGeom>
              <a:avLst/>
              <a:gdLst/>
              <a:ahLst/>
              <a:cxnLst/>
              <a:rect l="0" t="0" r="0" b="0"/>
              <a:pathLst>
                <a:path w="7297451" h="2228489">
                  <a:moveTo>
                    <a:pt x="0" y="2131112"/>
                  </a:moveTo>
                  <a:lnTo>
                    <a:pt x="23898" y="2122910"/>
                  </a:lnTo>
                  <a:lnTo>
                    <a:pt x="46254" y="2086897"/>
                  </a:lnTo>
                  <a:lnTo>
                    <a:pt x="70152" y="2066095"/>
                  </a:lnTo>
                  <a:lnTo>
                    <a:pt x="93280" y="2049542"/>
                  </a:lnTo>
                  <a:lnTo>
                    <a:pt x="117178" y="2052748"/>
                  </a:lnTo>
                  <a:lnTo>
                    <a:pt x="140305" y="2040371"/>
                  </a:lnTo>
                  <a:lnTo>
                    <a:pt x="164204" y="2039924"/>
                  </a:lnTo>
                  <a:lnTo>
                    <a:pt x="188102" y="2032169"/>
                  </a:lnTo>
                  <a:lnTo>
                    <a:pt x="211229" y="2031125"/>
                  </a:lnTo>
                  <a:lnTo>
                    <a:pt x="235128" y="2015915"/>
                  </a:lnTo>
                  <a:lnTo>
                    <a:pt x="258255" y="2003985"/>
                  </a:lnTo>
                  <a:lnTo>
                    <a:pt x="282153" y="2004954"/>
                  </a:lnTo>
                  <a:lnTo>
                    <a:pt x="306052" y="1998617"/>
                  </a:lnTo>
                  <a:lnTo>
                    <a:pt x="327637" y="2001375"/>
                  </a:lnTo>
                  <a:lnTo>
                    <a:pt x="351535" y="2023296"/>
                  </a:lnTo>
                  <a:lnTo>
                    <a:pt x="374663" y="2026875"/>
                  </a:lnTo>
                  <a:lnTo>
                    <a:pt x="398561" y="2035077"/>
                  </a:lnTo>
                  <a:lnTo>
                    <a:pt x="421688" y="2044621"/>
                  </a:lnTo>
                  <a:lnTo>
                    <a:pt x="445587" y="2055805"/>
                  </a:lnTo>
                  <a:lnTo>
                    <a:pt x="469485" y="2075042"/>
                  </a:lnTo>
                  <a:lnTo>
                    <a:pt x="492612" y="2098231"/>
                  </a:lnTo>
                  <a:lnTo>
                    <a:pt x="516510" y="2121195"/>
                  </a:lnTo>
                  <a:lnTo>
                    <a:pt x="539638" y="2133200"/>
                  </a:lnTo>
                  <a:lnTo>
                    <a:pt x="563536" y="2142445"/>
                  </a:lnTo>
                  <a:lnTo>
                    <a:pt x="587434" y="2151616"/>
                  </a:lnTo>
                  <a:lnTo>
                    <a:pt x="609020" y="2152660"/>
                  </a:lnTo>
                  <a:lnTo>
                    <a:pt x="632918" y="2160638"/>
                  </a:lnTo>
                  <a:lnTo>
                    <a:pt x="656046" y="2159371"/>
                  </a:lnTo>
                  <a:lnTo>
                    <a:pt x="679944" y="2156314"/>
                  </a:lnTo>
                  <a:lnTo>
                    <a:pt x="703071" y="2163024"/>
                  </a:lnTo>
                  <a:lnTo>
                    <a:pt x="726969" y="2163099"/>
                  </a:lnTo>
                  <a:lnTo>
                    <a:pt x="750868" y="2168989"/>
                  </a:lnTo>
                  <a:lnTo>
                    <a:pt x="773995" y="2160489"/>
                  </a:lnTo>
                  <a:lnTo>
                    <a:pt x="797893" y="2160564"/>
                  </a:lnTo>
                  <a:lnTo>
                    <a:pt x="821021" y="2171823"/>
                  </a:lnTo>
                  <a:lnTo>
                    <a:pt x="844919" y="2163770"/>
                  </a:lnTo>
                  <a:lnTo>
                    <a:pt x="868817" y="2173612"/>
                  </a:lnTo>
                  <a:lnTo>
                    <a:pt x="890403" y="2188972"/>
                  </a:lnTo>
                  <a:lnTo>
                    <a:pt x="914301" y="2193669"/>
                  </a:lnTo>
                  <a:lnTo>
                    <a:pt x="937428" y="2191880"/>
                  </a:lnTo>
                  <a:lnTo>
                    <a:pt x="961327" y="2192700"/>
                  </a:lnTo>
                  <a:lnTo>
                    <a:pt x="984454" y="2192774"/>
                  </a:lnTo>
                  <a:lnTo>
                    <a:pt x="1008352" y="2195086"/>
                  </a:lnTo>
                  <a:lnTo>
                    <a:pt x="1032251" y="2187630"/>
                  </a:lnTo>
                  <a:lnTo>
                    <a:pt x="1055378" y="2173687"/>
                  </a:lnTo>
                  <a:lnTo>
                    <a:pt x="1079276" y="2170630"/>
                  </a:lnTo>
                  <a:lnTo>
                    <a:pt x="1102403" y="2162577"/>
                  </a:lnTo>
                  <a:lnTo>
                    <a:pt x="1126302" y="2150125"/>
                  </a:lnTo>
                  <a:lnTo>
                    <a:pt x="1150200" y="2145353"/>
                  </a:lnTo>
                  <a:lnTo>
                    <a:pt x="1172556" y="2121568"/>
                  </a:lnTo>
                  <a:lnTo>
                    <a:pt x="1196455" y="2101213"/>
                  </a:lnTo>
                  <a:lnTo>
                    <a:pt x="1219582" y="2079963"/>
                  </a:lnTo>
                  <a:lnTo>
                    <a:pt x="1243480" y="2072731"/>
                  </a:lnTo>
                  <a:lnTo>
                    <a:pt x="1266608" y="2068331"/>
                  </a:lnTo>
                  <a:lnTo>
                    <a:pt x="1290506" y="2061845"/>
                  </a:lnTo>
                  <a:lnTo>
                    <a:pt x="1314404" y="2050586"/>
                  </a:lnTo>
                  <a:lnTo>
                    <a:pt x="1337532" y="2025235"/>
                  </a:lnTo>
                  <a:lnTo>
                    <a:pt x="1361430" y="2019792"/>
                  </a:lnTo>
                  <a:lnTo>
                    <a:pt x="1384557" y="2010472"/>
                  </a:lnTo>
                  <a:lnTo>
                    <a:pt x="1408456" y="1999138"/>
                  </a:lnTo>
                  <a:lnTo>
                    <a:pt x="1432354" y="1980349"/>
                  </a:lnTo>
                  <a:lnTo>
                    <a:pt x="1453939" y="1971476"/>
                  </a:lnTo>
                  <a:lnTo>
                    <a:pt x="1477838" y="1944112"/>
                  </a:lnTo>
                  <a:lnTo>
                    <a:pt x="1500965" y="1931437"/>
                  </a:lnTo>
                  <a:lnTo>
                    <a:pt x="1524863" y="1912200"/>
                  </a:lnTo>
                  <a:lnTo>
                    <a:pt x="1547991" y="1885880"/>
                  </a:lnTo>
                  <a:lnTo>
                    <a:pt x="1571889" y="1870744"/>
                  </a:lnTo>
                  <a:lnTo>
                    <a:pt x="1595787" y="1866941"/>
                  </a:lnTo>
                  <a:lnTo>
                    <a:pt x="1618914" y="1860305"/>
                  </a:lnTo>
                  <a:lnTo>
                    <a:pt x="1642813" y="1833761"/>
                  </a:lnTo>
                  <a:lnTo>
                    <a:pt x="1665940" y="1821906"/>
                  </a:lnTo>
                  <a:lnTo>
                    <a:pt x="1689838" y="1801924"/>
                  </a:lnTo>
                  <a:lnTo>
                    <a:pt x="1713737" y="1779183"/>
                  </a:lnTo>
                  <a:lnTo>
                    <a:pt x="1735322" y="1756441"/>
                  </a:lnTo>
                  <a:lnTo>
                    <a:pt x="1759220" y="1743617"/>
                  </a:lnTo>
                  <a:lnTo>
                    <a:pt x="1782348" y="1740560"/>
                  </a:lnTo>
                  <a:lnTo>
                    <a:pt x="1806246" y="1734147"/>
                  </a:lnTo>
                  <a:lnTo>
                    <a:pt x="1829373" y="1719683"/>
                  </a:lnTo>
                  <a:lnTo>
                    <a:pt x="1853272" y="1707454"/>
                  </a:lnTo>
                  <a:lnTo>
                    <a:pt x="1877170" y="1697314"/>
                  </a:lnTo>
                  <a:lnTo>
                    <a:pt x="1900297" y="1696047"/>
                  </a:lnTo>
                  <a:lnTo>
                    <a:pt x="1924196" y="1680016"/>
                  </a:lnTo>
                  <a:lnTo>
                    <a:pt x="1947323" y="1665998"/>
                  </a:lnTo>
                  <a:lnTo>
                    <a:pt x="1971221" y="1649371"/>
                  </a:lnTo>
                  <a:lnTo>
                    <a:pt x="1995119" y="1642959"/>
                  </a:lnTo>
                  <a:lnTo>
                    <a:pt x="2016705" y="1626257"/>
                  </a:lnTo>
                  <a:lnTo>
                    <a:pt x="2040603" y="1621560"/>
                  </a:lnTo>
                  <a:lnTo>
                    <a:pt x="2063731" y="1610525"/>
                  </a:lnTo>
                  <a:lnTo>
                    <a:pt x="2087629" y="1604858"/>
                  </a:lnTo>
                  <a:lnTo>
                    <a:pt x="2110756" y="1606722"/>
                  </a:lnTo>
                  <a:lnTo>
                    <a:pt x="2134654" y="1609033"/>
                  </a:lnTo>
                  <a:lnTo>
                    <a:pt x="2158553" y="1602472"/>
                  </a:lnTo>
                  <a:lnTo>
                    <a:pt x="2181680" y="1596805"/>
                  </a:lnTo>
                  <a:lnTo>
                    <a:pt x="2205578" y="1588305"/>
                  </a:lnTo>
                  <a:lnTo>
                    <a:pt x="2228706" y="1580551"/>
                  </a:lnTo>
                  <a:lnTo>
                    <a:pt x="2252604" y="1580849"/>
                  </a:lnTo>
                  <a:lnTo>
                    <a:pt x="2276502" y="1585621"/>
                  </a:lnTo>
                  <a:lnTo>
                    <a:pt x="2298859" y="1590841"/>
                  </a:lnTo>
                  <a:lnTo>
                    <a:pt x="2322757" y="1607169"/>
                  </a:lnTo>
                  <a:lnTo>
                    <a:pt x="2345884" y="1621112"/>
                  </a:lnTo>
                  <a:lnTo>
                    <a:pt x="2369783" y="1632520"/>
                  </a:lnTo>
                  <a:lnTo>
                    <a:pt x="2392910" y="1647433"/>
                  </a:lnTo>
                  <a:lnTo>
                    <a:pt x="2416808" y="1668832"/>
                  </a:lnTo>
                  <a:lnTo>
                    <a:pt x="2440707" y="1702310"/>
                  </a:lnTo>
                  <a:lnTo>
                    <a:pt x="2463834" y="1737279"/>
                  </a:lnTo>
                  <a:lnTo>
                    <a:pt x="2487732" y="1793200"/>
                  </a:lnTo>
                  <a:lnTo>
                    <a:pt x="2510859" y="1845095"/>
                  </a:lnTo>
                  <a:lnTo>
                    <a:pt x="2534758" y="1902432"/>
                  </a:lnTo>
                  <a:lnTo>
                    <a:pt x="2558656" y="1959174"/>
                  </a:lnTo>
                  <a:lnTo>
                    <a:pt x="2580242" y="2020687"/>
                  </a:lnTo>
                  <a:lnTo>
                    <a:pt x="2604140" y="2070717"/>
                  </a:lnTo>
                  <a:lnTo>
                    <a:pt x="2627267" y="2097038"/>
                  </a:lnTo>
                  <a:lnTo>
                    <a:pt x="2651165" y="2131410"/>
                  </a:lnTo>
                  <a:lnTo>
                    <a:pt x="2674293" y="2157134"/>
                  </a:lnTo>
                  <a:lnTo>
                    <a:pt x="2698191" y="2171301"/>
                  </a:lnTo>
                  <a:lnTo>
                    <a:pt x="2722089" y="2188077"/>
                  </a:lnTo>
                  <a:lnTo>
                    <a:pt x="2745217" y="2201871"/>
                  </a:lnTo>
                  <a:lnTo>
                    <a:pt x="2769115" y="2202169"/>
                  </a:lnTo>
                  <a:lnTo>
                    <a:pt x="2792242" y="2220809"/>
                  </a:lnTo>
                  <a:lnTo>
                    <a:pt x="2816141" y="2221257"/>
                  </a:lnTo>
                  <a:lnTo>
                    <a:pt x="2840039" y="2228489"/>
                  </a:lnTo>
                  <a:lnTo>
                    <a:pt x="2861624" y="2216559"/>
                  </a:lnTo>
                  <a:lnTo>
                    <a:pt x="2885523" y="2197546"/>
                  </a:lnTo>
                  <a:lnTo>
                    <a:pt x="2908650" y="2158551"/>
                  </a:lnTo>
                  <a:lnTo>
                    <a:pt x="2932548" y="2168542"/>
                  </a:lnTo>
                  <a:lnTo>
                    <a:pt x="2955676" y="2175551"/>
                  </a:lnTo>
                  <a:lnTo>
                    <a:pt x="2979574" y="2175476"/>
                  </a:lnTo>
                  <a:lnTo>
                    <a:pt x="3003472" y="2180994"/>
                  </a:lnTo>
                  <a:lnTo>
                    <a:pt x="3026600" y="2160191"/>
                  </a:lnTo>
                  <a:lnTo>
                    <a:pt x="3050498" y="2150647"/>
                  </a:lnTo>
                  <a:lnTo>
                    <a:pt x="3073625" y="2144608"/>
                  </a:lnTo>
                  <a:lnTo>
                    <a:pt x="3097523" y="2144086"/>
                  </a:lnTo>
                  <a:lnTo>
                    <a:pt x="3121422" y="2127757"/>
                  </a:lnTo>
                  <a:lnTo>
                    <a:pt x="3143007" y="2110906"/>
                  </a:lnTo>
                  <a:lnTo>
                    <a:pt x="3166905" y="2087419"/>
                  </a:lnTo>
                  <a:lnTo>
                    <a:pt x="3190033" y="2079441"/>
                  </a:lnTo>
                  <a:lnTo>
                    <a:pt x="3213931" y="2062516"/>
                  </a:lnTo>
                  <a:lnTo>
                    <a:pt x="3237058" y="2057893"/>
                  </a:lnTo>
                  <a:lnTo>
                    <a:pt x="3260957" y="2048051"/>
                  </a:lnTo>
                  <a:lnTo>
                    <a:pt x="3284855" y="2031722"/>
                  </a:lnTo>
                  <a:lnTo>
                    <a:pt x="3307982" y="2016138"/>
                  </a:lnTo>
                  <a:lnTo>
                    <a:pt x="3331881" y="2005924"/>
                  </a:lnTo>
                  <a:lnTo>
                    <a:pt x="3355008" y="1991160"/>
                  </a:lnTo>
                  <a:lnTo>
                    <a:pt x="3378906" y="1964542"/>
                  </a:lnTo>
                  <a:lnTo>
                    <a:pt x="3402805" y="1944932"/>
                  </a:lnTo>
                  <a:lnTo>
                    <a:pt x="3425161" y="1927038"/>
                  </a:lnTo>
                  <a:lnTo>
                    <a:pt x="3449059" y="1921296"/>
                  </a:lnTo>
                  <a:lnTo>
                    <a:pt x="3472187" y="1913244"/>
                  </a:lnTo>
                  <a:lnTo>
                    <a:pt x="3496085" y="1907353"/>
                  </a:lnTo>
                  <a:lnTo>
                    <a:pt x="3519212" y="1896542"/>
                  </a:lnTo>
                  <a:lnTo>
                    <a:pt x="3543110" y="1883046"/>
                  </a:lnTo>
                  <a:lnTo>
                    <a:pt x="3567009" y="1869700"/>
                  </a:lnTo>
                  <a:lnTo>
                    <a:pt x="3590136" y="1858441"/>
                  </a:lnTo>
                  <a:lnTo>
                    <a:pt x="3614034" y="1846735"/>
                  </a:lnTo>
                  <a:lnTo>
                    <a:pt x="3637162" y="1828169"/>
                  </a:lnTo>
                  <a:lnTo>
                    <a:pt x="3661060" y="1814525"/>
                  </a:lnTo>
                  <a:lnTo>
                    <a:pt x="3684958" y="1793051"/>
                  </a:lnTo>
                  <a:lnTo>
                    <a:pt x="3706544" y="1782314"/>
                  </a:lnTo>
                  <a:lnTo>
                    <a:pt x="3730442" y="1768595"/>
                  </a:lnTo>
                  <a:lnTo>
                    <a:pt x="3753569" y="1752042"/>
                  </a:lnTo>
                  <a:lnTo>
                    <a:pt x="3777468" y="1738323"/>
                  </a:lnTo>
                  <a:lnTo>
                    <a:pt x="3800595" y="1729972"/>
                  </a:lnTo>
                  <a:lnTo>
                    <a:pt x="3824493" y="1710959"/>
                  </a:lnTo>
                  <a:lnTo>
                    <a:pt x="3848392" y="1697911"/>
                  </a:lnTo>
                  <a:lnTo>
                    <a:pt x="3871519" y="1681507"/>
                  </a:lnTo>
                  <a:lnTo>
                    <a:pt x="3895417" y="1661003"/>
                  </a:lnTo>
                  <a:lnTo>
                    <a:pt x="3918545" y="1656753"/>
                  </a:lnTo>
                  <a:lnTo>
                    <a:pt x="3942443" y="1642735"/>
                  </a:lnTo>
                  <a:lnTo>
                    <a:pt x="3966341" y="1631476"/>
                  </a:lnTo>
                  <a:lnTo>
                    <a:pt x="3987927" y="1611121"/>
                  </a:lnTo>
                  <a:lnTo>
                    <a:pt x="4011825" y="1587858"/>
                  </a:lnTo>
                  <a:lnTo>
                    <a:pt x="4034952" y="1571827"/>
                  </a:lnTo>
                  <a:lnTo>
                    <a:pt x="4058851" y="1546700"/>
                  </a:lnTo>
                  <a:lnTo>
                    <a:pt x="4081978" y="1529998"/>
                  </a:lnTo>
                  <a:lnTo>
                    <a:pt x="4105876" y="1515384"/>
                  </a:lnTo>
                  <a:lnTo>
                    <a:pt x="4129774" y="1493463"/>
                  </a:lnTo>
                  <a:lnTo>
                    <a:pt x="4152902" y="1476016"/>
                  </a:lnTo>
                  <a:lnTo>
                    <a:pt x="4176800" y="1454170"/>
                  </a:lnTo>
                  <a:lnTo>
                    <a:pt x="4199927" y="1433740"/>
                  </a:lnTo>
                  <a:lnTo>
                    <a:pt x="4223826" y="1418529"/>
                  </a:lnTo>
                  <a:lnTo>
                    <a:pt x="4247724" y="1399218"/>
                  </a:lnTo>
                  <a:lnTo>
                    <a:pt x="4269309" y="1392060"/>
                  </a:lnTo>
                  <a:lnTo>
                    <a:pt x="4293208" y="1371705"/>
                  </a:lnTo>
                  <a:lnTo>
                    <a:pt x="4316335" y="1346205"/>
                  </a:lnTo>
                  <a:lnTo>
                    <a:pt x="4340233" y="1333455"/>
                  </a:lnTo>
                  <a:lnTo>
                    <a:pt x="4363361" y="1312428"/>
                  </a:lnTo>
                  <a:lnTo>
                    <a:pt x="4387259" y="1302437"/>
                  </a:lnTo>
                  <a:lnTo>
                    <a:pt x="4411157" y="1291253"/>
                  </a:lnTo>
                  <a:lnTo>
                    <a:pt x="4434285" y="1268586"/>
                  </a:lnTo>
                  <a:lnTo>
                    <a:pt x="4458183" y="1251512"/>
                  </a:lnTo>
                  <a:lnTo>
                    <a:pt x="4481310" y="1231455"/>
                  </a:lnTo>
                  <a:lnTo>
                    <a:pt x="4505209" y="1221538"/>
                  </a:lnTo>
                  <a:lnTo>
                    <a:pt x="4529107" y="1206850"/>
                  </a:lnTo>
                  <a:lnTo>
                    <a:pt x="4551463" y="1187836"/>
                  </a:lnTo>
                  <a:lnTo>
                    <a:pt x="4575362" y="1173446"/>
                  </a:lnTo>
                  <a:lnTo>
                    <a:pt x="4598489" y="1170091"/>
                  </a:lnTo>
                  <a:lnTo>
                    <a:pt x="4622387" y="1151749"/>
                  </a:lnTo>
                  <a:lnTo>
                    <a:pt x="4645514" y="1123863"/>
                  </a:lnTo>
                  <a:lnTo>
                    <a:pt x="4669413" y="1113275"/>
                  </a:lnTo>
                  <a:lnTo>
                    <a:pt x="4693311" y="1090534"/>
                  </a:lnTo>
                  <a:lnTo>
                    <a:pt x="4716438" y="1083152"/>
                  </a:lnTo>
                  <a:lnTo>
                    <a:pt x="4740337" y="1074429"/>
                  </a:lnTo>
                  <a:lnTo>
                    <a:pt x="4763464" y="1057652"/>
                  </a:lnTo>
                  <a:lnTo>
                    <a:pt x="4787362" y="1041249"/>
                  </a:lnTo>
                  <a:lnTo>
                    <a:pt x="4811261" y="1024845"/>
                  </a:lnTo>
                  <a:lnTo>
                    <a:pt x="4832846" y="1015823"/>
                  </a:lnTo>
                  <a:lnTo>
                    <a:pt x="4856744" y="1000538"/>
                  </a:lnTo>
                  <a:lnTo>
                    <a:pt x="4879872" y="985179"/>
                  </a:lnTo>
                  <a:lnTo>
                    <a:pt x="4903770" y="970043"/>
                  </a:lnTo>
                  <a:lnTo>
                    <a:pt x="4926897" y="955951"/>
                  </a:lnTo>
                  <a:lnTo>
                    <a:pt x="4950796" y="944990"/>
                  </a:lnTo>
                  <a:lnTo>
                    <a:pt x="4974694" y="938429"/>
                  </a:lnTo>
                  <a:lnTo>
                    <a:pt x="4997821" y="927766"/>
                  </a:lnTo>
                  <a:lnTo>
                    <a:pt x="5021719" y="911139"/>
                  </a:lnTo>
                  <a:lnTo>
                    <a:pt x="5044847" y="899955"/>
                  </a:lnTo>
                  <a:lnTo>
                    <a:pt x="5068745" y="889740"/>
                  </a:lnTo>
                  <a:lnTo>
                    <a:pt x="5092643" y="860363"/>
                  </a:lnTo>
                  <a:lnTo>
                    <a:pt x="5114229" y="843512"/>
                  </a:lnTo>
                  <a:lnTo>
                    <a:pt x="5138127" y="832924"/>
                  </a:lnTo>
                  <a:lnTo>
                    <a:pt x="5161255" y="809214"/>
                  </a:lnTo>
                  <a:lnTo>
                    <a:pt x="5185153" y="792885"/>
                  </a:lnTo>
                  <a:lnTo>
                    <a:pt x="5208280" y="788337"/>
                  </a:lnTo>
                  <a:lnTo>
                    <a:pt x="5232178" y="769025"/>
                  </a:lnTo>
                  <a:lnTo>
                    <a:pt x="5256077" y="763135"/>
                  </a:lnTo>
                  <a:lnTo>
                    <a:pt x="5279204" y="750609"/>
                  </a:lnTo>
                  <a:lnTo>
                    <a:pt x="5303102" y="743824"/>
                  </a:lnTo>
                  <a:lnTo>
                    <a:pt x="5326230" y="729508"/>
                  </a:lnTo>
                  <a:lnTo>
                    <a:pt x="5350128" y="710867"/>
                  </a:lnTo>
                  <a:lnTo>
                    <a:pt x="5374026" y="710420"/>
                  </a:lnTo>
                  <a:lnTo>
                    <a:pt x="5395612" y="693271"/>
                  </a:lnTo>
                  <a:lnTo>
                    <a:pt x="5419510" y="671052"/>
                  </a:lnTo>
                  <a:lnTo>
                    <a:pt x="5442637" y="668964"/>
                  </a:lnTo>
                  <a:lnTo>
                    <a:pt x="5466536" y="652710"/>
                  </a:lnTo>
                  <a:lnTo>
                    <a:pt x="5489663" y="645477"/>
                  </a:lnTo>
                  <a:lnTo>
                    <a:pt x="5513561" y="627955"/>
                  </a:lnTo>
                  <a:lnTo>
                    <a:pt x="5537460" y="613490"/>
                  </a:lnTo>
                  <a:lnTo>
                    <a:pt x="5560587" y="606407"/>
                  </a:lnTo>
                  <a:lnTo>
                    <a:pt x="5584485" y="590898"/>
                  </a:lnTo>
                  <a:lnTo>
                    <a:pt x="5607613" y="581429"/>
                  </a:lnTo>
                  <a:lnTo>
                    <a:pt x="5631511" y="563832"/>
                  </a:lnTo>
                  <a:lnTo>
                    <a:pt x="5655409" y="544372"/>
                  </a:lnTo>
                  <a:lnTo>
                    <a:pt x="5677765" y="648534"/>
                  </a:lnTo>
                  <a:lnTo>
                    <a:pt x="5701664" y="2174880"/>
                  </a:lnTo>
                  <a:lnTo>
                    <a:pt x="5724791" y="1979827"/>
                  </a:lnTo>
                  <a:lnTo>
                    <a:pt x="5748689" y="1634533"/>
                  </a:lnTo>
                  <a:lnTo>
                    <a:pt x="5771817" y="1516428"/>
                  </a:lnTo>
                  <a:lnTo>
                    <a:pt x="5795715" y="1399814"/>
                  </a:lnTo>
                  <a:lnTo>
                    <a:pt x="5819613" y="1328906"/>
                  </a:lnTo>
                  <a:lnTo>
                    <a:pt x="5842741" y="1277385"/>
                  </a:lnTo>
                  <a:lnTo>
                    <a:pt x="5866639" y="1257253"/>
                  </a:lnTo>
                  <a:lnTo>
                    <a:pt x="5889766" y="1270898"/>
                  </a:lnTo>
                  <a:lnTo>
                    <a:pt x="5913665" y="1243683"/>
                  </a:lnTo>
                  <a:lnTo>
                    <a:pt x="5937563" y="1205731"/>
                  </a:lnTo>
                  <a:lnTo>
                    <a:pt x="5959148" y="1144293"/>
                  </a:lnTo>
                  <a:lnTo>
                    <a:pt x="5983047" y="1117078"/>
                  </a:lnTo>
                  <a:lnTo>
                    <a:pt x="6006174" y="1085687"/>
                  </a:lnTo>
                  <a:lnTo>
                    <a:pt x="6030072" y="1026337"/>
                  </a:lnTo>
                  <a:lnTo>
                    <a:pt x="6053200" y="956920"/>
                  </a:lnTo>
                  <a:lnTo>
                    <a:pt x="6077098" y="920609"/>
                  </a:lnTo>
                  <a:lnTo>
                    <a:pt x="6100996" y="885863"/>
                  </a:lnTo>
                  <a:lnTo>
                    <a:pt x="6124123" y="821964"/>
                  </a:lnTo>
                  <a:lnTo>
                    <a:pt x="6148022" y="774468"/>
                  </a:lnTo>
                  <a:lnTo>
                    <a:pt x="6171149" y="731595"/>
                  </a:lnTo>
                  <a:lnTo>
                    <a:pt x="6195047" y="714819"/>
                  </a:lnTo>
                  <a:lnTo>
                    <a:pt x="6218946" y="650025"/>
                  </a:lnTo>
                  <a:lnTo>
                    <a:pt x="6240531" y="614907"/>
                  </a:lnTo>
                  <a:lnTo>
                    <a:pt x="6264429" y="592166"/>
                  </a:lnTo>
                  <a:lnTo>
                    <a:pt x="6287557" y="574196"/>
                  </a:lnTo>
                  <a:lnTo>
                    <a:pt x="6311455" y="539824"/>
                  </a:lnTo>
                  <a:lnTo>
                    <a:pt x="6334582" y="487929"/>
                  </a:lnTo>
                  <a:lnTo>
                    <a:pt x="6358481" y="470258"/>
                  </a:lnTo>
                  <a:lnTo>
                    <a:pt x="6382379" y="453333"/>
                  </a:lnTo>
                  <a:lnTo>
                    <a:pt x="6405506" y="423508"/>
                  </a:lnTo>
                  <a:lnTo>
                    <a:pt x="6429405" y="401363"/>
                  </a:lnTo>
                  <a:lnTo>
                    <a:pt x="6452532" y="391969"/>
                  </a:lnTo>
                  <a:lnTo>
                    <a:pt x="6476430" y="358863"/>
                  </a:lnTo>
                  <a:lnTo>
                    <a:pt x="6500328" y="336048"/>
                  </a:lnTo>
                  <a:lnTo>
                    <a:pt x="6521914" y="329710"/>
                  </a:lnTo>
                  <a:lnTo>
                    <a:pt x="6545812" y="313605"/>
                  </a:lnTo>
                  <a:lnTo>
                    <a:pt x="6568940" y="296679"/>
                  </a:lnTo>
                  <a:lnTo>
                    <a:pt x="6592838" y="277517"/>
                  </a:lnTo>
                  <a:lnTo>
                    <a:pt x="6615965" y="266482"/>
                  </a:lnTo>
                  <a:lnTo>
                    <a:pt x="6639864" y="254776"/>
                  </a:lnTo>
                  <a:lnTo>
                    <a:pt x="6663762" y="242995"/>
                  </a:lnTo>
                  <a:lnTo>
                    <a:pt x="6686889" y="229127"/>
                  </a:lnTo>
                  <a:lnTo>
                    <a:pt x="6710787" y="218613"/>
                  </a:lnTo>
                  <a:lnTo>
                    <a:pt x="6733915" y="198556"/>
                  </a:lnTo>
                  <a:lnTo>
                    <a:pt x="6757813" y="189684"/>
                  </a:lnTo>
                  <a:lnTo>
                    <a:pt x="6781711" y="173131"/>
                  </a:lnTo>
                  <a:lnTo>
                    <a:pt x="6804068" y="154789"/>
                  </a:lnTo>
                  <a:lnTo>
                    <a:pt x="6827966" y="145991"/>
                  </a:lnTo>
                  <a:lnTo>
                    <a:pt x="6851093" y="131600"/>
                  </a:lnTo>
                  <a:lnTo>
                    <a:pt x="6874992" y="125113"/>
                  </a:lnTo>
                  <a:lnTo>
                    <a:pt x="6898119" y="118552"/>
                  </a:lnTo>
                  <a:lnTo>
                    <a:pt x="6922017" y="113258"/>
                  </a:lnTo>
                  <a:lnTo>
                    <a:pt x="6945916" y="95363"/>
                  </a:lnTo>
                  <a:lnTo>
                    <a:pt x="6969043" y="92083"/>
                  </a:lnTo>
                  <a:lnTo>
                    <a:pt x="6992941" y="72622"/>
                  </a:lnTo>
                  <a:lnTo>
                    <a:pt x="7016069" y="48539"/>
                  </a:lnTo>
                  <a:lnTo>
                    <a:pt x="7039967" y="40263"/>
                  </a:lnTo>
                  <a:lnTo>
                    <a:pt x="7063865" y="32657"/>
                  </a:lnTo>
                  <a:lnTo>
                    <a:pt x="7085451" y="23710"/>
                  </a:lnTo>
                  <a:lnTo>
                    <a:pt x="7109349" y="11929"/>
                  </a:lnTo>
                  <a:lnTo>
                    <a:pt x="7132476" y="10513"/>
                  </a:lnTo>
                  <a:lnTo>
                    <a:pt x="7156374" y="11482"/>
                  </a:lnTo>
                  <a:lnTo>
                    <a:pt x="7179502" y="6114"/>
                  </a:lnTo>
                  <a:lnTo>
                    <a:pt x="7203400" y="8052"/>
                  </a:lnTo>
                  <a:lnTo>
                    <a:pt x="7227298" y="0"/>
                  </a:lnTo>
                  <a:lnTo>
                    <a:pt x="7250426" y="12899"/>
                  </a:lnTo>
                  <a:lnTo>
                    <a:pt x="7274324" y="8723"/>
                  </a:lnTo>
                  <a:lnTo>
                    <a:pt x="7297451" y="4995"/>
                  </a:lnTo>
                </a:path>
              </a:pathLst>
            </a:custGeom>
            <a:ln w="25746" cap="flat">
              <a:solidFill>
                <a:srgbClr val="E67A17">
                  <a:alpha val="100000"/>
                </a:srgbClr>
              </a:solidFill>
              <a:prstDash val="solid"/>
              <a:round/>
            </a:ln>
          </p:spPr>
          <p:txBody>
            <a:bodyPr/>
            <a:lstStyle/>
            <a:p>
              <a:endParaRPr/>
            </a:p>
          </p:txBody>
        </p:sp>
        <p:sp>
          <p:nvSpPr>
            <p:cNvPr id="18" name="rc17"/>
            <p:cNvSpPr/>
            <p:nvPr/>
          </p:nvSpPr>
          <p:spPr>
            <a:xfrm>
              <a:off x="5285523" y="1591887"/>
              <a:ext cx="442541" cy="153838"/>
            </a:xfrm>
            <a:prstGeom prst="rect">
              <a:avLst/>
            </a:prstGeom>
          </p:spPr>
          <p:txBody>
            <a:bodyPr/>
            <a:lstStyle/>
            <a:p>
              <a:endParaRPr/>
            </a:p>
          </p:txBody>
        </p:sp>
        <p:sp>
          <p:nvSpPr>
            <p:cNvPr id="19" name="rc18"/>
            <p:cNvSpPr/>
            <p:nvPr/>
          </p:nvSpPr>
          <p:spPr>
            <a:xfrm>
              <a:off x="5728065" y="1591887"/>
              <a:ext cx="503660" cy="153838"/>
            </a:xfrm>
            <a:prstGeom prst="rect">
              <a:avLst/>
            </a:prstGeom>
          </p:spPr>
          <p:txBody>
            <a:bodyPr/>
            <a:lstStyle/>
            <a:p>
              <a:endParaRPr/>
            </a:p>
          </p:txBody>
        </p:sp>
        <p:sp>
          <p:nvSpPr>
            <p:cNvPr id="20" name="rc19"/>
            <p:cNvSpPr/>
            <p:nvPr/>
          </p:nvSpPr>
          <p:spPr>
            <a:xfrm>
              <a:off x="6231726" y="1591887"/>
              <a:ext cx="707114" cy="153838"/>
            </a:xfrm>
            <a:prstGeom prst="rect">
              <a:avLst/>
            </a:prstGeom>
          </p:spPr>
          <p:txBody>
            <a:bodyPr/>
            <a:lstStyle/>
            <a:p>
              <a:endParaRPr/>
            </a:p>
          </p:txBody>
        </p:sp>
        <p:sp>
          <p:nvSpPr>
            <p:cNvPr id="21" name="rc20"/>
            <p:cNvSpPr/>
            <p:nvPr/>
          </p:nvSpPr>
          <p:spPr>
            <a:xfrm>
              <a:off x="6938841" y="1591887"/>
              <a:ext cx="833941" cy="153838"/>
            </a:xfrm>
            <a:prstGeom prst="rect">
              <a:avLst/>
            </a:prstGeom>
          </p:spPr>
          <p:txBody>
            <a:bodyPr/>
            <a:lstStyle/>
            <a:p>
              <a:endParaRPr/>
            </a:p>
          </p:txBody>
        </p:sp>
        <p:sp>
          <p:nvSpPr>
            <p:cNvPr id="22" name="rc21"/>
            <p:cNvSpPr/>
            <p:nvPr/>
          </p:nvSpPr>
          <p:spPr>
            <a:xfrm>
              <a:off x="5285523" y="1745726"/>
              <a:ext cx="442541" cy="135838"/>
            </a:xfrm>
            <a:prstGeom prst="rect">
              <a:avLst/>
            </a:prstGeom>
          </p:spPr>
          <p:txBody>
            <a:bodyPr/>
            <a:lstStyle/>
            <a:p>
              <a:endParaRPr/>
            </a:p>
          </p:txBody>
        </p:sp>
        <p:sp>
          <p:nvSpPr>
            <p:cNvPr id="23" name="rc22"/>
            <p:cNvSpPr/>
            <p:nvPr/>
          </p:nvSpPr>
          <p:spPr>
            <a:xfrm>
              <a:off x="5728065" y="1745726"/>
              <a:ext cx="503660" cy="135838"/>
            </a:xfrm>
            <a:prstGeom prst="rect">
              <a:avLst/>
            </a:prstGeom>
          </p:spPr>
          <p:txBody>
            <a:bodyPr/>
            <a:lstStyle/>
            <a:p>
              <a:endParaRPr/>
            </a:p>
          </p:txBody>
        </p:sp>
        <p:sp>
          <p:nvSpPr>
            <p:cNvPr id="24" name="rc23"/>
            <p:cNvSpPr/>
            <p:nvPr/>
          </p:nvSpPr>
          <p:spPr>
            <a:xfrm>
              <a:off x="6231726" y="1745726"/>
              <a:ext cx="707114" cy="135838"/>
            </a:xfrm>
            <a:prstGeom prst="rect">
              <a:avLst/>
            </a:prstGeom>
          </p:spPr>
          <p:txBody>
            <a:bodyPr/>
            <a:lstStyle/>
            <a:p>
              <a:endParaRPr/>
            </a:p>
          </p:txBody>
        </p:sp>
        <p:sp>
          <p:nvSpPr>
            <p:cNvPr id="25" name="rc24"/>
            <p:cNvSpPr/>
            <p:nvPr/>
          </p:nvSpPr>
          <p:spPr>
            <a:xfrm>
              <a:off x="6938841" y="1745726"/>
              <a:ext cx="833941" cy="135838"/>
            </a:xfrm>
            <a:prstGeom prst="rect">
              <a:avLst/>
            </a:prstGeom>
          </p:spPr>
          <p:txBody>
            <a:bodyPr/>
            <a:lstStyle/>
            <a:p>
              <a:endParaRPr/>
            </a:p>
          </p:txBody>
        </p:sp>
        <p:sp>
          <p:nvSpPr>
            <p:cNvPr id="26" name="tx25"/>
            <p:cNvSpPr/>
            <p:nvPr/>
          </p:nvSpPr>
          <p:spPr>
            <a:xfrm>
              <a:off x="5696335" y="1644254"/>
              <a:ext cx="31729"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000000">
                      <a:alpha val="100000"/>
                    </a:srgbClr>
                  </a:solidFill>
                  <a:latin typeface="Arial"/>
                  <a:cs typeface="Arial"/>
                </a:rPr>
                <a:t> </a:t>
              </a:r>
            </a:p>
          </p:txBody>
        </p:sp>
        <p:sp>
          <p:nvSpPr>
            <p:cNvPr id="28" name="tx27"/>
            <p:cNvSpPr/>
            <p:nvPr/>
          </p:nvSpPr>
          <p:spPr>
            <a:xfrm>
              <a:off x="4572000" y="1332271"/>
              <a:ext cx="395660"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000000">
                      <a:alpha val="100000"/>
                    </a:srgbClr>
                  </a:solidFill>
                  <a:latin typeface="Arial"/>
                  <a:cs typeface="Arial"/>
                </a:rPr>
                <a:t>Dec '25</a:t>
              </a:r>
            </a:p>
          </p:txBody>
        </p:sp>
        <p:sp>
          <p:nvSpPr>
            <p:cNvPr id="29" name="tx28"/>
            <p:cNvSpPr/>
            <p:nvPr/>
          </p:nvSpPr>
          <p:spPr>
            <a:xfrm>
              <a:off x="4681728" y="1477110"/>
              <a:ext cx="285932"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E67A17">
                      <a:alpha val="100000"/>
                    </a:srgbClr>
                  </a:solidFill>
                  <a:latin typeface="Arial"/>
                  <a:cs typeface="Arial"/>
                </a:rPr>
                <a:t>159.5</a:t>
              </a:r>
            </a:p>
          </p:txBody>
        </p:sp>
        <p:sp>
          <p:nvSpPr>
            <p:cNvPr id="30" name="tx29"/>
            <p:cNvSpPr/>
            <p:nvPr/>
          </p:nvSpPr>
          <p:spPr>
            <a:xfrm>
              <a:off x="5075661" y="1332271"/>
              <a:ext cx="599114"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000000">
                      <a:alpha val="100000"/>
                    </a:srgbClr>
                  </a:solidFill>
                  <a:latin typeface="Arial"/>
                  <a:cs typeface="Arial"/>
                </a:rPr>
                <a:t>YoY % Chg</a:t>
              </a:r>
            </a:p>
          </p:txBody>
        </p:sp>
        <p:sp>
          <p:nvSpPr>
            <p:cNvPr id="31" name="tx30"/>
            <p:cNvSpPr/>
            <p:nvPr/>
          </p:nvSpPr>
          <p:spPr>
            <a:xfrm>
              <a:off x="5347603" y="1477110"/>
              <a:ext cx="327172" cy="81838"/>
            </a:xfrm>
            <a:prstGeom prst="rect">
              <a:avLst/>
            </a:prstGeom>
            <a:noFill/>
          </p:spPr>
          <p:txBody>
            <a:bodyPr wrap="none" lIns="0" tIns="0" rIns="0" bIns="0" anchor="ctr" anchorCtr="1"/>
            <a:lstStyle/>
            <a:p>
              <a:pPr marL="0" marR="0" indent="0" algn="l">
                <a:lnSpc>
                  <a:spcPts val="900"/>
                </a:lnSpc>
                <a:spcBef>
                  <a:spcPts val="0"/>
                </a:spcBef>
                <a:spcAft>
                  <a:spcPts val="0"/>
                </a:spcAft>
              </a:pPr>
              <a:r>
                <a:rPr sz="900" b="1">
                  <a:solidFill>
                    <a:srgbClr val="E67A17">
                      <a:alpha val="100000"/>
                    </a:srgbClr>
                  </a:solidFill>
                  <a:latin typeface="Arial"/>
                  <a:cs typeface="Arial"/>
                </a:rPr>
                <a:t>+0.4%</a:t>
              </a:r>
            </a:p>
          </p:txBody>
        </p:sp>
        <p:sp>
          <p:nvSpPr>
            <p:cNvPr id="34" name="pl33"/>
            <p:cNvSpPr/>
            <p:nvPr/>
          </p:nvSpPr>
          <p:spPr>
            <a:xfrm>
              <a:off x="1092543" y="1227844"/>
              <a:ext cx="0" cy="2609647"/>
            </a:xfrm>
            <a:custGeom>
              <a:avLst/>
              <a:gdLst/>
              <a:ahLst/>
              <a:cxnLst/>
              <a:rect l="0" t="0" r="0" b="0"/>
              <a:pathLst>
                <a:path h="2609647">
                  <a:moveTo>
                    <a:pt x="0" y="2609647"/>
                  </a:moveTo>
                  <a:lnTo>
                    <a:pt x="0" y="0"/>
                  </a:lnTo>
                </a:path>
              </a:pathLst>
            </a:custGeom>
            <a:ln w="6775" cap="flat">
              <a:solidFill>
                <a:srgbClr val="000000">
                  <a:alpha val="100000"/>
                </a:srgbClr>
              </a:solidFill>
              <a:prstDash val="solid"/>
              <a:round/>
            </a:ln>
          </p:spPr>
          <p:txBody>
            <a:bodyPr/>
            <a:lstStyle/>
            <a:p>
              <a:endParaRPr/>
            </a:p>
          </p:txBody>
        </p:sp>
        <p:sp>
          <p:nvSpPr>
            <p:cNvPr id="35" name="tx34"/>
            <p:cNvSpPr/>
            <p:nvPr/>
          </p:nvSpPr>
          <p:spPr>
            <a:xfrm>
              <a:off x="753968" y="3792000"/>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125</a:t>
              </a:r>
            </a:p>
          </p:txBody>
        </p:sp>
        <p:sp>
          <p:nvSpPr>
            <p:cNvPr id="36" name="tx35"/>
            <p:cNvSpPr/>
            <p:nvPr/>
          </p:nvSpPr>
          <p:spPr>
            <a:xfrm>
              <a:off x="753968" y="3419193"/>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130</a:t>
              </a:r>
            </a:p>
          </p:txBody>
        </p:sp>
        <p:sp>
          <p:nvSpPr>
            <p:cNvPr id="37" name="tx36"/>
            <p:cNvSpPr/>
            <p:nvPr/>
          </p:nvSpPr>
          <p:spPr>
            <a:xfrm>
              <a:off x="753968" y="3046387"/>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135</a:t>
              </a:r>
            </a:p>
          </p:txBody>
        </p:sp>
        <p:sp>
          <p:nvSpPr>
            <p:cNvPr id="38" name="tx37"/>
            <p:cNvSpPr/>
            <p:nvPr/>
          </p:nvSpPr>
          <p:spPr>
            <a:xfrm>
              <a:off x="753968" y="2673580"/>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140</a:t>
              </a:r>
            </a:p>
          </p:txBody>
        </p:sp>
        <p:sp>
          <p:nvSpPr>
            <p:cNvPr id="39" name="tx38"/>
            <p:cNvSpPr/>
            <p:nvPr/>
          </p:nvSpPr>
          <p:spPr>
            <a:xfrm>
              <a:off x="753968" y="2300773"/>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145</a:t>
              </a:r>
            </a:p>
          </p:txBody>
        </p:sp>
        <p:sp>
          <p:nvSpPr>
            <p:cNvPr id="40" name="tx39"/>
            <p:cNvSpPr/>
            <p:nvPr/>
          </p:nvSpPr>
          <p:spPr>
            <a:xfrm>
              <a:off x="753968" y="1927966"/>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150</a:t>
              </a:r>
            </a:p>
          </p:txBody>
        </p:sp>
        <p:sp>
          <p:nvSpPr>
            <p:cNvPr id="41" name="tx40"/>
            <p:cNvSpPr/>
            <p:nvPr/>
          </p:nvSpPr>
          <p:spPr>
            <a:xfrm>
              <a:off x="753968" y="1555160"/>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155</a:t>
              </a:r>
            </a:p>
          </p:txBody>
        </p:sp>
        <p:sp>
          <p:nvSpPr>
            <p:cNvPr id="42" name="tx41"/>
            <p:cNvSpPr/>
            <p:nvPr/>
          </p:nvSpPr>
          <p:spPr>
            <a:xfrm>
              <a:off x="753968" y="1182353"/>
              <a:ext cx="212049"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160</a:t>
              </a:r>
            </a:p>
          </p:txBody>
        </p:sp>
        <p:sp>
          <p:nvSpPr>
            <p:cNvPr id="43" name="pl42"/>
            <p:cNvSpPr/>
            <p:nvPr/>
          </p:nvSpPr>
          <p:spPr>
            <a:xfrm>
              <a:off x="1092543" y="3837492"/>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4" name="pl43"/>
            <p:cNvSpPr/>
            <p:nvPr/>
          </p:nvSpPr>
          <p:spPr>
            <a:xfrm>
              <a:off x="1092543" y="3464685"/>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5" name="pl44"/>
            <p:cNvSpPr/>
            <p:nvPr/>
          </p:nvSpPr>
          <p:spPr>
            <a:xfrm>
              <a:off x="1092543" y="3091878"/>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6" name="pl45"/>
            <p:cNvSpPr/>
            <p:nvPr/>
          </p:nvSpPr>
          <p:spPr>
            <a:xfrm>
              <a:off x="1092543" y="2719071"/>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7" name="pl46"/>
            <p:cNvSpPr/>
            <p:nvPr/>
          </p:nvSpPr>
          <p:spPr>
            <a:xfrm>
              <a:off x="1092543" y="2346265"/>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8" name="pl47"/>
            <p:cNvSpPr/>
            <p:nvPr/>
          </p:nvSpPr>
          <p:spPr>
            <a:xfrm>
              <a:off x="1092543" y="1973458"/>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49" name="pl48"/>
            <p:cNvSpPr/>
            <p:nvPr/>
          </p:nvSpPr>
          <p:spPr>
            <a:xfrm>
              <a:off x="1092543" y="1600651"/>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50" name="pl49"/>
            <p:cNvSpPr/>
            <p:nvPr/>
          </p:nvSpPr>
          <p:spPr>
            <a:xfrm>
              <a:off x="1092543" y="1227844"/>
              <a:ext cx="72000" cy="0"/>
            </a:xfrm>
            <a:custGeom>
              <a:avLst/>
              <a:gdLst/>
              <a:ahLst/>
              <a:cxnLst/>
              <a:rect l="0" t="0" r="0" b="0"/>
              <a:pathLst>
                <a:path w="72000">
                  <a:moveTo>
                    <a:pt x="72000" y="0"/>
                  </a:moveTo>
                  <a:lnTo>
                    <a:pt x="0" y="0"/>
                  </a:lnTo>
                </a:path>
              </a:pathLst>
            </a:custGeom>
            <a:ln w="6775" cap="flat">
              <a:solidFill>
                <a:srgbClr val="000000">
                  <a:alpha val="100000"/>
                </a:srgbClr>
              </a:solidFill>
              <a:prstDash val="solid"/>
              <a:round/>
            </a:ln>
          </p:spPr>
          <p:txBody>
            <a:bodyPr/>
            <a:lstStyle/>
            <a:p>
              <a:endParaRPr/>
            </a:p>
          </p:txBody>
        </p:sp>
        <p:sp>
          <p:nvSpPr>
            <p:cNvPr id="51" name="pl50"/>
            <p:cNvSpPr/>
            <p:nvPr/>
          </p:nvSpPr>
          <p:spPr>
            <a:xfrm>
              <a:off x="1092543" y="3837492"/>
              <a:ext cx="7443416" cy="0"/>
            </a:xfrm>
            <a:custGeom>
              <a:avLst/>
              <a:gdLst/>
              <a:ahLst/>
              <a:cxnLst/>
              <a:rect l="0" t="0" r="0" b="0"/>
              <a:pathLst>
                <a:path w="7443416">
                  <a:moveTo>
                    <a:pt x="0" y="0"/>
                  </a:moveTo>
                  <a:lnTo>
                    <a:pt x="7443416" y="0"/>
                  </a:lnTo>
                </a:path>
              </a:pathLst>
            </a:custGeom>
            <a:ln w="6775" cap="flat">
              <a:solidFill>
                <a:srgbClr val="000000">
                  <a:alpha val="100000"/>
                </a:srgbClr>
              </a:solidFill>
              <a:prstDash val="solid"/>
              <a:round/>
            </a:ln>
          </p:spPr>
          <p:txBody>
            <a:bodyPr/>
            <a:lstStyle/>
            <a:p>
              <a:endParaRPr/>
            </a:p>
          </p:txBody>
        </p:sp>
        <p:sp>
          <p:nvSpPr>
            <p:cNvPr id="52" name="pl51"/>
            <p:cNvSpPr/>
            <p:nvPr/>
          </p:nvSpPr>
          <p:spPr>
            <a:xfrm>
              <a:off x="1165525"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3" name="pl52"/>
            <p:cNvSpPr/>
            <p:nvPr/>
          </p:nvSpPr>
          <p:spPr>
            <a:xfrm>
              <a:off x="2573981"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4" name="pl53"/>
            <p:cNvSpPr/>
            <p:nvPr/>
          </p:nvSpPr>
          <p:spPr>
            <a:xfrm>
              <a:off x="3981667"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5" name="pl54"/>
            <p:cNvSpPr/>
            <p:nvPr/>
          </p:nvSpPr>
          <p:spPr>
            <a:xfrm>
              <a:off x="5389352"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6" name="pl55"/>
            <p:cNvSpPr/>
            <p:nvPr/>
          </p:nvSpPr>
          <p:spPr>
            <a:xfrm>
              <a:off x="6797037"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7" name="pl56"/>
            <p:cNvSpPr/>
            <p:nvPr/>
          </p:nvSpPr>
          <p:spPr>
            <a:xfrm>
              <a:off x="8205493" y="3765492"/>
              <a:ext cx="0" cy="72000"/>
            </a:xfrm>
            <a:custGeom>
              <a:avLst/>
              <a:gdLst/>
              <a:ahLst/>
              <a:cxnLst/>
              <a:rect l="0" t="0" r="0" b="0"/>
              <a:pathLst>
                <a:path h="72000">
                  <a:moveTo>
                    <a:pt x="0" y="0"/>
                  </a:moveTo>
                  <a:lnTo>
                    <a:pt x="0" y="72000"/>
                  </a:lnTo>
                </a:path>
              </a:pathLst>
            </a:custGeom>
            <a:ln w="6775" cap="flat">
              <a:solidFill>
                <a:srgbClr val="000000">
                  <a:alpha val="100000"/>
                </a:srgbClr>
              </a:solidFill>
              <a:prstDash val="solid"/>
              <a:round/>
            </a:ln>
          </p:spPr>
          <p:txBody>
            <a:bodyPr/>
            <a:lstStyle/>
            <a:p>
              <a:endParaRPr/>
            </a:p>
          </p:txBody>
        </p:sp>
        <p:sp>
          <p:nvSpPr>
            <p:cNvPr id="58" name="tx57"/>
            <p:cNvSpPr/>
            <p:nvPr/>
          </p:nvSpPr>
          <p:spPr>
            <a:xfrm>
              <a:off x="904053"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2000</a:t>
              </a:r>
            </a:p>
          </p:txBody>
        </p:sp>
        <p:sp>
          <p:nvSpPr>
            <p:cNvPr id="59" name="tx58"/>
            <p:cNvSpPr/>
            <p:nvPr/>
          </p:nvSpPr>
          <p:spPr>
            <a:xfrm>
              <a:off x="2312509"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2005</a:t>
              </a:r>
            </a:p>
          </p:txBody>
        </p:sp>
        <p:sp>
          <p:nvSpPr>
            <p:cNvPr id="60" name="tx59"/>
            <p:cNvSpPr/>
            <p:nvPr/>
          </p:nvSpPr>
          <p:spPr>
            <a:xfrm>
              <a:off x="3720194"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2010</a:t>
              </a:r>
            </a:p>
          </p:txBody>
        </p:sp>
        <p:sp>
          <p:nvSpPr>
            <p:cNvPr id="61" name="tx60"/>
            <p:cNvSpPr/>
            <p:nvPr/>
          </p:nvSpPr>
          <p:spPr>
            <a:xfrm>
              <a:off x="5127879"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2015</a:t>
              </a:r>
            </a:p>
          </p:txBody>
        </p:sp>
        <p:sp>
          <p:nvSpPr>
            <p:cNvPr id="62" name="tx61"/>
            <p:cNvSpPr/>
            <p:nvPr/>
          </p:nvSpPr>
          <p:spPr>
            <a:xfrm>
              <a:off x="6535564"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2020</a:t>
              </a:r>
            </a:p>
          </p:txBody>
        </p:sp>
        <p:sp>
          <p:nvSpPr>
            <p:cNvPr id="63" name="tx62"/>
            <p:cNvSpPr/>
            <p:nvPr/>
          </p:nvSpPr>
          <p:spPr>
            <a:xfrm>
              <a:off x="7944020" y="3989322"/>
              <a:ext cx="522945"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Jan 2025</a:t>
              </a:r>
            </a:p>
          </p:txBody>
        </p:sp>
        <p:sp>
          <p:nvSpPr>
            <p:cNvPr id="64" name="tx63"/>
            <p:cNvSpPr/>
            <p:nvPr/>
          </p:nvSpPr>
          <p:spPr>
            <a:xfrm rot="-5400000">
              <a:off x="223415" y="2487176"/>
              <a:ext cx="663671"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Millions, SA</a:t>
              </a:r>
            </a:p>
          </p:txBody>
        </p:sp>
        <p:sp>
          <p:nvSpPr>
            <p:cNvPr id="65" name="tx64"/>
            <p:cNvSpPr/>
            <p:nvPr/>
          </p:nvSpPr>
          <p:spPr>
            <a:xfrm>
              <a:off x="1092543" y="1067272"/>
              <a:ext cx="811804"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b="1">
                  <a:solidFill>
                    <a:srgbClr val="414B56">
                      <a:alpha val="100000"/>
                    </a:srgbClr>
                  </a:solidFill>
                  <a:latin typeface="Arial"/>
                  <a:cs typeface="Arial"/>
                </a:rPr>
                <a:t>United States</a:t>
              </a:r>
            </a:p>
          </p:txBody>
        </p:sp>
        <p:sp>
          <p:nvSpPr>
            <p:cNvPr id="66" name="tx65"/>
            <p:cNvSpPr/>
            <p:nvPr/>
          </p:nvSpPr>
          <p:spPr>
            <a:xfrm>
              <a:off x="1092543" y="861803"/>
              <a:ext cx="1583557" cy="109179"/>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A6F8F">
                      <a:alpha val="100000"/>
                    </a:srgbClr>
                  </a:solidFill>
                  <a:latin typeface="Arial"/>
                  <a:cs typeface="Arial"/>
                </a:rPr>
                <a:t>Nonfarm Employment</a:t>
              </a:r>
            </a:p>
          </p:txBody>
        </p:sp>
        <p:sp>
          <p:nvSpPr>
            <p:cNvPr id="67" name="tx66"/>
            <p:cNvSpPr/>
            <p:nvPr/>
          </p:nvSpPr>
          <p:spPr>
            <a:xfrm>
              <a:off x="1092543" y="4238737"/>
              <a:ext cx="0" cy="90982"/>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68" name="tx67"/>
            <p:cNvSpPr/>
            <p:nvPr/>
          </p:nvSpPr>
          <p:spPr>
            <a:xfrm>
              <a:off x="1092543" y="4375897"/>
              <a:ext cx="0" cy="90982"/>
            </a:xfrm>
            <a:prstGeom prst="rect">
              <a:avLst/>
            </a:prstGeom>
            <a:noFill/>
          </p:spPr>
          <p:txBody>
            <a:bodyPr wrap="none" lIns="0" tIns="0" rIns="0" bIns="0" anchor="ctr" anchorCtr="1"/>
            <a:lstStyle/>
            <a:p>
              <a:pPr marL="0" marR="0" indent="0" algn="l">
                <a:lnSpc>
                  <a:spcPts val="1000"/>
                </a:lnSpc>
                <a:spcBef>
                  <a:spcPts val="0"/>
                </a:spcBef>
                <a:spcAft>
                  <a:spcPts val="0"/>
                </a:spcAft>
              </a:pPr>
              <a:endParaRPr/>
            </a:p>
          </p:txBody>
        </p:sp>
        <p:sp>
          <p:nvSpPr>
            <p:cNvPr id="69" name="tx68"/>
            <p:cNvSpPr/>
            <p:nvPr/>
          </p:nvSpPr>
          <p:spPr>
            <a:xfrm>
              <a:off x="1092543" y="4513057"/>
              <a:ext cx="1843796"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Last data point: </a:t>
              </a:r>
              <a:r>
                <a:rPr lang="en-US" sz="1000">
                  <a:solidFill>
                    <a:srgbClr val="000000">
                      <a:alpha val="100000"/>
                    </a:srgbClr>
                  </a:solidFill>
                  <a:latin typeface="Arial"/>
                  <a:cs typeface="Arial"/>
                </a:rPr>
                <a:t>December</a:t>
              </a:r>
              <a:r>
                <a:rPr sz="1000">
                  <a:solidFill>
                    <a:srgbClr val="000000">
                      <a:alpha val="100000"/>
                    </a:srgbClr>
                  </a:solidFill>
                  <a:latin typeface="Arial"/>
                  <a:cs typeface="Arial"/>
                </a:rPr>
                <a:t> 2025.</a:t>
              </a:r>
            </a:p>
          </p:txBody>
        </p:sp>
        <p:sp>
          <p:nvSpPr>
            <p:cNvPr id="70" name="tx69"/>
            <p:cNvSpPr/>
            <p:nvPr/>
          </p:nvSpPr>
          <p:spPr>
            <a:xfrm>
              <a:off x="1092543" y="4650217"/>
              <a:ext cx="3072384" cy="90982"/>
            </a:xfrm>
            <a:prstGeom prst="rect">
              <a:avLst/>
            </a:prstGeom>
            <a:noFill/>
          </p:spPr>
          <p:txBody>
            <a:bodyPr wrap="none" lIns="0" tIns="0" rIns="0" bIns="0" anchor="ctr" anchorCtr="1"/>
            <a:lstStyle/>
            <a:p>
              <a:pPr marL="0" marR="0" indent="0" algn="l">
                <a:lnSpc>
                  <a:spcPts val="1000"/>
                </a:lnSpc>
                <a:spcBef>
                  <a:spcPts val="0"/>
                </a:spcBef>
                <a:spcAft>
                  <a:spcPts val="0"/>
                </a:spcAft>
              </a:pPr>
              <a:r>
                <a:rPr sz="1000">
                  <a:solidFill>
                    <a:srgbClr val="000000">
                      <a:alpha val="100000"/>
                    </a:srgbClr>
                  </a:solidFill>
                  <a:latin typeface="Arial"/>
                  <a:cs typeface="Arial"/>
                </a:rPr>
                <a:t>Source: Bureau of Labor Statistics via Haver Analytics.</a:t>
              </a:r>
            </a:p>
          </p:txBody>
        </p:sp>
      </p:grpSp>
      <p:sp>
        <p:nvSpPr>
          <p:cNvPr id="71" name="TextBox 70">
            <a:extLst>
              <a:ext uri="{FF2B5EF4-FFF2-40B4-BE49-F238E27FC236}">
                <a16:creationId xmlns:a16="http://schemas.microsoft.com/office/drawing/2014/main" id="{B51C3A34-969D-C37C-41C7-4F9E6B8EE862}"/>
              </a:ext>
            </a:extLst>
          </p:cNvPr>
          <p:cNvSpPr txBox="1"/>
          <p:nvPr/>
        </p:nvSpPr>
        <p:spPr>
          <a:xfrm>
            <a:off x="42873" y="3941872"/>
            <a:ext cx="645775" cy="276999"/>
          </a:xfrm>
          <a:prstGeom prst="rect">
            <a:avLst/>
          </a:prstGeom>
          <a:solidFill>
            <a:schemeClr val="bg1"/>
          </a:solidFill>
          <a:ln>
            <a:solidFill>
              <a:srgbClr val="960909"/>
            </a:solidFill>
          </a:ln>
        </p:spPr>
        <p:txBody>
          <a:bodyPr wrap="square" lIns="45720" tIns="0" rIns="45720" bIns="0" rtlCol="0">
            <a:spAutoFit/>
          </a:bodyPr>
          <a:lstStyle/>
          <a:p>
            <a:pPr algn="ctr"/>
            <a:r>
              <a:rPr lang="en-US" sz="900">
                <a:solidFill>
                  <a:srgbClr val="960909"/>
                </a:solidFill>
              </a:rPr>
              <a:t>Zoomed in for scale</a:t>
            </a:r>
          </a:p>
        </p:txBody>
      </p:sp>
      <p:cxnSp>
        <p:nvCxnSpPr>
          <p:cNvPr id="72" name="Straight Arrow Connector 71">
            <a:extLst>
              <a:ext uri="{FF2B5EF4-FFF2-40B4-BE49-F238E27FC236}">
                <a16:creationId xmlns:a16="http://schemas.microsoft.com/office/drawing/2014/main" id="{260A9984-08F1-8144-E6BE-D9A0DF764B16}"/>
              </a:ext>
            </a:extLst>
          </p:cNvPr>
          <p:cNvCxnSpPr>
            <a:cxnSpLocks/>
            <a:stCxn id="71" idx="3"/>
          </p:cNvCxnSpPr>
          <p:nvPr/>
        </p:nvCxnSpPr>
        <p:spPr>
          <a:xfrm flipV="1">
            <a:off x="688648" y="3883088"/>
            <a:ext cx="171220" cy="197284"/>
          </a:xfrm>
          <a:prstGeom prst="straightConnector1">
            <a:avLst/>
          </a:prstGeom>
          <a:ln>
            <a:solidFill>
              <a:srgbClr val="960909"/>
            </a:solidFill>
            <a:tailEnd type="triangle"/>
          </a:ln>
        </p:spPr>
        <p:style>
          <a:lnRef idx="1">
            <a:schemeClr val="accent1"/>
          </a:lnRef>
          <a:fillRef idx="0">
            <a:schemeClr val="accent1"/>
          </a:fillRef>
          <a:effectRef idx="0">
            <a:schemeClr val="accent1"/>
          </a:effectRef>
          <a:fontRef idx="minor">
            <a:schemeClr val="tx1"/>
          </a:fontRef>
        </p:style>
      </p:cxnSp>
      <p:sp>
        <p:nvSpPr>
          <p:cNvPr id="78" name="Slide Number Placeholder 2">
            <a:extLst>
              <a:ext uri="{FF2B5EF4-FFF2-40B4-BE49-F238E27FC236}">
                <a16:creationId xmlns:a16="http://schemas.microsoft.com/office/drawing/2014/main" id="{935392D0-EE06-7355-FC5F-D5F130DC27BB}"/>
              </a:ext>
            </a:extLst>
          </p:cNvPr>
          <p:cNvSpPr>
            <a:spLocks noGrp="1"/>
          </p:cNvSpPr>
          <p:nvPr>
            <p:ph type="sldNum" sz="quarter" idx="10"/>
          </p:nvPr>
        </p:nvSpPr>
        <p:spPr>
          <a:xfrm>
            <a:off x="4414657" y="4718130"/>
            <a:ext cx="314687" cy="274637"/>
          </a:xfrm>
        </p:spPr>
        <p:txBody>
          <a:bodyPr/>
          <a:lstStyle/>
          <a:p>
            <a:fld id="{16DB3CF8-59E7-44C6-88F7-CC6EEF5857E3}" type="slidenum">
              <a:rPr lang="en-US" smtClean="0"/>
              <a:pPr/>
              <a:t>9</a:t>
            </a:fld>
            <a:endParaRPr lang="en-US"/>
          </a:p>
        </p:txBody>
      </p:sp>
    </p:spTree>
  </p:cSld>
  <p:clrMapOvr>
    <a:masterClrMapping/>
  </p:clrMapOvr>
</p:sld>
</file>

<file path=ppt/theme/theme1.xml><?xml version="1.0" encoding="utf-8"?>
<a:theme xmlns:a="http://schemas.openxmlformats.org/drawingml/2006/main" name="briefingmaster">
  <a:themeElements>
    <a:clrScheme name="Fed Colors 1">
      <a:dk1>
        <a:sysClr val="windowText" lastClr="000000"/>
      </a:dk1>
      <a:lt1>
        <a:sysClr val="window" lastClr="FFFFFF"/>
      </a:lt1>
      <a:dk2>
        <a:srgbClr val="44546A"/>
      </a:dk2>
      <a:lt2>
        <a:srgbClr val="E7E6E6"/>
      </a:lt2>
      <a:accent1>
        <a:srgbClr val="2875A8"/>
      </a:accent1>
      <a:accent2>
        <a:srgbClr val="E67A17"/>
      </a:accent2>
      <a:accent3>
        <a:srgbClr val="414B56"/>
      </a:accent3>
      <a:accent4>
        <a:srgbClr val="599871"/>
      </a:accent4>
      <a:accent5>
        <a:srgbClr val="7FB6CA"/>
      </a:accent5>
      <a:accent6>
        <a:srgbClr val="12B3D1"/>
      </a:accent6>
      <a:hlink>
        <a:srgbClr val="0563C1"/>
      </a:hlink>
      <a:folHlink>
        <a:srgbClr val="954F72"/>
      </a:folHlink>
    </a:clrScheme>
    <a:fontScheme name="Chart Title and Subtitl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65269c60-0483-4c57-9e8c-3779d6900235}" enabled="1" method="Privileged" siteId="{b397c653-5b19-463f-b9fc-af658ded9128}" removed="0"/>
</clbl:labelList>
</file>

<file path=docProps/app.xml><?xml version="1.0" encoding="utf-8"?>
<Properties xmlns="http://schemas.openxmlformats.org/officeDocument/2006/extended-properties" xmlns:vt="http://schemas.openxmlformats.org/officeDocument/2006/docPropsVTypes">
  <Template/>
  <TotalTime>3123</TotalTime>
  <Words>1599</Words>
  <Application>Microsoft Office PowerPoint</Application>
  <PresentationFormat>On-screen Show (16:9)</PresentationFormat>
  <Paragraphs>428</Paragraphs>
  <Slides>21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Gill Sans MT</vt:lpstr>
      <vt:lpstr>Symbol</vt:lpstr>
      <vt:lpstr>Wingdings</vt:lpstr>
      <vt:lpstr>briefingmaster</vt:lpstr>
      <vt:lpstr>National Economic Outlook</vt:lpstr>
      <vt:lpstr>Roadmap for today’s presentation</vt:lpstr>
      <vt:lpstr>The Federal Reserve System is a decentralized central bank</vt:lpstr>
      <vt:lpstr>The economy appears to be on solid footing as 2026 begins</vt:lpstr>
      <vt:lpstr>Consumer sentiment has fallen over the last two years, but spending continues to increase</vt:lpstr>
      <vt:lpstr>Key Takeaways</vt:lpstr>
      <vt:lpstr>Private payroll gains have slowed; federal government employment dropped in October</vt:lpstr>
      <vt:lpstr>Healthcare and hospitality led private payroll growth in recent months</vt:lpstr>
      <vt:lpstr>Overall, payroll employment leveled off in 2025</vt:lpstr>
      <vt:lpstr>PowerPoint Presentation</vt:lpstr>
      <vt:lpstr>Household perceptions of the labor market have weakened…</vt:lpstr>
      <vt:lpstr>…but could this time be different?</vt:lpstr>
      <vt:lpstr>Overall, the unemployment rate remains low</vt:lpstr>
      <vt:lpstr>Key Takeaways</vt:lpstr>
      <vt:lpstr>Inflation has moved sideways, at best</vt:lpstr>
      <vt:lpstr>Core goods inflation has increased, and core services inflation is still elevated</vt:lpstr>
      <vt:lpstr>PowerPoint Presentation</vt:lpstr>
      <vt:lpstr>Average earnings have barely kept pace with inflation over the last 5 years</vt:lpstr>
      <vt:lpstr>Key Takeaways</vt:lpstr>
      <vt:lpstr>Interest rate projections are mixed, with a median of one 25 basis point cut this year</vt:lpstr>
      <vt:lpstr>Key Takeaways</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Chris.Vecchio@clev.frb.org</dc:creator>
  <cp:lastModifiedBy>Dunn, Julianne E</cp:lastModifiedBy>
  <cp:revision>3</cp:revision>
  <cp:lastPrinted>2015-04-21T22:05:36Z</cp:lastPrinted>
  <dcterms:created xsi:type="dcterms:W3CDTF">2011-08-04T15:41:22Z</dcterms:created>
  <dcterms:modified xsi:type="dcterms:W3CDTF">2026-02-01T19:45:30Z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d4d02eef-c7ca-4530-858f-fb0bc4a0f192</vt:lpwstr>
  </property>
  <property fmtid="{D5CDD505-2E9C-101B-9397-08002B2CF9AE}" pid="3" name="MSIP_Label_65269c60-0483-4c57-9e8c-3779d6900235_Enabled">
    <vt:lpwstr>true</vt:lpwstr>
  </property>
  <property fmtid="{D5CDD505-2E9C-101B-9397-08002B2CF9AE}" pid="4" name="MSIP_Label_65269c60-0483-4c57-9e8c-3779d6900235_SetDate">
    <vt:lpwstr>2023-05-09T20:37:04Z</vt:lpwstr>
  </property>
  <property fmtid="{D5CDD505-2E9C-101B-9397-08002B2CF9AE}" pid="5" name="MSIP_Label_65269c60-0483-4c57-9e8c-3779d6900235_Method">
    <vt:lpwstr>Privileged</vt:lpwstr>
  </property>
  <property fmtid="{D5CDD505-2E9C-101B-9397-08002B2CF9AE}" pid="6" name="MSIP_Label_65269c60-0483-4c57-9e8c-3779d6900235_Name">
    <vt:lpwstr>65269c60-0483-4c57-9e8c-3779d6900235</vt:lpwstr>
  </property>
  <property fmtid="{D5CDD505-2E9C-101B-9397-08002B2CF9AE}" pid="7" name="MSIP_Label_65269c60-0483-4c57-9e8c-3779d6900235_SiteId">
    <vt:lpwstr>b397c653-5b19-463f-b9fc-af658ded9128</vt:lpwstr>
  </property>
  <property fmtid="{D5CDD505-2E9C-101B-9397-08002B2CF9AE}" pid="8" name="MSIP_Label_65269c60-0483-4c57-9e8c-3779d6900235_ActionId">
    <vt:lpwstr>0ae09704-d999-4cf9-8e2e-6918898961cc</vt:lpwstr>
  </property>
  <property fmtid="{D5CDD505-2E9C-101B-9397-08002B2CF9AE}" pid="9" name="MSIP_Label_65269c60-0483-4c57-9e8c-3779d6900235_ContentBits">
    <vt:lpwstr>0</vt:lpwstr>
  </property>
</Properties>
</file>