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32" r:id="rId2"/>
    <p:sldId id="318" r:id="rId3"/>
    <p:sldId id="320" r:id="rId4"/>
    <p:sldId id="328" r:id="rId5"/>
    <p:sldId id="321" r:id="rId6"/>
    <p:sldId id="322" r:id="rId7"/>
    <p:sldId id="327" r:id="rId8"/>
    <p:sldId id="324" r:id="rId9"/>
    <p:sldId id="325" r:id="rId10"/>
    <p:sldId id="329" r:id="rId11"/>
    <p:sldId id="323" r:id="rId12"/>
    <p:sldId id="330" r:id="rId13"/>
    <p:sldId id="326" r:id="rId14"/>
    <p:sldId id="33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94" autoAdjust="0"/>
  </p:normalViewPr>
  <p:slideViewPr>
    <p:cSldViewPr snapToGrid="0">
      <p:cViewPr varScale="1">
        <p:scale>
          <a:sx n="121" d="100"/>
          <a:sy n="121" d="100"/>
        </p:scale>
        <p:origin x="72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9AAD3B-736B-4350-9210-767D565A50BC}" type="datetimeFigureOut">
              <a:rPr lang="en-US" smtClean="0"/>
              <a:t>3/21/24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C3A7D-D5C4-491D-8700-2EEF9CA3EAD7}" type="slidenum">
              <a:rPr lang="en-US" smtClean="0"/>
              <a:t>‹#›</a:t>
            </a:fld>
            <a:endParaRPr lang="en-US"/>
          </a:p>
        </p:txBody>
      </p:sp>
    </p:spTree>
    <p:extLst>
      <p:ext uri="{BB962C8B-B14F-4D97-AF65-F5344CB8AC3E}">
        <p14:creationId xmlns:p14="http://schemas.microsoft.com/office/powerpoint/2010/main" val="2407501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0C3A7D-D5C4-491D-8700-2EEF9CA3EAD7}" type="slidenum">
              <a:rPr lang="en-US" smtClean="0"/>
              <a:t>2</a:t>
            </a:fld>
            <a:endParaRPr lang="en-US"/>
          </a:p>
        </p:txBody>
      </p:sp>
    </p:spTree>
    <p:extLst>
      <p:ext uri="{BB962C8B-B14F-4D97-AF65-F5344CB8AC3E}">
        <p14:creationId xmlns:p14="http://schemas.microsoft.com/office/powerpoint/2010/main" val="1314604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7CD11-F70B-83EF-2121-27F81D1F12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AE623C-7D7B-2E84-83D9-017AF44B73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9E40C8-DD2B-BCF0-9A44-F279FF578741}"/>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5" name="Footer Placeholder 4">
            <a:extLst>
              <a:ext uri="{FF2B5EF4-FFF2-40B4-BE49-F238E27FC236}">
                <a16:creationId xmlns:a16="http://schemas.microsoft.com/office/drawing/2014/main" id="{23E1CC3E-C28B-FE54-06A1-34B8CBBC9E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5EEAA7-248E-7D66-4F58-0A53BC7CEC1A}"/>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1411060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0A865-EC6F-E7D8-1210-27B1EC186E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07D14C-61AA-FB7C-0A69-307F69F1CE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41FA-C9A2-67C0-C15D-008428485DFE}"/>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5" name="Footer Placeholder 4">
            <a:extLst>
              <a:ext uri="{FF2B5EF4-FFF2-40B4-BE49-F238E27FC236}">
                <a16:creationId xmlns:a16="http://schemas.microsoft.com/office/drawing/2014/main" id="{2C27A4D3-A6DF-908E-A64F-FEC4980524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423D52-725F-4BF2-C85E-537246446D8A}"/>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3998103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884A33-19A8-0E5E-9D89-998F872D89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C4E19B-96E2-33F1-1C55-92E1B0B614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B6260B-5FE7-F173-943B-73347BD786B1}"/>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5" name="Footer Placeholder 4">
            <a:extLst>
              <a:ext uri="{FF2B5EF4-FFF2-40B4-BE49-F238E27FC236}">
                <a16:creationId xmlns:a16="http://schemas.microsoft.com/office/drawing/2014/main" id="{BD72BB90-686D-FFFC-72F2-8F2C039FA3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6F28D9-6E4B-BE9E-4E5E-AE3F4835893F}"/>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2547274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FF278-1BDA-AB17-37E2-F1B5D9A628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C80F3B-0105-0D44-6F27-EB264FC5B5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67E9FB-3F77-F47E-BBAB-C9C5203D89D4}"/>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5" name="Footer Placeholder 4">
            <a:extLst>
              <a:ext uri="{FF2B5EF4-FFF2-40B4-BE49-F238E27FC236}">
                <a16:creationId xmlns:a16="http://schemas.microsoft.com/office/drawing/2014/main" id="{D61F6442-02E7-5303-FE7D-E63062B50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50C45C-0A9D-FB81-0E1E-C996A0793632}"/>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111175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E68EE-AB38-2235-7D59-2FA525D02D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C2CD97-81F6-A2C4-1D08-B3ADA8D303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F34385-BEFD-5BFB-1D97-374C1D6AFFF6}"/>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5" name="Footer Placeholder 4">
            <a:extLst>
              <a:ext uri="{FF2B5EF4-FFF2-40B4-BE49-F238E27FC236}">
                <a16:creationId xmlns:a16="http://schemas.microsoft.com/office/drawing/2014/main" id="{A86ED506-4457-43B8-5658-94FBF39AF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2DE568-A9AD-30CE-FDD2-AFD1A2572CBA}"/>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302058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8087C-E992-7666-3DF5-5D1E28F63D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D6885F-DB3C-62AC-67F0-3348D9BE78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EFD393-30A0-1578-E193-6D8634E75D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3A3071-B8F5-2C93-E5C0-703984BAB228}"/>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6" name="Footer Placeholder 5">
            <a:extLst>
              <a:ext uri="{FF2B5EF4-FFF2-40B4-BE49-F238E27FC236}">
                <a16:creationId xmlns:a16="http://schemas.microsoft.com/office/drawing/2014/main" id="{73FECEFF-3F19-F257-044B-78DA670E04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6F8DE7-186C-F9BA-FE88-DEE0A1A9562F}"/>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2918134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8331E-0EB8-6E82-F41E-E3FFCFA5BA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080F3F-397F-BDA7-17BF-36F7A09547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D3DF43-510A-CA6F-069F-31CC203ED6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1FA93B2-5DB4-FCEB-023B-63F505E6B3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09FF0D-AE09-5FF1-400D-28F6FF7D99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78851B-5759-FC78-83FF-6274F39B9290}"/>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8" name="Footer Placeholder 7">
            <a:extLst>
              <a:ext uri="{FF2B5EF4-FFF2-40B4-BE49-F238E27FC236}">
                <a16:creationId xmlns:a16="http://schemas.microsoft.com/office/drawing/2014/main" id="{78A8771A-3463-F87F-C2C6-CCF7C817FA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D1E50-3332-1181-1C38-05A5CC517209}"/>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2093488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67AB6-098C-889E-A3A1-EB3E7FD87B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624474-E933-F763-2E23-B216233CEDAF}"/>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4" name="Footer Placeholder 3">
            <a:extLst>
              <a:ext uri="{FF2B5EF4-FFF2-40B4-BE49-F238E27FC236}">
                <a16:creationId xmlns:a16="http://schemas.microsoft.com/office/drawing/2014/main" id="{C29FE990-B444-0EDD-07C3-8417703D4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40413A-1FBF-9E61-ECA3-0BC9E08A15AF}"/>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21302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BB36FE-76D0-15E7-A21D-B45ADDD14B03}"/>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3" name="Footer Placeholder 2">
            <a:extLst>
              <a:ext uri="{FF2B5EF4-FFF2-40B4-BE49-F238E27FC236}">
                <a16:creationId xmlns:a16="http://schemas.microsoft.com/office/drawing/2014/main" id="{11B5C664-9CF9-982B-43D0-ED3BA24263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CD1A84-F2E2-2ED9-5D69-A8E65383D41A}"/>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3938620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3A27E-8C5C-095E-A2DD-716B469C1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2DBE2E2-B5F4-8C22-8DDE-B1F5D6AB3C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C635B7-17C3-8672-055E-A09E9E4DE7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23040F-F10B-21EF-DBFB-CC259D094DFE}"/>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6" name="Footer Placeholder 5">
            <a:extLst>
              <a:ext uri="{FF2B5EF4-FFF2-40B4-BE49-F238E27FC236}">
                <a16:creationId xmlns:a16="http://schemas.microsoft.com/office/drawing/2014/main" id="{B4D5827E-B4E2-0A63-01BD-191C5D7303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61955A-949B-7F7C-6C35-DE4BF3DC0EF5}"/>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292332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42609-6509-9BA3-EE64-39345092A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91A4F6-D036-7DA2-A62E-883F559AA5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08721C-3E71-B3FD-0499-4E037AC4FD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0A74F8-B548-C9AE-1027-779A61F93435}"/>
              </a:ext>
            </a:extLst>
          </p:cNvPr>
          <p:cNvSpPr>
            <a:spLocks noGrp="1"/>
          </p:cNvSpPr>
          <p:nvPr>
            <p:ph type="dt" sz="half" idx="10"/>
          </p:nvPr>
        </p:nvSpPr>
        <p:spPr/>
        <p:txBody>
          <a:bodyPr/>
          <a:lstStyle/>
          <a:p>
            <a:fld id="{2E1FE730-7475-4BEA-AE7B-F7C1D72407A4}" type="datetimeFigureOut">
              <a:rPr lang="en-US" smtClean="0"/>
              <a:t>3/21/24</a:t>
            </a:fld>
            <a:endParaRPr lang="en-US"/>
          </a:p>
        </p:txBody>
      </p:sp>
      <p:sp>
        <p:nvSpPr>
          <p:cNvPr id="6" name="Footer Placeholder 5">
            <a:extLst>
              <a:ext uri="{FF2B5EF4-FFF2-40B4-BE49-F238E27FC236}">
                <a16:creationId xmlns:a16="http://schemas.microsoft.com/office/drawing/2014/main" id="{349150C9-C654-FC1D-28D1-6942761BE1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87F0FC-DC52-F62B-4241-421A47EDFA91}"/>
              </a:ext>
            </a:extLst>
          </p:cNvPr>
          <p:cNvSpPr>
            <a:spLocks noGrp="1"/>
          </p:cNvSpPr>
          <p:nvPr>
            <p:ph type="sldNum" sz="quarter" idx="12"/>
          </p:nvPr>
        </p:nvSpPr>
        <p:spPr/>
        <p:txBody>
          <a:bodyPr/>
          <a:lstStyle/>
          <a:p>
            <a:fld id="{DFF1EB7A-60C5-45C8-B1CE-8B8F6E06CBE9}" type="slidenum">
              <a:rPr lang="en-US" smtClean="0"/>
              <a:t>‹#›</a:t>
            </a:fld>
            <a:endParaRPr lang="en-US"/>
          </a:p>
        </p:txBody>
      </p:sp>
    </p:spTree>
    <p:extLst>
      <p:ext uri="{BB962C8B-B14F-4D97-AF65-F5344CB8AC3E}">
        <p14:creationId xmlns:p14="http://schemas.microsoft.com/office/powerpoint/2010/main" val="359449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7D1827-EEBF-B852-0D4B-C3527F5B1F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D996D6-DFDB-ECB1-35CB-256A7FBBFF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6D8CF8-6D10-01E0-E77C-1A03B69099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1FE730-7475-4BEA-AE7B-F7C1D72407A4}" type="datetimeFigureOut">
              <a:rPr lang="en-US" smtClean="0"/>
              <a:t>3/21/24</a:t>
            </a:fld>
            <a:endParaRPr lang="en-US"/>
          </a:p>
        </p:txBody>
      </p:sp>
      <p:sp>
        <p:nvSpPr>
          <p:cNvPr id="5" name="Footer Placeholder 4">
            <a:extLst>
              <a:ext uri="{FF2B5EF4-FFF2-40B4-BE49-F238E27FC236}">
                <a16:creationId xmlns:a16="http://schemas.microsoft.com/office/drawing/2014/main" id="{F8A13765-1B2E-76EE-C5B1-2A72659B6D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0CFFCD-1583-38C1-4351-E8C943A46E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F1EB7A-60C5-45C8-B1CE-8B8F6E06CBE9}" type="slidenum">
              <a:rPr lang="en-US" smtClean="0"/>
              <a:t>‹#›</a:t>
            </a:fld>
            <a:endParaRPr lang="en-US"/>
          </a:p>
        </p:txBody>
      </p:sp>
    </p:spTree>
    <p:extLst>
      <p:ext uri="{BB962C8B-B14F-4D97-AF65-F5344CB8AC3E}">
        <p14:creationId xmlns:p14="http://schemas.microsoft.com/office/powerpoint/2010/main" val="3497698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descr="A group of logos and text&#10;&#10;Description automatically generated">
            <a:extLst>
              <a:ext uri="{FF2B5EF4-FFF2-40B4-BE49-F238E27FC236}">
                <a16:creationId xmlns:a16="http://schemas.microsoft.com/office/drawing/2014/main" id="{7EF3CA93-3D9A-E424-AD49-FEFF96E9E309}"/>
              </a:ext>
            </a:extLst>
          </p:cNvPr>
          <p:cNvPicPr>
            <a:picLocks noChangeAspect="1"/>
          </p:cNvPicPr>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Tree>
    <p:extLst>
      <p:ext uri="{BB962C8B-B14F-4D97-AF65-F5344CB8AC3E}">
        <p14:creationId xmlns:p14="http://schemas.microsoft.com/office/powerpoint/2010/main" val="2583937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D247055E-3F85-2A92-36E1-BA2C239B958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9F92F1F-4F60-91DF-DD2B-29F5C48DC6F4}"/>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and white logo&#10;&#10;Description automatically generated">
            <a:extLst>
              <a:ext uri="{FF2B5EF4-FFF2-40B4-BE49-F238E27FC236}">
                <a16:creationId xmlns:a16="http://schemas.microsoft.com/office/drawing/2014/main" id="{43DD7191-6079-84AF-EAC2-2FF3861C74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2843DC5C-4BC9-6EB6-3DF5-F16633F56AC8}"/>
              </a:ext>
            </a:extLst>
          </p:cNvPr>
          <p:cNvSpPr txBox="1">
            <a:spLocks/>
          </p:cNvSpPr>
          <p:nvPr/>
        </p:nvSpPr>
        <p:spPr>
          <a:xfrm>
            <a:off x="2680230" y="2966911"/>
            <a:ext cx="6831540" cy="92417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800" b="1" dirty="0">
                <a:solidFill>
                  <a:schemeClr val="bg1"/>
                </a:solidFill>
                <a:latin typeface="Montserrat" pitchFamily="2" charset="0"/>
              </a:rPr>
              <a:t>Build more houses.</a:t>
            </a:r>
            <a:endParaRPr lang="en-US" sz="4000" dirty="0">
              <a:solidFill>
                <a:schemeClr val="bg1"/>
              </a:solidFill>
              <a:latin typeface="Montserrat" pitchFamily="2" charset="0"/>
            </a:endParaRPr>
          </a:p>
          <a:p>
            <a:pPr marL="0" indent="0" algn="ctr">
              <a:buFont typeface="Arial" panose="020B0604020202020204" pitchFamily="34" charset="0"/>
              <a:buNone/>
            </a:pPr>
            <a:endParaRPr lang="en-US" sz="4000" b="1" dirty="0">
              <a:solidFill>
                <a:schemeClr val="bg1"/>
              </a:solidFill>
              <a:latin typeface="Montserrat" pitchFamily="2" charset="0"/>
            </a:endParaRPr>
          </a:p>
        </p:txBody>
      </p:sp>
    </p:spTree>
    <p:extLst>
      <p:ext uri="{BB962C8B-B14F-4D97-AF65-F5344CB8AC3E}">
        <p14:creationId xmlns:p14="http://schemas.microsoft.com/office/powerpoint/2010/main" val="751479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CFAB31E5-F999-4D8C-3A6F-8B2A8F37AF9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D400E74-296A-A48E-D956-1370F17F7E0E}"/>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D885741F-A266-3E3A-2738-209AB2C4997D}"/>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Data Set Overview</a:t>
            </a:r>
          </a:p>
        </p:txBody>
      </p:sp>
      <p:pic>
        <p:nvPicPr>
          <p:cNvPr id="4" name="Picture 3" descr="A black and white logo&#10;&#10;Description automatically generated">
            <a:extLst>
              <a:ext uri="{FF2B5EF4-FFF2-40B4-BE49-F238E27FC236}">
                <a16:creationId xmlns:a16="http://schemas.microsoft.com/office/drawing/2014/main" id="{D62B8581-417A-141A-2CA9-670094FB1F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EA6B41E2-5095-FCA2-2402-3483CBBF566D}"/>
              </a:ext>
            </a:extLst>
          </p:cNvPr>
          <p:cNvSpPr txBox="1">
            <a:spLocks/>
          </p:cNvSpPr>
          <p:nvPr/>
        </p:nvSpPr>
        <p:spPr>
          <a:xfrm>
            <a:off x="928800" y="1955551"/>
            <a:ext cx="7812200"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Number of sales</a:t>
            </a:r>
          </a:p>
          <a:p>
            <a:pPr marL="0" indent="0">
              <a:buFont typeface="Arial" panose="020B0604020202020204" pitchFamily="34" charset="0"/>
              <a:buNone/>
            </a:pPr>
            <a:r>
              <a:rPr lang="en-US" sz="2000" b="1" dirty="0">
                <a:solidFill>
                  <a:schemeClr val="bg1"/>
                </a:solidFill>
                <a:latin typeface="Montserrat" pitchFamily="2" charset="0"/>
              </a:rPr>
              <a:t>Total Volume</a:t>
            </a:r>
          </a:p>
          <a:p>
            <a:pPr marL="0" indent="0">
              <a:buFont typeface="Arial" panose="020B0604020202020204" pitchFamily="34" charset="0"/>
              <a:buNone/>
            </a:pPr>
            <a:r>
              <a:rPr lang="en-US" sz="2000" b="1" dirty="0">
                <a:solidFill>
                  <a:schemeClr val="bg1"/>
                </a:solidFill>
                <a:latin typeface="Montserrat" pitchFamily="2" charset="0"/>
              </a:rPr>
              <a:t>Median Sale Price</a:t>
            </a:r>
          </a:p>
          <a:p>
            <a:pPr marL="0" indent="0">
              <a:buFont typeface="Arial" panose="020B0604020202020204" pitchFamily="34" charset="0"/>
              <a:buNone/>
            </a:pPr>
            <a:r>
              <a:rPr lang="en-US" sz="2000" b="1" dirty="0">
                <a:solidFill>
                  <a:schemeClr val="bg1"/>
                </a:solidFill>
                <a:latin typeface="Montserrat" pitchFamily="2" charset="0"/>
              </a:rPr>
              <a:t>Average Sale Price</a:t>
            </a:r>
          </a:p>
          <a:p>
            <a:pPr marL="0" indent="0">
              <a:buFont typeface="Arial" panose="020B0604020202020204" pitchFamily="34" charset="0"/>
              <a:buNone/>
            </a:pPr>
            <a:r>
              <a:rPr lang="en-US" sz="2000" b="1" dirty="0">
                <a:solidFill>
                  <a:schemeClr val="bg1"/>
                </a:solidFill>
                <a:latin typeface="Montserrat" pitchFamily="2" charset="0"/>
              </a:rPr>
              <a:t>Days on Market</a:t>
            </a:r>
          </a:p>
          <a:p>
            <a:pPr marL="0" indent="0">
              <a:buFont typeface="Arial" panose="020B0604020202020204" pitchFamily="34" charset="0"/>
              <a:buNone/>
            </a:pPr>
            <a:r>
              <a:rPr lang="en-US" sz="2000" b="1" dirty="0">
                <a:solidFill>
                  <a:schemeClr val="bg1"/>
                </a:solidFill>
                <a:latin typeface="Montserrat" pitchFamily="2" charset="0"/>
              </a:rPr>
              <a:t>New Listings</a:t>
            </a:r>
          </a:p>
          <a:p>
            <a:pPr marL="0" indent="0">
              <a:buFont typeface="Arial" panose="020B0604020202020204" pitchFamily="34" charset="0"/>
              <a:buNone/>
            </a:pPr>
            <a:r>
              <a:rPr lang="en-US" sz="2000" b="1" dirty="0">
                <a:solidFill>
                  <a:schemeClr val="bg1"/>
                </a:solidFill>
                <a:latin typeface="Montserrat" pitchFamily="2" charset="0"/>
              </a:rPr>
              <a:t>Average % Over Asking</a:t>
            </a:r>
          </a:p>
          <a:p>
            <a:pPr marL="0" indent="0">
              <a:buFont typeface="Arial" panose="020B0604020202020204" pitchFamily="34" charset="0"/>
              <a:buNone/>
            </a:pPr>
            <a:r>
              <a:rPr lang="en-US" sz="2000" b="1" dirty="0">
                <a:solidFill>
                  <a:schemeClr val="bg1"/>
                </a:solidFill>
                <a:latin typeface="Montserrat" pitchFamily="2" charset="0"/>
              </a:rPr>
              <a:t># of Beds </a:t>
            </a: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2038838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CFAB31E5-F999-4D8C-3A6F-8B2A8F37AF9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D400E74-296A-A48E-D956-1370F17F7E0E}"/>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D885741F-A266-3E3A-2738-209AB2C4997D}"/>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Prompt</a:t>
            </a:r>
          </a:p>
        </p:txBody>
      </p:sp>
      <p:pic>
        <p:nvPicPr>
          <p:cNvPr id="4" name="Picture 3" descr="A black and white logo&#10;&#10;Description automatically generated">
            <a:extLst>
              <a:ext uri="{FF2B5EF4-FFF2-40B4-BE49-F238E27FC236}">
                <a16:creationId xmlns:a16="http://schemas.microsoft.com/office/drawing/2014/main" id="{D62B8581-417A-141A-2CA9-670094FB1F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EA6B41E2-5095-FCA2-2402-3483CBBF566D}"/>
              </a:ext>
            </a:extLst>
          </p:cNvPr>
          <p:cNvSpPr txBox="1">
            <a:spLocks/>
          </p:cNvSpPr>
          <p:nvPr/>
        </p:nvSpPr>
        <p:spPr>
          <a:xfrm>
            <a:off x="928800" y="1598935"/>
            <a:ext cx="10949256"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spcBef>
                <a:spcPts val="0"/>
              </a:spcBef>
              <a:spcAft>
                <a:spcPts val="0"/>
              </a:spcAft>
              <a:buNone/>
            </a:pPr>
            <a:r>
              <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Your task is to analyze the factors influencing housing demand and supply in Kentucky (State/city/county) and determine the quantity of homes required in different market segments (e.g., by price range, number of beds, </a:t>
            </a:r>
            <a:r>
              <a:rPr lang="en-US" sz="1800" dirty="0" err="1">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etc</a:t>
            </a:r>
            <a:r>
              <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to meet projected demand shifts and maintain price stability over the next 5 to 10 years.</a:t>
            </a:r>
            <a:endParaRPr lang="en-US" sz="18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8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Propose policy measures that incentivize the construction of homes in alignment with projected demand and mitigate volatility in the housing market. Consider the potential impact of policy interventions on key market indicators such as median sale price, new listings, and affordability. Evaluate how government policies can address factors such as input costs, labor availability, zoning regulations, and infrastructure development to support a balanced housing supply in Kentucky (State/city/county).</a:t>
            </a:r>
            <a:endParaRPr lang="en-US" sz="1800" dirty="0">
              <a:solidFill>
                <a:schemeClr val="bg1"/>
              </a:solidFill>
              <a:latin typeface="Aptos" panose="020B00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Explore long-term strategies to address housing challenges beyond short-term equilibrium considerations. Assess innovative approaches and their potential to promote affordability, sustainability, and equity in the housing market over the next decade.</a:t>
            </a:r>
            <a:endParaRPr lang="en-US" sz="18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endParaRPr lang="en-US" sz="1800" dirty="0">
              <a:solidFill>
                <a:schemeClr val="bg1"/>
              </a:solidFill>
              <a:latin typeface="Aptos" panose="020B000402020202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Summarize your findings and recommendations based on your analysis of the housing market equilibrium, policy implications, and long-term housing solutions for Kentucky (State/city/county). Provide actionable insights for stakeholders, including policymakers, developers, and community organizations, to navigate the complexities of the housing market and foster a more equitable and sustainable future for the region.</a:t>
            </a:r>
            <a:endParaRPr lang="en-US" sz="18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2652137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762E8062-AF11-73AA-238E-B6954955BD4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8C045EA-F7AE-8DF6-589A-4BC9987F9EB1}"/>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DA4B0FEC-5C69-5DD3-7C95-5E8DA2487903}"/>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External Data Sources</a:t>
            </a:r>
          </a:p>
        </p:txBody>
      </p:sp>
      <p:pic>
        <p:nvPicPr>
          <p:cNvPr id="4" name="Picture 3" descr="A black and white logo&#10;&#10;Description automatically generated">
            <a:extLst>
              <a:ext uri="{FF2B5EF4-FFF2-40B4-BE49-F238E27FC236}">
                <a16:creationId xmlns:a16="http://schemas.microsoft.com/office/drawing/2014/main" id="{7D91DB27-89AA-D691-4B98-39E3F25AED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7A4B670E-7F46-6DD3-E1B1-0DE7EB0F7060}"/>
              </a:ext>
            </a:extLst>
          </p:cNvPr>
          <p:cNvSpPr txBox="1">
            <a:spLocks/>
          </p:cNvSpPr>
          <p:nvPr/>
        </p:nvSpPr>
        <p:spPr>
          <a:xfrm>
            <a:off x="928800" y="1955551"/>
            <a:ext cx="7812200"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Census</a:t>
            </a:r>
          </a:p>
          <a:p>
            <a:r>
              <a:rPr lang="en-US" sz="2000" b="1" dirty="0">
                <a:solidFill>
                  <a:schemeClr val="bg1"/>
                </a:solidFill>
                <a:latin typeface="Montserrat" pitchFamily="2" charset="0"/>
              </a:rPr>
              <a:t>Building Permits Survey</a:t>
            </a:r>
          </a:p>
          <a:p>
            <a:r>
              <a:rPr lang="en-US" sz="2000" b="1" dirty="0">
                <a:solidFill>
                  <a:schemeClr val="bg1"/>
                </a:solidFill>
                <a:latin typeface="Montserrat" pitchFamily="2" charset="0"/>
              </a:rPr>
              <a:t>Demographics</a:t>
            </a:r>
          </a:p>
          <a:p>
            <a:r>
              <a:rPr lang="en-US" sz="2000" b="1" dirty="0">
                <a:solidFill>
                  <a:schemeClr val="bg1"/>
                </a:solidFill>
                <a:latin typeface="Montserrat" pitchFamily="2" charset="0"/>
              </a:rPr>
              <a:t>Population growth</a:t>
            </a:r>
          </a:p>
          <a:p>
            <a:pPr marL="0" indent="0">
              <a:buNone/>
            </a:pPr>
            <a:endParaRPr lang="en-US" sz="2000" b="1" dirty="0">
              <a:solidFill>
                <a:schemeClr val="bg1"/>
              </a:solidFill>
              <a:latin typeface="Montserrat" pitchFamily="2" charset="0"/>
            </a:endParaRPr>
          </a:p>
          <a:p>
            <a:pPr marL="0" indent="0">
              <a:buNone/>
            </a:pPr>
            <a:r>
              <a:rPr lang="en-US" sz="2000" b="1" dirty="0">
                <a:solidFill>
                  <a:schemeClr val="bg1"/>
                </a:solidFill>
                <a:latin typeface="Montserrat" pitchFamily="2" charset="0"/>
              </a:rPr>
              <a:t>NAHB</a:t>
            </a:r>
            <a:endParaRPr lang="en-US" sz="1600" b="1" dirty="0">
              <a:solidFill>
                <a:schemeClr val="bg1"/>
              </a:solidFill>
              <a:latin typeface="Montserrat" pitchFamily="2" charset="0"/>
            </a:endParaRPr>
          </a:p>
          <a:p>
            <a:pPr marL="0" indent="0">
              <a:buNone/>
            </a:pPr>
            <a:endParaRPr lang="en-US" sz="1600" b="1" dirty="0">
              <a:solidFill>
                <a:schemeClr val="bg1"/>
              </a:solidFill>
              <a:latin typeface="Montserrat" pitchFamily="2" charset="0"/>
            </a:endParaRPr>
          </a:p>
          <a:p>
            <a:pPr marL="0" indent="0">
              <a:buNone/>
            </a:pPr>
            <a:r>
              <a:rPr lang="en-US" sz="2000" b="1" dirty="0">
                <a:solidFill>
                  <a:schemeClr val="bg1"/>
                </a:solidFill>
                <a:latin typeface="Montserrat" pitchFamily="2" charset="0"/>
              </a:rPr>
              <a:t>Economic Development Associations/Organizations</a:t>
            </a:r>
            <a:endParaRPr lang="en-US" sz="2000" dirty="0">
              <a:solidFill>
                <a:schemeClr val="bg1"/>
              </a:solidFill>
              <a:latin typeface="Montserrat" pitchFamily="2" charset="0"/>
            </a:endParaRPr>
          </a:p>
        </p:txBody>
      </p:sp>
    </p:spTree>
    <p:extLst>
      <p:ext uri="{BB962C8B-B14F-4D97-AF65-F5344CB8AC3E}">
        <p14:creationId xmlns:p14="http://schemas.microsoft.com/office/powerpoint/2010/main" val="2820646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qr code on a white background&#10;&#10;Description automatically generated">
            <a:extLst>
              <a:ext uri="{FF2B5EF4-FFF2-40B4-BE49-F238E27FC236}">
                <a16:creationId xmlns:a16="http://schemas.microsoft.com/office/drawing/2014/main" id="{2B1377C9-7739-0085-FCE8-08DB6B52F2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0285" y="457200"/>
            <a:ext cx="4591430" cy="5943600"/>
          </a:xfrm>
          <a:prstGeom prst="rect">
            <a:avLst/>
          </a:prstGeom>
        </p:spPr>
      </p:pic>
    </p:spTree>
    <p:extLst>
      <p:ext uri="{BB962C8B-B14F-4D97-AF65-F5344CB8AC3E}">
        <p14:creationId xmlns:p14="http://schemas.microsoft.com/office/powerpoint/2010/main" val="2609344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89115F-9F24-AD83-8C64-581338D1FF75}"/>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9E25988F-19D1-6F05-FD6F-C64A80A49D57}"/>
              </a:ext>
            </a:extLst>
          </p:cNvPr>
          <p:cNvSpPr txBox="1">
            <a:spLocks/>
          </p:cNvSpPr>
          <p:nvPr/>
        </p:nvSpPr>
        <p:spPr>
          <a:xfrm>
            <a:off x="838200" y="2103437"/>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chemeClr val="bg1"/>
                </a:solidFill>
                <a:latin typeface="Montserrat" pitchFamily="2" charset="0"/>
              </a:rPr>
              <a:t>University of Kentucky</a:t>
            </a:r>
          </a:p>
          <a:p>
            <a:pPr algn="ctr"/>
            <a:r>
              <a:rPr lang="en-US" b="1" dirty="0">
                <a:solidFill>
                  <a:schemeClr val="bg1"/>
                </a:solidFill>
                <a:latin typeface="Montserrat" pitchFamily="2" charset="0"/>
              </a:rPr>
              <a:t>&amp; Kentucky REALTORS®</a:t>
            </a:r>
          </a:p>
        </p:txBody>
      </p:sp>
      <p:pic>
        <p:nvPicPr>
          <p:cNvPr id="4" name="Picture 3" descr="A black and white logo&#10;&#10;Description automatically generated">
            <a:extLst>
              <a:ext uri="{FF2B5EF4-FFF2-40B4-BE49-F238E27FC236}">
                <a16:creationId xmlns:a16="http://schemas.microsoft.com/office/drawing/2014/main" id="{29C40240-0847-59D1-3C1F-D740DF9550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7" name="Title 1">
            <a:extLst>
              <a:ext uri="{FF2B5EF4-FFF2-40B4-BE49-F238E27FC236}">
                <a16:creationId xmlns:a16="http://schemas.microsoft.com/office/drawing/2014/main" id="{F98B22BC-F156-75FE-CB80-C7211A42F562}"/>
              </a:ext>
            </a:extLst>
          </p:cNvPr>
          <p:cNvSpPr txBox="1">
            <a:spLocks/>
          </p:cNvSpPr>
          <p:nvPr/>
        </p:nvSpPr>
        <p:spPr>
          <a:xfrm>
            <a:off x="2002631" y="4113212"/>
            <a:ext cx="8186738" cy="43497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en-US" sz="2800" b="1" i="1" dirty="0">
                <a:solidFill>
                  <a:schemeClr val="bg1"/>
                </a:solidFill>
                <a:latin typeface="Montserrat" pitchFamily="2" charset="0"/>
              </a:rPr>
              <a:t>Econ Games 2024</a:t>
            </a:r>
          </a:p>
        </p:txBody>
      </p:sp>
    </p:spTree>
    <p:extLst>
      <p:ext uri="{BB962C8B-B14F-4D97-AF65-F5344CB8AC3E}">
        <p14:creationId xmlns:p14="http://schemas.microsoft.com/office/powerpoint/2010/main" val="382469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89115F-9F24-AD83-8C64-581338D1FF75}"/>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9E25988F-19D1-6F05-FD6F-C64A80A49D57}"/>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Kentucky REALTORS® Overview</a:t>
            </a:r>
          </a:p>
        </p:txBody>
      </p:sp>
      <p:pic>
        <p:nvPicPr>
          <p:cNvPr id="4" name="Picture 3" descr="A black and white logo&#10;&#10;Description automatically generated">
            <a:extLst>
              <a:ext uri="{FF2B5EF4-FFF2-40B4-BE49-F238E27FC236}">
                <a16:creationId xmlns:a16="http://schemas.microsoft.com/office/drawing/2014/main" id="{29C40240-0847-59D1-3C1F-D740DF9550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44CEC36A-D31A-EFF3-17D4-624960A37C17}"/>
              </a:ext>
            </a:extLst>
          </p:cNvPr>
          <p:cNvSpPr txBox="1">
            <a:spLocks/>
          </p:cNvSpPr>
          <p:nvPr/>
        </p:nvSpPr>
        <p:spPr>
          <a:xfrm>
            <a:off x="928800" y="1955551"/>
            <a:ext cx="7812200"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Organizational Overview</a:t>
            </a:r>
          </a:p>
          <a:p>
            <a:pPr lvl="1"/>
            <a:r>
              <a:rPr lang="en-US" sz="2000" dirty="0">
                <a:solidFill>
                  <a:schemeClr val="bg1"/>
                </a:solidFill>
                <a:latin typeface="Montserrat" pitchFamily="2" charset="0"/>
              </a:rPr>
              <a:t>10 staff, 24 Directors, 116 Delegate Body members.</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Member-based organization founded in 1922. </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13,100+ REALTOR® members from across Kentucky.</a:t>
            </a:r>
          </a:p>
          <a:p>
            <a:pPr marL="0" indent="0">
              <a:buFont typeface="Arial" panose="020B0604020202020204" pitchFamily="34" charset="0"/>
              <a:buNone/>
            </a:pPr>
            <a:endParaRPr lang="en-US" sz="1600" dirty="0">
              <a:solidFill>
                <a:schemeClr val="bg1"/>
              </a:solidFill>
              <a:latin typeface="Montserrat" pitchFamily="2" charset="0"/>
            </a:endParaRP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3745628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D04F3CE5-2E5C-4F56-1624-DABE70C33BA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9E587ED-0514-E23B-2394-155B65B8BD56}"/>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32653313-335E-9C4A-A1F3-138D78A08263}"/>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Value Proposition</a:t>
            </a:r>
          </a:p>
        </p:txBody>
      </p:sp>
      <p:pic>
        <p:nvPicPr>
          <p:cNvPr id="4" name="Picture 3" descr="A black and white logo&#10;&#10;Description automatically generated">
            <a:extLst>
              <a:ext uri="{FF2B5EF4-FFF2-40B4-BE49-F238E27FC236}">
                <a16:creationId xmlns:a16="http://schemas.microsoft.com/office/drawing/2014/main" id="{843447D3-A543-5B97-B384-79198BEC34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7033007F-4E44-EDB8-BC79-742A28A1586D}"/>
              </a:ext>
            </a:extLst>
          </p:cNvPr>
          <p:cNvSpPr txBox="1">
            <a:spLocks/>
          </p:cNvSpPr>
          <p:nvPr/>
        </p:nvSpPr>
        <p:spPr>
          <a:xfrm>
            <a:off x="928800" y="1955551"/>
            <a:ext cx="7812200"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Advocacy</a:t>
            </a:r>
          </a:p>
          <a:p>
            <a:pPr lvl="1"/>
            <a:r>
              <a:rPr lang="en-US" sz="2000" dirty="0">
                <a:solidFill>
                  <a:schemeClr val="bg1"/>
                </a:solidFill>
                <a:latin typeface="Montserrat" pitchFamily="2" charset="0"/>
              </a:rPr>
              <a:t>The Voice for Real Estate</a:t>
            </a:r>
          </a:p>
          <a:p>
            <a:pPr lvl="1"/>
            <a:r>
              <a:rPr lang="en-US" sz="2000" dirty="0">
                <a:solidFill>
                  <a:schemeClr val="bg1"/>
                </a:solidFill>
                <a:latin typeface="Montserrat" pitchFamily="2" charset="0"/>
              </a:rPr>
              <a:t>Consumer protection</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Education</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Tangible Benefits:</a:t>
            </a:r>
          </a:p>
          <a:p>
            <a:pPr lvl="1"/>
            <a:r>
              <a:rPr lang="en-US" sz="2000" dirty="0">
                <a:solidFill>
                  <a:schemeClr val="bg1"/>
                </a:solidFill>
                <a:latin typeface="Montserrat" pitchFamily="2" charset="0"/>
              </a:rPr>
              <a:t>Market Stats, Health Insurance, Legal Helpline, Tech Helpline.</a:t>
            </a:r>
          </a:p>
          <a:p>
            <a:pPr marL="0" indent="0">
              <a:buFont typeface="Arial" panose="020B0604020202020204" pitchFamily="34" charset="0"/>
              <a:buNone/>
            </a:pPr>
            <a:endParaRPr lang="en-US" sz="1600" dirty="0">
              <a:solidFill>
                <a:schemeClr val="bg1"/>
              </a:solidFill>
              <a:latin typeface="Montserrat" pitchFamily="2" charset="0"/>
            </a:endParaRP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664512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FF26E3EC-6E5F-F7F0-5119-ACE1B51254D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7D40375-1182-9F10-6AD7-5485B33233B8}"/>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C42BBF3-FF74-C003-6539-6B7454F517E9}"/>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Importance of Housing Security </a:t>
            </a:r>
          </a:p>
        </p:txBody>
      </p:sp>
      <p:pic>
        <p:nvPicPr>
          <p:cNvPr id="4" name="Picture 3" descr="A black and white logo&#10;&#10;Description automatically generated">
            <a:extLst>
              <a:ext uri="{FF2B5EF4-FFF2-40B4-BE49-F238E27FC236}">
                <a16:creationId xmlns:a16="http://schemas.microsoft.com/office/drawing/2014/main" id="{E0459055-B12D-B468-4D00-4B65E32F0F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6404" y="6133805"/>
            <a:ext cx="2269435" cy="434975"/>
          </a:xfrm>
          <a:prstGeom prst="rect">
            <a:avLst/>
          </a:prstGeom>
        </p:spPr>
      </p:pic>
      <p:sp>
        <p:nvSpPr>
          <p:cNvPr id="27" name="Content Placeholder 3">
            <a:extLst>
              <a:ext uri="{FF2B5EF4-FFF2-40B4-BE49-F238E27FC236}">
                <a16:creationId xmlns:a16="http://schemas.microsoft.com/office/drawing/2014/main" id="{ABB9C8CA-4B7A-8038-11C0-3A0477BEFABD}"/>
              </a:ext>
            </a:extLst>
          </p:cNvPr>
          <p:cNvSpPr txBox="1">
            <a:spLocks/>
          </p:cNvSpPr>
          <p:nvPr/>
        </p:nvSpPr>
        <p:spPr>
          <a:xfrm>
            <a:off x="928800" y="1866900"/>
            <a:ext cx="10060933"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Quality of Life</a:t>
            </a:r>
          </a:p>
          <a:p>
            <a:pPr lvl="1"/>
            <a:r>
              <a:rPr lang="en-US" sz="2000" dirty="0">
                <a:solidFill>
                  <a:schemeClr val="bg1"/>
                </a:solidFill>
                <a:latin typeface="Montserrat" pitchFamily="2" charset="0"/>
              </a:rPr>
              <a:t>Increases generational wealth</a:t>
            </a:r>
          </a:p>
          <a:p>
            <a:pPr lvl="1"/>
            <a:r>
              <a:rPr lang="en-US" sz="2000" dirty="0">
                <a:solidFill>
                  <a:schemeClr val="bg1"/>
                </a:solidFill>
                <a:latin typeface="Montserrat" pitchFamily="2" charset="0"/>
              </a:rPr>
              <a:t>Economic mobility</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Childhood/Youth Experience</a:t>
            </a:r>
          </a:p>
          <a:p>
            <a:pPr lvl="1"/>
            <a:r>
              <a:rPr lang="en-US" sz="2000" dirty="0">
                <a:solidFill>
                  <a:schemeClr val="bg1"/>
                </a:solidFill>
                <a:latin typeface="Montserrat" pitchFamily="2" charset="0"/>
              </a:rPr>
              <a:t>More housing = more tax revenue (1,000 new homes = 3,764 jobs/$57.5m in taxes (NAHB))</a:t>
            </a:r>
            <a:endParaRPr lang="en-US" sz="1600" dirty="0">
              <a:solidFill>
                <a:schemeClr val="bg1"/>
              </a:solidFill>
              <a:latin typeface="Montserrat" pitchFamily="2" charset="0"/>
            </a:endParaRPr>
          </a:p>
          <a:p>
            <a:pPr lvl="1"/>
            <a:r>
              <a:rPr lang="en-US" sz="2000" dirty="0">
                <a:solidFill>
                  <a:schemeClr val="bg1"/>
                </a:solidFill>
                <a:latin typeface="Montserrat" pitchFamily="2" charset="0"/>
              </a:rPr>
              <a:t>Low-income families occupying substandard homes moved more often (Cohen &amp; Wardrip 2011)</a:t>
            </a:r>
          </a:p>
          <a:p>
            <a:pPr lvl="1"/>
            <a:r>
              <a:rPr lang="en-US" sz="2000" dirty="0">
                <a:solidFill>
                  <a:schemeClr val="bg1"/>
                </a:solidFill>
                <a:latin typeface="Montserrat" pitchFamily="2" charset="0"/>
              </a:rPr>
              <a:t>Short length of residence negatively impacts math scores (Gagne and Ferrer 2006)</a:t>
            </a:r>
          </a:p>
          <a:p>
            <a:pPr marL="0" indent="0">
              <a:buNone/>
            </a:pPr>
            <a:endParaRPr lang="en-US" sz="2400" b="1" dirty="0">
              <a:solidFill>
                <a:schemeClr val="bg1"/>
              </a:solidFill>
              <a:latin typeface="Montserrat" pitchFamily="2" charset="0"/>
            </a:endParaRPr>
          </a:p>
          <a:p>
            <a:pPr marL="0" indent="0">
              <a:buNone/>
            </a:pPr>
            <a:r>
              <a:rPr lang="en-US" sz="2400" b="1" dirty="0">
                <a:solidFill>
                  <a:schemeClr val="bg1"/>
                </a:solidFill>
                <a:latin typeface="Montserrat" pitchFamily="2" charset="0"/>
              </a:rPr>
              <a:t>Workforce </a:t>
            </a:r>
          </a:p>
          <a:p>
            <a:pPr marL="457200" lvl="1" indent="0">
              <a:buNone/>
            </a:pPr>
            <a:endParaRPr lang="en-US" sz="2000" b="1" dirty="0">
              <a:solidFill>
                <a:schemeClr val="bg1"/>
              </a:solidFill>
              <a:latin typeface="Montserrat" pitchFamily="2" charset="0"/>
            </a:endParaRPr>
          </a:p>
          <a:p>
            <a:pPr marL="0" indent="0">
              <a:buFont typeface="Arial" panose="020B0604020202020204" pitchFamily="34" charset="0"/>
              <a:buNone/>
            </a:pPr>
            <a:endParaRPr lang="en-US" sz="1600" dirty="0">
              <a:solidFill>
                <a:schemeClr val="bg1"/>
              </a:solidFill>
              <a:latin typeface="Montserrat" pitchFamily="2" charset="0"/>
            </a:endParaRP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2753941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4255C8FB-B7C7-405D-6F31-6562D1377C6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6DE6BB0-072C-FF84-3D1F-66D491D14BB0}"/>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C5CDCB2B-C51A-5C64-3131-7B871CE3E454}"/>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State of Housing</a:t>
            </a:r>
          </a:p>
        </p:txBody>
      </p:sp>
      <p:pic>
        <p:nvPicPr>
          <p:cNvPr id="4" name="Picture 3" descr="A black and white logo&#10;&#10;Description automatically generated">
            <a:extLst>
              <a:ext uri="{FF2B5EF4-FFF2-40B4-BE49-F238E27FC236}">
                <a16:creationId xmlns:a16="http://schemas.microsoft.com/office/drawing/2014/main" id="{FA638641-996F-651A-9962-11E25D50CF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E9ACC46C-772A-6B66-549D-973B9F38EEC7}"/>
              </a:ext>
            </a:extLst>
          </p:cNvPr>
          <p:cNvSpPr txBox="1">
            <a:spLocks/>
          </p:cNvSpPr>
          <p:nvPr/>
        </p:nvSpPr>
        <p:spPr>
          <a:xfrm>
            <a:off x="928800" y="1955551"/>
            <a:ext cx="7812200"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Housing Security</a:t>
            </a:r>
          </a:p>
          <a:p>
            <a:pPr lvl="1"/>
            <a:r>
              <a:rPr lang="en-US" sz="2000" dirty="0">
                <a:solidFill>
                  <a:schemeClr val="bg1"/>
                </a:solidFill>
                <a:latin typeface="Montserrat" pitchFamily="2" charset="0"/>
              </a:rPr>
              <a:t>Lack of housing for Teachers, Childcare workers, hospitality workers etc.</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First-Time Homebuyers</a:t>
            </a:r>
          </a:p>
          <a:p>
            <a:pPr lvl="1"/>
            <a:r>
              <a:rPr lang="en-US" sz="2000" dirty="0">
                <a:solidFill>
                  <a:schemeClr val="bg1"/>
                </a:solidFill>
                <a:latin typeface="Montserrat" pitchFamily="2" charset="0"/>
              </a:rPr>
              <a:t>First-time buyers accounted for 32% of all homebuyers in 2023, up from 26% in 2022, but down from historical average of 38%.</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Underrepresented Groups of Homebuyers</a:t>
            </a:r>
          </a:p>
          <a:p>
            <a:pPr lvl="1"/>
            <a:r>
              <a:rPr lang="en-US" sz="2000" dirty="0">
                <a:solidFill>
                  <a:schemeClr val="bg1"/>
                </a:solidFill>
                <a:latin typeface="Montserrat" pitchFamily="2" charset="0"/>
              </a:rPr>
              <a:t>Homeownership of Black Americans trails all other racial and ethnic groups at 44.1%</a:t>
            </a:r>
          </a:p>
          <a:p>
            <a:pPr marL="0" indent="0">
              <a:buFont typeface="Arial" panose="020B0604020202020204" pitchFamily="34" charset="0"/>
              <a:buNone/>
            </a:pPr>
            <a:endParaRPr lang="en-US" sz="1600" dirty="0">
              <a:solidFill>
                <a:schemeClr val="bg1"/>
              </a:solidFill>
              <a:latin typeface="Montserrat" pitchFamily="2" charset="0"/>
            </a:endParaRP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3099480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497FB356-AD97-D25B-29B4-DBAC1D0B5AE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AF042FC-DA20-012B-A17F-4DE13D87AF47}"/>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A3FD2431-425E-A090-238D-29BE19F31266}"/>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Median Sale Price</a:t>
            </a:r>
          </a:p>
        </p:txBody>
      </p:sp>
      <p:pic>
        <p:nvPicPr>
          <p:cNvPr id="4" name="Picture 3" descr="A black and white logo&#10;&#10;Description automatically generated">
            <a:extLst>
              <a:ext uri="{FF2B5EF4-FFF2-40B4-BE49-F238E27FC236}">
                <a16:creationId xmlns:a16="http://schemas.microsoft.com/office/drawing/2014/main" id="{6C4AA3C3-99AA-D5D2-8BA7-7C80D5C9C1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pic>
        <p:nvPicPr>
          <p:cNvPr id="6" name="Picture 5" descr="A graph with a line&#10;&#10;Description automatically generated">
            <a:extLst>
              <a:ext uri="{FF2B5EF4-FFF2-40B4-BE49-F238E27FC236}">
                <a16:creationId xmlns:a16="http://schemas.microsoft.com/office/drawing/2014/main" id="{145D20C7-FB11-A5A1-0268-2A9F346449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164" y="2049758"/>
            <a:ext cx="10819703" cy="3678564"/>
          </a:xfrm>
          <a:prstGeom prst="rect">
            <a:avLst/>
          </a:prstGeom>
        </p:spPr>
      </p:pic>
    </p:spTree>
    <p:extLst>
      <p:ext uri="{BB962C8B-B14F-4D97-AF65-F5344CB8AC3E}">
        <p14:creationId xmlns:p14="http://schemas.microsoft.com/office/powerpoint/2010/main" val="3234330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CCE1BA1D-F815-3DA3-84E3-49943D2E6E4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B9B5366-CE76-304D-DDA9-605EA50DFB78}"/>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36AEB7F0-D193-6F71-3E93-1F090A2DE487}"/>
              </a:ext>
            </a:extLst>
          </p:cNvPr>
          <p:cNvSpPr txBox="1">
            <a:spLocks/>
          </p:cNvSpPr>
          <p:nvPr/>
        </p:nvSpPr>
        <p:spPr>
          <a:xfrm>
            <a:off x="928800" y="72419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latin typeface="Montserrat" pitchFamily="2" charset="0"/>
              </a:rPr>
              <a:t>Obstacles</a:t>
            </a:r>
          </a:p>
        </p:txBody>
      </p:sp>
      <p:pic>
        <p:nvPicPr>
          <p:cNvPr id="4" name="Picture 3" descr="A black and white logo&#10;&#10;Description automatically generated">
            <a:extLst>
              <a:ext uri="{FF2B5EF4-FFF2-40B4-BE49-F238E27FC236}">
                <a16:creationId xmlns:a16="http://schemas.microsoft.com/office/drawing/2014/main" id="{61561128-8B0B-7A03-26EF-810D244D95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EEB45F4E-9E46-91FE-ADEE-95AEB2137AAD}"/>
              </a:ext>
            </a:extLst>
          </p:cNvPr>
          <p:cNvSpPr txBox="1">
            <a:spLocks/>
          </p:cNvSpPr>
          <p:nvPr/>
        </p:nvSpPr>
        <p:spPr>
          <a:xfrm>
            <a:off x="928800" y="1955551"/>
            <a:ext cx="7812200" cy="285269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latin typeface="Montserrat" pitchFamily="2" charset="0"/>
              </a:rPr>
              <a:t>Zoning regulation/Land Use</a:t>
            </a:r>
          </a:p>
          <a:p>
            <a:pPr lvl="1"/>
            <a:r>
              <a:rPr lang="en-US" sz="1600" dirty="0">
                <a:solidFill>
                  <a:schemeClr val="bg1"/>
                </a:solidFill>
                <a:latin typeface="Montserrat" pitchFamily="2" charset="0"/>
              </a:rPr>
              <a:t>Urban Service Boundary</a:t>
            </a:r>
          </a:p>
          <a:p>
            <a:pPr lvl="1"/>
            <a:r>
              <a:rPr lang="en-US" sz="1600" dirty="0">
                <a:solidFill>
                  <a:schemeClr val="bg1"/>
                </a:solidFill>
                <a:latin typeface="Montserrat" pitchFamily="2" charset="0"/>
              </a:rPr>
              <a:t>Commercial/Mixed-use Zoning</a:t>
            </a:r>
          </a:p>
          <a:p>
            <a:pPr marL="0" indent="0">
              <a:buFont typeface="Arial" panose="020B0604020202020204" pitchFamily="34" charset="0"/>
              <a:buNone/>
            </a:pPr>
            <a:endParaRPr lang="en-US" sz="20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NIMBY’s</a:t>
            </a:r>
          </a:p>
          <a:p>
            <a:pPr marL="0" indent="0">
              <a:buFont typeface="Arial" panose="020B0604020202020204" pitchFamily="34" charset="0"/>
              <a:buNone/>
            </a:pPr>
            <a:endParaRPr lang="en-US" sz="1600" b="1" dirty="0">
              <a:solidFill>
                <a:schemeClr val="bg1"/>
              </a:solidFill>
              <a:latin typeface="Montserrat" pitchFamily="2" charset="0"/>
            </a:endParaRPr>
          </a:p>
          <a:p>
            <a:pPr marL="0" indent="0">
              <a:buFont typeface="Arial" panose="020B0604020202020204" pitchFamily="34" charset="0"/>
              <a:buNone/>
            </a:pPr>
            <a:r>
              <a:rPr lang="en-US" sz="2000" b="1" dirty="0">
                <a:solidFill>
                  <a:schemeClr val="bg1"/>
                </a:solidFill>
                <a:latin typeface="Montserrat" pitchFamily="2" charset="0"/>
              </a:rPr>
              <a:t>Incentives for Housing</a:t>
            </a:r>
          </a:p>
          <a:p>
            <a:r>
              <a:rPr lang="en-US" sz="1600" dirty="0">
                <a:solidFill>
                  <a:schemeClr val="bg1"/>
                </a:solidFill>
                <a:latin typeface="Montserrat" pitchFamily="2" charset="0"/>
              </a:rPr>
              <a:t>Economies of scale</a:t>
            </a:r>
          </a:p>
          <a:p>
            <a:pPr lvl="1"/>
            <a:r>
              <a:rPr lang="en-US" sz="1600" dirty="0">
                <a:solidFill>
                  <a:schemeClr val="bg1"/>
                </a:solidFill>
                <a:latin typeface="Montserrat" pitchFamily="2" charset="0"/>
              </a:rPr>
              <a:t>Builders are not able to profit as much in rural areas compared to urban areas due to the cost per unit.</a:t>
            </a:r>
          </a:p>
          <a:p>
            <a:pPr marL="0" indent="0" algn="ctr">
              <a:buFont typeface="Arial" panose="020B0604020202020204" pitchFamily="34" charset="0"/>
              <a:buNone/>
            </a:pPr>
            <a:endParaRPr lang="en-US" sz="1600" b="1" dirty="0">
              <a:solidFill>
                <a:schemeClr val="bg1"/>
              </a:solidFill>
              <a:latin typeface="Montserrat" pitchFamily="2" charset="0"/>
            </a:endParaRPr>
          </a:p>
        </p:txBody>
      </p:sp>
    </p:spTree>
    <p:extLst>
      <p:ext uri="{BB962C8B-B14F-4D97-AF65-F5344CB8AC3E}">
        <p14:creationId xmlns:p14="http://schemas.microsoft.com/office/powerpoint/2010/main" val="94445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a:extLst>
            <a:ext uri="{FF2B5EF4-FFF2-40B4-BE49-F238E27FC236}">
              <a16:creationId xmlns:a16="http://schemas.microsoft.com/office/drawing/2014/main" id="{D247055E-3F85-2A92-36E1-BA2C239B958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9F92F1F-4F60-91DF-DD2B-29F5C48DC6F4}"/>
              </a:ext>
            </a:extLst>
          </p:cNvPr>
          <p:cNvSpPr/>
          <p:nvPr/>
        </p:nvSpPr>
        <p:spPr>
          <a:xfrm>
            <a:off x="542925" y="-1"/>
            <a:ext cx="85725" cy="18669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and white logo&#10;&#10;Description automatically generated">
            <a:extLst>
              <a:ext uri="{FF2B5EF4-FFF2-40B4-BE49-F238E27FC236}">
                <a16:creationId xmlns:a16="http://schemas.microsoft.com/office/drawing/2014/main" id="{43DD7191-6079-84AF-EAC2-2FF3861C74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38" y="6286500"/>
            <a:ext cx="2269435" cy="434975"/>
          </a:xfrm>
          <a:prstGeom prst="rect">
            <a:avLst/>
          </a:prstGeom>
        </p:spPr>
      </p:pic>
      <p:sp>
        <p:nvSpPr>
          <p:cNvPr id="27" name="Content Placeholder 3">
            <a:extLst>
              <a:ext uri="{FF2B5EF4-FFF2-40B4-BE49-F238E27FC236}">
                <a16:creationId xmlns:a16="http://schemas.microsoft.com/office/drawing/2014/main" id="{2843DC5C-4BC9-6EB6-3DF5-F16633F56AC8}"/>
              </a:ext>
            </a:extLst>
          </p:cNvPr>
          <p:cNvSpPr txBox="1">
            <a:spLocks/>
          </p:cNvSpPr>
          <p:nvPr/>
        </p:nvSpPr>
        <p:spPr>
          <a:xfrm>
            <a:off x="2680230" y="2966911"/>
            <a:ext cx="6831540" cy="92417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800" b="1" dirty="0">
                <a:solidFill>
                  <a:schemeClr val="bg1"/>
                </a:solidFill>
                <a:latin typeface="Montserrat" pitchFamily="2" charset="0"/>
              </a:rPr>
              <a:t>Solutions?</a:t>
            </a:r>
            <a:endParaRPr lang="en-US" sz="4000" dirty="0">
              <a:solidFill>
                <a:schemeClr val="bg1"/>
              </a:solidFill>
              <a:latin typeface="Montserrat" pitchFamily="2" charset="0"/>
            </a:endParaRPr>
          </a:p>
          <a:p>
            <a:pPr marL="0" indent="0" algn="ctr">
              <a:buFont typeface="Arial" panose="020B0604020202020204" pitchFamily="34" charset="0"/>
              <a:buNone/>
            </a:pPr>
            <a:endParaRPr lang="en-US" sz="4000" b="1" dirty="0">
              <a:solidFill>
                <a:schemeClr val="bg1"/>
              </a:solidFill>
              <a:latin typeface="Montserrat" pitchFamily="2" charset="0"/>
            </a:endParaRPr>
          </a:p>
        </p:txBody>
      </p:sp>
    </p:spTree>
    <p:extLst>
      <p:ext uri="{BB962C8B-B14F-4D97-AF65-F5344CB8AC3E}">
        <p14:creationId xmlns:p14="http://schemas.microsoft.com/office/powerpoint/2010/main" val="869236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19476</TotalTime>
  <Words>540</Words>
  <Application>Microsoft Macintosh PowerPoint</Application>
  <PresentationFormat>Widescreen</PresentationFormat>
  <Paragraphs>80</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Calibri Light</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Tetzlaff</dc:creator>
  <cp:lastModifiedBy>Patel, Darshak P.</cp:lastModifiedBy>
  <cp:revision>7</cp:revision>
  <dcterms:created xsi:type="dcterms:W3CDTF">2023-09-29T15:14:15Z</dcterms:created>
  <dcterms:modified xsi:type="dcterms:W3CDTF">2024-03-21T17:47:25Z</dcterms:modified>
</cp:coreProperties>
</file>