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9" r:id="rId2"/>
    <p:sldId id="284" r:id="rId3"/>
    <p:sldId id="258" r:id="rId4"/>
    <p:sldId id="263" r:id="rId5"/>
    <p:sldId id="294" r:id="rId6"/>
    <p:sldId id="285" r:id="rId7"/>
    <p:sldId id="286" r:id="rId8"/>
    <p:sldId id="295" r:id="rId9"/>
    <p:sldId id="296" r:id="rId10"/>
    <p:sldId id="268" r:id="rId11"/>
    <p:sldId id="293" r:id="rId12"/>
    <p:sldId id="269" r:id="rId13"/>
    <p:sldId id="270" r:id="rId14"/>
    <p:sldId id="287" r:id="rId15"/>
    <p:sldId id="260" r:id="rId16"/>
    <p:sldId id="297" r:id="rId17"/>
    <p:sldId id="298" r:id="rId18"/>
    <p:sldId id="300" r:id="rId19"/>
    <p:sldId id="301" r:id="rId20"/>
    <p:sldId id="276" r:id="rId21"/>
    <p:sldId id="288" r:id="rId22"/>
    <p:sldId id="302" r:id="rId23"/>
    <p:sldId id="303" r:id="rId24"/>
    <p:sldId id="304" r:id="rId25"/>
    <p:sldId id="306" r:id="rId26"/>
    <p:sldId id="307" r:id="rId27"/>
    <p:sldId id="305" r:id="rId28"/>
    <p:sldId id="289" r:id="rId29"/>
    <p:sldId id="291" r:id="rId30"/>
    <p:sldId id="290" r:id="rId31"/>
    <p:sldId id="274" r:id="rId32"/>
    <p:sldId id="310" r:id="rId33"/>
    <p:sldId id="308" r:id="rId34"/>
    <p:sldId id="311" r:id="rId35"/>
    <p:sldId id="312" r:id="rId36"/>
    <p:sldId id="313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1AEFE-0484-4A0D-9950-18C2BE94AAD9}" v="288" dt="2025-02-09T18:16:07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ske, Kenneth R." userId="2ce3b208-8d49-4e92-97fd-2a5f15a430e6" providerId="ADAL" clId="{39A1AEFE-0484-4A0D-9950-18C2BE94AAD9}"/>
    <pc:docChg chg="undo custSel addSld delSld modSld">
      <pc:chgData name="Troske, Kenneth R." userId="2ce3b208-8d49-4e92-97fd-2a5f15a430e6" providerId="ADAL" clId="{39A1AEFE-0484-4A0D-9950-18C2BE94AAD9}" dt="2025-02-10T16:38:52.120" v="3972" actId="20577"/>
      <pc:docMkLst>
        <pc:docMk/>
      </pc:docMkLst>
      <pc:sldChg chg="modSp mod">
        <pc:chgData name="Troske, Kenneth R." userId="2ce3b208-8d49-4e92-97fd-2a5f15a430e6" providerId="ADAL" clId="{39A1AEFE-0484-4A0D-9950-18C2BE94AAD9}" dt="2025-02-09T18:09:04.353" v="3329" actId="20577"/>
        <pc:sldMkLst>
          <pc:docMk/>
          <pc:sldMk cId="0" sldId="258"/>
        </pc:sldMkLst>
        <pc:spChg chg="mod">
          <ac:chgData name="Troske, Kenneth R." userId="2ce3b208-8d49-4e92-97fd-2a5f15a430e6" providerId="ADAL" clId="{39A1AEFE-0484-4A0D-9950-18C2BE94AAD9}" dt="2025-02-09T18:09:04.353" v="3329" actId="20577"/>
          <ac:spMkLst>
            <pc:docMk/>
            <pc:sldMk cId="0" sldId="258"/>
            <ac:spMk id="4100" creationId="{00000000-0000-0000-0000-000000000000}"/>
          </ac:spMkLst>
        </pc:spChg>
      </pc:sldChg>
      <pc:sldChg chg="modSp mod">
        <pc:chgData name="Troske, Kenneth R." userId="2ce3b208-8d49-4e92-97fd-2a5f15a430e6" providerId="ADAL" clId="{39A1AEFE-0484-4A0D-9950-18C2BE94AAD9}" dt="2025-02-10T15:42:37.279" v="3559" actId="20577"/>
        <pc:sldMkLst>
          <pc:docMk/>
          <pc:sldMk cId="1713565342" sldId="263"/>
        </pc:sldMkLst>
        <pc:spChg chg="mod">
          <ac:chgData name="Troske, Kenneth R." userId="2ce3b208-8d49-4e92-97fd-2a5f15a430e6" providerId="ADAL" clId="{39A1AEFE-0484-4A0D-9950-18C2BE94AAD9}" dt="2025-02-10T15:42:37.279" v="3559" actId="20577"/>
          <ac:spMkLst>
            <pc:docMk/>
            <pc:sldMk cId="1713565342" sldId="263"/>
            <ac:spMk id="4100" creationId="{A508785F-8613-5DC6-8764-29B22608C0DE}"/>
          </ac:spMkLst>
        </pc:spChg>
      </pc:sldChg>
      <pc:sldChg chg="addSp delSp modSp mod">
        <pc:chgData name="Troske, Kenneth R." userId="2ce3b208-8d49-4e92-97fd-2a5f15a430e6" providerId="ADAL" clId="{39A1AEFE-0484-4A0D-9950-18C2BE94AAD9}" dt="2025-02-10T15:49:58.519" v="3830" actId="20577"/>
        <pc:sldMkLst>
          <pc:docMk/>
          <pc:sldMk cId="2653083158" sldId="268"/>
        </pc:sldMkLst>
        <pc:spChg chg="add del mod">
          <ac:chgData name="Troske, Kenneth R." userId="2ce3b208-8d49-4e92-97fd-2a5f15a430e6" providerId="ADAL" clId="{39A1AEFE-0484-4A0D-9950-18C2BE94AAD9}" dt="2025-02-09T18:10:27.051" v="3331"/>
          <ac:spMkLst>
            <pc:docMk/>
            <pc:sldMk cId="2653083158" sldId="268"/>
            <ac:spMk id="3" creationId="{84CF9793-2B65-9ED6-A496-8CDA0298E516}"/>
          </ac:spMkLst>
        </pc:spChg>
        <pc:spChg chg="mod">
          <ac:chgData name="Troske, Kenneth R." userId="2ce3b208-8d49-4e92-97fd-2a5f15a430e6" providerId="ADAL" clId="{39A1AEFE-0484-4A0D-9950-18C2BE94AAD9}" dt="2025-02-10T15:49:58.519" v="3830" actId="20577"/>
          <ac:spMkLst>
            <pc:docMk/>
            <pc:sldMk cId="2653083158" sldId="268"/>
            <ac:spMk id="20" creationId="{4649301C-ABAF-3BC0-F31C-133CE520D58D}"/>
          </ac:spMkLst>
        </pc:spChg>
        <pc:picChg chg="add mod">
          <ac:chgData name="Troske, Kenneth R." userId="2ce3b208-8d49-4e92-97fd-2a5f15a430e6" providerId="ADAL" clId="{39A1AEFE-0484-4A0D-9950-18C2BE94AAD9}" dt="2025-02-09T18:10:47.786" v="3336" actId="14100"/>
          <ac:picMkLst>
            <pc:docMk/>
            <pc:sldMk cId="2653083158" sldId="268"/>
            <ac:picMk id="5" creationId="{E247522C-CBC4-9D35-40C7-032445C6917E}"/>
          </ac:picMkLst>
        </pc:picChg>
        <pc:picChg chg="del">
          <ac:chgData name="Troske, Kenneth R." userId="2ce3b208-8d49-4e92-97fd-2a5f15a430e6" providerId="ADAL" clId="{39A1AEFE-0484-4A0D-9950-18C2BE94AAD9}" dt="2025-02-09T18:09:43.231" v="3330" actId="21"/>
          <ac:picMkLst>
            <pc:docMk/>
            <pc:sldMk cId="2653083158" sldId="268"/>
            <ac:picMk id="8" creationId="{5407AC95-7EDF-447B-9BCA-8E7693B6CA9B}"/>
          </ac:picMkLst>
        </pc:picChg>
      </pc:sldChg>
      <pc:sldChg chg="addSp delSp modSp mod modAnim">
        <pc:chgData name="Troske, Kenneth R." userId="2ce3b208-8d49-4e92-97fd-2a5f15a430e6" providerId="ADAL" clId="{39A1AEFE-0484-4A0D-9950-18C2BE94AAD9}" dt="2025-02-09T13:18:49.592" v="328" actId="1076"/>
        <pc:sldMkLst>
          <pc:docMk/>
          <pc:sldMk cId="2599939619" sldId="269"/>
        </pc:sldMkLst>
        <pc:spChg chg="add del mod">
          <ac:chgData name="Troske, Kenneth R." userId="2ce3b208-8d49-4e92-97fd-2a5f15a430e6" providerId="ADAL" clId="{39A1AEFE-0484-4A0D-9950-18C2BE94AAD9}" dt="2025-02-09T13:10:31.622" v="164"/>
          <ac:spMkLst>
            <pc:docMk/>
            <pc:sldMk cId="2599939619" sldId="269"/>
            <ac:spMk id="2" creationId="{1441D946-ACDA-419A-7821-029DBBE0CF2F}"/>
          </ac:spMkLst>
        </pc:spChg>
        <pc:spChg chg="add mod">
          <ac:chgData name="Troske, Kenneth R." userId="2ce3b208-8d49-4e92-97fd-2a5f15a430e6" providerId="ADAL" clId="{39A1AEFE-0484-4A0D-9950-18C2BE94AAD9}" dt="2025-02-09T13:17:58.665" v="323" actId="1076"/>
          <ac:spMkLst>
            <pc:docMk/>
            <pc:sldMk cId="2599939619" sldId="269"/>
            <ac:spMk id="6" creationId="{534765F2-C447-77B0-015A-1522156A5ED9}"/>
          </ac:spMkLst>
        </pc:spChg>
        <pc:spChg chg="add mod">
          <ac:chgData name="Troske, Kenneth R." userId="2ce3b208-8d49-4e92-97fd-2a5f15a430e6" providerId="ADAL" clId="{39A1AEFE-0484-4A0D-9950-18C2BE94AAD9}" dt="2025-02-09T13:18:04.258" v="324" actId="1076"/>
          <ac:spMkLst>
            <pc:docMk/>
            <pc:sldMk cId="2599939619" sldId="269"/>
            <ac:spMk id="7" creationId="{2C9CE1E4-E4A1-A6D3-1984-45FBBC71AC38}"/>
          </ac:spMkLst>
        </pc:spChg>
        <pc:spChg chg="del mod">
          <ac:chgData name="Troske, Kenneth R." userId="2ce3b208-8d49-4e92-97fd-2a5f15a430e6" providerId="ADAL" clId="{39A1AEFE-0484-4A0D-9950-18C2BE94AAD9}" dt="2025-02-09T13:12:31.856" v="187" actId="21"/>
          <ac:spMkLst>
            <pc:docMk/>
            <pc:sldMk cId="2599939619" sldId="269"/>
            <ac:spMk id="11" creationId="{62DB4A04-AC2C-54BA-2C81-7968680D2190}"/>
          </ac:spMkLst>
        </pc:spChg>
        <pc:spChg chg="del mod">
          <ac:chgData name="Troske, Kenneth R." userId="2ce3b208-8d49-4e92-97fd-2a5f15a430e6" providerId="ADAL" clId="{39A1AEFE-0484-4A0D-9950-18C2BE94AAD9}" dt="2025-02-09T13:11:26.862" v="179" actId="21"/>
          <ac:spMkLst>
            <pc:docMk/>
            <pc:sldMk cId="2599939619" sldId="269"/>
            <ac:spMk id="12" creationId="{9D47A73A-C960-3B16-A1BA-39126CED38DF}"/>
          </ac:spMkLst>
        </pc:spChg>
        <pc:spChg chg="add mod">
          <ac:chgData name="Troske, Kenneth R." userId="2ce3b208-8d49-4e92-97fd-2a5f15a430e6" providerId="ADAL" clId="{39A1AEFE-0484-4A0D-9950-18C2BE94AAD9}" dt="2025-02-09T13:18:44.624" v="326" actId="1076"/>
          <ac:spMkLst>
            <pc:docMk/>
            <pc:sldMk cId="2599939619" sldId="269"/>
            <ac:spMk id="13" creationId="{F97AE12D-4F08-4122-CCF1-22321090208D}"/>
          </ac:spMkLst>
        </pc:spChg>
        <pc:spChg chg="add mod">
          <ac:chgData name="Troske, Kenneth R." userId="2ce3b208-8d49-4e92-97fd-2a5f15a430e6" providerId="ADAL" clId="{39A1AEFE-0484-4A0D-9950-18C2BE94AAD9}" dt="2025-02-09T13:17:15.668" v="318" actId="1076"/>
          <ac:spMkLst>
            <pc:docMk/>
            <pc:sldMk cId="2599939619" sldId="269"/>
            <ac:spMk id="14" creationId="{31B05043-9A3E-6687-5BFF-BBB5A30E7CFF}"/>
          </ac:spMkLst>
        </pc:spChg>
        <pc:picChg chg="add mod">
          <ac:chgData name="Troske, Kenneth R." userId="2ce3b208-8d49-4e92-97fd-2a5f15a430e6" providerId="ADAL" clId="{39A1AEFE-0484-4A0D-9950-18C2BE94AAD9}" dt="2025-02-09T13:18:49.592" v="328" actId="1076"/>
          <ac:picMkLst>
            <pc:docMk/>
            <pc:sldMk cId="2599939619" sldId="269"/>
            <ac:picMk id="3" creationId="{832ADB5D-D820-BA07-9F33-1B163853E087}"/>
          </ac:picMkLst>
        </pc:picChg>
        <pc:picChg chg="add mod">
          <ac:chgData name="Troske, Kenneth R." userId="2ce3b208-8d49-4e92-97fd-2a5f15a430e6" providerId="ADAL" clId="{39A1AEFE-0484-4A0D-9950-18C2BE94AAD9}" dt="2025-02-09T13:11:58.663" v="183" actId="1076"/>
          <ac:picMkLst>
            <pc:docMk/>
            <pc:sldMk cId="2599939619" sldId="269"/>
            <ac:picMk id="4" creationId="{F25D7A39-78EA-952A-853F-75525D577F3E}"/>
          </ac:picMkLst>
        </pc:picChg>
        <pc:picChg chg="del mod">
          <ac:chgData name="Troske, Kenneth R." userId="2ce3b208-8d49-4e92-97fd-2a5f15a430e6" providerId="ADAL" clId="{39A1AEFE-0484-4A0D-9950-18C2BE94AAD9}" dt="2025-02-09T13:10:02.219" v="163" actId="21"/>
          <ac:picMkLst>
            <pc:docMk/>
            <pc:sldMk cId="2599939619" sldId="269"/>
            <ac:picMk id="8" creationId="{9F09FB41-31BE-5674-525C-59A9B118B4D9}"/>
          </ac:picMkLst>
        </pc:picChg>
      </pc:sldChg>
      <pc:sldChg chg="addSp delSp modSp mod">
        <pc:chgData name="Troske, Kenneth R." userId="2ce3b208-8d49-4e92-97fd-2a5f15a430e6" providerId="ADAL" clId="{39A1AEFE-0484-4A0D-9950-18C2BE94AAD9}" dt="2025-02-09T13:29:20.976" v="501" actId="14100"/>
        <pc:sldMkLst>
          <pc:docMk/>
          <pc:sldMk cId="558577620" sldId="270"/>
        </pc:sldMkLst>
        <pc:spChg chg="add del mod">
          <ac:chgData name="Troske, Kenneth R." userId="2ce3b208-8d49-4e92-97fd-2a5f15a430e6" providerId="ADAL" clId="{39A1AEFE-0484-4A0D-9950-18C2BE94AAD9}" dt="2025-02-09T13:20:44.984" v="331"/>
          <ac:spMkLst>
            <pc:docMk/>
            <pc:sldMk cId="558577620" sldId="270"/>
            <ac:spMk id="2" creationId="{5AD668AB-F3F3-40EB-06BA-DD51F7A87D2B}"/>
          </ac:spMkLst>
        </pc:spChg>
        <pc:spChg chg="add del mod">
          <ac:chgData name="Troske, Kenneth R." userId="2ce3b208-8d49-4e92-97fd-2a5f15a430e6" providerId="ADAL" clId="{39A1AEFE-0484-4A0D-9950-18C2BE94AAD9}" dt="2025-02-09T13:22:03.863" v="338"/>
          <ac:spMkLst>
            <pc:docMk/>
            <pc:sldMk cId="558577620" sldId="270"/>
            <ac:spMk id="4" creationId="{154B843F-A661-3926-728A-752AD6A2E0B3}"/>
          </ac:spMkLst>
        </pc:spChg>
        <pc:spChg chg="mod">
          <ac:chgData name="Troske, Kenneth R." userId="2ce3b208-8d49-4e92-97fd-2a5f15a430e6" providerId="ADAL" clId="{39A1AEFE-0484-4A0D-9950-18C2BE94AAD9}" dt="2025-02-09T13:26:59.348" v="498" actId="1076"/>
          <ac:spMkLst>
            <pc:docMk/>
            <pc:sldMk cId="558577620" sldId="270"/>
            <ac:spMk id="9" creationId="{E8C86B27-C951-A7AF-CAAA-2BCFFB7DE525}"/>
          </ac:spMkLst>
        </pc:spChg>
        <pc:spChg chg="mod">
          <ac:chgData name="Troske, Kenneth R." userId="2ce3b208-8d49-4e92-97fd-2a5f15a430e6" providerId="ADAL" clId="{39A1AEFE-0484-4A0D-9950-18C2BE94AAD9}" dt="2025-02-09T13:26:05.570" v="497" actId="20577"/>
          <ac:spMkLst>
            <pc:docMk/>
            <pc:sldMk cId="558577620" sldId="270"/>
            <ac:spMk id="12" creationId="{FEBC565E-B7B4-64D7-23A0-01BC9864FAB6}"/>
          </ac:spMkLst>
        </pc:spChg>
        <pc:graphicFrameChg chg="add mod">
          <ac:chgData name="Troske, Kenneth R." userId="2ce3b208-8d49-4e92-97fd-2a5f15a430e6" providerId="ADAL" clId="{39A1AEFE-0484-4A0D-9950-18C2BE94AAD9}" dt="2025-02-09T13:23:20.241" v="348" actId="1076"/>
          <ac:graphicFrameMkLst>
            <pc:docMk/>
            <pc:sldMk cId="558577620" sldId="270"/>
            <ac:graphicFrameMk id="6" creationId="{63C75F96-9C7C-4FC1-9F91-E775F31A5A81}"/>
          </ac:graphicFrameMkLst>
        </pc:graphicFrameChg>
        <pc:graphicFrameChg chg="add mod">
          <ac:chgData name="Troske, Kenneth R." userId="2ce3b208-8d49-4e92-97fd-2a5f15a430e6" providerId="ADAL" clId="{39A1AEFE-0484-4A0D-9950-18C2BE94AAD9}" dt="2025-02-09T13:29:20.976" v="501" actId="14100"/>
          <ac:graphicFrameMkLst>
            <pc:docMk/>
            <pc:sldMk cId="558577620" sldId="270"/>
            <ac:graphicFrameMk id="7" creationId="{0A5D9DBF-AD32-45FB-86F6-06557A63B671}"/>
          </ac:graphicFrameMkLst>
        </pc:graphicFrameChg>
        <pc:picChg chg="add del mod">
          <ac:chgData name="Troske, Kenneth R." userId="2ce3b208-8d49-4e92-97fd-2a5f15a430e6" providerId="ADAL" clId="{39A1AEFE-0484-4A0D-9950-18C2BE94AAD9}" dt="2025-02-09T13:21:34.658" v="337" actId="21"/>
          <ac:picMkLst>
            <pc:docMk/>
            <pc:sldMk cId="558577620" sldId="270"/>
            <ac:picMk id="3" creationId="{89E0D91B-9909-943B-1E01-F8C2A66EF901}"/>
          </ac:picMkLst>
        </pc:picChg>
        <pc:picChg chg="del">
          <ac:chgData name="Troske, Kenneth R." userId="2ce3b208-8d49-4e92-97fd-2a5f15a430e6" providerId="ADAL" clId="{39A1AEFE-0484-4A0D-9950-18C2BE94AAD9}" dt="2025-02-09T13:20:29.213" v="329" actId="21"/>
          <ac:picMkLst>
            <pc:docMk/>
            <pc:sldMk cId="558577620" sldId="270"/>
            <ac:picMk id="22" creationId="{EA881090-B59E-20FA-DF71-89AF689E78BC}"/>
          </ac:picMkLst>
        </pc:picChg>
        <pc:picChg chg="del">
          <ac:chgData name="Troske, Kenneth R." userId="2ce3b208-8d49-4e92-97fd-2a5f15a430e6" providerId="ADAL" clId="{39A1AEFE-0484-4A0D-9950-18C2BE94AAD9}" dt="2025-02-09T13:20:34.474" v="330" actId="21"/>
          <ac:picMkLst>
            <pc:docMk/>
            <pc:sldMk cId="558577620" sldId="270"/>
            <ac:picMk id="23" creationId="{9268A681-F7B9-8F86-C098-8B6E13B95282}"/>
          </ac:picMkLst>
        </pc:picChg>
      </pc:sldChg>
      <pc:sldChg chg="modSp mod">
        <pc:chgData name="Troske, Kenneth R." userId="2ce3b208-8d49-4e92-97fd-2a5f15a430e6" providerId="ADAL" clId="{39A1AEFE-0484-4A0D-9950-18C2BE94AAD9}" dt="2025-02-10T16:02:03.818" v="3869" actId="20577"/>
        <pc:sldMkLst>
          <pc:docMk/>
          <pc:sldMk cId="4009321546" sldId="274"/>
        </pc:sldMkLst>
        <pc:spChg chg="mod">
          <ac:chgData name="Troske, Kenneth R." userId="2ce3b208-8d49-4e92-97fd-2a5f15a430e6" providerId="ADAL" clId="{39A1AEFE-0484-4A0D-9950-18C2BE94AAD9}" dt="2025-02-10T16:02:03.818" v="3869" actId="20577"/>
          <ac:spMkLst>
            <pc:docMk/>
            <pc:sldMk cId="4009321546" sldId="274"/>
            <ac:spMk id="4100" creationId="{FD396355-4620-80E6-2CEC-65FA9CAC3A94}"/>
          </ac:spMkLst>
        </pc:spChg>
      </pc:sldChg>
      <pc:sldChg chg="addSp delSp modSp mod">
        <pc:chgData name="Troske, Kenneth R." userId="2ce3b208-8d49-4e92-97fd-2a5f15a430e6" providerId="ADAL" clId="{39A1AEFE-0484-4A0D-9950-18C2BE94AAD9}" dt="2025-02-09T13:46:25.203" v="728"/>
        <pc:sldMkLst>
          <pc:docMk/>
          <pc:sldMk cId="2046124392" sldId="276"/>
        </pc:sldMkLst>
        <pc:spChg chg="add del mod">
          <ac:chgData name="Troske, Kenneth R." userId="2ce3b208-8d49-4e92-97fd-2a5f15a430e6" providerId="ADAL" clId="{39A1AEFE-0484-4A0D-9950-18C2BE94AAD9}" dt="2025-02-09T13:46:25.203" v="728"/>
          <ac:spMkLst>
            <pc:docMk/>
            <pc:sldMk cId="2046124392" sldId="276"/>
            <ac:spMk id="2" creationId="{65F25475-BB2C-6A46-740A-703119CFB34B}"/>
          </ac:spMkLst>
        </pc:spChg>
        <pc:graphicFrameChg chg="add mod">
          <ac:chgData name="Troske, Kenneth R." userId="2ce3b208-8d49-4e92-97fd-2a5f15a430e6" providerId="ADAL" clId="{39A1AEFE-0484-4A0D-9950-18C2BE94AAD9}" dt="2025-02-09T13:46:11.635" v="727"/>
          <ac:graphicFrameMkLst>
            <pc:docMk/>
            <pc:sldMk cId="2046124392" sldId="276"/>
            <ac:graphicFrameMk id="4" creationId="{F29A2825-BB4C-4C74-BD6A-1A7647716257}"/>
          </ac:graphicFrameMkLst>
        </pc:graphicFrameChg>
        <pc:graphicFrameChg chg="add mod">
          <ac:chgData name="Troske, Kenneth R." userId="2ce3b208-8d49-4e92-97fd-2a5f15a430e6" providerId="ADAL" clId="{39A1AEFE-0484-4A0D-9950-18C2BE94AAD9}" dt="2025-02-09T13:46:25.203" v="728"/>
          <ac:graphicFrameMkLst>
            <pc:docMk/>
            <pc:sldMk cId="2046124392" sldId="276"/>
            <ac:graphicFrameMk id="6" creationId="{F29A2825-BB4C-4C74-BD6A-1A7647716257}"/>
          </ac:graphicFrameMkLst>
        </pc:graphicFrameChg>
        <pc:picChg chg="del">
          <ac:chgData name="Troske, Kenneth R." userId="2ce3b208-8d49-4e92-97fd-2a5f15a430e6" providerId="ADAL" clId="{39A1AEFE-0484-4A0D-9950-18C2BE94AAD9}" dt="2025-02-09T13:45:52.732" v="724" actId="21"/>
          <ac:picMkLst>
            <pc:docMk/>
            <pc:sldMk cId="2046124392" sldId="276"/>
            <ac:picMk id="3" creationId="{3453AD74-AD7F-F697-42F6-48624FA14C96}"/>
          </ac:picMkLst>
        </pc:picChg>
      </pc:sldChg>
      <pc:sldChg chg="addSp delSp modSp add mod">
        <pc:chgData name="Troske, Kenneth R." userId="2ce3b208-8d49-4e92-97fd-2a5f15a430e6" providerId="ADAL" clId="{39A1AEFE-0484-4A0D-9950-18C2BE94AAD9}" dt="2025-02-09T17:36:37.835" v="3266" actId="1076"/>
        <pc:sldMkLst>
          <pc:docMk/>
          <pc:sldMk cId="1224009788" sldId="282"/>
        </pc:sldMkLst>
        <pc:spChg chg="mod">
          <ac:chgData name="Troske, Kenneth R." userId="2ce3b208-8d49-4e92-97fd-2a5f15a430e6" providerId="ADAL" clId="{39A1AEFE-0484-4A0D-9950-18C2BE94AAD9}" dt="2025-02-09T17:35:00.058" v="3237" actId="1076"/>
          <ac:spMkLst>
            <pc:docMk/>
            <pc:sldMk cId="1224009788" sldId="282"/>
            <ac:spMk id="4" creationId="{00000000-0000-0000-0000-000000000000}"/>
          </ac:spMkLst>
        </pc:spChg>
        <pc:spChg chg="add mod">
          <ac:chgData name="Troske, Kenneth R." userId="2ce3b208-8d49-4e92-97fd-2a5f15a430e6" providerId="ADAL" clId="{39A1AEFE-0484-4A0D-9950-18C2BE94AAD9}" dt="2025-02-09T17:36:37.835" v="3266" actId="1076"/>
          <ac:spMkLst>
            <pc:docMk/>
            <pc:sldMk cId="1224009788" sldId="282"/>
            <ac:spMk id="6" creationId="{0ABD5DAC-CE29-1F37-3984-ADB0E108F54C}"/>
          </ac:spMkLst>
        </pc:spChg>
        <pc:picChg chg="add del mod">
          <ac:chgData name="Troske, Kenneth R." userId="2ce3b208-8d49-4e92-97fd-2a5f15a430e6" providerId="ADAL" clId="{39A1AEFE-0484-4A0D-9950-18C2BE94AAD9}" dt="2025-02-09T17:35:11.189" v="3239" actId="21"/>
          <ac:picMkLst>
            <pc:docMk/>
            <pc:sldMk cId="1224009788" sldId="282"/>
            <ac:picMk id="2" creationId="{9C3FCD69-EF98-4D36-A997-2D9A8745C5D2}"/>
          </ac:picMkLst>
        </pc:picChg>
        <pc:picChg chg="mod">
          <ac:chgData name="Troske, Kenneth R." userId="2ce3b208-8d49-4e92-97fd-2a5f15a430e6" providerId="ADAL" clId="{39A1AEFE-0484-4A0D-9950-18C2BE94AAD9}" dt="2025-02-09T17:36:34.538" v="3265" actId="1076"/>
          <ac:picMkLst>
            <pc:docMk/>
            <pc:sldMk cId="1224009788" sldId="282"/>
            <ac:picMk id="5" creationId="{00000000-0000-0000-0000-000000000000}"/>
          </ac:picMkLst>
        </pc:picChg>
      </pc:sldChg>
      <pc:sldChg chg="modSp mod">
        <pc:chgData name="Troske, Kenneth R." userId="2ce3b208-8d49-4e92-97fd-2a5f15a430e6" providerId="ADAL" clId="{39A1AEFE-0484-4A0D-9950-18C2BE94AAD9}" dt="2025-02-10T15:44:53.270" v="3620" actId="20577"/>
        <pc:sldMkLst>
          <pc:docMk/>
          <pc:sldMk cId="826727864" sldId="286"/>
        </pc:sldMkLst>
        <pc:spChg chg="mod">
          <ac:chgData name="Troske, Kenneth R." userId="2ce3b208-8d49-4e92-97fd-2a5f15a430e6" providerId="ADAL" clId="{39A1AEFE-0484-4A0D-9950-18C2BE94AAD9}" dt="2025-02-10T15:44:53.270" v="3620" actId="20577"/>
          <ac:spMkLst>
            <pc:docMk/>
            <pc:sldMk cId="826727864" sldId="286"/>
            <ac:spMk id="4100" creationId="{00000000-0000-0000-0000-000000000000}"/>
          </ac:spMkLst>
        </pc:spChg>
      </pc:sldChg>
      <pc:sldChg chg="addSp delSp modSp mod">
        <pc:chgData name="Troske, Kenneth R." userId="2ce3b208-8d49-4e92-97fd-2a5f15a430e6" providerId="ADAL" clId="{39A1AEFE-0484-4A0D-9950-18C2BE94AAD9}" dt="2025-02-09T13:35:19.598" v="723" actId="20577"/>
        <pc:sldMkLst>
          <pc:docMk/>
          <pc:sldMk cId="419944136" sldId="287"/>
        </pc:sldMkLst>
        <pc:spChg chg="add del mod">
          <ac:chgData name="Troske, Kenneth R." userId="2ce3b208-8d49-4e92-97fd-2a5f15a430e6" providerId="ADAL" clId="{39A1AEFE-0484-4A0D-9950-18C2BE94AAD9}" dt="2025-02-09T13:30:36.190" v="504"/>
          <ac:spMkLst>
            <pc:docMk/>
            <pc:sldMk cId="419944136" sldId="287"/>
            <ac:spMk id="2" creationId="{EFAAB21E-BAD9-2B69-2470-BFB753AB5EB8}"/>
          </ac:spMkLst>
        </pc:spChg>
        <pc:spChg chg="mod">
          <ac:chgData name="Troske, Kenneth R." userId="2ce3b208-8d49-4e92-97fd-2a5f15a430e6" providerId="ADAL" clId="{39A1AEFE-0484-4A0D-9950-18C2BE94AAD9}" dt="2025-02-09T13:35:19.598" v="723" actId="20577"/>
          <ac:spMkLst>
            <pc:docMk/>
            <pc:sldMk cId="419944136" sldId="287"/>
            <ac:spMk id="12" creationId="{FEBC565E-B7B4-64D7-23A0-01BC9864FAB6}"/>
          </ac:spMkLst>
        </pc:spChg>
        <pc:graphicFrameChg chg="add mod">
          <ac:chgData name="Troske, Kenneth R." userId="2ce3b208-8d49-4e92-97fd-2a5f15a430e6" providerId="ADAL" clId="{39A1AEFE-0484-4A0D-9950-18C2BE94AAD9}" dt="2025-02-09T13:32:55.425" v="531" actId="14100"/>
          <ac:graphicFrameMkLst>
            <pc:docMk/>
            <pc:sldMk cId="419944136" sldId="287"/>
            <ac:graphicFrameMk id="3" creationId="{A948B664-C7F8-47BC-B30F-58608C22C5D6}"/>
          </ac:graphicFrameMkLst>
        </pc:graphicFrameChg>
        <pc:graphicFrameChg chg="add mod">
          <ac:chgData name="Troske, Kenneth R." userId="2ce3b208-8d49-4e92-97fd-2a5f15a430e6" providerId="ADAL" clId="{39A1AEFE-0484-4A0D-9950-18C2BE94AAD9}" dt="2025-02-09T13:31:12.134" v="509"/>
          <ac:graphicFrameMkLst>
            <pc:docMk/>
            <pc:sldMk cId="419944136" sldId="287"/>
            <ac:graphicFrameMk id="4" creationId="{BEA66946-026C-482E-BC62-7EF84187BC8D}"/>
          </ac:graphicFrameMkLst>
        </pc:graphicFrameChg>
        <pc:graphicFrameChg chg="add del mod">
          <ac:chgData name="Troske, Kenneth R." userId="2ce3b208-8d49-4e92-97fd-2a5f15a430e6" providerId="ADAL" clId="{39A1AEFE-0484-4A0D-9950-18C2BE94AAD9}" dt="2025-02-09T13:32:08.834" v="522" actId="21"/>
          <ac:graphicFrameMkLst>
            <pc:docMk/>
            <pc:sldMk cId="419944136" sldId="287"/>
            <ac:graphicFrameMk id="6" creationId="{BEA66946-026C-482E-BC62-7EF84187BC8D}"/>
          </ac:graphicFrameMkLst>
        </pc:graphicFrameChg>
        <pc:picChg chg="add mod">
          <ac:chgData name="Troske, Kenneth R." userId="2ce3b208-8d49-4e92-97fd-2a5f15a430e6" providerId="ADAL" clId="{39A1AEFE-0484-4A0D-9950-18C2BE94AAD9}" dt="2025-02-09T13:33:23.489" v="534" actId="14100"/>
          <ac:picMkLst>
            <pc:docMk/>
            <pc:sldMk cId="419944136" sldId="287"/>
            <ac:picMk id="7" creationId="{849674EF-8F87-96FD-6C0C-B1E3125F80D8}"/>
          </ac:picMkLst>
        </pc:picChg>
        <pc:picChg chg="del">
          <ac:chgData name="Troske, Kenneth R." userId="2ce3b208-8d49-4e92-97fd-2a5f15a430e6" providerId="ADAL" clId="{39A1AEFE-0484-4A0D-9950-18C2BE94AAD9}" dt="2025-02-09T13:30:23.505" v="502" actId="21"/>
          <ac:picMkLst>
            <pc:docMk/>
            <pc:sldMk cId="419944136" sldId="287"/>
            <ac:picMk id="18" creationId="{52D8E039-2B6B-7876-D102-63A31FA04BC7}"/>
          </ac:picMkLst>
        </pc:picChg>
        <pc:picChg chg="del">
          <ac:chgData name="Troske, Kenneth R." userId="2ce3b208-8d49-4e92-97fd-2a5f15a430e6" providerId="ADAL" clId="{39A1AEFE-0484-4A0D-9950-18C2BE94AAD9}" dt="2025-02-09T13:30:27.567" v="503" actId="21"/>
          <ac:picMkLst>
            <pc:docMk/>
            <pc:sldMk cId="419944136" sldId="287"/>
            <ac:picMk id="20" creationId="{B82FEC06-1505-2EE2-9F78-AF602D1B3D83}"/>
          </ac:picMkLst>
        </pc:picChg>
      </pc:sldChg>
      <pc:sldChg chg="addSp delSp modSp">
        <pc:chgData name="Troske, Kenneth R." userId="2ce3b208-8d49-4e92-97fd-2a5f15a430e6" providerId="ADAL" clId="{39A1AEFE-0484-4A0D-9950-18C2BE94AAD9}" dt="2025-02-09T15:00:29.464" v="1049"/>
        <pc:sldMkLst>
          <pc:docMk/>
          <pc:sldMk cId="1172002808" sldId="288"/>
        </pc:sldMkLst>
        <pc:spChg chg="add del mod">
          <ac:chgData name="Troske, Kenneth R." userId="2ce3b208-8d49-4e92-97fd-2a5f15a430e6" providerId="ADAL" clId="{39A1AEFE-0484-4A0D-9950-18C2BE94AAD9}" dt="2025-02-09T15:00:14.514" v="1047"/>
          <ac:spMkLst>
            <pc:docMk/>
            <pc:sldMk cId="1172002808" sldId="288"/>
            <ac:spMk id="3" creationId="{903D6F63-27F2-8CAE-78C7-1986AC9113B2}"/>
          </ac:spMkLst>
        </pc:spChg>
        <pc:spChg chg="add del mod">
          <ac:chgData name="Troske, Kenneth R." userId="2ce3b208-8d49-4e92-97fd-2a5f15a430e6" providerId="ADAL" clId="{39A1AEFE-0484-4A0D-9950-18C2BE94AAD9}" dt="2025-02-09T15:00:29.464" v="1049"/>
          <ac:spMkLst>
            <pc:docMk/>
            <pc:sldMk cId="1172002808" sldId="288"/>
            <ac:spMk id="6" creationId="{BE051FA8-47EE-07F1-B397-CC71FEEA184A}"/>
          </ac:spMkLst>
        </pc:spChg>
        <pc:picChg chg="add mod">
          <ac:chgData name="Troske, Kenneth R." userId="2ce3b208-8d49-4e92-97fd-2a5f15a430e6" providerId="ADAL" clId="{39A1AEFE-0484-4A0D-9950-18C2BE94AAD9}" dt="2025-02-09T15:00:14.514" v="1047"/>
          <ac:picMkLst>
            <pc:docMk/>
            <pc:sldMk cId="1172002808" sldId="288"/>
            <ac:picMk id="4" creationId="{441E88B7-6A92-209F-11F5-48A7F7026786}"/>
          </ac:picMkLst>
        </pc:picChg>
        <pc:picChg chg="add mod">
          <ac:chgData name="Troske, Kenneth R." userId="2ce3b208-8d49-4e92-97fd-2a5f15a430e6" providerId="ADAL" clId="{39A1AEFE-0484-4A0D-9950-18C2BE94AAD9}" dt="2025-02-09T15:00:29.464" v="1049"/>
          <ac:picMkLst>
            <pc:docMk/>
            <pc:sldMk cId="1172002808" sldId="288"/>
            <ac:picMk id="7" creationId="{228EAE6F-6CE0-6A16-6B08-B48FE66ECCE7}"/>
          </ac:picMkLst>
        </pc:picChg>
        <pc:picChg chg="del">
          <ac:chgData name="Troske, Kenneth R." userId="2ce3b208-8d49-4e92-97fd-2a5f15a430e6" providerId="ADAL" clId="{39A1AEFE-0484-4A0D-9950-18C2BE94AAD9}" dt="2025-02-09T15:00:19.282" v="1048" actId="21"/>
          <ac:picMkLst>
            <pc:docMk/>
            <pc:sldMk cId="1172002808" sldId="288"/>
            <ac:picMk id="9" creationId="{A41E633E-DC9F-FE18-41C9-0C33F5F04DBD}"/>
          </ac:picMkLst>
        </pc:picChg>
        <pc:picChg chg="del">
          <ac:chgData name="Troske, Kenneth R." userId="2ce3b208-8d49-4e92-97fd-2a5f15a430e6" providerId="ADAL" clId="{39A1AEFE-0484-4A0D-9950-18C2BE94AAD9}" dt="2025-02-09T14:59:57.386" v="1046" actId="21"/>
          <ac:picMkLst>
            <pc:docMk/>
            <pc:sldMk cId="1172002808" sldId="288"/>
            <ac:picMk id="10" creationId="{FBDE4DB4-6B18-F83C-C102-2CE8A2BCC4F5}"/>
          </ac:picMkLst>
        </pc:picChg>
      </pc:sldChg>
      <pc:sldChg chg="del">
        <pc:chgData name="Troske, Kenneth R." userId="2ce3b208-8d49-4e92-97fd-2a5f15a430e6" providerId="ADAL" clId="{39A1AEFE-0484-4A0D-9950-18C2BE94AAD9}" dt="2025-02-09T17:28:57.503" v="3162" actId="2696"/>
        <pc:sldMkLst>
          <pc:docMk/>
          <pc:sldMk cId="629204330" sldId="292"/>
        </pc:sldMkLst>
      </pc:sldChg>
      <pc:sldChg chg="addSp delSp modSp mod">
        <pc:chgData name="Troske, Kenneth R." userId="2ce3b208-8d49-4e92-97fd-2a5f15a430e6" providerId="ADAL" clId="{39A1AEFE-0484-4A0D-9950-18C2BE94AAD9}" dt="2025-02-09T18:14:58.935" v="3461" actId="26606"/>
        <pc:sldMkLst>
          <pc:docMk/>
          <pc:sldMk cId="108978892" sldId="293"/>
        </pc:sldMkLst>
        <pc:spChg chg="add del mod">
          <ac:chgData name="Troske, Kenneth R." userId="2ce3b208-8d49-4e92-97fd-2a5f15a430e6" providerId="ADAL" clId="{39A1AEFE-0484-4A0D-9950-18C2BE94AAD9}" dt="2025-02-09T18:14:55.079" v="3460"/>
          <ac:spMkLst>
            <pc:docMk/>
            <pc:sldMk cId="108978892" sldId="293"/>
            <ac:spMk id="2" creationId="{0FC33F0D-9301-BAE0-7247-1300F3418EF3}"/>
          </ac:spMkLst>
        </pc:spChg>
        <pc:spChg chg="ord">
          <ac:chgData name="Troske, Kenneth R." userId="2ce3b208-8d49-4e92-97fd-2a5f15a430e6" providerId="ADAL" clId="{39A1AEFE-0484-4A0D-9950-18C2BE94AAD9}" dt="2025-02-09T18:14:58.935" v="3461" actId="26606"/>
          <ac:spMkLst>
            <pc:docMk/>
            <pc:sldMk cId="108978892" sldId="293"/>
            <ac:spMk id="5" creationId="{40E30C13-B215-E2F2-9BA1-BC47853FE006}"/>
          </ac:spMkLst>
        </pc:spChg>
        <pc:spChg chg="mod">
          <ac:chgData name="Troske, Kenneth R." userId="2ce3b208-8d49-4e92-97fd-2a5f15a430e6" providerId="ADAL" clId="{39A1AEFE-0484-4A0D-9950-18C2BE94AAD9}" dt="2025-02-09T18:14:58.935" v="3461" actId="26606"/>
          <ac:spMkLst>
            <pc:docMk/>
            <pc:sldMk cId="108978892" sldId="293"/>
            <ac:spMk id="6" creationId="{68161314-A4FC-D16D-5034-F8A5B77AE85D}"/>
          </ac:spMkLst>
        </pc:spChg>
        <pc:picChg chg="add mod">
          <ac:chgData name="Troske, Kenneth R." userId="2ce3b208-8d49-4e92-97fd-2a5f15a430e6" providerId="ADAL" clId="{39A1AEFE-0484-4A0D-9950-18C2BE94AAD9}" dt="2025-02-09T18:14:58.935" v="3461" actId="26606"/>
          <ac:picMkLst>
            <pc:docMk/>
            <pc:sldMk cId="108978892" sldId="293"/>
            <ac:picMk id="3" creationId="{4FC17F53-0951-1C0D-C06C-BF471BEE6F88}"/>
          </ac:picMkLst>
        </pc:picChg>
        <pc:picChg chg="del">
          <ac:chgData name="Troske, Kenneth R." userId="2ce3b208-8d49-4e92-97fd-2a5f15a430e6" providerId="ADAL" clId="{39A1AEFE-0484-4A0D-9950-18C2BE94AAD9}" dt="2025-02-09T18:14:41.375" v="3459" actId="21"/>
          <ac:picMkLst>
            <pc:docMk/>
            <pc:sldMk cId="108978892" sldId="293"/>
            <ac:picMk id="8" creationId="{E21C263D-2A27-6D68-0F46-6231AE5AC27A}"/>
          </ac:picMkLst>
        </pc:picChg>
      </pc:sldChg>
      <pc:sldChg chg="modSp mod">
        <pc:chgData name="Troske, Kenneth R." userId="2ce3b208-8d49-4e92-97fd-2a5f15a430e6" providerId="ADAL" clId="{39A1AEFE-0484-4A0D-9950-18C2BE94AAD9}" dt="2025-02-10T15:43:07.202" v="3560" actId="20577"/>
        <pc:sldMkLst>
          <pc:docMk/>
          <pc:sldMk cId="1384604511" sldId="294"/>
        </pc:sldMkLst>
        <pc:spChg chg="mod">
          <ac:chgData name="Troske, Kenneth R." userId="2ce3b208-8d49-4e92-97fd-2a5f15a430e6" providerId="ADAL" clId="{39A1AEFE-0484-4A0D-9950-18C2BE94AAD9}" dt="2025-02-10T15:43:07.202" v="3560" actId="20577"/>
          <ac:spMkLst>
            <pc:docMk/>
            <pc:sldMk cId="1384604511" sldId="294"/>
            <ac:spMk id="4100" creationId="{A508785F-8613-5DC6-8764-29B22608C0DE}"/>
          </ac:spMkLst>
        </pc:spChg>
      </pc:sldChg>
      <pc:sldChg chg="modSp mod">
        <pc:chgData name="Troske, Kenneth R." userId="2ce3b208-8d49-4e92-97fd-2a5f15a430e6" providerId="ADAL" clId="{39A1AEFE-0484-4A0D-9950-18C2BE94AAD9}" dt="2025-02-10T15:45:27.586" v="3624" actId="20577"/>
        <pc:sldMkLst>
          <pc:docMk/>
          <pc:sldMk cId="2724498167" sldId="296"/>
        </pc:sldMkLst>
        <pc:spChg chg="mod">
          <ac:chgData name="Troske, Kenneth R." userId="2ce3b208-8d49-4e92-97fd-2a5f15a430e6" providerId="ADAL" clId="{39A1AEFE-0484-4A0D-9950-18C2BE94AAD9}" dt="2025-02-10T15:45:27.586" v="3624" actId="20577"/>
          <ac:spMkLst>
            <pc:docMk/>
            <pc:sldMk cId="2724498167" sldId="296"/>
            <ac:spMk id="4100" creationId="{00000000-0000-0000-0000-000000000000}"/>
          </ac:spMkLst>
        </pc:spChg>
      </pc:sldChg>
      <pc:sldChg chg="addSp delSp modSp mod delAnim modAnim">
        <pc:chgData name="Troske, Kenneth R." userId="2ce3b208-8d49-4e92-97fd-2a5f15a430e6" providerId="ADAL" clId="{39A1AEFE-0484-4A0D-9950-18C2BE94AAD9}" dt="2025-02-09T18:15:53.359" v="3464" actId="14100"/>
        <pc:sldMkLst>
          <pc:docMk/>
          <pc:sldMk cId="2956172832" sldId="297"/>
        </pc:sldMkLst>
        <pc:spChg chg="add mod">
          <ac:chgData name="Troske, Kenneth R." userId="2ce3b208-8d49-4e92-97fd-2a5f15a430e6" providerId="ADAL" clId="{39A1AEFE-0484-4A0D-9950-18C2BE94AAD9}" dt="2025-02-09T14:20:22.959" v="796" actId="1076"/>
          <ac:spMkLst>
            <pc:docMk/>
            <pc:sldMk cId="2956172832" sldId="297"/>
            <ac:spMk id="3" creationId="{BE8DC810-9A73-FDCE-13EA-DB8FD4E02AF1}"/>
          </ac:spMkLst>
        </pc:spChg>
        <pc:spChg chg="add mod">
          <ac:chgData name="Troske, Kenneth R." userId="2ce3b208-8d49-4e92-97fd-2a5f15a430e6" providerId="ADAL" clId="{39A1AEFE-0484-4A0D-9950-18C2BE94AAD9}" dt="2025-02-09T13:52:17.286" v="787" actId="20577"/>
          <ac:spMkLst>
            <pc:docMk/>
            <pc:sldMk cId="2956172832" sldId="297"/>
            <ac:spMk id="5" creationId="{9480D1E0-20C0-E30E-949A-23992CEEA575}"/>
          </ac:spMkLst>
        </pc:spChg>
        <pc:spChg chg="add del mod">
          <ac:chgData name="Troske, Kenneth R." userId="2ce3b208-8d49-4e92-97fd-2a5f15a430e6" providerId="ADAL" clId="{39A1AEFE-0484-4A0D-9950-18C2BE94AAD9}" dt="2025-02-09T14:28:00.069" v="911" actId="21"/>
          <ac:spMkLst>
            <pc:docMk/>
            <pc:sldMk cId="2956172832" sldId="297"/>
            <ac:spMk id="6" creationId="{A92E9B95-691C-0FCB-EAB1-7B9A5B591F54}"/>
          </ac:spMkLst>
        </pc:spChg>
        <pc:spChg chg="add mod">
          <ac:chgData name="Troske, Kenneth R." userId="2ce3b208-8d49-4e92-97fd-2a5f15a430e6" providerId="ADAL" clId="{39A1AEFE-0484-4A0D-9950-18C2BE94AAD9}" dt="2025-02-09T18:15:45.270" v="3462" actId="20577"/>
          <ac:spMkLst>
            <pc:docMk/>
            <pc:sldMk cId="2956172832" sldId="297"/>
            <ac:spMk id="7" creationId="{7A4C5DF2-8B4F-E9B2-CC95-1E8C39BBF6A1}"/>
          </ac:spMkLst>
        </pc:spChg>
        <pc:spChg chg="add mod">
          <ac:chgData name="Troske, Kenneth R." userId="2ce3b208-8d49-4e92-97fd-2a5f15a430e6" providerId="ADAL" clId="{39A1AEFE-0484-4A0D-9950-18C2BE94AAD9}" dt="2025-02-09T14:29:42.778" v="920" actId="1076"/>
          <ac:spMkLst>
            <pc:docMk/>
            <pc:sldMk cId="2956172832" sldId="297"/>
            <ac:spMk id="9" creationId="{C47275D8-7D0F-326E-349E-02FCDED72E2D}"/>
          </ac:spMkLst>
        </pc:spChg>
        <pc:spChg chg="add mod">
          <ac:chgData name="Troske, Kenneth R." userId="2ce3b208-8d49-4e92-97fd-2a5f15a430e6" providerId="ADAL" clId="{39A1AEFE-0484-4A0D-9950-18C2BE94AAD9}" dt="2025-02-09T14:30:04.063" v="924" actId="1076"/>
          <ac:spMkLst>
            <pc:docMk/>
            <pc:sldMk cId="2956172832" sldId="297"/>
            <ac:spMk id="10" creationId="{885E0FEC-5D66-02DD-96B3-F0E49F303184}"/>
          </ac:spMkLst>
        </pc:spChg>
        <pc:spChg chg="add mod">
          <ac:chgData name="Troske, Kenneth R." userId="2ce3b208-8d49-4e92-97fd-2a5f15a430e6" providerId="ADAL" clId="{39A1AEFE-0484-4A0D-9950-18C2BE94AAD9}" dt="2025-02-09T18:15:53.359" v="3464" actId="14100"/>
          <ac:spMkLst>
            <pc:docMk/>
            <pc:sldMk cId="2956172832" sldId="297"/>
            <ac:spMk id="11" creationId="{6F75F827-A7BB-9257-4B83-359FB4490E25}"/>
          </ac:spMkLst>
        </pc:spChg>
        <pc:picChg chg="mod">
          <ac:chgData name="Troske, Kenneth R." userId="2ce3b208-8d49-4e92-97fd-2a5f15a430e6" providerId="ADAL" clId="{39A1AEFE-0484-4A0D-9950-18C2BE94AAD9}" dt="2025-02-09T14:29:54.761" v="923" actId="1076"/>
          <ac:picMkLst>
            <pc:docMk/>
            <pc:sldMk cId="2956172832" sldId="297"/>
            <ac:picMk id="8" creationId="{2D0B54B8-C335-32CD-82C6-BFD44FB3FD2D}"/>
          </ac:picMkLst>
        </pc:picChg>
      </pc:sldChg>
      <pc:sldChg chg="addSp modSp mod modAnim">
        <pc:chgData name="Troske, Kenneth R." userId="2ce3b208-8d49-4e92-97fd-2a5f15a430e6" providerId="ADAL" clId="{39A1AEFE-0484-4A0D-9950-18C2BE94AAD9}" dt="2025-02-09T18:16:07.502" v="3468" actId="20577"/>
        <pc:sldMkLst>
          <pc:docMk/>
          <pc:sldMk cId="158512040" sldId="300"/>
        </pc:sldMkLst>
        <pc:spChg chg="add mod">
          <ac:chgData name="Troske, Kenneth R." userId="2ce3b208-8d49-4e92-97fd-2a5f15a430e6" providerId="ADAL" clId="{39A1AEFE-0484-4A0D-9950-18C2BE94AAD9}" dt="2025-02-09T14:40:26.318" v="1012" actId="1076"/>
          <ac:spMkLst>
            <pc:docMk/>
            <pc:sldMk cId="158512040" sldId="300"/>
            <ac:spMk id="3" creationId="{5CEBC263-990B-0E85-C805-342B650A6382}"/>
          </ac:spMkLst>
        </pc:spChg>
        <pc:spChg chg="add mod">
          <ac:chgData name="Troske, Kenneth R." userId="2ce3b208-8d49-4e92-97fd-2a5f15a430e6" providerId="ADAL" clId="{39A1AEFE-0484-4A0D-9950-18C2BE94AAD9}" dt="2025-02-09T14:40:31.166" v="1013" actId="1076"/>
          <ac:spMkLst>
            <pc:docMk/>
            <pc:sldMk cId="158512040" sldId="300"/>
            <ac:spMk id="5" creationId="{E3DFBCC0-B3C7-8CB1-BE67-BEF54B11884D}"/>
          </ac:spMkLst>
        </pc:spChg>
        <pc:spChg chg="add mod">
          <ac:chgData name="Troske, Kenneth R." userId="2ce3b208-8d49-4e92-97fd-2a5f15a430e6" providerId="ADAL" clId="{39A1AEFE-0484-4A0D-9950-18C2BE94AAD9}" dt="2025-02-09T14:41:26.127" v="1021" actId="14100"/>
          <ac:spMkLst>
            <pc:docMk/>
            <pc:sldMk cId="158512040" sldId="300"/>
            <ac:spMk id="6" creationId="{C08EDC1C-ED0D-6036-4577-F470DBE8D2A7}"/>
          </ac:spMkLst>
        </pc:spChg>
        <pc:spChg chg="add mod">
          <ac:chgData name="Troske, Kenneth R." userId="2ce3b208-8d49-4e92-97fd-2a5f15a430e6" providerId="ADAL" clId="{39A1AEFE-0484-4A0D-9950-18C2BE94AAD9}" dt="2025-02-09T18:16:07.502" v="3468" actId="20577"/>
          <ac:spMkLst>
            <pc:docMk/>
            <pc:sldMk cId="158512040" sldId="300"/>
            <ac:spMk id="8" creationId="{B5343726-54FE-1674-6E86-AAE166A24B8C}"/>
          </ac:spMkLst>
        </pc:spChg>
        <pc:picChg chg="mod">
          <ac:chgData name="Troske, Kenneth R." userId="2ce3b208-8d49-4e92-97fd-2a5f15a430e6" providerId="ADAL" clId="{39A1AEFE-0484-4A0D-9950-18C2BE94AAD9}" dt="2025-02-09T14:39:24.900" v="985" actId="1076"/>
          <ac:picMkLst>
            <pc:docMk/>
            <pc:sldMk cId="158512040" sldId="300"/>
            <ac:picMk id="7" creationId="{82675E64-7669-8409-0AB2-FB3380B31E33}"/>
          </ac:picMkLst>
        </pc:picChg>
      </pc:sldChg>
      <pc:sldChg chg="modSp mod">
        <pc:chgData name="Troske, Kenneth R." userId="2ce3b208-8d49-4e92-97fd-2a5f15a430e6" providerId="ADAL" clId="{39A1AEFE-0484-4A0D-9950-18C2BE94AAD9}" dt="2025-02-10T15:54:55.070" v="3832" actId="20577"/>
        <pc:sldMkLst>
          <pc:docMk/>
          <pc:sldMk cId="659451312" sldId="304"/>
        </pc:sldMkLst>
        <pc:spChg chg="mod">
          <ac:chgData name="Troske, Kenneth R." userId="2ce3b208-8d49-4e92-97fd-2a5f15a430e6" providerId="ADAL" clId="{39A1AEFE-0484-4A0D-9950-18C2BE94AAD9}" dt="2025-02-10T15:54:55.070" v="3832" actId="20577"/>
          <ac:spMkLst>
            <pc:docMk/>
            <pc:sldMk cId="659451312" sldId="304"/>
            <ac:spMk id="8" creationId="{53A9F7BE-1473-6CEC-00F8-D4F5B7DF565B}"/>
          </ac:spMkLst>
        </pc:spChg>
      </pc:sldChg>
      <pc:sldChg chg="modSp mod">
        <pc:chgData name="Troske, Kenneth R." userId="2ce3b208-8d49-4e92-97fd-2a5f15a430e6" providerId="ADAL" clId="{39A1AEFE-0484-4A0D-9950-18C2BE94AAD9}" dt="2025-02-09T15:53:09.736" v="2116" actId="20577"/>
        <pc:sldMkLst>
          <pc:docMk/>
          <pc:sldMk cId="2726298768" sldId="306"/>
        </pc:sldMkLst>
        <pc:spChg chg="mod">
          <ac:chgData name="Troske, Kenneth R." userId="2ce3b208-8d49-4e92-97fd-2a5f15a430e6" providerId="ADAL" clId="{39A1AEFE-0484-4A0D-9950-18C2BE94AAD9}" dt="2025-02-09T15:53:09.736" v="2116" actId="20577"/>
          <ac:spMkLst>
            <pc:docMk/>
            <pc:sldMk cId="2726298768" sldId="306"/>
            <ac:spMk id="4100" creationId="{00000000-0000-0000-0000-000000000000}"/>
          </ac:spMkLst>
        </pc:spChg>
      </pc:sldChg>
      <pc:sldChg chg="modSp mod">
        <pc:chgData name="Troske, Kenneth R." userId="2ce3b208-8d49-4e92-97fd-2a5f15a430e6" providerId="ADAL" clId="{39A1AEFE-0484-4A0D-9950-18C2BE94AAD9}" dt="2025-02-09T18:18:14.953" v="3469" actId="20577"/>
        <pc:sldMkLst>
          <pc:docMk/>
          <pc:sldMk cId="1554147492" sldId="308"/>
        </pc:sldMkLst>
        <pc:spChg chg="mod">
          <ac:chgData name="Troske, Kenneth R." userId="2ce3b208-8d49-4e92-97fd-2a5f15a430e6" providerId="ADAL" clId="{39A1AEFE-0484-4A0D-9950-18C2BE94AAD9}" dt="2025-02-09T18:18:14.953" v="3469" actId="20577"/>
          <ac:spMkLst>
            <pc:docMk/>
            <pc:sldMk cId="1554147492" sldId="308"/>
            <ac:spMk id="4100" creationId="{FD396355-4620-80E6-2CEC-65FA9CAC3A94}"/>
          </ac:spMkLst>
        </pc:spChg>
      </pc:sldChg>
      <pc:sldChg chg="modSp mod">
        <pc:chgData name="Troske, Kenneth R." userId="2ce3b208-8d49-4e92-97fd-2a5f15a430e6" providerId="ADAL" clId="{39A1AEFE-0484-4A0D-9950-18C2BE94AAD9}" dt="2025-02-09T13:06:36.815" v="127" actId="20577"/>
        <pc:sldMkLst>
          <pc:docMk/>
          <pc:sldMk cId="0" sldId="309"/>
        </pc:sldMkLst>
        <pc:spChg chg="mod">
          <ac:chgData name="Troske, Kenneth R." userId="2ce3b208-8d49-4e92-97fd-2a5f15a430e6" providerId="ADAL" clId="{39A1AEFE-0484-4A0D-9950-18C2BE94AAD9}" dt="2025-02-09T13:06:36.815" v="127" actId="20577"/>
          <ac:spMkLst>
            <pc:docMk/>
            <pc:sldMk cId="0" sldId="309"/>
            <ac:spMk id="3075" creationId="{00000000-0000-0000-0000-000000000000}"/>
          </ac:spMkLst>
        </pc:spChg>
      </pc:sldChg>
      <pc:sldChg chg="modSp add mod">
        <pc:chgData name="Troske, Kenneth R." userId="2ce3b208-8d49-4e92-97fd-2a5f15a430e6" providerId="ADAL" clId="{39A1AEFE-0484-4A0D-9950-18C2BE94AAD9}" dt="2025-02-09T15:32:38.906" v="1275" actId="20577"/>
        <pc:sldMkLst>
          <pc:docMk/>
          <pc:sldMk cId="1613575168" sldId="310"/>
        </pc:sldMkLst>
        <pc:spChg chg="mod">
          <ac:chgData name="Troske, Kenneth R." userId="2ce3b208-8d49-4e92-97fd-2a5f15a430e6" providerId="ADAL" clId="{39A1AEFE-0484-4A0D-9950-18C2BE94AAD9}" dt="2025-02-09T15:32:38.906" v="1275" actId="20577"/>
          <ac:spMkLst>
            <pc:docMk/>
            <pc:sldMk cId="1613575168" sldId="310"/>
            <ac:spMk id="4100" creationId="{802E53AE-BB9B-2155-79A8-BE7AF3261B1F}"/>
          </ac:spMkLst>
        </pc:spChg>
      </pc:sldChg>
      <pc:sldChg chg="modSp add mod">
        <pc:chgData name="Troske, Kenneth R." userId="2ce3b208-8d49-4e92-97fd-2a5f15a430e6" providerId="ADAL" clId="{39A1AEFE-0484-4A0D-9950-18C2BE94AAD9}" dt="2025-02-10T16:03:44.560" v="3958" actId="5793"/>
        <pc:sldMkLst>
          <pc:docMk/>
          <pc:sldMk cId="2343835431" sldId="311"/>
        </pc:sldMkLst>
        <pc:spChg chg="mod">
          <ac:chgData name="Troske, Kenneth R." userId="2ce3b208-8d49-4e92-97fd-2a5f15a430e6" providerId="ADAL" clId="{39A1AEFE-0484-4A0D-9950-18C2BE94AAD9}" dt="2025-02-09T15:39:21.554" v="1339" actId="20577"/>
          <ac:spMkLst>
            <pc:docMk/>
            <pc:sldMk cId="2343835431" sldId="311"/>
            <ac:spMk id="4099" creationId="{42E43965-6D15-F103-72D7-C6BC2BEE7176}"/>
          </ac:spMkLst>
        </pc:spChg>
        <pc:spChg chg="mod">
          <ac:chgData name="Troske, Kenneth R." userId="2ce3b208-8d49-4e92-97fd-2a5f15a430e6" providerId="ADAL" clId="{39A1AEFE-0484-4A0D-9950-18C2BE94AAD9}" dt="2025-02-10T16:03:44.560" v="3958" actId="5793"/>
          <ac:spMkLst>
            <pc:docMk/>
            <pc:sldMk cId="2343835431" sldId="311"/>
            <ac:spMk id="4100" creationId="{F1F312BA-B166-0747-9532-0013F5C98C29}"/>
          </ac:spMkLst>
        </pc:spChg>
      </pc:sldChg>
      <pc:sldChg chg="modSp add mod">
        <pc:chgData name="Troske, Kenneth R." userId="2ce3b208-8d49-4e92-97fd-2a5f15a430e6" providerId="ADAL" clId="{39A1AEFE-0484-4A0D-9950-18C2BE94AAD9}" dt="2025-02-09T16:00:53.953" v="2501" actId="5793"/>
        <pc:sldMkLst>
          <pc:docMk/>
          <pc:sldMk cId="1798305333" sldId="312"/>
        </pc:sldMkLst>
        <pc:spChg chg="mod">
          <ac:chgData name="Troske, Kenneth R." userId="2ce3b208-8d49-4e92-97fd-2a5f15a430e6" providerId="ADAL" clId="{39A1AEFE-0484-4A0D-9950-18C2BE94AAD9}" dt="2025-02-09T16:00:53.953" v="2501" actId="5793"/>
          <ac:spMkLst>
            <pc:docMk/>
            <pc:sldMk cId="1798305333" sldId="312"/>
            <ac:spMk id="4100" creationId="{0996F836-F391-7A06-596C-48D20E6F7473}"/>
          </ac:spMkLst>
        </pc:spChg>
      </pc:sldChg>
      <pc:sldChg chg="modSp add mod">
        <pc:chgData name="Troske, Kenneth R." userId="2ce3b208-8d49-4e92-97fd-2a5f15a430e6" providerId="ADAL" clId="{39A1AEFE-0484-4A0D-9950-18C2BE94AAD9}" dt="2025-02-10T16:38:52.120" v="3972" actId="20577"/>
        <pc:sldMkLst>
          <pc:docMk/>
          <pc:sldMk cId="2133384965" sldId="313"/>
        </pc:sldMkLst>
        <pc:spChg chg="mod">
          <ac:chgData name="Troske, Kenneth R." userId="2ce3b208-8d49-4e92-97fd-2a5f15a430e6" providerId="ADAL" clId="{39A1AEFE-0484-4A0D-9950-18C2BE94AAD9}" dt="2025-02-09T16:01:46.608" v="2528" actId="20577"/>
          <ac:spMkLst>
            <pc:docMk/>
            <pc:sldMk cId="2133384965" sldId="313"/>
            <ac:spMk id="4099" creationId="{BC024C62-1A6B-0B92-C91A-E4BA3D32A9CB}"/>
          </ac:spMkLst>
        </pc:spChg>
        <pc:spChg chg="mod">
          <ac:chgData name="Troske, Kenneth R." userId="2ce3b208-8d49-4e92-97fd-2a5f15a430e6" providerId="ADAL" clId="{39A1AEFE-0484-4A0D-9950-18C2BE94AAD9}" dt="2025-02-10T16:38:52.120" v="3972" actId="20577"/>
          <ac:spMkLst>
            <pc:docMk/>
            <pc:sldMk cId="2133384965" sldId="313"/>
            <ac:spMk id="4100" creationId="{1B57E52E-3E79-F05E-9414-7763896C32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uky-my.sharepoint.com/personal/ktroske_uky_edu/Documents/Bourbon%20project/New%20Tables-Figures%20for%20Bourbon%20price%20dynamics%20paper%2002-2025%20Econ%20outlo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uky-my.sharepoint.com/personal/ktroske_uky_edu/Documents/Bourbon%20project/New%20Tables-Figures%20for%20Bourbon%20price%20dynamics%20paper%2002-2025%20Econ%20outlo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luky-my.sharepoint.com/personal/ktroske_uky_edu/Documents/Bourbon%20project/New%20Tables-Figures%20for%20Bourbon%20price%20dynamics%20paper%2002-2025%20Econ%20outlo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luky-my.sharepoint.com/personal/ktroske_uky_edu/Documents/Bourbon%20project/New%20Tables-Figures%20for%20Bourbon%20price%20dynamics%20paper%2002-2025%20Econ%20outl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Percentiles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'[New Tables-Figures for Bourbon price dynamics paper 02-2025 Econ outlook.xlsx]Table 6b-Mike'!$C$3</c:f>
              <c:strCache>
                <c:ptCount val="1"/>
                <c:pt idx="0">
                  <c:v>10th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6b-Mike'!$C$4:$C$21</c:f>
              <c:numCache>
                <c:formatCode>0.00</c:formatCode>
                <c:ptCount val="18"/>
                <c:pt idx="0">
                  <c:v>11.04</c:v>
                </c:pt>
                <c:pt idx="1">
                  <c:v>11.22</c:v>
                </c:pt>
                <c:pt idx="2">
                  <c:v>10.89</c:v>
                </c:pt>
                <c:pt idx="3">
                  <c:v>10.96</c:v>
                </c:pt>
                <c:pt idx="4">
                  <c:v>10.72</c:v>
                </c:pt>
                <c:pt idx="5">
                  <c:v>10.45</c:v>
                </c:pt>
                <c:pt idx="6">
                  <c:v>10.8</c:v>
                </c:pt>
                <c:pt idx="7">
                  <c:v>11.06</c:v>
                </c:pt>
                <c:pt idx="8">
                  <c:v>10.95</c:v>
                </c:pt>
                <c:pt idx="9">
                  <c:v>11.61</c:v>
                </c:pt>
                <c:pt idx="10">
                  <c:v>11.79</c:v>
                </c:pt>
                <c:pt idx="11">
                  <c:v>11.5</c:v>
                </c:pt>
                <c:pt idx="12">
                  <c:v>11.39</c:v>
                </c:pt>
                <c:pt idx="13">
                  <c:v>11.39</c:v>
                </c:pt>
                <c:pt idx="14">
                  <c:v>11.98</c:v>
                </c:pt>
                <c:pt idx="15">
                  <c:v>12.585414499999999</c:v>
                </c:pt>
                <c:pt idx="16">
                  <c:v>12.290634499999999</c:v>
                </c:pt>
                <c:pt idx="17">
                  <c:v>12.2422355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D1-4B15-AA07-77F2517D0972}"/>
            </c:ext>
          </c:extLst>
        </c:ser>
        <c:ser>
          <c:idx val="1"/>
          <c:order val="1"/>
          <c:tx>
            <c:strRef>
              <c:f>'[New Tables-Figures for Bourbon price dynamics paper 02-2025 Econ outlook.xlsx]Table 6b-Mike'!$D$3</c:f>
              <c:strCache>
                <c:ptCount val="1"/>
                <c:pt idx="0">
                  <c:v>25th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6b-Mike'!$D$4:$D$21</c:f>
              <c:numCache>
                <c:formatCode>0.00</c:formatCode>
                <c:ptCount val="18"/>
                <c:pt idx="0">
                  <c:v>13.47</c:v>
                </c:pt>
                <c:pt idx="1">
                  <c:v>13.88</c:v>
                </c:pt>
                <c:pt idx="2">
                  <c:v>14.14</c:v>
                </c:pt>
                <c:pt idx="3">
                  <c:v>14.34</c:v>
                </c:pt>
                <c:pt idx="4">
                  <c:v>14.04</c:v>
                </c:pt>
                <c:pt idx="5">
                  <c:v>13.71</c:v>
                </c:pt>
                <c:pt idx="6">
                  <c:v>13.6</c:v>
                </c:pt>
                <c:pt idx="7">
                  <c:v>13.87</c:v>
                </c:pt>
                <c:pt idx="8">
                  <c:v>14.13</c:v>
                </c:pt>
                <c:pt idx="9">
                  <c:v>14.18</c:v>
                </c:pt>
                <c:pt idx="10">
                  <c:v>14.4</c:v>
                </c:pt>
                <c:pt idx="11">
                  <c:v>14.04</c:v>
                </c:pt>
                <c:pt idx="12">
                  <c:v>15.19</c:v>
                </c:pt>
                <c:pt idx="13">
                  <c:v>15.22</c:v>
                </c:pt>
                <c:pt idx="14">
                  <c:v>16.190000000000001</c:v>
                </c:pt>
                <c:pt idx="15">
                  <c:v>17.702235999999999</c:v>
                </c:pt>
                <c:pt idx="16">
                  <c:v>18.212729</c:v>
                </c:pt>
                <c:pt idx="17">
                  <c:v>17.545155999999999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D1-4B15-AA07-77F2517D0972}"/>
            </c:ext>
          </c:extLst>
        </c:ser>
        <c:ser>
          <c:idx val="2"/>
          <c:order val="2"/>
          <c:tx>
            <c:strRef>
              <c:f>'[New Tables-Figures for Bourbon price dynamics paper 02-2025 Econ outlook.xlsx]Table 6b-Mike'!$E$3</c:f>
              <c:strCache>
                <c:ptCount val="1"/>
                <c:pt idx="0">
                  <c:v>50th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6b-Mike'!$E$4:$E$21</c:f>
              <c:numCache>
                <c:formatCode>0.00</c:formatCode>
                <c:ptCount val="18"/>
                <c:pt idx="0">
                  <c:v>17.239999999999998</c:v>
                </c:pt>
                <c:pt idx="1">
                  <c:v>17.72</c:v>
                </c:pt>
                <c:pt idx="2">
                  <c:v>18.059999999999999</c:v>
                </c:pt>
                <c:pt idx="3">
                  <c:v>18.41</c:v>
                </c:pt>
                <c:pt idx="4">
                  <c:v>17.89</c:v>
                </c:pt>
                <c:pt idx="5">
                  <c:v>17.82</c:v>
                </c:pt>
                <c:pt idx="6">
                  <c:v>18.38</c:v>
                </c:pt>
                <c:pt idx="7">
                  <c:v>19.03</c:v>
                </c:pt>
                <c:pt idx="8">
                  <c:v>19.68</c:v>
                </c:pt>
                <c:pt idx="9">
                  <c:v>21.2</c:v>
                </c:pt>
                <c:pt idx="10">
                  <c:v>21.54</c:v>
                </c:pt>
                <c:pt idx="11">
                  <c:v>21.24</c:v>
                </c:pt>
                <c:pt idx="12">
                  <c:v>22.57</c:v>
                </c:pt>
                <c:pt idx="13">
                  <c:v>23.07</c:v>
                </c:pt>
                <c:pt idx="14">
                  <c:v>23.97</c:v>
                </c:pt>
                <c:pt idx="15">
                  <c:v>24.590270499999999</c:v>
                </c:pt>
                <c:pt idx="16">
                  <c:v>23.679283000000002</c:v>
                </c:pt>
                <c:pt idx="17">
                  <c:v>23.618142499999998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D1-4B15-AA07-77F2517D0972}"/>
            </c:ext>
          </c:extLst>
        </c:ser>
        <c:ser>
          <c:idx val="3"/>
          <c:order val="3"/>
          <c:tx>
            <c:strRef>
              <c:f>'[New Tables-Figures for Bourbon price dynamics paper 02-2025 Econ outlook.xlsx]Table 6b-Mike'!$F$3</c:f>
              <c:strCache>
                <c:ptCount val="1"/>
                <c:pt idx="0">
                  <c:v>75th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6b-Mike'!$F$4:$F$21</c:f>
              <c:numCache>
                <c:formatCode>0.00</c:formatCode>
                <c:ptCount val="18"/>
                <c:pt idx="0">
                  <c:v>24.24</c:v>
                </c:pt>
                <c:pt idx="1">
                  <c:v>24.85</c:v>
                </c:pt>
                <c:pt idx="2">
                  <c:v>24.76</c:v>
                </c:pt>
                <c:pt idx="3">
                  <c:v>25.54</c:v>
                </c:pt>
                <c:pt idx="4">
                  <c:v>25.02</c:v>
                </c:pt>
                <c:pt idx="5">
                  <c:v>25.69</c:v>
                </c:pt>
                <c:pt idx="6">
                  <c:v>26.08</c:v>
                </c:pt>
                <c:pt idx="7">
                  <c:v>26.82</c:v>
                </c:pt>
                <c:pt idx="8">
                  <c:v>27.5</c:v>
                </c:pt>
                <c:pt idx="9">
                  <c:v>29.4</c:v>
                </c:pt>
                <c:pt idx="10">
                  <c:v>29.44</c:v>
                </c:pt>
                <c:pt idx="11">
                  <c:v>28.72</c:v>
                </c:pt>
                <c:pt idx="12">
                  <c:v>29</c:v>
                </c:pt>
                <c:pt idx="13">
                  <c:v>29.25</c:v>
                </c:pt>
                <c:pt idx="14">
                  <c:v>30.25</c:v>
                </c:pt>
                <c:pt idx="15">
                  <c:v>32.767346999999994</c:v>
                </c:pt>
                <c:pt idx="16">
                  <c:v>31.879114000000001</c:v>
                </c:pt>
                <c:pt idx="17">
                  <c:v>31.493774999999996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D1-4B15-AA07-77F2517D0972}"/>
            </c:ext>
          </c:extLst>
        </c:ser>
        <c:ser>
          <c:idx val="4"/>
          <c:order val="4"/>
          <c:tx>
            <c:strRef>
              <c:f>'[New Tables-Figures for Bourbon price dynamics paper 02-2025 Econ outlook.xlsx]Table 6b-Mike'!$G$3</c:f>
              <c:strCache>
                <c:ptCount val="1"/>
                <c:pt idx="0">
                  <c:v>90th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6b-Mike'!$G$4:$G$21</c:f>
              <c:numCache>
                <c:formatCode>0.00</c:formatCode>
                <c:ptCount val="18"/>
                <c:pt idx="0">
                  <c:v>29.39</c:v>
                </c:pt>
                <c:pt idx="1">
                  <c:v>30.45</c:v>
                </c:pt>
                <c:pt idx="2">
                  <c:v>30.65</c:v>
                </c:pt>
                <c:pt idx="3">
                  <c:v>32.19</c:v>
                </c:pt>
                <c:pt idx="4">
                  <c:v>31.74</c:v>
                </c:pt>
                <c:pt idx="5">
                  <c:v>31.93</c:v>
                </c:pt>
                <c:pt idx="6">
                  <c:v>33.56</c:v>
                </c:pt>
                <c:pt idx="7">
                  <c:v>33.380000000000003</c:v>
                </c:pt>
                <c:pt idx="8">
                  <c:v>33.869999999999997</c:v>
                </c:pt>
                <c:pt idx="9">
                  <c:v>36.01</c:v>
                </c:pt>
                <c:pt idx="10">
                  <c:v>37.130000000000003</c:v>
                </c:pt>
                <c:pt idx="11">
                  <c:v>36.68</c:v>
                </c:pt>
                <c:pt idx="12">
                  <c:v>36.909999999999997</c:v>
                </c:pt>
                <c:pt idx="13">
                  <c:v>38.08</c:v>
                </c:pt>
                <c:pt idx="14">
                  <c:v>40.340000000000003</c:v>
                </c:pt>
                <c:pt idx="15">
                  <c:v>44.270354499999996</c:v>
                </c:pt>
                <c:pt idx="16">
                  <c:v>43.723311500000001</c:v>
                </c:pt>
                <c:pt idx="17">
                  <c:v>43.744756999999993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D1-4B15-AA07-77F2517D0972}"/>
            </c:ext>
          </c:extLst>
        </c:ser>
        <c:ser>
          <c:idx val="5"/>
          <c:order val="5"/>
          <c:tx>
            <c:strRef>
              <c:f>'[New Tables-Figures for Bourbon price dynamics paper 02-2025 Econ outlook.xlsx]Table 6b-Mike'!$H$3</c:f>
              <c:strCache>
                <c:ptCount val="1"/>
                <c:pt idx="0">
                  <c:v>95th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6b-Mike'!$A$4:$A$21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6b-Mike'!$H$4:$H$21</c:f>
              <c:numCache>
                <c:formatCode>0.00</c:formatCode>
                <c:ptCount val="18"/>
                <c:pt idx="0">
                  <c:v>32.18</c:v>
                </c:pt>
                <c:pt idx="1">
                  <c:v>33.76</c:v>
                </c:pt>
                <c:pt idx="2">
                  <c:v>34.200000000000003</c:v>
                </c:pt>
                <c:pt idx="3">
                  <c:v>35.79</c:v>
                </c:pt>
                <c:pt idx="4">
                  <c:v>35.76</c:v>
                </c:pt>
                <c:pt idx="5">
                  <c:v>36.380000000000003</c:v>
                </c:pt>
                <c:pt idx="6">
                  <c:v>36.99</c:v>
                </c:pt>
                <c:pt idx="7">
                  <c:v>37.54</c:v>
                </c:pt>
                <c:pt idx="8">
                  <c:v>38.94</c:v>
                </c:pt>
                <c:pt idx="9">
                  <c:v>41.96</c:v>
                </c:pt>
                <c:pt idx="10">
                  <c:v>43.38</c:v>
                </c:pt>
                <c:pt idx="11">
                  <c:v>42.65</c:v>
                </c:pt>
                <c:pt idx="12">
                  <c:v>44.29</c:v>
                </c:pt>
                <c:pt idx="13">
                  <c:v>45.55</c:v>
                </c:pt>
                <c:pt idx="14">
                  <c:v>49.84</c:v>
                </c:pt>
                <c:pt idx="15">
                  <c:v>52.142391499999995</c:v>
                </c:pt>
                <c:pt idx="16">
                  <c:v>51.012044500000002</c:v>
                </c:pt>
                <c:pt idx="17">
                  <c:v>52.495464499999997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D1-4B15-AA07-77F2517D0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373439"/>
        <c:axId val="1283739119"/>
      </c:lineChart>
      <c:catAx>
        <c:axId val="15913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3739119"/>
        <c:crosses val="autoZero"/>
        <c:auto val="1"/>
        <c:lblAlgn val="ctr"/>
        <c:lblOffset val="100"/>
        <c:tickLblSkip val="1"/>
        <c:noMultiLvlLbl val="0"/>
      </c:catAx>
      <c:valAx>
        <c:axId val="128373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Dollars per fifth (2020$)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137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Differences in Percentiles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'[New Tables-Figures for Bourbon price dynamics paper 02-2025 Econ outlook.xlsx]Table 8b-Mike'!$H$3</c:f>
              <c:strCache>
                <c:ptCount val="1"/>
                <c:pt idx="0">
                  <c:v>90-50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8b-Mike'!$A$4:$A$21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8b-Mike'!$H$4:$H$21</c:f>
              <c:numCache>
                <c:formatCode>General</c:formatCode>
                <c:ptCount val="18"/>
                <c:pt idx="0">
                  <c:v>12.15</c:v>
                </c:pt>
                <c:pt idx="1">
                  <c:v>12.73</c:v>
                </c:pt>
                <c:pt idx="2">
                  <c:v>12.59</c:v>
                </c:pt>
                <c:pt idx="3">
                  <c:v>13.78</c:v>
                </c:pt>
                <c:pt idx="4">
                  <c:v>13.85</c:v>
                </c:pt>
                <c:pt idx="5">
                  <c:v>14.11</c:v>
                </c:pt>
                <c:pt idx="6">
                  <c:v>15.18</c:v>
                </c:pt>
                <c:pt idx="7">
                  <c:v>14.35</c:v>
                </c:pt>
                <c:pt idx="8">
                  <c:v>14.19</c:v>
                </c:pt>
                <c:pt idx="9">
                  <c:v>14.81</c:v>
                </c:pt>
                <c:pt idx="10">
                  <c:v>15.59</c:v>
                </c:pt>
                <c:pt idx="11">
                  <c:v>15.44</c:v>
                </c:pt>
                <c:pt idx="12">
                  <c:v>14.34</c:v>
                </c:pt>
                <c:pt idx="13">
                  <c:v>15.01</c:v>
                </c:pt>
                <c:pt idx="14">
                  <c:v>16.37</c:v>
                </c:pt>
                <c:pt idx="15" formatCode="0.00">
                  <c:v>19.680083999999997</c:v>
                </c:pt>
                <c:pt idx="16" formatCode="0.00">
                  <c:v>20.0440285</c:v>
                </c:pt>
                <c:pt idx="17" formatCode="0.00">
                  <c:v>20.126614499999995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B9-404A-A0E9-00ABAD23B231}"/>
            </c:ext>
          </c:extLst>
        </c:ser>
        <c:ser>
          <c:idx val="1"/>
          <c:order val="1"/>
          <c:tx>
            <c:strRef>
              <c:f>'[New Tables-Figures for Bourbon price dynamics paper 02-2025 Econ outlook.xlsx]Table 8b-Mike'!$E$3</c:f>
              <c:strCache>
                <c:ptCount val="1"/>
                <c:pt idx="0">
                  <c:v>50-10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8b-Mike'!$A$4:$A$21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8b-Mike'!$E$4:$E$21</c:f>
              <c:numCache>
                <c:formatCode>General</c:formatCode>
                <c:ptCount val="18"/>
                <c:pt idx="0">
                  <c:v>6.2</c:v>
                </c:pt>
                <c:pt idx="1">
                  <c:v>6.5</c:v>
                </c:pt>
                <c:pt idx="2">
                  <c:v>7.17</c:v>
                </c:pt>
                <c:pt idx="3">
                  <c:v>7.45</c:v>
                </c:pt>
                <c:pt idx="4">
                  <c:v>7.17</c:v>
                </c:pt>
                <c:pt idx="5">
                  <c:v>7.37</c:v>
                </c:pt>
                <c:pt idx="6">
                  <c:v>7.58</c:v>
                </c:pt>
                <c:pt idx="7">
                  <c:v>7.97</c:v>
                </c:pt>
                <c:pt idx="8">
                  <c:v>8.73</c:v>
                </c:pt>
                <c:pt idx="9">
                  <c:v>9.59</c:v>
                </c:pt>
                <c:pt idx="10">
                  <c:v>9.75</c:v>
                </c:pt>
                <c:pt idx="11">
                  <c:v>9.74</c:v>
                </c:pt>
                <c:pt idx="12">
                  <c:v>11.18</c:v>
                </c:pt>
                <c:pt idx="13">
                  <c:v>11.68</c:v>
                </c:pt>
                <c:pt idx="14">
                  <c:v>11.99</c:v>
                </c:pt>
                <c:pt idx="15" formatCode="0.00">
                  <c:v>12.004856</c:v>
                </c:pt>
                <c:pt idx="16" formatCode="0.00">
                  <c:v>11.388648500000002</c:v>
                </c:pt>
                <c:pt idx="17" formatCode="0.00">
                  <c:v>11.375906999999998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B9-404A-A0E9-00ABAD23B231}"/>
            </c:ext>
          </c:extLst>
        </c:ser>
        <c:ser>
          <c:idx val="2"/>
          <c:order val="2"/>
          <c:tx>
            <c:strRef>
              <c:f>'[New Tables-Figures for Bourbon price dynamics paper 02-2025 Econ outlook.xlsx]Table 8b-Mike'!$F$3</c:f>
              <c:strCache>
                <c:ptCount val="1"/>
                <c:pt idx="0">
                  <c:v>50-25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8b-Mike'!$A$4:$A$21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8b-Mike'!$F$4:$F$21</c:f>
              <c:numCache>
                <c:formatCode>General</c:formatCode>
                <c:ptCount val="18"/>
                <c:pt idx="0">
                  <c:v>3.77</c:v>
                </c:pt>
                <c:pt idx="1">
                  <c:v>3.84</c:v>
                </c:pt>
                <c:pt idx="2">
                  <c:v>3.92</c:v>
                </c:pt>
                <c:pt idx="3">
                  <c:v>4.07</c:v>
                </c:pt>
                <c:pt idx="4">
                  <c:v>3.85</c:v>
                </c:pt>
                <c:pt idx="5">
                  <c:v>4.1100000000000003</c:v>
                </c:pt>
                <c:pt idx="6">
                  <c:v>4.78</c:v>
                </c:pt>
                <c:pt idx="7">
                  <c:v>5.16</c:v>
                </c:pt>
                <c:pt idx="8">
                  <c:v>5.55</c:v>
                </c:pt>
                <c:pt idx="9">
                  <c:v>7.02</c:v>
                </c:pt>
                <c:pt idx="10">
                  <c:v>7.14</c:v>
                </c:pt>
                <c:pt idx="11">
                  <c:v>7.2</c:v>
                </c:pt>
                <c:pt idx="12">
                  <c:v>7.38</c:v>
                </c:pt>
                <c:pt idx="13">
                  <c:v>7.85</c:v>
                </c:pt>
                <c:pt idx="14">
                  <c:v>7.78</c:v>
                </c:pt>
                <c:pt idx="15" formatCode="0.00">
                  <c:v>6.8880344999999998</c:v>
                </c:pt>
                <c:pt idx="16" formatCode="0.00">
                  <c:v>5.4665540000000021</c:v>
                </c:pt>
                <c:pt idx="17" formatCode="0.00">
                  <c:v>6.072986499999999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B9-404A-A0E9-00ABAD23B231}"/>
            </c:ext>
          </c:extLst>
        </c:ser>
        <c:ser>
          <c:idx val="3"/>
          <c:order val="3"/>
          <c:tx>
            <c:strRef>
              <c:f>'[New Tables-Figures for Bourbon price dynamics paper 02-2025 Econ outlook.xlsx]Table 8b-Mike'!$G$3</c:f>
              <c:strCache>
                <c:ptCount val="1"/>
                <c:pt idx="0">
                  <c:v>75-50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8b-Mike'!$A$4:$A$21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8b-Mike'!$G$4:$G$21</c:f>
              <c:numCache>
                <c:formatCode>General</c:formatCode>
                <c:ptCount val="18"/>
                <c:pt idx="0">
                  <c:v>7</c:v>
                </c:pt>
                <c:pt idx="1">
                  <c:v>7.13</c:v>
                </c:pt>
                <c:pt idx="2">
                  <c:v>6.7</c:v>
                </c:pt>
                <c:pt idx="3">
                  <c:v>7.13</c:v>
                </c:pt>
                <c:pt idx="4">
                  <c:v>7.13</c:v>
                </c:pt>
                <c:pt idx="5">
                  <c:v>7.87</c:v>
                </c:pt>
                <c:pt idx="6">
                  <c:v>7.7</c:v>
                </c:pt>
                <c:pt idx="7">
                  <c:v>7.79</c:v>
                </c:pt>
                <c:pt idx="8">
                  <c:v>7.82</c:v>
                </c:pt>
                <c:pt idx="9">
                  <c:v>8.1999999999999993</c:v>
                </c:pt>
                <c:pt idx="10">
                  <c:v>7.9</c:v>
                </c:pt>
                <c:pt idx="11">
                  <c:v>7.48</c:v>
                </c:pt>
                <c:pt idx="12">
                  <c:v>6.43</c:v>
                </c:pt>
                <c:pt idx="13">
                  <c:v>6.18</c:v>
                </c:pt>
                <c:pt idx="14">
                  <c:v>6.28</c:v>
                </c:pt>
                <c:pt idx="15" formatCode="0.00">
                  <c:v>8.1770764999999948</c:v>
                </c:pt>
                <c:pt idx="16" formatCode="0.00">
                  <c:v>8.1998309999999996</c:v>
                </c:pt>
                <c:pt idx="17" formatCode="0.00">
                  <c:v>7.8756324999999983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B9-404A-A0E9-00ABAD23B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373439"/>
        <c:axId val="1283739119"/>
      </c:lineChart>
      <c:catAx>
        <c:axId val="15913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3739119"/>
        <c:crosses val="autoZero"/>
        <c:auto val="1"/>
        <c:lblAlgn val="ctr"/>
        <c:lblOffset val="100"/>
        <c:noMultiLvlLbl val="0"/>
      </c:catAx>
      <c:valAx>
        <c:axId val="128373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Dollars per fifth (2020$)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137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Percentiles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'[New Tables-Figures for Bourbon price dynamics paper 02-2025 Econ outlook.xlsx]Table 7b-Mike'!$D$3</c:f>
              <c:strCache>
                <c:ptCount val="1"/>
                <c:pt idx="0">
                  <c:v>10th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7b-Mike'!$D$4:$D$21</c:f>
              <c:numCache>
                <c:formatCode>General</c:formatCode>
                <c:ptCount val="18"/>
                <c:pt idx="0">
                  <c:v>16.68</c:v>
                </c:pt>
                <c:pt idx="1">
                  <c:v>17.46</c:v>
                </c:pt>
                <c:pt idx="2">
                  <c:v>18.21</c:v>
                </c:pt>
                <c:pt idx="3">
                  <c:v>19.239999999999998</c:v>
                </c:pt>
                <c:pt idx="4">
                  <c:v>19.079999999999998</c:v>
                </c:pt>
                <c:pt idx="5">
                  <c:v>19.66</c:v>
                </c:pt>
                <c:pt idx="6">
                  <c:v>19.28</c:v>
                </c:pt>
                <c:pt idx="7">
                  <c:v>19.96</c:v>
                </c:pt>
                <c:pt idx="8">
                  <c:v>19.739999999999998</c:v>
                </c:pt>
                <c:pt idx="9">
                  <c:v>20.77</c:v>
                </c:pt>
                <c:pt idx="10">
                  <c:v>21.36</c:v>
                </c:pt>
                <c:pt idx="11">
                  <c:v>20.91</c:v>
                </c:pt>
                <c:pt idx="12">
                  <c:v>20.52</c:v>
                </c:pt>
                <c:pt idx="13">
                  <c:v>20.27</c:v>
                </c:pt>
                <c:pt idx="14">
                  <c:v>20.170000000000002</c:v>
                </c:pt>
                <c:pt idx="15" formatCode="0.00">
                  <c:v>20.654252</c:v>
                </c:pt>
                <c:pt idx="16" formatCode="0.00">
                  <c:v>20.034916499999998</c:v>
                </c:pt>
                <c:pt idx="17" formatCode="0.00">
                  <c:v>18.070201000000001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39-4EE7-8B83-1E7000AD5BFC}"/>
            </c:ext>
          </c:extLst>
        </c:ser>
        <c:ser>
          <c:idx val="1"/>
          <c:order val="1"/>
          <c:tx>
            <c:strRef>
              <c:f>'[New Tables-Figures for Bourbon price dynamics paper 02-2025 Econ outlook.xlsx]Table 7b-Mike'!$E$3</c:f>
              <c:strCache>
                <c:ptCount val="1"/>
                <c:pt idx="0">
                  <c:v>25th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7b-Mike'!$E$4:$E$21</c:f>
              <c:numCache>
                <c:formatCode>General</c:formatCode>
                <c:ptCount val="18"/>
                <c:pt idx="0">
                  <c:v>24.38</c:v>
                </c:pt>
                <c:pt idx="1">
                  <c:v>24.32</c:v>
                </c:pt>
                <c:pt idx="2">
                  <c:v>24.37</c:v>
                </c:pt>
                <c:pt idx="3">
                  <c:v>25.04</c:v>
                </c:pt>
                <c:pt idx="4">
                  <c:v>24.97</c:v>
                </c:pt>
                <c:pt idx="5">
                  <c:v>24.44</c:v>
                </c:pt>
                <c:pt idx="6">
                  <c:v>23.88</c:v>
                </c:pt>
                <c:pt idx="7">
                  <c:v>23.36</c:v>
                </c:pt>
                <c:pt idx="8">
                  <c:v>24.03</c:v>
                </c:pt>
                <c:pt idx="9">
                  <c:v>25.23</c:v>
                </c:pt>
                <c:pt idx="10">
                  <c:v>24.82</c:v>
                </c:pt>
                <c:pt idx="11">
                  <c:v>24.29</c:v>
                </c:pt>
                <c:pt idx="12">
                  <c:v>23.88</c:v>
                </c:pt>
                <c:pt idx="13">
                  <c:v>24.37</c:v>
                </c:pt>
                <c:pt idx="14">
                  <c:v>24.99</c:v>
                </c:pt>
                <c:pt idx="15" formatCode="0.00">
                  <c:v>25.131465500000001</c:v>
                </c:pt>
                <c:pt idx="16" formatCode="0.00">
                  <c:v>23.679283000000002</c:v>
                </c:pt>
                <c:pt idx="17" formatCode="0.00">
                  <c:v>21.868001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39-4EE7-8B83-1E7000AD5BFC}"/>
            </c:ext>
          </c:extLst>
        </c:ser>
        <c:ser>
          <c:idx val="2"/>
          <c:order val="2"/>
          <c:tx>
            <c:strRef>
              <c:f>'[New Tables-Figures for Bourbon price dynamics paper 02-2025 Econ outlook.xlsx]Table 7b-Mike'!$F$3</c:f>
              <c:strCache>
                <c:ptCount val="1"/>
                <c:pt idx="0">
                  <c:v>50th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7b-Mike'!$F$4:$F$21</c:f>
              <c:numCache>
                <c:formatCode>General</c:formatCode>
                <c:ptCount val="18"/>
                <c:pt idx="0">
                  <c:v>29.52</c:v>
                </c:pt>
                <c:pt idx="1">
                  <c:v>29.5</c:v>
                </c:pt>
                <c:pt idx="2">
                  <c:v>29.42</c:v>
                </c:pt>
                <c:pt idx="3">
                  <c:v>29.57</c:v>
                </c:pt>
                <c:pt idx="4">
                  <c:v>29.82</c:v>
                </c:pt>
                <c:pt idx="5">
                  <c:v>29.71</c:v>
                </c:pt>
                <c:pt idx="6">
                  <c:v>30.43</c:v>
                </c:pt>
                <c:pt idx="7">
                  <c:v>30.04</c:v>
                </c:pt>
                <c:pt idx="8">
                  <c:v>29.86</c:v>
                </c:pt>
                <c:pt idx="9">
                  <c:v>31.7</c:v>
                </c:pt>
                <c:pt idx="10">
                  <c:v>32.06</c:v>
                </c:pt>
                <c:pt idx="11">
                  <c:v>31.52</c:v>
                </c:pt>
                <c:pt idx="12">
                  <c:v>31.15</c:v>
                </c:pt>
                <c:pt idx="13">
                  <c:v>31.58</c:v>
                </c:pt>
                <c:pt idx="14">
                  <c:v>32.89</c:v>
                </c:pt>
                <c:pt idx="15" formatCode="0.00">
                  <c:v>32.462298999999994</c:v>
                </c:pt>
                <c:pt idx="16" formatCode="0.00">
                  <c:v>30.968015999999999</c:v>
                </c:pt>
                <c:pt idx="17" formatCode="0.00">
                  <c:v>29.892400499999997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39-4EE7-8B83-1E7000AD5BFC}"/>
            </c:ext>
          </c:extLst>
        </c:ser>
        <c:ser>
          <c:idx val="3"/>
          <c:order val="3"/>
          <c:tx>
            <c:strRef>
              <c:f>'[New Tables-Figures for Bourbon price dynamics paper 02-2025 Econ outlook.xlsx]Table 7b-Mike'!$G$3</c:f>
              <c:strCache>
                <c:ptCount val="1"/>
                <c:pt idx="0">
                  <c:v>75th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7b-Mike'!$G$4:$G$21</c:f>
              <c:numCache>
                <c:formatCode>General</c:formatCode>
                <c:ptCount val="18"/>
                <c:pt idx="0">
                  <c:v>36.049999999999997</c:v>
                </c:pt>
                <c:pt idx="1">
                  <c:v>37.28</c:v>
                </c:pt>
                <c:pt idx="2">
                  <c:v>36.56</c:v>
                </c:pt>
                <c:pt idx="3">
                  <c:v>36.69</c:v>
                </c:pt>
                <c:pt idx="4">
                  <c:v>37.15</c:v>
                </c:pt>
                <c:pt idx="5">
                  <c:v>37.64</c:v>
                </c:pt>
                <c:pt idx="6">
                  <c:v>38.56</c:v>
                </c:pt>
                <c:pt idx="7">
                  <c:v>38.56</c:v>
                </c:pt>
                <c:pt idx="8">
                  <c:v>38.43</c:v>
                </c:pt>
                <c:pt idx="9">
                  <c:v>40.840000000000003</c:v>
                </c:pt>
                <c:pt idx="10">
                  <c:v>41.21</c:v>
                </c:pt>
                <c:pt idx="11">
                  <c:v>41.28</c:v>
                </c:pt>
                <c:pt idx="12">
                  <c:v>42.14</c:v>
                </c:pt>
                <c:pt idx="13">
                  <c:v>42.66</c:v>
                </c:pt>
                <c:pt idx="14">
                  <c:v>45.16</c:v>
                </c:pt>
                <c:pt idx="15" formatCode="0.00">
                  <c:v>45.254356999999999</c:v>
                </c:pt>
                <c:pt idx="16" formatCode="0.00">
                  <c:v>43.522864499999997</c:v>
                </c:pt>
                <c:pt idx="17" formatCode="0.00">
                  <c:v>43.718508999999997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9-4EE7-8B83-1E7000AD5BFC}"/>
            </c:ext>
          </c:extLst>
        </c:ser>
        <c:ser>
          <c:idx val="4"/>
          <c:order val="4"/>
          <c:tx>
            <c:strRef>
              <c:f>'[New Tables-Figures for Bourbon price dynamics paper 02-2025 Econ outlook.xlsx]Table 7b-Mike'!$H$3</c:f>
              <c:strCache>
                <c:ptCount val="1"/>
                <c:pt idx="0">
                  <c:v>90th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7b-Mike'!$H$4:$H$21</c:f>
              <c:numCache>
                <c:formatCode>General</c:formatCode>
                <c:ptCount val="18"/>
                <c:pt idx="0">
                  <c:v>43.55</c:v>
                </c:pt>
                <c:pt idx="1">
                  <c:v>45.45</c:v>
                </c:pt>
                <c:pt idx="2">
                  <c:v>45.2</c:v>
                </c:pt>
                <c:pt idx="3">
                  <c:v>46.72</c:v>
                </c:pt>
                <c:pt idx="4">
                  <c:v>47.64</c:v>
                </c:pt>
                <c:pt idx="5">
                  <c:v>49.06</c:v>
                </c:pt>
                <c:pt idx="6">
                  <c:v>51.46</c:v>
                </c:pt>
                <c:pt idx="7">
                  <c:v>51.28</c:v>
                </c:pt>
                <c:pt idx="8">
                  <c:v>53.81</c:v>
                </c:pt>
                <c:pt idx="9">
                  <c:v>56.87</c:v>
                </c:pt>
                <c:pt idx="10">
                  <c:v>59.35</c:v>
                </c:pt>
                <c:pt idx="11">
                  <c:v>60.51</c:v>
                </c:pt>
                <c:pt idx="12">
                  <c:v>61.96</c:v>
                </c:pt>
                <c:pt idx="13">
                  <c:v>61.54</c:v>
                </c:pt>
                <c:pt idx="14">
                  <c:v>66.28</c:v>
                </c:pt>
                <c:pt idx="15" formatCode="0.00">
                  <c:v>68.870459499999996</c:v>
                </c:pt>
                <c:pt idx="16" formatCode="0.00">
                  <c:v>63.767331500000004</c:v>
                </c:pt>
                <c:pt idx="17" formatCode="0.00">
                  <c:v>65.621512999999993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39-4EE7-8B83-1E7000AD5BFC}"/>
            </c:ext>
          </c:extLst>
        </c:ser>
        <c:ser>
          <c:idx val="5"/>
          <c:order val="5"/>
          <c:tx>
            <c:strRef>
              <c:f>'[New Tables-Figures for Bourbon price dynamics paper 02-2025 Econ outlook.xlsx]Table 7b-Mike'!$I$3</c:f>
              <c:strCache>
                <c:ptCount val="1"/>
                <c:pt idx="0">
                  <c:v>95th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outlook.xlsx]Table 7b-Mike'!$A$4:$A$21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outlook.xlsx]Table 7b-Mike'!$I$4:$I$21</c:f>
              <c:numCache>
                <c:formatCode>General</c:formatCode>
                <c:ptCount val="18"/>
                <c:pt idx="0">
                  <c:v>50.08</c:v>
                </c:pt>
                <c:pt idx="1">
                  <c:v>56.41</c:v>
                </c:pt>
                <c:pt idx="2">
                  <c:v>56.3</c:v>
                </c:pt>
                <c:pt idx="3">
                  <c:v>57.94</c:v>
                </c:pt>
                <c:pt idx="4">
                  <c:v>59.47</c:v>
                </c:pt>
                <c:pt idx="5">
                  <c:v>60.93</c:v>
                </c:pt>
                <c:pt idx="6">
                  <c:v>63.25</c:v>
                </c:pt>
                <c:pt idx="7">
                  <c:v>63.71</c:v>
                </c:pt>
                <c:pt idx="8">
                  <c:v>65.83</c:v>
                </c:pt>
                <c:pt idx="9">
                  <c:v>70.63</c:v>
                </c:pt>
                <c:pt idx="10">
                  <c:v>71.22</c:v>
                </c:pt>
                <c:pt idx="11">
                  <c:v>69.78</c:v>
                </c:pt>
                <c:pt idx="12">
                  <c:v>72.7</c:v>
                </c:pt>
                <c:pt idx="13">
                  <c:v>73.14</c:v>
                </c:pt>
                <c:pt idx="14">
                  <c:v>79.67</c:v>
                </c:pt>
                <c:pt idx="15" formatCode="0.00">
                  <c:v>81.662517499999993</c:v>
                </c:pt>
                <c:pt idx="16" formatCode="0.00">
                  <c:v>78.308366499999991</c:v>
                </c:pt>
                <c:pt idx="17" formatCode="0.00">
                  <c:v>78.747569999999996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39-4EE7-8B83-1E7000AD5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373439"/>
        <c:axId val="1283739119"/>
      </c:lineChart>
      <c:catAx>
        <c:axId val="15913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3739119"/>
        <c:crosses val="autoZero"/>
        <c:auto val="1"/>
        <c:lblAlgn val="ctr"/>
        <c:lblOffset val="100"/>
        <c:noMultiLvlLbl val="0"/>
      </c:catAx>
      <c:valAx>
        <c:axId val="128373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Dollars per fifth (2020$)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1373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736333170684585E-2"/>
          <c:y val="1.6621829834295922E-2"/>
          <c:w val="0.88438980712500592"/>
          <c:h val="0.84418400375671887"/>
        </c:manualLayout>
      </c:layout>
      <c:lineChart>
        <c:grouping val="standard"/>
        <c:varyColors val="0"/>
        <c:ser>
          <c:idx val="0"/>
          <c:order val="0"/>
          <c:tx>
            <c:strRef>
              <c:f>'[New Tables-Figures for Bourbon price dynamics paper 02-2025 Econ outlook.xlsx]Bourbon regression-Mike'!$F$24</c:f>
              <c:strCache>
                <c:ptCount val="1"/>
                <c:pt idx="0">
                  <c:v>Bourbon-Just Including Year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outlook.xlsx]Median Price-Mike'!$A$4:$A$21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outlook.xlsx]Bourbon regression-Mike'!$F$5:$F$22</c:f>
              <c:numCache>
                <c:formatCode>General</c:formatCode>
                <c:ptCount val="18"/>
                <c:pt idx="0">
                  <c:v>17.723492155526454</c:v>
                </c:pt>
                <c:pt idx="1">
                  <c:v>18.288438788288595</c:v>
                </c:pt>
                <c:pt idx="2">
                  <c:v>18.236963572819842</c:v>
                </c:pt>
                <c:pt idx="3">
                  <c:v>18.723269339406716</c:v>
                </c:pt>
                <c:pt idx="4">
                  <c:v>18.331943782315633</c:v>
                </c:pt>
                <c:pt idx="5">
                  <c:v>18.052343316836836</c:v>
                </c:pt>
                <c:pt idx="6">
                  <c:v>18.149409032719106</c:v>
                </c:pt>
                <c:pt idx="7">
                  <c:v>18.432088759261227</c:v>
                </c:pt>
                <c:pt idx="8">
                  <c:v>18.491802023378177</c:v>
                </c:pt>
                <c:pt idx="9">
                  <c:v>19.123181686940246</c:v>
                </c:pt>
                <c:pt idx="10">
                  <c:v>19.398526314231681</c:v>
                </c:pt>
                <c:pt idx="11">
                  <c:v>19.079256542820595</c:v>
                </c:pt>
                <c:pt idx="12">
                  <c:v>19.537105429565692</c:v>
                </c:pt>
                <c:pt idx="13">
                  <c:v>19.555437876405179</c:v>
                </c:pt>
                <c:pt idx="14">
                  <c:v>20.506173763496783</c:v>
                </c:pt>
                <c:pt idx="15">
                  <c:v>21.399828329293523</c:v>
                </c:pt>
                <c:pt idx="16">
                  <c:v>20.921691676398805</c:v>
                </c:pt>
                <c:pt idx="17">
                  <c:v>20.803538657466536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C-4615-8D71-2A50B1738CA2}"/>
            </c:ext>
          </c:extLst>
        </c:ser>
        <c:ser>
          <c:idx val="1"/>
          <c:order val="1"/>
          <c:tx>
            <c:strRef>
              <c:f>'[New Tables-Figures for Bourbon price dynamics paper 02-2025 Econ outlook.xlsx]Bourbon regression-Mike'!$G$24</c:f>
              <c:strCache>
                <c:ptCount val="1"/>
                <c:pt idx="0">
                  <c:v>Bourbon-Full Model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outlook.xlsx]Median Price-Mike'!$A$4:$A$21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outlook.xlsx]Bourbon regression-Mike'!$G$5:$G$22</c:f>
              <c:numCache>
                <c:formatCode>General</c:formatCode>
                <c:ptCount val="18"/>
                <c:pt idx="0">
                  <c:v>16.609918218786699</c:v>
                </c:pt>
                <c:pt idx="1">
                  <c:v>16.956914748474659</c:v>
                </c:pt>
                <c:pt idx="2">
                  <c:v>16.84630761930827</c:v>
                </c:pt>
                <c:pt idx="3">
                  <c:v>17.312737467713173</c:v>
                </c:pt>
                <c:pt idx="4">
                  <c:v>16.619531504971071</c:v>
                </c:pt>
                <c:pt idx="5">
                  <c:v>16.19974984415191</c:v>
                </c:pt>
                <c:pt idx="6">
                  <c:v>16.180025706314979</c:v>
                </c:pt>
                <c:pt idx="7">
                  <c:v>16.352137134641197</c:v>
                </c:pt>
                <c:pt idx="8">
                  <c:v>16.300503556952329</c:v>
                </c:pt>
                <c:pt idx="9">
                  <c:v>16.765055667971541</c:v>
                </c:pt>
                <c:pt idx="10">
                  <c:v>16.808309889555808</c:v>
                </c:pt>
                <c:pt idx="11">
                  <c:v>16.382935919036065</c:v>
                </c:pt>
                <c:pt idx="12">
                  <c:v>16.252505807077945</c:v>
                </c:pt>
                <c:pt idx="13">
                  <c:v>16.098815540967628</c:v>
                </c:pt>
                <c:pt idx="14">
                  <c:v>16.436633609804691</c:v>
                </c:pt>
                <c:pt idx="15">
                  <c:v>15.84400824902905</c:v>
                </c:pt>
                <c:pt idx="16">
                  <c:v>15.696147505063076</c:v>
                </c:pt>
                <c:pt idx="17">
                  <c:v>15.47846341132033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C-4615-8D71-2A50B1738CA2}"/>
            </c:ext>
          </c:extLst>
        </c:ser>
        <c:ser>
          <c:idx val="2"/>
          <c:order val="2"/>
          <c:tx>
            <c:strRef>
              <c:f>'[New Tables-Figures for Bourbon price dynamics paper 02-2025 Econ outlook.xlsx]Scotch regression-Mike'!$F$5:$F$22</c:f>
              <c:strCache>
                <c:ptCount val="18"/>
                <c:pt idx="0">
                  <c:v>28.92846331</c:v>
                </c:pt>
                <c:pt idx="1">
                  <c:v>29.40287916</c:v>
                </c:pt>
                <c:pt idx="2">
                  <c:v>29.40244106</c:v>
                </c:pt>
                <c:pt idx="3">
                  <c:v>30.33932118</c:v>
                </c:pt>
                <c:pt idx="4">
                  <c:v>30.56047172</c:v>
                </c:pt>
                <c:pt idx="5">
                  <c:v>30.50210812</c:v>
                </c:pt>
                <c:pt idx="6">
                  <c:v>30.80895209</c:v>
                </c:pt>
                <c:pt idx="7">
                  <c:v>30.74681157</c:v>
                </c:pt>
                <c:pt idx="8">
                  <c:v>31.07191324</c:v>
                </c:pt>
                <c:pt idx="9">
                  <c:v>32.59728491</c:v>
                </c:pt>
                <c:pt idx="10">
                  <c:v>33.00811697</c:v>
                </c:pt>
                <c:pt idx="11">
                  <c:v>32.61405075</c:v>
                </c:pt>
                <c:pt idx="12">
                  <c:v>33.2824057</c:v>
                </c:pt>
                <c:pt idx="13">
                  <c:v>33.56689455</c:v>
                </c:pt>
                <c:pt idx="14">
                  <c:v>34.82354714</c:v>
                </c:pt>
                <c:pt idx="15">
                  <c:v>34.47953984</c:v>
                </c:pt>
                <c:pt idx="16">
                  <c:v>32.62901424</c:v>
                </c:pt>
                <c:pt idx="17">
                  <c:v>31.48579841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outlook.xlsx]Median Price-Mike'!$A$4:$A$21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outlook.xlsx]Scotch regression-Mike'!$F$5:$F$22</c:f>
              <c:numCache>
                <c:formatCode>General</c:formatCode>
                <c:ptCount val="18"/>
                <c:pt idx="0">
                  <c:v>28.928463308490002</c:v>
                </c:pt>
                <c:pt idx="1">
                  <c:v>29.402879155236974</c:v>
                </c:pt>
                <c:pt idx="2">
                  <c:v>29.402441055601425</c:v>
                </c:pt>
                <c:pt idx="3">
                  <c:v>30.339321182849403</c:v>
                </c:pt>
                <c:pt idx="4">
                  <c:v>30.560471718683996</c:v>
                </c:pt>
                <c:pt idx="5">
                  <c:v>30.502108122644408</c:v>
                </c:pt>
                <c:pt idx="6">
                  <c:v>30.808952089350935</c:v>
                </c:pt>
                <c:pt idx="7">
                  <c:v>30.746811567048741</c:v>
                </c:pt>
                <c:pt idx="8">
                  <c:v>31.07191324371292</c:v>
                </c:pt>
                <c:pt idx="9">
                  <c:v>32.597284912120415</c:v>
                </c:pt>
                <c:pt idx="10">
                  <c:v>33.008116969703053</c:v>
                </c:pt>
                <c:pt idx="11">
                  <c:v>32.614050746148749</c:v>
                </c:pt>
                <c:pt idx="12">
                  <c:v>33.282405700029706</c:v>
                </c:pt>
                <c:pt idx="13">
                  <c:v>33.566894549646811</c:v>
                </c:pt>
                <c:pt idx="14">
                  <c:v>34.823547142942665</c:v>
                </c:pt>
                <c:pt idx="15">
                  <c:v>34.47953984004203</c:v>
                </c:pt>
                <c:pt idx="16">
                  <c:v>32.629014242841599</c:v>
                </c:pt>
                <c:pt idx="17">
                  <c:v>31.485798408619878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C-4615-8D71-2A50B1738CA2}"/>
            </c:ext>
          </c:extLst>
        </c:ser>
        <c:ser>
          <c:idx val="3"/>
          <c:order val="3"/>
          <c:tx>
            <c:strRef>
              <c:f>'[New Tables-Figures for Bourbon price dynamics paper 02-2025 Econ outlook.xlsx]Scotch regression'!$G$21</c:f>
              <c:strCache>
                <c:ptCount val="1"/>
                <c:pt idx="0">
                  <c:v>Scotch-Full Model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'[New Tables-Figures for Bourbon price dynamics paper 02-2025 Econ outlook.xlsx]Median Price-Mike'!$A$4:$A$21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'[New Tables-Figures for Bourbon price dynamics paper 02-2025 Econ outlook.xlsx]Scotch regression-Mike'!$G$5:$G$22</c:f>
              <c:numCache>
                <c:formatCode>General</c:formatCode>
                <c:ptCount val="18"/>
                <c:pt idx="0">
                  <c:v>18.339444127778741</c:v>
                </c:pt>
                <c:pt idx="1">
                  <c:v>17.994354271026332</c:v>
                </c:pt>
                <c:pt idx="2">
                  <c:v>17.958212964986252</c:v>
                </c:pt>
                <c:pt idx="3">
                  <c:v>18.630951504489474</c:v>
                </c:pt>
                <c:pt idx="4">
                  <c:v>18.433706376666091</c:v>
                </c:pt>
                <c:pt idx="5">
                  <c:v>18.371485418950989</c:v>
                </c:pt>
                <c:pt idx="6">
                  <c:v>18.538455625776713</c:v>
                </c:pt>
                <c:pt idx="7">
                  <c:v>18.532822645086807</c:v>
                </c:pt>
                <c:pt idx="8">
                  <c:v>18.699778092661965</c:v>
                </c:pt>
                <c:pt idx="9">
                  <c:v>19.588096436809256</c:v>
                </c:pt>
                <c:pt idx="10">
                  <c:v>19.729596270187209</c:v>
                </c:pt>
                <c:pt idx="11">
                  <c:v>19.431455239049725</c:v>
                </c:pt>
                <c:pt idx="12">
                  <c:v>19.323151895892359</c:v>
                </c:pt>
                <c:pt idx="13">
                  <c:v>19.426246364181015</c:v>
                </c:pt>
                <c:pt idx="14">
                  <c:v>20.049779518078712</c:v>
                </c:pt>
                <c:pt idx="15">
                  <c:v>19.888201313703266</c:v>
                </c:pt>
                <c:pt idx="16">
                  <c:v>19.009237725446621</c:v>
                </c:pt>
                <c:pt idx="17">
                  <c:v>18.414202780170747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C-4615-8D71-2A50B173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373439"/>
        <c:axId val="1283739119"/>
      </c:lineChart>
      <c:catAx>
        <c:axId val="15913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3739119"/>
        <c:crosses val="autoZero"/>
        <c:auto val="1"/>
        <c:lblAlgn val="ctr"/>
        <c:lblOffset val="100"/>
        <c:noMultiLvlLbl val="0"/>
      </c:catAx>
      <c:valAx>
        <c:axId val="12837391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Dollars per fifth (2020$)</a:t>
                </a:r>
              </a:p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9137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0.68591</cdr:x>
      <cdr:y>0.35345</cdr:y>
    </cdr:from>
    <cdr:to>
      <cdr:x>0.93206</cdr:x>
      <cdr:y>0.41868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7FBF3868-AEAB-D1E2-3709-8FE476B4500C}"/>
            </a:ext>
          </a:extLst>
        </cdr:cNvPr>
        <cdr:cNvSpPr txBox="1"/>
      </cdr:nvSpPr>
      <cdr:spPr>
        <a:xfrm xmlns:a="http://schemas.openxmlformats.org/drawingml/2006/main">
          <a:off x="5538452" y="1869610"/>
          <a:ext cx="1987577" cy="345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Bourbon-Just</a:t>
          </a:r>
          <a:r>
            <a:rPr lang="en-US" sz="1100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Including Year</a:t>
          </a:r>
          <a:endParaRPr lang="en-US" sz="11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0.76408</cdr:x>
      <cdr:y>0.4509</cdr:y>
    </cdr:from>
    <cdr:to>
      <cdr:x>1</cdr:x>
      <cdr:y>0.51613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FBF3868-AEAB-D1E2-3709-8FE476B4500C}"/>
            </a:ext>
          </a:extLst>
        </cdr:cNvPr>
        <cdr:cNvSpPr txBox="1"/>
      </cdr:nvSpPr>
      <cdr:spPr>
        <a:xfrm xmlns:a="http://schemas.openxmlformats.org/drawingml/2006/main">
          <a:off x="6169686" y="2399929"/>
          <a:ext cx="1904974" cy="3471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Scotch-Full Model</a:t>
          </a:r>
        </a:p>
      </cdr:txBody>
    </cdr:sp>
  </cdr:relSizeAnchor>
  <cdr:relSizeAnchor xmlns:cdr="http://schemas.openxmlformats.org/drawingml/2006/chartDrawing">
    <cdr:from>
      <cdr:x>0.67474</cdr:x>
      <cdr:y>0.51843</cdr:y>
    </cdr:from>
    <cdr:to>
      <cdr:x>0.91066</cdr:x>
      <cdr:y>0.58366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331FB80-4854-E578-7FDA-5E7D358D9C9D}"/>
            </a:ext>
          </a:extLst>
        </cdr:cNvPr>
        <cdr:cNvSpPr txBox="1"/>
      </cdr:nvSpPr>
      <cdr:spPr>
        <a:xfrm xmlns:a="http://schemas.openxmlformats.org/drawingml/2006/main">
          <a:off x="5448313" y="2759356"/>
          <a:ext cx="1904973" cy="347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Bourbon-Full Model</a:t>
          </a:r>
        </a:p>
      </cdr:txBody>
    </cdr:sp>
  </cdr:relSizeAnchor>
  <cdr:relSizeAnchor xmlns:cdr="http://schemas.openxmlformats.org/drawingml/2006/chartDrawing">
    <cdr:from>
      <cdr:x>0.35262</cdr:x>
      <cdr:y>0.10929</cdr:y>
    </cdr:from>
    <cdr:to>
      <cdr:x>0.59877</cdr:x>
      <cdr:y>0.17452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786C3825-07EA-E9CC-8520-2D6B618EB617}"/>
            </a:ext>
          </a:extLst>
        </cdr:cNvPr>
        <cdr:cNvSpPr txBox="1"/>
      </cdr:nvSpPr>
      <cdr:spPr>
        <a:xfrm xmlns:a="http://schemas.openxmlformats.org/drawingml/2006/main">
          <a:off x="3869218" y="502976"/>
          <a:ext cx="2700955" cy="300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Scotch-Just</a:t>
          </a:r>
          <a:r>
            <a:rPr lang="en-US" sz="1100" baseline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Including Year</a:t>
          </a:r>
          <a:endParaRPr lang="en-US" sz="1100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84D06-E54C-4B0B-B32F-4600687D94A5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A0B5F-4702-47A4-AE95-8A18FF0D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5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C1749F-3BE9-4BCE-85CC-F7B35AA092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6A5A9-5E85-09FA-37DB-A54653C8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49B3F7D-EFCB-F692-9A66-2B88C4AE9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C76910A7-60F4-0B6E-36D2-4BFCEAFAE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06C0639C-AAA7-BA65-18C8-961D25A8C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6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38D9-420B-EDD6-9EA9-5258361D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B34F9340-62CB-88FB-3D3F-1D1ACD068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AF332C3-9B3B-50D8-4F42-543AD5C7F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D6F04D9-6A49-37B3-0BBD-E7047203C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5FF1-76CB-2805-0491-A2F27D5D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91367A0-A600-A54D-EE01-FB7FDC01E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B2D9EB16-75C4-473C-BFF6-F62C5836E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07805AE2-CE29-6DC6-7CAE-88BF1D12F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38D9-420B-EDD6-9EA9-5258361DA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B34F9340-62CB-88FB-3D3F-1D1ACD0687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AF332C3-9B3B-50D8-4F42-543AD5C7F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7D6F04D9-6A49-37B3-0BBD-E7047203C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1731B-25E8-B10E-61ED-A059CBA3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7C46DE28-4F0E-02C6-F6EA-A323F4BEF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7D356AA1-17F0-93CF-64B4-E06CCD384E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9267FFF6-772C-DAC1-18D2-D6FDE6C0B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0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2164E-6825-D43E-E935-7F05C74E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CE8C00C-E9E7-7FE2-9443-C5EAFA8AA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48FF169-89E3-BF62-A57A-1FE12DD09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27213961-3A66-81BE-F03E-EE535EB0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7979E-9253-A077-BBB1-DB59A646B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1F0F445-027C-056D-4344-E40BBFD97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EF965997-8878-D48F-FBF6-E73E31B86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F0E05001-E761-2B88-ECD8-0D0B22B48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3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D6D7E-F097-4FAC-B62E-5F916AE17F6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0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BCDC-2954-E12E-B3E9-065F38B5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C720D30C-16FF-2D87-8E16-0B922F3AE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780A265-B004-E44C-E61B-D2DB64800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D1C55C4-757B-C2E3-E0CA-357E9F73C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BCDC-2954-E12E-B3E9-065F38B5B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C720D30C-16FF-2D87-8E16-0B922F3AE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F780A265-B004-E44C-E61B-D2DB64800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D1C55C4-757B-C2E3-E0CA-357E9F73C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1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3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6A5A9-5E85-09FA-37DB-A54653C8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49B3F7D-EFCB-F692-9A66-2B88C4AE9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1DD3C-60C9-40FB-8AC5-008C395BE9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C76910A7-60F4-0B6E-36D2-4BFCEAFAE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2512" cy="34496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06C0639C-AAA7-BA65-18C8-961D25A8C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FBCE-9878-4E2B-9D40-4BD92997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2F9A-997B-45E9-9520-E296E8F12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6E9A-399F-482D-9E14-C97E4930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8717-BE4E-4490-9B07-4C6BC6F49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44B7E-B42D-4665-A802-88A5A71B35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48E7-CC83-4A5C-B684-901DDDCD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40C7-9717-4BE3-A884-2A748C8BC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2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1"/>
            <a:ext cx="53848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5358-C40D-437A-8E8F-DA28F55CB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7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3A88-4F7E-4BD4-82D1-C25350806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36C9-E730-4000-8203-27740CE0A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40F9F-E19F-41AF-B4C6-0907DFE1C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ED48-F1B5-42A4-BBF0-22D5951E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6111-AAB1-402A-9F35-169A361F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9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1"/>
            <a:ext cx="109728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1"/>
            <a:ext cx="1097280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20544B7E-B42D-4665-A802-88A5A71B3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1295400"/>
            <a:ext cx="10972800" cy="0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ber.uky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081E6E-DC8D-434F-AFBD-322DD635DA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230" y="1388852"/>
            <a:ext cx="11671539" cy="2040148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ea typeface="Calibri" panose="020F0502020204030204" pitchFamily="34" charset="0"/>
              </a:rPr>
              <a:t>Price Dynamics in the Bourbon and Scotch Markets: 2006-202</a:t>
            </a:r>
            <a:r>
              <a:rPr lang="en-US" b="1" kern="100" dirty="0">
                <a:ea typeface="Calibri" panose="020F0502020204030204" pitchFamily="34" charset="0"/>
              </a:rPr>
              <a:t>3</a:t>
            </a:r>
            <a:br>
              <a:rPr lang="en-US" b="1" kern="100" dirty="0">
                <a:ea typeface="Calibri" panose="020F0502020204030204" pitchFamily="34" charset="0"/>
              </a:rPr>
            </a:br>
            <a:r>
              <a:rPr lang="en-US" b="1" kern="100" dirty="0">
                <a:ea typeface="Calibri" panose="020F0502020204030204" pitchFamily="34" charset="0"/>
              </a:rPr>
              <a:t>Has the Wave Peaked?</a:t>
            </a: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6143" y="3794302"/>
            <a:ext cx="8919712" cy="1295400"/>
          </a:xfrm>
        </p:spPr>
        <p:txBody>
          <a:bodyPr/>
          <a:lstStyle/>
          <a:p>
            <a:pPr eaLnBrk="1" hangingPunct="1"/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Kenneth Troske &amp; Michael Clark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Department of Economics, University of Kentucky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536C3-C4A8-E997-A8E0-1058DF6BB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538"/>
            <a:ext cx="4353116" cy="898398"/>
          </a:xfrm>
          <a:prstGeom prst="rect">
            <a:avLst/>
          </a:prstGeom>
        </p:spPr>
      </p:pic>
      <p:pic>
        <p:nvPicPr>
          <p:cNvPr id="3" name="clipped_george-thorogood-one-bourbon-one-scotch-one-beer-7-5-1984-capitol-theatre-off_G4JD6HsE.mp3">
            <a:hlinkClick r:id="" action="ppaction://media"/>
            <a:extLst>
              <a:ext uri="{FF2B5EF4-FFF2-40B4-BE49-F238E27FC236}">
                <a16:creationId xmlns:a16="http://schemas.microsoft.com/office/drawing/2014/main" id="{E0AE5F17-95A9-8547-BEF2-61F7240ED8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4248" y="5838825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6FAA-0EAD-A8BD-808F-1A33EA84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sz="3300" dirty="0"/>
              <a:t>Sales Statistics for Bourbon and Scotch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649301C-ABAF-3BC0-F31C-133CE520D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4848" y="1524001"/>
            <a:ext cx="5037551" cy="460216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Yearly sales of bourbon grows from $114M to $653M, then falls to $579M; scotch grows from $142M to $296M then falls to $178M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Prior to 2012, scotch sales exceeded bourbon sales, by 2020 scotch sales half of bourbon sales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Almost 150% growth in per-store bourbon sales through 2020. Since then, per-store sales fell by 26%. Overall decline in per-store sales of scotch of 46%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2017 Economic Census shows that </a:t>
            </a:r>
            <a:r>
              <a:rPr lang="en-US" sz="2400" dirty="0" err="1"/>
              <a:t>NielsenIQ</a:t>
            </a:r>
            <a:r>
              <a:rPr lang="en-US" sz="2400" dirty="0"/>
              <a:t> data capture about 14% of distilled spirits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6B4F3-9DB6-A679-1D4B-A43F3222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7522C-CBC4-9D35-40C7-032445C691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83170"/>
            <a:ext cx="5429900" cy="44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161314-A4FC-D16D-5034-F8A5B77A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Sales by Store Type for Bourbon and Scotch</a:t>
            </a:r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FC17F53-0951-1C0D-C06C-BF471BEE6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104" y="1524001"/>
            <a:ext cx="9007792" cy="460216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30C13-B215-E2F2-9BA1-BC47853F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F4B3EF-4FD7-F249-E0E2-D184A6ED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/>
          <a:lstStyle/>
          <a:p>
            <a:r>
              <a:rPr lang="en-US" sz="2800" dirty="0"/>
              <a:t>Change in the Median Price of a Fifth of Bourbon and Scotch Sold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6496-1516-E062-771C-ED6E95CA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CC20A-5487-4D21-220A-8C053274A9A6}"/>
              </a:ext>
            </a:extLst>
          </p:cNvPr>
          <p:cNvSpPr txBox="1"/>
          <p:nvPr/>
        </p:nvSpPr>
        <p:spPr>
          <a:xfrm>
            <a:off x="1616527" y="6260067"/>
            <a:ext cx="437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 in 2020 dollars. Only 750ML bottles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32ADB5D-D820-BA07-9F33-1B163853E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748" y="1378653"/>
            <a:ext cx="8760905" cy="479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765F2-C447-77B0-015A-1522156A5ED9}"/>
              </a:ext>
            </a:extLst>
          </p:cNvPr>
          <p:cNvSpPr txBox="1"/>
          <p:nvPr/>
        </p:nvSpPr>
        <p:spPr>
          <a:xfrm>
            <a:off x="4445390" y="2157814"/>
            <a:ext cx="227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From 2006-2020 median price of scotch increased 11%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CE1E4-E4A1-A6D3-1984-45FBBC71AC38}"/>
              </a:ext>
            </a:extLst>
          </p:cNvPr>
          <p:cNvSpPr txBox="1"/>
          <p:nvPr/>
        </p:nvSpPr>
        <p:spPr>
          <a:xfrm>
            <a:off x="4419889" y="3467744"/>
            <a:ext cx="2326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From 2006-2020 median price of bourbon increased 39%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AE12D-4F08-4122-CCF1-22321090208D}"/>
              </a:ext>
            </a:extLst>
          </p:cNvPr>
          <p:cNvSpPr txBox="1"/>
          <p:nvPr/>
        </p:nvSpPr>
        <p:spPr>
          <a:xfrm>
            <a:off x="7226153" y="1957335"/>
            <a:ext cx="227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From 2021-2023 median price of scotch decreased 11%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B05043-9A3E-6687-5BFF-BBB5A30E7CFF}"/>
              </a:ext>
            </a:extLst>
          </p:cNvPr>
          <p:cNvSpPr txBox="1"/>
          <p:nvPr/>
        </p:nvSpPr>
        <p:spPr>
          <a:xfrm>
            <a:off x="7619705" y="2946995"/>
            <a:ext cx="232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From 2021-2023 median price of bourbon decreased 4%</a:t>
            </a:r>
          </a:p>
        </p:txBody>
      </p:sp>
    </p:spTree>
    <p:extLst>
      <p:ext uri="{BB962C8B-B14F-4D97-AF65-F5344CB8AC3E}">
        <p14:creationId xmlns:p14="http://schemas.microsoft.com/office/powerpoint/2010/main" val="25999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1F83-2487-FE8E-55A1-8AC8FDDF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53D282-2426-8E68-CD72-E3A2267E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55" y="536714"/>
            <a:ext cx="10998272" cy="566738"/>
          </a:xfrm>
        </p:spPr>
        <p:txBody>
          <a:bodyPr/>
          <a:lstStyle/>
          <a:p>
            <a:pPr algn="ctr"/>
            <a:r>
              <a:rPr lang="en-US" sz="2800" b="0" dirty="0"/>
              <a:t>Change in the Distribution of Bourbon Prices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C565E-B7B4-64D7-23A0-01BC9864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978" y="5516217"/>
            <a:ext cx="10772091" cy="10901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Through 2020 prices increase across the distribution, but larger changes at the top of the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Since 2020 declines have mainly occurred at the low end of the distribution. Price pf ultra-premium bourbon continues to increase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53644-C357-E678-168D-0F340457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86B27-C951-A7AF-CAAA-2BCFFB7DE525}"/>
              </a:ext>
            </a:extLst>
          </p:cNvPr>
          <p:cNvSpPr txBox="1"/>
          <p:nvPr/>
        </p:nvSpPr>
        <p:spPr>
          <a:xfrm>
            <a:off x="522277" y="4951924"/>
            <a:ext cx="437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Price in 2020 dollars. Only 750ML bottles</a:t>
            </a:r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63C75F96-9C7C-4FC1-9F91-E775F31A5A81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93483591"/>
              </p:ext>
            </p:extLst>
          </p:nvPr>
        </p:nvGraphicFramePr>
        <p:xfrm>
          <a:off x="375829" y="1506428"/>
          <a:ext cx="5790078" cy="348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5D9DBF-AD32-45FB-86F6-06557A63B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24468"/>
              </p:ext>
            </p:extLst>
          </p:nvPr>
        </p:nvGraphicFramePr>
        <p:xfrm>
          <a:off x="6237215" y="1506470"/>
          <a:ext cx="5343712" cy="348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57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1F83-2487-FE8E-55A1-8AC8FDDF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53D282-2426-8E68-CD72-E3A2267E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0" y="513430"/>
            <a:ext cx="10978720" cy="566738"/>
          </a:xfrm>
        </p:spPr>
        <p:txBody>
          <a:bodyPr/>
          <a:lstStyle/>
          <a:p>
            <a:pPr algn="ctr"/>
            <a:r>
              <a:rPr lang="en-US" sz="2800" b="0" dirty="0"/>
              <a:t>Change in the Distribution of Scotch Prices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C565E-B7B4-64D7-23A0-01BC9864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083" y="5419225"/>
            <a:ext cx="10516986" cy="10578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Through 2020 prices increase across the distribution, but largest changes occur at the very top of the distribution—switch to better scotch?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Since 2020 prices have fallen across the distribution, but mainly at the lower parts of the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53644-C357-E678-168D-0F340457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86B27-C951-A7AF-CAAA-2BCFFB7DE525}"/>
              </a:ext>
            </a:extLst>
          </p:cNvPr>
          <p:cNvSpPr txBox="1"/>
          <p:nvPr/>
        </p:nvSpPr>
        <p:spPr>
          <a:xfrm>
            <a:off x="729083" y="4991099"/>
            <a:ext cx="437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Price in 2020 dollars. Only 750ML bottles</a:t>
            </a:r>
          </a:p>
        </p:txBody>
      </p:sp>
      <p:graphicFrame>
        <p:nvGraphicFramePr>
          <p:cNvPr id="3" name="Picture Placeholder 2">
            <a:extLst>
              <a:ext uri="{FF2B5EF4-FFF2-40B4-BE49-F238E27FC236}">
                <a16:creationId xmlns:a16="http://schemas.microsoft.com/office/drawing/2014/main" id="{A948B664-C7F8-47BC-B30F-58608C22C5D6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32559674"/>
              </p:ext>
            </p:extLst>
          </p:nvPr>
        </p:nvGraphicFramePr>
        <p:xfrm>
          <a:off x="603681" y="1371600"/>
          <a:ext cx="5901982" cy="334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49674EF-8F87-96FD-6C0C-B1E3125F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15" y="1430323"/>
            <a:ext cx="5030285" cy="31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E367-18B2-D7B5-40B3-5592096B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80861ED-BF53-DCF7-4D38-0E3D77C22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Price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>
                <a:extLst>
                  <a:ext uri="{FF2B5EF4-FFF2-40B4-BE49-F238E27FC236}">
                    <a16:creationId xmlns:a16="http://schemas.microsoft.com/office/drawing/2014/main" id="{DE569DBF-68C3-D117-02A1-697D4ABAD8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1"/>
                <a:ext cx="10972800" cy="4602163"/>
              </a:xfrm>
            </p:spPr>
            <p:txBody>
              <a:bodyPr wrap="square" anchor="t">
                <a:normAutofit/>
              </a:bodyPr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𝑅𝑈𝐶𝐶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sz="2000" i="1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P—</a:t>
                </a:r>
                <a:r>
                  <a:rPr lang="en-US" sz="2000" dirty="0"/>
                  <a:t>price of product </a:t>
                </a:r>
                <a:r>
                  <a:rPr lang="en-US" sz="2000" i="1" dirty="0"/>
                  <a:t>u</a:t>
                </a:r>
                <a:r>
                  <a:rPr lang="en-US" sz="2000" dirty="0"/>
                  <a:t> sold in store </a:t>
                </a:r>
                <a:r>
                  <a:rPr lang="en-US" sz="2000" i="1" dirty="0"/>
                  <a:t>s</a:t>
                </a:r>
                <a:r>
                  <a:rPr lang="en-US" sz="2000" dirty="0"/>
                  <a:t> in week </a:t>
                </a:r>
                <a:r>
                  <a:rPr lang="en-US" sz="2000" i="1" dirty="0"/>
                  <a:t>w; ST—</a:t>
                </a:r>
                <a:r>
                  <a:rPr lang="en-US" sz="2000" dirty="0"/>
                  <a:t>store type</a:t>
                </a:r>
                <a:r>
                  <a:rPr lang="en-US" sz="2000" i="1" dirty="0"/>
                  <a:t>; RUCC—</a:t>
                </a:r>
                <a:r>
                  <a:rPr lang="en-US" sz="2000" dirty="0"/>
                  <a:t>Rural, Urban Continuum Code</a:t>
                </a:r>
                <a:r>
                  <a:rPr lang="en-US" sz="2000" i="1" dirty="0"/>
                  <a:t>, </a:t>
                </a:r>
                <a:r>
                  <a:rPr lang="en-US" sz="2000" b="1" dirty="0"/>
                  <a:t>SC</a:t>
                </a:r>
                <a:r>
                  <a:rPr lang="en-US" sz="2000" i="1" dirty="0"/>
                  <a:t>—</a:t>
                </a:r>
                <a:r>
                  <a:rPr lang="en-US" sz="2000" dirty="0"/>
                  <a:t>vector of state/county controls</a:t>
                </a:r>
                <a:r>
                  <a:rPr lang="en-US" sz="2000" i="1" dirty="0"/>
                  <a:t>, </a:t>
                </a:r>
                <a:r>
                  <a:rPr lang="en-US" sz="2000" b="1" dirty="0"/>
                  <a:t>A</a:t>
                </a:r>
                <a:r>
                  <a:rPr lang="en-US" sz="2000" baseline="-25000" dirty="0"/>
                  <a:t>u</a:t>
                </a:r>
                <a:r>
                  <a:rPr lang="en-US" sz="2000" i="1" dirty="0"/>
                  <a:t>—vector of attributes of product u;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year dummies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state dummies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error clustered at store level</a:t>
                </a:r>
              </a:p>
              <a:p>
                <a:pPr marL="457200" lvl="1" indent="0" eaLnBrk="1" hangingPunct="1">
                  <a:buNone/>
                </a:pPr>
                <a:endParaRPr lang="en-US" sz="2000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Observations weighted by number of units of product </a:t>
                </a:r>
                <a:r>
                  <a:rPr lang="en-US" sz="2000" i="1" dirty="0"/>
                  <a:t>u</a:t>
                </a:r>
                <a:r>
                  <a:rPr lang="en-US" sz="2000" dirty="0"/>
                  <a:t> sold in store </a:t>
                </a:r>
                <a:r>
                  <a:rPr lang="en-US" sz="2000" i="1" dirty="0"/>
                  <a:t>s</a:t>
                </a:r>
                <a:r>
                  <a:rPr lang="en-US" sz="2000" dirty="0"/>
                  <a:t> in week </a:t>
                </a:r>
                <a:r>
                  <a:rPr lang="en-US" sz="2000" i="1" dirty="0"/>
                  <a:t>w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Initially just include year dummies, then add other controls</a:t>
                </a:r>
              </a:p>
              <a:p>
                <a:pPr marL="457200" lvl="1" indent="0" eaLnBrk="1" hangingPunct="1">
                  <a:buNone/>
                </a:pPr>
                <a:endParaRPr lang="en-US" sz="2000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Pool data across all years</a:t>
                </a:r>
              </a:p>
            </p:txBody>
          </p:sp>
        </mc:Choice>
        <mc:Fallback xmlns="">
          <p:sp>
            <p:nvSpPr>
              <p:cNvPr id="4100" name="Rectangle 3">
                <a:extLst>
                  <a:ext uri="{FF2B5EF4-FFF2-40B4-BE49-F238E27FC236}">
                    <a16:creationId xmlns:a16="http://schemas.microsoft.com/office/drawing/2014/main" id="{DE569DBF-68C3-D117-02A1-697D4ABAD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1"/>
                <a:ext cx="10972800" cy="4602163"/>
              </a:xfrm>
              <a:blipFill>
                <a:blip r:embed="rId4"/>
                <a:stretch>
                  <a:fillRect l="-167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27162D4B-4DCA-CF04-AF9A-A6496FE2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44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83-7C8C-A929-9D4C-EF27298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r>
              <a:rPr lang="en-US" sz="3300"/>
              <a:t>Summary Statistics for Variables in Bourbon Regression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0B54B8-C335-32CD-82C6-BFD44FB3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9" y="1434677"/>
            <a:ext cx="7183676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ACA6-BEB2-06CC-78F7-989BDA6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DC810-9A73-FDCE-13EA-DB8FD4E02AF1}"/>
              </a:ext>
            </a:extLst>
          </p:cNvPr>
          <p:cNvSpPr/>
          <p:nvPr/>
        </p:nvSpPr>
        <p:spPr>
          <a:xfrm>
            <a:off x="7698298" y="2000773"/>
            <a:ext cx="591423" cy="1356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0D1E0-20C0-E30E-949A-23992CEEA575}"/>
              </a:ext>
            </a:extLst>
          </p:cNvPr>
          <p:cNvSpPr txBox="1"/>
          <p:nvPr/>
        </p:nvSpPr>
        <p:spPr>
          <a:xfrm>
            <a:off x="9785758" y="2193721"/>
            <a:ext cx="197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Only 14% of bottles sold have an age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C5DF2-8B4F-E9B2-CC95-1E8C39BBF6A1}"/>
              </a:ext>
            </a:extLst>
          </p:cNvPr>
          <p:cNvSpPr txBox="1"/>
          <p:nvPr/>
        </p:nvSpPr>
        <p:spPr>
          <a:xfrm>
            <a:off x="9694877" y="3338604"/>
            <a:ext cx="1979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Typical bottle sold is about 90 proof, around 1% is over 101 proof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275D8-7D0F-326E-349E-02FCDED72E2D}"/>
              </a:ext>
            </a:extLst>
          </p:cNvPr>
          <p:cNvSpPr/>
          <p:nvPr/>
        </p:nvSpPr>
        <p:spPr>
          <a:xfrm>
            <a:off x="7698297" y="3357692"/>
            <a:ext cx="591423" cy="1356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E0FEC-5D66-02DD-96B3-F0E49F303184}"/>
              </a:ext>
            </a:extLst>
          </p:cNvPr>
          <p:cNvSpPr/>
          <p:nvPr/>
        </p:nvSpPr>
        <p:spPr>
          <a:xfrm>
            <a:off x="7696015" y="4714611"/>
            <a:ext cx="591423" cy="1356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5F827-A7BB-9257-4B83-359FB4490E25}"/>
              </a:ext>
            </a:extLst>
          </p:cNvPr>
          <p:cNvSpPr txBox="1"/>
          <p:nvPr/>
        </p:nvSpPr>
        <p:spPr>
          <a:xfrm>
            <a:off x="9694877" y="4714611"/>
            <a:ext cx="207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Typical bottle does not list any attributes</a:t>
            </a:r>
          </a:p>
        </p:txBody>
      </p:sp>
    </p:spTree>
    <p:extLst>
      <p:ext uri="{BB962C8B-B14F-4D97-AF65-F5344CB8AC3E}">
        <p14:creationId xmlns:p14="http://schemas.microsoft.com/office/powerpoint/2010/main" val="29561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7" grpId="1"/>
      <p:bldP spid="9" grpId="0" animBg="1"/>
      <p:bldP spid="9" grpId="1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83-7C8C-A929-9D4C-EF27298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r>
              <a:rPr lang="en-US" sz="3300"/>
              <a:t>Summary Statistics for Variables in Bourbon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A73E3-1CF2-825C-E7CA-86A6EF196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0" y="1524001"/>
            <a:ext cx="10666019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ACA6-BEB2-06CC-78F7-989BDA6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83-7C8C-A929-9D4C-EF27298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r>
              <a:rPr lang="en-US" sz="3300" dirty="0"/>
              <a:t>Summary Statistics for Variables in Scotch Regression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75E64-7669-8409-0AB2-FB3380B3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86" y="1511360"/>
            <a:ext cx="9515427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ACA6-BEB2-06CC-78F7-989BDA6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BC263-990B-0E85-C805-342B650A6382}"/>
              </a:ext>
            </a:extLst>
          </p:cNvPr>
          <p:cNvSpPr/>
          <p:nvPr/>
        </p:nvSpPr>
        <p:spPr>
          <a:xfrm>
            <a:off x="8574977" y="2363897"/>
            <a:ext cx="636756" cy="1839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FBCC0-B3C7-8CB1-BE67-BEF54B11884D}"/>
              </a:ext>
            </a:extLst>
          </p:cNvPr>
          <p:cNvSpPr txBox="1"/>
          <p:nvPr/>
        </p:nvSpPr>
        <p:spPr>
          <a:xfrm>
            <a:off x="10502595" y="2569883"/>
            <a:ext cx="152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Over half of scotch sold has an age statement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EDC1C-ED0D-6036-4577-F470DBE8D2A7}"/>
              </a:ext>
            </a:extLst>
          </p:cNvPr>
          <p:cNvSpPr/>
          <p:nvPr/>
        </p:nvSpPr>
        <p:spPr>
          <a:xfrm>
            <a:off x="8479367" y="4203699"/>
            <a:ext cx="821266" cy="190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43726-54FE-1674-6E86-AAE166A24B8C}"/>
              </a:ext>
            </a:extLst>
          </p:cNvPr>
          <p:cNvSpPr txBox="1"/>
          <p:nvPr/>
        </p:nvSpPr>
        <p:spPr>
          <a:xfrm>
            <a:off x="10575410" y="4203699"/>
            <a:ext cx="1307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Typical bottle sold is about 80 proof, less than 0.2% is over 101 proof</a:t>
            </a:r>
          </a:p>
        </p:txBody>
      </p:sp>
    </p:spTree>
    <p:extLst>
      <p:ext uri="{BB962C8B-B14F-4D97-AF65-F5344CB8AC3E}">
        <p14:creationId xmlns:p14="http://schemas.microsoft.com/office/powerpoint/2010/main" val="1585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83-7C8C-A929-9D4C-EF27298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r>
              <a:rPr lang="en-US" sz="3300" dirty="0"/>
              <a:t>Summary Statistics for Variables in Scotch Regression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A32E0-D45B-FDF0-EB9F-F2EE8231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06" y="1524001"/>
            <a:ext cx="7518188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ACA6-BEB2-06CC-78F7-989BDA6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ABC2-B047-DE04-D8BF-D80834EF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AD39B-CD46-A850-6BE0-1A719C6D7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"Researcher(s)’ own analyses calculated (or derived) based in part on data from Nielsen Consumer LLC and marketing databases provided through the </a:t>
            </a:r>
            <a:r>
              <a:rPr lang="en-US" sz="2800" dirty="0" err="1">
                <a:solidFill>
                  <a:schemeClr val="accent2"/>
                </a:solidFill>
              </a:rPr>
              <a:t>NielsenIQ</a:t>
            </a:r>
            <a:r>
              <a:rPr lang="en-US" sz="2800" dirty="0">
                <a:solidFill>
                  <a:schemeClr val="accent2"/>
                </a:solidFill>
              </a:rPr>
              <a:t> Datasets at the Kilts Center for Marketing Data Center at The University of Chicago Booth School of Business.“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“The conclusions drawn from the </a:t>
            </a:r>
            <a:r>
              <a:rPr lang="en-US" sz="2800" dirty="0" err="1">
                <a:solidFill>
                  <a:schemeClr val="accent2"/>
                </a:solidFill>
              </a:rPr>
              <a:t>NielsenIQ</a:t>
            </a:r>
            <a:r>
              <a:rPr lang="en-US" sz="2800" dirty="0">
                <a:solidFill>
                  <a:schemeClr val="accent2"/>
                </a:solidFill>
              </a:rPr>
              <a:t> data are those of the researcher(s) and do not reflect the views of </a:t>
            </a:r>
            <a:r>
              <a:rPr lang="en-US" sz="2800" dirty="0" err="1">
                <a:solidFill>
                  <a:schemeClr val="accent2"/>
                </a:solidFill>
              </a:rPr>
              <a:t>NielsenIQ</a:t>
            </a:r>
            <a:r>
              <a:rPr lang="en-US" sz="2800" dirty="0">
                <a:solidFill>
                  <a:schemeClr val="accent2"/>
                </a:solidFill>
              </a:rPr>
              <a:t>. </a:t>
            </a:r>
            <a:r>
              <a:rPr lang="en-US" sz="2800" dirty="0" err="1">
                <a:solidFill>
                  <a:schemeClr val="accent2"/>
                </a:solidFill>
              </a:rPr>
              <a:t>NielsenIQ</a:t>
            </a:r>
            <a:r>
              <a:rPr lang="en-US" sz="2800" dirty="0">
                <a:solidFill>
                  <a:schemeClr val="accent2"/>
                </a:solidFill>
              </a:rPr>
              <a:t> is not responsible for, had no role in, and was not involved in analyzing and preparing the results reported herein.”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BB8CC-2361-04EA-1557-57646E37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44B7E-B42D-4665-A802-88A5A71B35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5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8E9E-920D-4B2F-CD54-8B3FD1B1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F20B8DC-A1F3-6EDB-49E0-9EE5644A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/>
              <a:t>Estimated Change in Log Price: Just </a:t>
            </a:r>
            <a:r>
              <a:rPr lang="en-US" sz="3200" dirty="0"/>
              <a:t>Year</a:t>
            </a:r>
            <a:r>
              <a:rPr lang="en-US" sz="3200" b="0" dirty="0"/>
              <a:t> and Full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EC9AD-6F5F-FB5D-0F34-7758827C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5BF11-161C-44AD-BB79-18A1891D1BEF}"/>
              </a:ext>
            </a:extLst>
          </p:cNvPr>
          <p:cNvSpPr txBox="1"/>
          <p:nvPr/>
        </p:nvSpPr>
        <p:spPr>
          <a:xfrm>
            <a:off x="485606" y="6150584"/>
            <a:ext cx="4376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Price in 2020 dollars. Only 750ML bottles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62B87-FECB-6916-D1A9-30C1FA1ABE19}"/>
              </a:ext>
            </a:extLst>
          </p:cNvPr>
          <p:cNvSpPr txBox="1"/>
          <p:nvPr/>
        </p:nvSpPr>
        <p:spPr>
          <a:xfrm>
            <a:off x="485606" y="6372576"/>
            <a:ext cx="694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Once we control for attributes see very small year effects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9A2825-BB4C-4C74-BD6A-1A7647716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31147"/>
              </p:ext>
            </p:extLst>
          </p:nvPr>
        </p:nvGraphicFramePr>
        <p:xfrm>
          <a:off x="609600" y="1524000"/>
          <a:ext cx="109728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124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D41-BBDA-C20D-9B24-1EB0CEE8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Association of Age &amp; Proof with Price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C392-5258-45B2-D00B-E340D752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5358-C40D-437A-8E8F-DA28F55CB4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1E88B7-6A92-209F-11F5-48A7F7026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330596"/>
            <a:ext cx="5384800" cy="298897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8EAE6F-6CE0-6A16-6B08-B48FE66ECC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260342"/>
            <a:ext cx="5384800" cy="31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D41-BBDA-C20D-9B24-1EB0CEE8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Premium for Other Bourbon Attributes</a:t>
            </a:r>
          </a:p>
        </p:txBody>
      </p:sp>
      <p:pic>
        <p:nvPicPr>
          <p:cNvPr id="11" name="Content Placeholder 10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33CFD567-F305-45E9-7E57-4E1A448F3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36" y="1524001"/>
            <a:ext cx="7957727" cy="460216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C392-5258-45B2-D00B-E340D752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D41-BBDA-C20D-9B24-1EB0CEE8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dirty="0"/>
              <a:t>Premium by Region for Scotch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C392-5258-45B2-D00B-E340D752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BCF15358-C40D-437A-8E8F-DA28F55CB441}" type="slidenum">
              <a:rPr lang="en-US" smtClean="0"/>
              <a:pPr>
                <a:spcAft>
                  <a:spcPts val="600"/>
                </a:spcAft>
                <a:defRPr/>
              </a:pPr>
              <a:t>23</a:t>
            </a:fld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71EE24-FCF9-BD7C-E3D3-9799ABECD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455" y="1581691"/>
            <a:ext cx="8119241" cy="47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5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8CD41-BBDA-C20D-9B24-1EB0CEE8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Percent Change in Revenue From Aging Longer than 2 Years (3% Evaporation Rate)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7C392-5258-45B2-D00B-E340D752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5358-C40D-437A-8E8F-DA28F55CB44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55B486-806E-EDAD-4158-16836DD537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607" y="2033110"/>
            <a:ext cx="5631793" cy="374833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45198C-EE21-1F60-84C7-62D15A6D7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599" y="2033110"/>
            <a:ext cx="5631793" cy="3748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9F7BE-1473-6CEC-00F8-D4F5B7DF565B}"/>
              </a:ext>
            </a:extLst>
          </p:cNvPr>
          <p:cNvSpPr txBox="1"/>
          <p:nvPr/>
        </p:nvSpPr>
        <p:spPr>
          <a:xfrm>
            <a:off x="362607" y="6038193"/>
            <a:ext cx="1070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14% of bourbon sold lists an age; 52% of scotch sold lists an age</a:t>
            </a:r>
          </a:p>
        </p:txBody>
      </p:sp>
    </p:spTree>
    <p:extLst>
      <p:ext uri="{BB962C8B-B14F-4D97-AF65-F5344CB8AC3E}">
        <p14:creationId xmlns:p14="http://schemas.microsoft.com/office/powerpoint/2010/main" val="65945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Age of Bourbon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dirty="0"/>
              <a:t>According the reports from the Kentucky Distillers Association (KDA) prepared by Paul Coomes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The most common age for bottling bourbon is four years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In 2012 10% of inventory was older than 6 years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By 2023 6% of inventory was older than 6 years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Return to producing old bourbon seems to be smaller than return to producing old scotch. Why?</a:t>
            </a:r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9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9883-7C8C-A929-9D4C-EF27298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Other Coefficients from Price Regression including Attributes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68C0B-CEF8-0F63-8824-610DA4F9F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629" y="1524001"/>
            <a:ext cx="9040742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DACA6-BEB2-06CC-78F7-989BDA6D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0544B7E-B42D-4665-A802-88A5A71B3588}" type="slidenum">
              <a:rPr lang="en-US" smtClean="0"/>
              <a:pPr>
                <a:spcAft>
                  <a:spcPts val="60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6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E367-18B2-D7B5-40B3-5592096B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380861ED-BF53-DCF7-4D38-0E3D77C22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Estimation of Elasticity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>
                <a:extLst>
                  <a:ext uri="{FF2B5EF4-FFF2-40B4-BE49-F238E27FC236}">
                    <a16:creationId xmlns:a16="http://schemas.microsoft.com/office/drawing/2014/main" id="{DE569DBF-68C3-D117-02A1-697D4ABAD85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524001"/>
                <a:ext cx="10972800" cy="4602163"/>
              </a:xfrm>
            </p:spPr>
            <p:txBody>
              <a:bodyPr wrap="square" anchor="t">
                <a:normAutofit/>
              </a:bodyPr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𝑙𝑛𝑃𝑆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𝑅𝑈𝐶𝐶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𝐒𝐂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i="1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sz="2000" i="1" dirty="0"/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Q—</a:t>
                </a:r>
                <a:r>
                  <a:rPr lang="en-US" sz="2000" dirty="0"/>
                  <a:t>per-capita quantity of product </a:t>
                </a:r>
                <a:r>
                  <a:rPr lang="en-US" sz="2000" i="1" dirty="0"/>
                  <a:t>u </a:t>
                </a:r>
                <a:r>
                  <a:rPr lang="en-US" sz="2000" dirty="0"/>
                  <a:t>sold in county</a:t>
                </a:r>
                <a:r>
                  <a:rPr lang="en-US" sz="2000" i="1" dirty="0"/>
                  <a:t> c, </a:t>
                </a:r>
                <a:r>
                  <a:rPr lang="en-US" sz="2000" dirty="0"/>
                  <a:t>in year/quarter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yq</a:t>
                </a:r>
                <a:r>
                  <a:rPr lang="en-US" sz="2000" i="1" dirty="0"/>
                  <a:t>; P—</a:t>
                </a:r>
                <a:r>
                  <a:rPr lang="en-US" sz="2000" dirty="0"/>
                  <a:t>price of product </a:t>
                </a:r>
                <a:r>
                  <a:rPr lang="en-US" sz="2000" i="1" dirty="0"/>
                  <a:t>u</a:t>
                </a:r>
                <a:r>
                  <a:rPr lang="en-US" sz="2000" dirty="0"/>
                  <a:t> sold in county</a:t>
                </a:r>
                <a:r>
                  <a:rPr lang="en-US" sz="2000" i="1" dirty="0"/>
                  <a:t> c, </a:t>
                </a:r>
                <a:r>
                  <a:rPr lang="en-US" sz="2000" dirty="0"/>
                  <a:t>in year/quarter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yq</a:t>
                </a:r>
                <a:r>
                  <a:rPr lang="en-US" sz="2000" i="1" dirty="0"/>
                  <a:t>; Y—real </a:t>
                </a:r>
                <a:r>
                  <a:rPr lang="en-US" sz="2000" dirty="0"/>
                  <a:t>per-capita income in county</a:t>
                </a:r>
                <a:r>
                  <a:rPr lang="en-US" sz="2000" i="1" dirty="0"/>
                  <a:t> c, </a:t>
                </a:r>
                <a:r>
                  <a:rPr lang="en-US" sz="2000" dirty="0"/>
                  <a:t>in year/quarter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yq</a:t>
                </a:r>
                <a:r>
                  <a:rPr lang="en-US" sz="2000" i="1" dirty="0"/>
                  <a:t>; PS—</a:t>
                </a:r>
                <a:r>
                  <a:rPr lang="en-US" sz="2000" dirty="0"/>
                  <a:t>mean</a:t>
                </a:r>
                <a:r>
                  <a:rPr lang="en-US" sz="2000" i="1" dirty="0"/>
                  <a:t> </a:t>
                </a:r>
                <a:r>
                  <a:rPr lang="en-US" sz="2000" dirty="0"/>
                  <a:t>price of substitute </a:t>
                </a:r>
                <a:r>
                  <a:rPr lang="en-US" sz="2000" i="1" dirty="0"/>
                  <a:t>v</a:t>
                </a:r>
                <a:r>
                  <a:rPr lang="en-US" sz="2000" dirty="0"/>
                  <a:t> (scotch or bourbon) sold in county</a:t>
                </a:r>
                <a:r>
                  <a:rPr lang="en-US" sz="2000" i="1" dirty="0"/>
                  <a:t> c, </a:t>
                </a:r>
                <a:r>
                  <a:rPr lang="en-US" sz="2000" dirty="0"/>
                  <a:t>in year/quarter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yq</a:t>
                </a:r>
                <a:r>
                  <a:rPr lang="en-US" sz="2000" i="1" dirty="0"/>
                  <a:t>; RUCC—</a:t>
                </a:r>
                <a:r>
                  <a:rPr lang="en-US" sz="2000" dirty="0"/>
                  <a:t>Rural, Urban Continuum Code</a:t>
                </a:r>
                <a:r>
                  <a:rPr lang="en-US" sz="2000" i="1" dirty="0"/>
                  <a:t>; </a:t>
                </a:r>
                <a:r>
                  <a:rPr lang="en-US" sz="2000" b="1" dirty="0"/>
                  <a:t>SC</a:t>
                </a:r>
                <a:r>
                  <a:rPr lang="en-US" sz="2000" i="1" dirty="0"/>
                  <a:t>—</a:t>
                </a:r>
                <a:r>
                  <a:rPr lang="en-US" sz="2000" dirty="0"/>
                  <a:t>vector of state/county controls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product </a:t>
                </a:r>
                <a:r>
                  <a:rPr lang="en-US" sz="2000" i="1" dirty="0"/>
                  <a:t>u </a:t>
                </a:r>
                <a:r>
                  <a:rPr lang="en-US" sz="2000" dirty="0"/>
                  <a:t>fixed effect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𝑌𝑞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year/quarter dummies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state dummies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i="1" dirty="0"/>
                  <a:t>--</a:t>
                </a:r>
                <a:r>
                  <a:rPr lang="en-US" sz="2000" dirty="0"/>
                  <a:t>error clustered at product level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Again, pooling data across all years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Using cross-county variation to identify coefficients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Similar to methodology used by Diaz, et al. (2024) which uses </a:t>
                </a:r>
                <a:r>
                  <a:rPr lang="en-US" sz="2000" dirty="0" err="1"/>
                  <a:t>NielsenIQ</a:t>
                </a:r>
                <a:r>
                  <a:rPr lang="en-US" sz="2000" dirty="0"/>
                  <a:t> data to estimate demand for e-cigarettes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100" name="Rectangle 3">
                <a:extLst>
                  <a:ext uri="{FF2B5EF4-FFF2-40B4-BE49-F238E27FC236}">
                    <a16:creationId xmlns:a16="http://schemas.microsoft.com/office/drawing/2014/main" id="{DE569DBF-68C3-D117-02A1-697D4ABAD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524001"/>
                <a:ext cx="10972800" cy="4602163"/>
              </a:xfrm>
              <a:blipFill>
                <a:blip r:embed="rId4"/>
                <a:stretch>
                  <a:fillRect l="-167" r="-778" b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27162D4B-4DCA-CF04-AF9A-A6496FE2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022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33E6-36ED-EC05-AC0F-722DC39C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Estimate of Price, Income and Cross-Price Elasticity for Bourbon and Scotch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21B046-07F6-102D-175B-A433D5027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500193"/>
            <a:ext cx="10972800" cy="264977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AEE4-64DC-EB4E-F3AA-E7A6F74B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DA148E7-CC83-4A5C-B684-901DDDCD67AE}" type="slidenum">
              <a:rPr lang="en-US" smtClean="0"/>
              <a:pPr>
                <a:spcAft>
                  <a:spcPts val="60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62C60-FF72-8B7B-49BC-23BFF2C14E5F}"/>
              </a:ext>
            </a:extLst>
          </p:cNvPr>
          <p:cNvSpPr/>
          <p:nvPr/>
        </p:nvSpPr>
        <p:spPr>
          <a:xfrm>
            <a:off x="3160644" y="2753139"/>
            <a:ext cx="8309114" cy="501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C8431-2800-4F1A-1868-BFB9B74185DA}"/>
              </a:ext>
            </a:extLst>
          </p:cNvPr>
          <p:cNvSpPr/>
          <p:nvPr/>
        </p:nvSpPr>
        <p:spPr>
          <a:xfrm>
            <a:off x="6501809" y="3255065"/>
            <a:ext cx="675168" cy="976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D7266-3204-10EF-DC21-A11ED7C78076}"/>
              </a:ext>
            </a:extLst>
          </p:cNvPr>
          <p:cNvSpPr/>
          <p:nvPr/>
        </p:nvSpPr>
        <p:spPr>
          <a:xfrm>
            <a:off x="10715846" y="3255065"/>
            <a:ext cx="675168" cy="976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421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33E6-36ED-EC05-AC0F-722DC39C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Estimate</a:t>
            </a:r>
            <a:r>
              <a:rPr lang="en-US" sz="3100" dirty="0"/>
              <a:t> of Price, Income and Cross-Price Elasticity for Bourbon and Scotch, Separately by Price of Bottle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1E2DF5-9889-F20F-AAB8-5F3173CB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551" y="1524001"/>
            <a:ext cx="8518897" cy="46021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AEE4-64DC-EB4E-F3AA-E7A6F74B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DA148E7-CC83-4A5C-B684-901DDDCD67AE}" type="slidenum">
              <a:rPr lang="en-US" smtClean="0"/>
              <a:pPr>
                <a:spcAft>
                  <a:spcPts val="60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D6082-D66A-2A2C-5297-7CB04D3453CE}"/>
              </a:ext>
            </a:extLst>
          </p:cNvPr>
          <p:cNvSpPr/>
          <p:nvPr/>
        </p:nvSpPr>
        <p:spPr>
          <a:xfrm>
            <a:off x="4259766" y="2230244"/>
            <a:ext cx="6095682" cy="451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35801-FE5E-C632-5964-EB053615910C}"/>
              </a:ext>
            </a:extLst>
          </p:cNvPr>
          <p:cNvSpPr/>
          <p:nvPr/>
        </p:nvSpPr>
        <p:spPr>
          <a:xfrm>
            <a:off x="4259766" y="4284897"/>
            <a:ext cx="6095682" cy="451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A38-8864-5869-B357-5881992981A1}"/>
              </a:ext>
            </a:extLst>
          </p:cNvPr>
          <p:cNvSpPr/>
          <p:nvPr/>
        </p:nvSpPr>
        <p:spPr>
          <a:xfrm>
            <a:off x="4259766" y="3150877"/>
            <a:ext cx="6095682" cy="451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DD936C-F3E1-C0DD-6C7B-CF4D8A2EBC1E}"/>
              </a:ext>
            </a:extLst>
          </p:cNvPr>
          <p:cNvSpPr/>
          <p:nvPr/>
        </p:nvSpPr>
        <p:spPr>
          <a:xfrm>
            <a:off x="4259766" y="5205530"/>
            <a:ext cx="6095682" cy="451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Motivation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Short term—The past two decades have seen dramatic changes in the price and supply of bourbon. What factors account for the changes? Will it last?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Compare changes in bourbon and scotch—are changes specific to bourbon or more general?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Look at changes at various points in the price distribution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How has the price distribution changed over time? What about the impact of attributes on price? How has the price, cross-price and income elasticities changed?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Have prices started to fall? Why?</a:t>
            </a:r>
          </a:p>
          <a:p>
            <a:pPr marL="0" indent="0" eaLnBrk="1" hangingPunct="1">
              <a:buNone/>
            </a:pPr>
            <a:r>
              <a:rPr lang="en-US" sz="2800" dirty="0"/>
              <a:t>Long term—What do we think the future holds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33E6-36ED-EC05-AC0F-722DC39C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Estimate of Price, Income and Cross-Price Elasticity for Bourbon and Scotch, Separately by Years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18FEBB-6A7A-F741-2014-72C546CB1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0517"/>
            <a:ext cx="10972800" cy="368913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8AEE4-64DC-EB4E-F3AA-E7A6F74B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ADA148E7-CC83-4A5C-B684-901DDDCD67AE}" type="slidenum">
              <a:rPr lang="en-US" smtClean="0"/>
              <a:pPr>
                <a:spcAft>
                  <a:spcPts val="60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AF139-B159-5CB1-8E14-D0F5BEF53A45}"/>
              </a:ext>
            </a:extLst>
          </p:cNvPr>
          <p:cNvSpPr/>
          <p:nvPr/>
        </p:nvSpPr>
        <p:spPr>
          <a:xfrm>
            <a:off x="3540512" y="2704171"/>
            <a:ext cx="7929246" cy="602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B3198-C1C0-1C16-1FC0-E36C2AB60EFC}"/>
              </a:ext>
            </a:extLst>
          </p:cNvPr>
          <p:cNvSpPr/>
          <p:nvPr/>
        </p:nvSpPr>
        <p:spPr>
          <a:xfrm>
            <a:off x="3540512" y="3885826"/>
            <a:ext cx="7929246" cy="602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9937F4-05C8-5BDD-7F7C-5F51C1AFBF8C}"/>
              </a:ext>
            </a:extLst>
          </p:cNvPr>
          <p:cNvSpPr/>
          <p:nvPr/>
        </p:nvSpPr>
        <p:spPr>
          <a:xfrm>
            <a:off x="3540512" y="3279748"/>
            <a:ext cx="7929246" cy="602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B41E-DDF5-04CA-DBBB-65B3D84C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A90FCD35-D864-447A-4BE0-9F29E24B3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Summarizing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396355-4620-80E6-2CEC-65FA9CAC3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 lnSpcReduction="10000"/>
          </a:bodyPr>
          <a:lstStyle/>
          <a:p>
            <a:pPr marL="114300" indent="0" eaLnBrk="1" hangingPunct="1">
              <a:buNone/>
              <a:defRPr/>
            </a:pPr>
            <a:r>
              <a:rPr lang="en-US" sz="2800" dirty="0">
                <a:latin typeface="Arial"/>
              </a:rPr>
              <a:t>Large increases in the median price of a bottle of both bourbon and scotch from 2006-2020.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Bourbon saw price increase across all parts of the distribution, but larger increases at the upper end of the distribution. 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For scotch all of the action occurred at the top of the distribution.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Both experienced large increases in price dispersion.</a:t>
            </a:r>
          </a:p>
          <a:p>
            <a:pPr marL="114300" indent="0" eaLnBrk="1" hangingPunct="1">
              <a:buNone/>
              <a:defRPr/>
            </a:pPr>
            <a:r>
              <a:rPr lang="en-US" sz="2800" dirty="0">
                <a:latin typeface="Arial"/>
              </a:rPr>
              <a:t>Declines in the median price of a bottle of both bourbon and scotch from 2020-2023.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For both bourbon and scotch, the declines primarily occurred in the below the 75</a:t>
            </a:r>
            <a:r>
              <a:rPr lang="en-US" sz="2600" baseline="30000" dirty="0">
                <a:latin typeface="Arial"/>
              </a:rPr>
              <a:t>th</a:t>
            </a:r>
            <a:r>
              <a:rPr lang="en-US" sz="2600" dirty="0">
                <a:latin typeface="Arial"/>
              </a:rPr>
              <a:t> percentile of the distribution. Price of premium whiskeys continues to rise, or at least not fall</a:t>
            </a:r>
          </a:p>
          <a:p>
            <a:pPr indent="-228600" eaLnBrk="1" hangingPunct="1">
              <a:buFont typeface="Arial" panose="020B0604020202020204" pitchFamily="34" charset="0"/>
              <a:buChar char="•"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0C97DFC-04FD-9249-664C-1DA3C0B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321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AE02-D57E-1888-E6B9-3CBE44016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463DF82D-3D7C-B7B9-7527-B798491F3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Summarizing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02E53AE-BB9B-2155-79A8-BE7AF3261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/>
          </a:bodyPr>
          <a:lstStyle/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Controls for location, store type, taxes and attributes accounts for much of the changes in price over time.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Age and proof are associated with higher prices for both bourbon and scotch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In isolation, does not appear profitable to produce very old bourbon</a:t>
            </a:r>
          </a:p>
          <a:p>
            <a:pPr marL="9715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/>
              </a:rPr>
              <a:t>High proof produces a higher return in bourbon</a:t>
            </a:r>
          </a:p>
          <a:p>
            <a:pPr indent="-228600" eaLnBrk="1" hangingPunct="1">
              <a:buFont typeface="Arial" panose="020B0604020202020204" pitchFamily="34" charset="0"/>
              <a:buChar char="•"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6BC4878-2851-91A1-B43E-5671F304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75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B41E-DDF5-04CA-DBBB-65B3D84C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A90FCD35-D864-447A-4BE0-9F29E24B3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Summarizing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396355-4620-80E6-2CEC-65FA9CAC3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/>
          </a:bodyPr>
          <a:lstStyle/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See very similar levels and trends in the estimates of own-price, cross-price and income elasticates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Both become more price and income inelastic over time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Both appear to be less price sensitive at top and bottom of the price distribution</a:t>
            </a:r>
          </a:p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Results seem consistent with a general increase in demand for whiskies and higher quality whiskies, initially and then a general decrease later. </a:t>
            </a:r>
          </a:p>
          <a:p>
            <a:pPr marL="114300" indent="0" eaLnBrk="1" hangingPunct="1">
              <a:buNone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0C97DFC-04FD-9249-664C-1DA3C0BB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147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F34B-3B86-59A5-10B4-FA2D79DC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42E43965-6D15-F103-72D7-C6BC2BEE7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But Why?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1F312BA-B166-0747-9532-0013F5C98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 fontScale="92500"/>
          </a:bodyPr>
          <a:lstStyle/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Simple demographic changes provides a compelling explanation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As young baby boomers </a:t>
            </a:r>
            <a:r>
              <a:rPr lang="en-US" sz="2400" dirty="0">
                <a:latin typeface="Arial"/>
              </a:rPr>
              <a:t>started entering the alcohol market in the mid- to late-60s demand shifted towards products favored by the young—beer and wine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As boomers aged and became wealthier demand for whiskeys (and other spirits) returned to previously levels and then grew </a:t>
            </a:r>
          </a:p>
          <a:p>
            <a:pPr marL="1371600" lvl="2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/>
              </a:rPr>
              <a:t>See WSJ article on tequila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Now, as boomers age out of the market, demand </a:t>
            </a:r>
            <a:r>
              <a:rPr lang="en-US" sz="2400" dirty="0">
                <a:latin typeface="Arial"/>
              </a:rPr>
              <a:t>for spirits falls</a:t>
            </a:r>
          </a:p>
          <a:p>
            <a:pPr marL="1371600" lvl="2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Shifts toward cannabis? Good story, very little data</a:t>
            </a:r>
          </a:p>
          <a:p>
            <a:pPr marL="1371600" lvl="2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Likely among younger drinkers and, even if true, impact will be limited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Normal consolidation of a recently expanding industry also seems to be occurring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FBA919F0-DD4C-F83D-A685-A474809B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835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8A17E-CD4A-9082-9FA0-329332D5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F646F8BB-966B-11E2-A065-E68CAD8BC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But Why?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996F836-F391-7A06-596C-48D20E6F7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/>
          </a:bodyPr>
          <a:lstStyle/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What about tariffs? 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Tariffs are never good but,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At least currently exports are not a big share of bourbon production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According to data KDA data, exports grew during the first Trump administration (2017-2020) when tariffs were in place, but fell during COVID like much of world trade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But …</a:t>
            </a: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39F64FCF-61CF-74BA-7A5D-7EB919B8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305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EF12C-BD00-454B-19FB-756F135F3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BC024C62-1A6B-0B92-C91A-E4BA3D32A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Is there a glut of bourbon?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B57E52E-3E79-F05E-9414-7763896C3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 lnSpcReduction="10000"/>
          </a:bodyPr>
          <a:lstStyle/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Some numbers: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Scotland: population—5.5M; number of scotch barrels aging—22M; number of distilleries—151; size of global market—approx. $61B</a:t>
            </a:r>
          </a:p>
          <a:p>
            <a:pPr marL="971550" lvl="1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Kentucky: population—4.6M; number of bourbon barrels aging—13M; number of distilleries—over 100; size of global market—approx. $6B</a:t>
            </a:r>
          </a:p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Size of bourbon industry is consistent with trying to compete with scotch in the global marketplace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Arial"/>
              </a:rPr>
              <a:t>Appears that there </a:t>
            </a:r>
            <a:r>
              <a:rPr lang="en-US" sz="2400" dirty="0">
                <a:latin typeface="Arial"/>
              </a:rPr>
              <a:t>is plenty of opportunity to grow globally </a:t>
            </a: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/>
              </a:rPr>
              <a:t>A trade war over tariffs would likely hurts these efforts</a:t>
            </a:r>
          </a:p>
          <a:p>
            <a:pPr marL="114300" indent="0" eaLnBrk="1" hangingPunct="1">
              <a:spcBef>
                <a:spcPts val="1000"/>
              </a:spcBef>
              <a:buNone/>
              <a:defRPr/>
            </a:pPr>
            <a:r>
              <a:rPr lang="en-US" sz="2800" dirty="0">
                <a:latin typeface="Arial"/>
              </a:rPr>
              <a:t>Future growth of bourbon likely contingent on expanding globally</a:t>
            </a:r>
          </a:p>
          <a:p>
            <a:pPr marL="114300" indent="0" eaLnBrk="1" hangingPunct="1">
              <a:spcBef>
                <a:spcPts val="1000"/>
              </a:spcBef>
              <a:buNone/>
              <a:defRPr/>
            </a:pPr>
            <a:endParaRPr lang="en-US" sz="2800" dirty="0">
              <a:latin typeface="Arial"/>
            </a:endParaRPr>
          </a:p>
          <a:p>
            <a:pPr marL="571500" indent="-457200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/>
            </a:endParaRPr>
          </a:p>
          <a:p>
            <a:pPr marL="857250"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4FE5EAEC-5CD3-54F7-BC71-15D5E540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384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56" y="3803326"/>
            <a:ext cx="6108329" cy="1260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0B61-9EA8-49B9-BA55-D2B50FF7B9C4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70483" y="5208580"/>
            <a:ext cx="30221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dirty="0">
                <a:solidFill>
                  <a:srgbClr val="17468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http://cber.uky.edu/</a:t>
            </a:r>
            <a:endParaRPr lang="en-US" sz="2700" dirty="0">
              <a:solidFill>
                <a:srgbClr val="17468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D5DAC-CE29-1F37-3984-ADB0E108F54C}"/>
              </a:ext>
            </a:extLst>
          </p:cNvPr>
          <p:cNvSpPr txBox="1"/>
          <p:nvPr/>
        </p:nvSpPr>
        <p:spPr>
          <a:xfrm>
            <a:off x="3204756" y="2237346"/>
            <a:ext cx="569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400" b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</a:rPr>
              <a:t>Thank You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34278-EB2B-FC28-2F65-FD70B25C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1F5933F-B8D0-3504-941C-3D6846B3F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Data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508785F-8613-5DC6-8764-29B22608C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4959349"/>
          </a:xfrm>
        </p:spPr>
        <p:txBody>
          <a:bodyPr wrap="square" anchor="t">
            <a:normAutofit fontScale="62500" lnSpcReduction="20000"/>
          </a:bodyPr>
          <a:lstStyle/>
          <a:p>
            <a:pPr eaLnBrk="1" hangingPunct="1"/>
            <a:r>
              <a:rPr lang="en-US" sz="3000" dirty="0" err="1"/>
              <a:t>NielsenIQ</a:t>
            </a:r>
            <a:r>
              <a:rPr lang="en-US" sz="3000" dirty="0"/>
              <a:t> scanner data from 2006-2023</a:t>
            </a:r>
          </a:p>
          <a:p>
            <a:pPr eaLnBrk="1" hangingPunct="1"/>
            <a:r>
              <a:rPr lang="en-US" sz="3000" dirty="0"/>
              <a:t>Three main type of files: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3000" dirty="0"/>
              <a:t>Movement files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One file for each year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Record is average weighted price and unit sales volume for 1 UPC code from 1 store during 1 specific week</a:t>
            </a:r>
          </a:p>
          <a:p>
            <a:pPr marL="1314450" lvl="2" indent="-514350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Have data for all weeks in a year</a:t>
            </a:r>
          </a:p>
          <a:p>
            <a:pPr marL="1314450" lvl="2" indent="-514350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Unit size can be </a:t>
            </a:r>
            <a:r>
              <a:rPr lang="en-US" sz="2100" dirty="0"/>
              <a:t>750ML, 1.5L, other sizes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900" dirty="0"/>
              <a:t>Store file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500" dirty="0"/>
              <a:t>One file for each year. Each record contains information for each year</a:t>
            </a:r>
          </a:p>
          <a:p>
            <a:pPr marL="1314450" lvl="2" indent="-514350" eaLnBrk="1" hangingPunct="1">
              <a:buFont typeface="Arial" panose="020B0604020202020204" pitchFamily="34" charset="0"/>
              <a:buChar char="•"/>
            </a:pPr>
            <a:r>
              <a:rPr lang="en-US" sz="2100" dirty="0"/>
              <a:t>Location--state, county, DMA, 3-digit zip</a:t>
            </a:r>
          </a:p>
          <a:p>
            <a:pPr marL="1314450" lvl="2" indent="-514350" eaLnBrk="1" hangingPunct="1">
              <a:buFont typeface="Arial" panose="020B0604020202020204" pitchFamily="34" charset="0"/>
              <a:buChar char="•"/>
            </a:pPr>
            <a:r>
              <a:rPr lang="en-US" sz="2100" dirty="0"/>
              <a:t>Store type—convenience, grocery, drug, mass merchandiser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900" dirty="0"/>
              <a:t>Product file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500" dirty="0"/>
              <a:t>One master file updated yearly. Each record contains product information for each unique UPC code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500" dirty="0"/>
              <a:t>Product module—identify specific product—bourbon whisky, other American whisky (Jack Daniels), scotch, gin, tequila.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500" dirty="0"/>
              <a:t>Information about the product. </a:t>
            </a:r>
            <a:r>
              <a:rPr lang="en-US" sz="2600" dirty="0"/>
              <a:t>For bourbon we know—age if indicated, proof, single barrel, small batch, barrel strength, reserve. </a:t>
            </a:r>
            <a:r>
              <a:rPr lang="en-US" sz="2500" dirty="0"/>
              <a:t>For scotch we know-- age, proof, single barrel, barrel strength. Have obtained information of type of scotch (blend vs single-malt) and location (region distilled) from other sources.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en-US" sz="2500" dirty="0"/>
              <a:t>No time series variation by UPC code. If “product” changes it generates a new UPC code.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endParaRPr lang="en-US" sz="2500" dirty="0"/>
          </a:p>
          <a:p>
            <a:pPr eaLnBrk="1" hangingPunct="1"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2FE6BB4E-C8EE-5694-6882-6847C37A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6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34278-EB2B-FC28-2F65-FD70B25C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1F5933F-B8D0-3504-941C-3D6846B3F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Data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508785F-8613-5DC6-8764-29B22608C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721224"/>
          </a:xfrm>
        </p:spPr>
        <p:txBody>
          <a:bodyPr wrap="square" anchor="t">
            <a:normAutofit lnSpcReduction="10000"/>
          </a:bodyPr>
          <a:lstStyle/>
          <a:p>
            <a:pPr eaLnBrk="1" hangingPunct="1"/>
            <a:r>
              <a:rPr lang="en-US" sz="3000" dirty="0"/>
              <a:t>My sample</a:t>
            </a:r>
            <a:endParaRPr lang="en-US" sz="25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For bourbon: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Focus on products defined as bourbon, not whiskey (drop Jack Daniels).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Non-flavored products, 750ml bottles, sold as a single unit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For scotch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Focus on products defined as domestic or imported. Drop the few observations of scotch produced in countries other than Scotland or the U.S.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sz="2000" dirty="0"/>
              <a:t>Attributes added shows region in Scotland where the product was distilled, or for blended products, whether the is was blended in Scotland or U.S. Single-malt scotches are ones distilled identified with a region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All dollars converted to 2020 dollars.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Convenience sample, retailers chose to participate, sample size changes over time</a:t>
            </a:r>
          </a:p>
        </p:txBody>
      </p:sp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2FE6BB4E-C8EE-5694-6882-6847C37A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60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What is Straight Bourbon Whisky?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According to Code of Federal Regulations (CFR), 27 § 5.142:</a:t>
            </a:r>
            <a:endParaRPr 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/>
              <a:t>Fermented mash not less than 51% corn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/>
              <a:t>Distilled to less than 160 proof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/>
              <a:t>Distilled in the United States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/>
              <a:t>Stored in new charred oak barrels at 125 proof or less for two years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i="1" dirty="0"/>
              <a:t>No neutral spirits or coloring, flavoring or blending materials can be added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40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What is Scotch whisky?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According to Code of Federal Regulations (CFR), 27 § 5.142:</a:t>
            </a:r>
            <a:endParaRPr 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/>
              <a:t>Whisky which is a distinctive product of Scotland, manufactured in Scotland in compliance with the laws of the United Kingdom regulating the manufacture of Scotch whisky for consumption in the United Kingdom: </a:t>
            </a:r>
            <a:r>
              <a:rPr lang="en-US" i="1" dirty="0"/>
              <a:t>Provided,</a:t>
            </a:r>
            <a:r>
              <a:rPr lang="en-US" dirty="0"/>
              <a:t> that if such product is a mixture of whiskies, such mixture is “blended Scotch whisky” or “Scotch whisky—a blend”.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Domestic scotch was grandfather in when CFR was passed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72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Market Structure for Distilled Spirits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 fontScale="92500"/>
          </a:bodyPr>
          <a:lstStyle/>
          <a:p>
            <a:pPr eaLnBrk="1" hangingPunct="1"/>
            <a:r>
              <a:rPr lang="en-US" dirty="0"/>
              <a:t>Since prohibition distilled spirits industry has been heavily regulated</a:t>
            </a:r>
          </a:p>
          <a:p>
            <a:pPr eaLnBrk="1" hangingPunct="1"/>
            <a:r>
              <a:rPr lang="en-US" dirty="0"/>
              <a:t>One regulation is the three tier distribution system—distillers, distributors and retailers must be separate legal companies  </a:t>
            </a:r>
          </a:p>
          <a:p>
            <a:pPr lvl="1" eaLnBrk="1" hangingPunct="1"/>
            <a:r>
              <a:rPr lang="en-US" dirty="0"/>
              <a:t>Prior to 2022 in KY if a distiller wanted to sell their product in a gift shop a wholesaler had to take possession of the product when it came out of the bonded warehouse, complete paperwork, pay taxes then sell it back to the distiller</a:t>
            </a:r>
          </a:p>
          <a:p>
            <a:pPr lvl="1" eaLnBrk="1" hangingPunct="1"/>
            <a:r>
              <a:rPr lang="en-US" dirty="0"/>
              <a:t>Since Jan. 2022 distiller can process complete the process themselves to be able to sell their own product in their gift shop</a:t>
            </a:r>
          </a:p>
          <a:p>
            <a:pPr lvl="1" eaLnBrk="1" hangingPunct="1"/>
            <a:endParaRPr lang="en-US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1"/>
            <a:ext cx="10972800" cy="944563"/>
          </a:xfrm>
        </p:spPr>
        <p:txBody>
          <a:bodyPr wrap="square" anchor="ctr">
            <a:normAutofit/>
          </a:bodyPr>
          <a:lstStyle/>
          <a:p>
            <a:pPr algn="ctr" eaLnBrk="1" hangingPunct="1"/>
            <a:r>
              <a:rPr lang="en-US" dirty="0"/>
              <a:t>Market Structure for Distilled Spirits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1"/>
            <a:ext cx="10972800" cy="460216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dirty="0"/>
              <a:t>Regulations and taxes also vary by state making it difficult for supply to quickly adjust to changes in demand. This is important for some of the analyses. </a:t>
            </a:r>
          </a:p>
          <a:p>
            <a:pPr eaLnBrk="1" hangingPunct="1"/>
            <a:r>
              <a:rPr lang="en-US" dirty="0"/>
              <a:t>Two types of retailers, on premises, and off-premises. All my data are off-premises sales.</a:t>
            </a:r>
          </a:p>
          <a:p>
            <a:pPr lvl="1" eaLnBrk="1" hangingPunct="1"/>
            <a:endParaRPr lang="en-US" dirty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0C1F3FD-C304-4F45-B9F5-D3580511E192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498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Lecture4_477">
  <a:themeElements>
    <a:clrScheme name="Lecture4_47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4_47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cture4_47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_47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_47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_47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_47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_47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_477 1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2349</Words>
  <Application>Microsoft Office PowerPoint</Application>
  <PresentationFormat>Widescreen</PresentationFormat>
  <Paragraphs>232</Paragraphs>
  <Slides>37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Arial</vt:lpstr>
      <vt:lpstr>Calibri</vt:lpstr>
      <vt:lpstr>Cambria Math</vt:lpstr>
      <vt:lpstr>Times New Roman</vt:lpstr>
      <vt:lpstr>Wingdings</vt:lpstr>
      <vt:lpstr>Lecture4_477</vt:lpstr>
      <vt:lpstr>Price Dynamics in the Bourbon and Scotch Markets: 2006-2023 Has the Wave Peaked?</vt:lpstr>
      <vt:lpstr>Disclaimer</vt:lpstr>
      <vt:lpstr>Motivation</vt:lpstr>
      <vt:lpstr>Data</vt:lpstr>
      <vt:lpstr>Data</vt:lpstr>
      <vt:lpstr>What is Straight Bourbon Whisky?</vt:lpstr>
      <vt:lpstr>What is Scotch whisky?</vt:lpstr>
      <vt:lpstr>Market Structure for Distilled Spirits </vt:lpstr>
      <vt:lpstr>Market Structure for Distilled Spirits </vt:lpstr>
      <vt:lpstr>Sales Statistics for Bourbon and Scotch</vt:lpstr>
      <vt:lpstr>Sales by Store Type for Bourbon and Scotch</vt:lpstr>
      <vt:lpstr>Change in the Median Price of a Fifth of Bourbon and Scotch Sold</vt:lpstr>
      <vt:lpstr>Change in the Distribution of Bourbon Prices</vt:lpstr>
      <vt:lpstr>Change in the Distribution of Scotch Prices</vt:lpstr>
      <vt:lpstr>Price Regression</vt:lpstr>
      <vt:lpstr>Summary Statistics for Variables in Bourbon Regression</vt:lpstr>
      <vt:lpstr>Summary Statistics for Variables in Bourbon Regression</vt:lpstr>
      <vt:lpstr>Summary Statistics for Variables in Scotch Regression</vt:lpstr>
      <vt:lpstr>Summary Statistics for Variables in Scotch Regression</vt:lpstr>
      <vt:lpstr>Estimated Change in Log Price: Just Year and Full Model</vt:lpstr>
      <vt:lpstr>Association of Age &amp; Proof with Price </vt:lpstr>
      <vt:lpstr>Premium for Other Bourbon Attributes</vt:lpstr>
      <vt:lpstr>Premium by Region for Scotch</vt:lpstr>
      <vt:lpstr>Percent Change in Revenue From Aging Longer than 2 Years (3% Evaporation Rate)</vt:lpstr>
      <vt:lpstr>Age of Bourbon</vt:lpstr>
      <vt:lpstr>Other Coefficients from Price Regression including Attributes</vt:lpstr>
      <vt:lpstr>Estimation of Elasticity</vt:lpstr>
      <vt:lpstr>Estimate of Price, Income and Cross-Price Elasticity for Bourbon and Scotch</vt:lpstr>
      <vt:lpstr>Estimate of Price, Income and Cross-Price Elasticity for Bourbon and Scotch, Separately by Price of Bottle</vt:lpstr>
      <vt:lpstr>Estimate of Price, Income and Cross-Price Elasticity for Bourbon and Scotch, Separately by Years</vt:lpstr>
      <vt:lpstr>Summarizing</vt:lpstr>
      <vt:lpstr>Summarizing</vt:lpstr>
      <vt:lpstr>Summarizing</vt:lpstr>
      <vt:lpstr>But Why?</vt:lpstr>
      <vt:lpstr>But Why?</vt:lpstr>
      <vt:lpstr>Is there a glut of bourbon?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Dynamics in the Bourbon and Scotch Markets: 2006-2020</dc:title>
  <dc:creator>Troske, Kenneth R.</dc:creator>
  <cp:lastModifiedBy>Troske, Kenneth R.</cp:lastModifiedBy>
  <cp:revision>7</cp:revision>
  <dcterms:created xsi:type="dcterms:W3CDTF">2024-03-04T21:18:19Z</dcterms:created>
  <dcterms:modified xsi:type="dcterms:W3CDTF">2025-02-10T16:38:58Z</dcterms:modified>
</cp:coreProperties>
</file>