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303" r:id="rId8"/>
    <p:sldId id="304" r:id="rId9"/>
    <p:sldId id="305" r:id="rId10"/>
    <p:sldId id="275" r:id="rId11"/>
    <p:sldId id="261" r:id="rId12"/>
    <p:sldId id="288" r:id="rId13"/>
    <p:sldId id="283" r:id="rId14"/>
    <p:sldId id="277" r:id="rId15"/>
    <p:sldId id="280" r:id="rId16"/>
    <p:sldId id="290" r:id="rId17"/>
    <p:sldId id="291" r:id="rId18"/>
    <p:sldId id="300" r:id="rId19"/>
    <p:sldId id="264" r:id="rId20"/>
    <p:sldId id="265" r:id="rId21"/>
    <p:sldId id="292" r:id="rId22"/>
    <p:sldId id="266" r:id="rId23"/>
    <p:sldId id="294" r:id="rId24"/>
    <p:sldId id="299" r:id="rId25"/>
    <p:sldId id="267" r:id="rId26"/>
    <p:sldId id="293" r:id="rId27"/>
    <p:sldId id="301" r:id="rId28"/>
    <p:sldId id="302" r:id="rId29"/>
    <p:sldId id="273" r:id="rId30"/>
    <p:sldId id="269" r:id="rId31"/>
    <p:sldId id="270" r:id="rId32"/>
    <p:sldId id="271" r:id="rId33"/>
    <p:sldId id="295" r:id="rId34"/>
    <p:sldId id="297"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Tan" initials="CT" lastIdx="6" clrIdx="0">
    <p:extLst>
      <p:ext uri="{19B8F6BF-5375-455C-9EA6-DF929625EA0E}">
        <p15:presenceInfo xmlns:p15="http://schemas.microsoft.com/office/powerpoint/2012/main" userId="Christian Tan" providerId="None"/>
      </p:ext>
    </p:extLst>
  </p:cmAuthor>
  <p:cmAuthor id="2" name="Cooper Winrich" initials="CW" lastIdx="1" clrIdx="1">
    <p:extLst>
      <p:ext uri="{19B8F6BF-5375-455C-9EA6-DF929625EA0E}">
        <p15:presenceInfo xmlns:p15="http://schemas.microsoft.com/office/powerpoint/2012/main" userId="3fc6c5c9ad7fbc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1C5"/>
    <a:srgbClr val="203C6C"/>
    <a:srgbClr val="D0CECE"/>
    <a:srgbClr val="CCCCCD"/>
    <a:srgbClr val="7991CE"/>
    <a:srgbClr val="3F6AB7"/>
    <a:srgbClr val="335899"/>
    <a:srgbClr val="B3BEDF"/>
    <a:srgbClr val="CDCDCD"/>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5D8A1-B4C9-4444-8286-07118D9D9D80}" v="27" dt="2021-03-18T21:06:22.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724" autoAdjust="0"/>
  </p:normalViewPr>
  <p:slideViewPr>
    <p:cSldViewPr snapToGrid="0">
      <p:cViewPr varScale="1">
        <p:scale>
          <a:sx n="72" d="100"/>
          <a:sy n="72" d="100"/>
        </p:scale>
        <p:origin x="756"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an\Desktop\Stock%20Pitch%202021\LMT%20Financial%20Overview.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an\Desktop\Stock%20Pitch%202021\LMT%20Financial%20Overview.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an\Desktop\Stock%20Pitch%202021\LMT%20Financial%20Overview.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an\Desktop\Stock%20Pitch%202021\LMT%20Financial%20Overview.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an\Desktop\Stock%20Pitch%202021\LMT%20Financial%20Overview.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an\Desktop\Stock%20Pitch%202021\LMT%20Financial%20Overview.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an\Desktop\Stock%20Pitch%202021\LMT%20Comp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an\Desktop\Stock%20Pitch%202021\LMT%20Comp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Tan\Desktop\Stock%20Pitch%202021\LMT%20Comp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Tan\Desktop\Stock%20Pitch%202021\LMT%20Comp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Tan\Desktop\Stock%20Pitch%202021\LMT%20Comp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Tan\Desktop\Stock%20Pitch%202021\LMT%20Comp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Tan\Desktop\Stock%20Pitch%202021\LMT.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xml"/></Relationships>
</file>

<file path=ppt/charts/_rels/chart26.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3fc6c5c9ad7fbc61/Documents/LMT%20Financial%20Overview.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5">
                  <a:shade val="65000"/>
                </a:schemeClr>
              </a:solidFill>
              <a:ln w="19050">
                <a:solidFill>
                  <a:schemeClr val="lt1"/>
                </a:solidFill>
              </a:ln>
              <a:effectLst/>
            </c:spPr>
            <c:extLst>
              <c:ext xmlns:c16="http://schemas.microsoft.com/office/drawing/2014/chart" uri="{C3380CC4-5D6E-409C-BE32-E72D297353CC}">
                <c16:uniqueId val="{00000001-D325-42DA-B718-A35A01356B5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2-4F0B-4352-818A-DFDAFB6B4EA6}"/>
              </c:ext>
            </c:extLst>
          </c:dPt>
          <c:dPt>
            <c:idx val="2"/>
            <c:bubble3D val="0"/>
            <c:spPr>
              <a:solidFill>
                <a:schemeClr val="accent5">
                  <a:tint val="65000"/>
                </a:schemeClr>
              </a:solidFill>
              <a:ln w="19050">
                <a:solidFill>
                  <a:schemeClr val="lt1"/>
                </a:solidFill>
              </a:ln>
              <a:effectLst/>
            </c:spPr>
            <c:extLst>
              <c:ext xmlns:c16="http://schemas.microsoft.com/office/drawing/2014/chart" uri="{C3380CC4-5D6E-409C-BE32-E72D297353CC}">
                <c16:uniqueId val="{00000001-4F0B-4352-818A-DFDAFB6B4EA6}"/>
              </c:ext>
            </c:extLst>
          </c:dPt>
          <c:dLbls>
            <c:dLbl>
              <c:idx val="1"/>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F0B-4352-818A-DFDAFB6B4EA6}"/>
                </c:ext>
              </c:extLst>
            </c:dLbl>
            <c:dLbl>
              <c:idx val="2"/>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F0B-4352-818A-DFDAFB6B4E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 Government</c:v>
                </c:pt>
                <c:pt idx="1">
                  <c:v>International Customers</c:v>
                </c:pt>
                <c:pt idx="2">
                  <c:v>U.S. Commercial and Other</c:v>
                </c:pt>
              </c:strCache>
            </c:strRef>
          </c:cat>
          <c:val>
            <c:numRef>
              <c:f>Sheet1!$B$2:$B$4</c:f>
              <c:numCache>
                <c:formatCode>0%</c:formatCode>
                <c:ptCount val="3"/>
                <c:pt idx="0">
                  <c:v>0.74</c:v>
                </c:pt>
                <c:pt idx="1">
                  <c:v>0.25</c:v>
                </c:pt>
                <c:pt idx="2">
                  <c:v>0.01</c:v>
                </c:pt>
              </c:numCache>
            </c:numRef>
          </c:val>
          <c:extLst>
            <c:ext xmlns:c16="http://schemas.microsoft.com/office/drawing/2014/chart" uri="{C3380CC4-5D6E-409C-BE32-E72D297353CC}">
              <c16:uniqueId val="{00000000-4F0B-4352-818A-DFDAFB6B4EA6}"/>
            </c:ext>
          </c:extLst>
        </c:ser>
        <c:dLbls>
          <c:dLblPos val="bestFit"/>
          <c:showLegendKey val="0"/>
          <c:showVal val="1"/>
          <c:showCatName val="0"/>
          <c:showSerName val="0"/>
          <c:showPercent val="0"/>
          <c:showBubbleSize val="0"/>
          <c:showLeaderLines val="1"/>
        </c:dLbls>
        <c:firstSliceAng val="9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Overview.xlsx]Revenue'!$A$2</c:f>
              <c:strCache>
                <c:ptCount val="1"/>
                <c:pt idx="0">
                  <c:v>Revenue</c:v>
                </c:pt>
              </c:strCache>
            </c:strRef>
          </c:tx>
          <c:spPr>
            <a:solidFill>
              <a:srgbClr val="203C6C"/>
            </a:solidFill>
            <a:ln>
              <a:solidFill>
                <a:srgbClr val="203C6C"/>
              </a:solid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Overview.xlsx]Revenue'!$B$1:$G$1</c:f>
              <c:numCache>
                <c:formatCode>General</c:formatCode>
                <c:ptCount val="6"/>
                <c:pt idx="0">
                  <c:v>2015</c:v>
                </c:pt>
                <c:pt idx="1">
                  <c:v>2016</c:v>
                </c:pt>
                <c:pt idx="2">
                  <c:v>2017</c:v>
                </c:pt>
                <c:pt idx="3">
                  <c:v>2018</c:v>
                </c:pt>
                <c:pt idx="4">
                  <c:v>2019</c:v>
                </c:pt>
                <c:pt idx="5">
                  <c:v>2020</c:v>
                </c:pt>
              </c:numCache>
            </c:numRef>
          </c:cat>
          <c:val>
            <c:numRef>
              <c:f>'[LMT Financial Overview.xlsx]Revenue'!$B$2:$G$2</c:f>
              <c:numCache>
                <c:formatCode>_("$"* #,##0.00_);_("$"* \(#,##0.00\);_("$"* "-"??_);_(@_)</c:formatCode>
                <c:ptCount val="6"/>
                <c:pt idx="0">
                  <c:v>40536</c:v>
                </c:pt>
                <c:pt idx="1">
                  <c:v>47290</c:v>
                </c:pt>
                <c:pt idx="2">
                  <c:v>49960</c:v>
                </c:pt>
                <c:pt idx="3">
                  <c:v>53762</c:v>
                </c:pt>
                <c:pt idx="4">
                  <c:v>59812</c:v>
                </c:pt>
                <c:pt idx="5">
                  <c:v>65398</c:v>
                </c:pt>
              </c:numCache>
            </c:numRef>
          </c:val>
          <c:extLst>
            <c:ext xmlns:c16="http://schemas.microsoft.com/office/drawing/2014/chart" uri="{C3380CC4-5D6E-409C-BE32-E72D297353CC}">
              <c16:uniqueId val="{00000000-E310-41FC-BE44-6BFD6F5D0E9F}"/>
            </c:ext>
          </c:extLst>
        </c:ser>
        <c:dLbls>
          <c:showLegendKey val="0"/>
          <c:showVal val="0"/>
          <c:showCatName val="0"/>
          <c:showSerName val="0"/>
          <c:showPercent val="0"/>
          <c:showBubbleSize val="0"/>
        </c:dLbls>
        <c:gapWidth val="219"/>
        <c:overlap val="-27"/>
        <c:axId val="1883330432"/>
        <c:axId val="1036819664"/>
      </c:barChart>
      <c:catAx>
        <c:axId val="18833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6819664"/>
        <c:crosses val="autoZero"/>
        <c:auto val="1"/>
        <c:lblAlgn val="ctr"/>
        <c:lblOffset val="100"/>
        <c:noMultiLvlLbl val="0"/>
      </c:catAx>
      <c:valAx>
        <c:axId val="1036819664"/>
        <c:scaling>
          <c:orientation val="minMax"/>
          <c:min val="2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83330432"/>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Overview.xlsx]Revenue'!$A$2</c:f>
              <c:strCache>
                <c:ptCount val="1"/>
                <c:pt idx="0">
                  <c:v>Revenue</c:v>
                </c:pt>
              </c:strCache>
            </c:strRef>
          </c:tx>
          <c:spPr>
            <a:solidFill>
              <a:srgbClr val="203C6C"/>
            </a:solidFill>
            <a:ln>
              <a:solidFill>
                <a:srgbClr val="203C6C"/>
              </a:solid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Overview.xlsx]Revenue'!$B$1:$G$1</c:f>
              <c:numCache>
                <c:formatCode>General</c:formatCode>
                <c:ptCount val="6"/>
                <c:pt idx="0">
                  <c:v>2015</c:v>
                </c:pt>
                <c:pt idx="1">
                  <c:v>2016</c:v>
                </c:pt>
                <c:pt idx="2">
                  <c:v>2017</c:v>
                </c:pt>
                <c:pt idx="3">
                  <c:v>2018</c:v>
                </c:pt>
                <c:pt idx="4">
                  <c:v>2019</c:v>
                </c:pt>
                <c:pt idx="5">
                  <c:v>2020</c:v>
                </c:pt>
              </c:numCache>
            </c:numRef>
          </c:cat>
          <c:val>
            <c:numRef>
              <c:f>'[LMT Financial Overview.xlsx]Revenue'!$B$2:$G$2</c:f>
              <c:numCache>
                <c:formatCode>_("$"* #,##0.00_);_("$"* \(#,##0.00\);_("$"* "-"??_);_(@_)</c:formatCode>
                <c:ptCount val="6"/>
                <c:pt idx="0">
                  <c:v>40536</c:v>
                </c:pt>
                <c:pt idx="1">
                  <c:v>47290</c:v>
                </c:pt>
                <c:pt idx="2">
                  <c:v>49960</c:v>
                </c:pt>
                <c:pt idx="3">
                  <c:v>53762</c:v>
                </c:pt>
                <c:pt idx="4">
                  <c:v>59812</c:v>
                </c:pt>
                <c:pt idx="5">
                  <c:v>65398</c:v>
                </c:pt>
              </c:numCache>
            </c:numRef>
          </c:val>
          <c:extLst>
            <c:ext xmlns:c16="http://schemas.microsoft.com/office/drawing/2014/chart" uri="{C3380CC4-5D6E-409C-BE32-E72D297353CC}">
              <c16:uniqueId val="{00000000-1C5F-46D7-99BB-197070B03D87}"/>
            </c:ext>
          </c:extLst>
        </c:ser>
        <c:dLbls>
          <c:showLegendKey val="0"/>
          <c:showVal val="0"/>
          <c:showCatName val="0"/>
          <c:showSerName val="0"/>
          <c:showPercent val="0"/>
          <c:showBubbleSize val="0"/>
        </c:dLbls>
        <c:gapWidth val="219"/>
        <c:overlap val="-27"/>
        <c:axId val="1883330432"/>
        <c:axId val="1036819664"/>
      </c:barChart>
      <c:catAx>
        <c:axId val="18833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6819664"/>
        <c:crosses val="autoZero"/>
        <c:auto val="1"/>
        <c:lblAlgn val="ctr"/>
        <c:lblOffset val="100"/>
        <c:noMultiLvlLbl val="0"/>
      </c:catAx>
      <c:valAx>
        <c:axId val="1036819664"/>
        <c:scaling>
          <c:orientation val="minMax"/>
          <c:min val="2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83330432"/>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Overview.xlsx]EPS'!$A$2</c:f>
              <c:strCache>
                <c:ptCount val="1"/>
                <c:pt idx="0">
                  <c:v>EPS</c:v>
                </c:pt>
              </c:strCache>
            </c:strRef>
          </c:tx>
          <c:spPr>
            <a:solidFill>
              <a:srgbClr val="203C6C"/>
            </a:solidFill>
            <a:ln>
              <a:noFill/>
            </a:ln>
            <a:effectLst/>
          </c:spPr>
          <c:invertIfNegative val="0"/>
          <c:dLbls>
            <c:numFmt formatCode="_(&quot;$&quot;* #,##0.00_);_(&quot;$&quot;* \(#,##0.0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Overview.xlsx]EPS'!$B$1:$G$1</c:f>
              <c:numCache>
                <c:formatCode>General</c:formatCode>
                <c:ptCount val="6"/>
                <c:pt idx="0">
                  <c:v>2015</c:v>
                </c:pt>
                <c:pt idx="1">
                  <c:v>2016</c:v>
                </c:pt>
                <c:pt idx="2">
                  <c:v>2017</c:v>
                </c:pt>
                <c:pt idx="3">
                  <c:v>2018</c:v>
                </c:pt>
                <c:pt idx="4">
                  <c:v>2019</c:v>
                </c:pt>
                <c:pt idx="5">
                  <c:v>2020</c:v>
                </c:pt>
              </c:numCache>
            </c:numRef>
          </c:cat>
          <c:val>
            <c:numRef>
              <c:f>'[LMT Financial Overview.xlsx]EPS'!$B$2:$G$2</c:f>
              <c:numCache>
                <c:formatCode>_("$"* #,##0.00_);_("$"* \(#,##0.00\);_("$"* "-"??_);_(@_)</c:formatCode>
                <c:ptCount val="6"/>
                <c:pt idx="0">
                  <c:v>9.93</c:v>
                </c:pt>
                <c:pt idx="1">
                  <c:v>12.08</c:v>
                </c:pt>
                <c:pt idx="2">
                  <c:v>6.5</c:v>
                </c:pt>
                <c:pt idx="3">
                  <c:v>17.59</c:v>
                </c:pt>
                <c:pt idx="4">
                  <c:v>21.95</c:v>
                </c:pt>
                <c:pt idx="5">
                  <c:v>25.4</c:v>
                </c:pt>
              </c:numCache>
            </c:numRef>
          </c:val>
          <c:extLst>
            <c:ext xmlns:c16="http://schemas.microsoft.com/office/drawing/2014/chart" uri="{C3380CC4-5D6E-409C-BE32-E72D297353CC}">
              <c16:uniqueId val="{00000000-A706-4F95-9928-E1A9E996CD4C}"/>
            </c:ext>
          </c:extLst>
        </c:ser>
        <c:dLbls>
          <c:showLegendKey val="0"/>
          <c:showVal val="0"/>
          <c:showCatName val="0"/>
          <c:showSerName val="0"/>
          <c:showPercent val="0"/>
          <c:showBubbleSize val="0"/>
        </c:dLbls>
        <c:gapWidth val="219"/>
        <c:overlap val="-27"/>
        <c:axId val="1758529984"/>
        <c:axId val="885594576"/>
      </c:barChart>
      <c:catAx>
        <c:axId val="17585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5594576"/>
        <c:crosses val="autoZero"/>
        <c:auto val="1"/>
        <c:lblAlgn val="ctr"/>
        <c:lblOffset val="100"/>
        <c:noMultiLvlLbl val="0"/>
      </c:catAx>
      <c:valAx>
        <c:axId val="885594576"/>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58529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Backlog!$A$2</c:f>
              <c:strCache>
                <c:ptCount val="1"/>
              </c:strCache>
            </c:strRef>
          </c:tx>
          <c:spPr>
            <a:solidFill>
              <a:srgbClr val="203C6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Backlog!$B$1:$G$1</c:f>
              <c:numCache>
                <c:formatCode>General</c:formatCode>
                <c:ptCount val="6"/>
                <c:pt idx="0">
                  <c:v>2015</c:v>
                </c:pt>
                <c:pt idx="1">
                  <c:v>2016</c:v>
                </c:pt>
                <c:pt idx="2">
                  <c:v>2017</c:v>
                </c:pt>
                <c:pt idx="3">
                  <c:v>2018</c:v>
                </c:pt>
                <c:pt idx="4">
                  <c:v>2019</c:v>
                </c:pt>
                <c:pt idx="5">
                  <c:v>2020</c:v>
                </c:pt>
              </c:numCache>
            </c:numRef>
          </c:cat>
          <c:val>
            <c:numRef>
              <c:f>Backlog!$B$2:$G$2</c:f>
              <c:numCache>
                <c:formatCode>_("$"* #,##0_);_("$"* \(#,##0\);_("$"* "-"??_);_(@_)</c:formatCode>
                <c:ptCount val="6"/>
                <c:pt idx="0">
                  <c:v>94756</c:v>
                </c:pt>
                <c:pt idx="1">
                  <c:v>103458</c:v>
                </c:pt>
                <c:pt idx="2">
                  <c:v>105493</c:v>
                </c:pt>
                <c:pt idx="3">
                  <c:v>130468</c:v>
                </c:pt>
                <c:pt idx="4">
                  <c:v>143981</c:v>
                </c:pt>
                <c:pt idx="5">
                  <c:v>147131</c:v>
                </c:pt>
              </c:numCache>
            </c:numRef>
          </c:val>
          <c:extLst>
            <c:ext xmlns:c16="http://schemas.microsoft.com/office/drawing/2014/chart" uri="{C3380CC4-5D6E-409C-BE32-E72D297353CC}">
              <c16:uniqueId val="{00000000-2566-4E62-969B-5A8A6BFBB164}"/>
            </c:ext>
          </c:extLst>
        </c:ser>
        <c:dLbls>
          <c:dLblPos val="outEnd"/>
          <c:showLegendKey val="0"/>
          <c:showVal val="1"/>
          <c:showCatName val="0"/>
          <c:showSerName val="0"/>
          <c:showPercent val="0"/>
          <c:showBubbleSize val="0"/>
        </c:dLbls>
        <c:gapWidth val="219"/>
        <c:overlap val="-27"/>
        <c:axId val="1721316848"/>
        <c:axId val="1721307696"/>
      </c:barChart>
      <c:catAx>
        <c:axId val="172131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21307696"/>
        <c:crosses val="autoZero"/>
        <c:auto val="1"/>
        <c:lblAlgn val="ctr"/>
        <c:lblOffset val="100"/>
        <c:noMultiLvlLbl val="0"/>
      </c:catAx>
      <c:valAx>
        <c:axId val="1721307696"/>
        <c:scaling>
          <c:orientation val="minMax"/>
          <c:max val="160000"/>
        </c:scaling>
        <c:delete val="1"/>
        <c:axPos val="l"/>
        <c:numFmt formatCode="_(&quot;$&quot;* #,##0_);_(&quot;$&quot;* \(#,##0\);_(&quot;$&quot;* &quot;-&quot;??_);_(@_)" sourceLinked="1"/>
        <c:majorTickMark val="none"/>
        <c:minorTickMark val="none"/>
        <c:tickLblPos val="nextTo"/>
        <c:crossAx val="17213168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42AB-4AF5-AC92-35656ABFBFC8}"/>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42AB-4AF5-AC92-35656ABFBFC8}"/>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42AB-4AF5-AC92-35656ABFBFC8}"/>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42AB-4AF5-AC92-35656ABFBFC8}"/>
              </c:ext>
            </c:extLst>
          </c:dPt>
          <c:dLbls>
            <c:dLbl>
              <c:idx val="0"/>
              <c:layout>
                <c:manualLayout>
                  <c:x val="8.8877377169958971E-2"/>
                  <c:y val="-0.240550290760284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2AB-4AF5-AC92-35656ABFBFC8}"/>
                </c:ext>
              </c:extLst>
            </c:dLbl>
            <c:dLbl>
              <c:idx val="1"/>
              <c:layout>
                <c:manualLayout>
                  <c:x val="0.15892369265245354"/>
                  <c:y val="0.173279341987612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45103298491197"/>
                      <c:h val="0.17950409218177898"/>
                    </c:manualLayout>
                  </c15:layout>
                </c:ext>
                <c:ext xmlns:c16="http://schemas.microsoft.com/office/drawing/2014/chart" uri="{C3380CC4-5D6E-409C-BE32-E72D297353CC}">
                  <c16:uniqueId val="{00000003-42AB-4AF5-AC92-35656ABFBFC8}"/>
                </c:ext>
              </c:extLst>
            </c:dLbl>
            <c:dLbl>
              <c:idx val="2"/>
              <c:layout>
                <c:manualLayout>
                  <c:x val="-0.12618420093321669"/>
                  <c:y val="0.190128182536108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2AB-4AF5-AC92-35656ABFBFC8}"/>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Backlog!$B$20:$E$20</c:f>
              <c:strCache>
                <c:ptCount val="4"/>
                <c:pt idx="0">
                  <c:v>Aeronautics</c:v>
                </c:pt>
                <c:pt idx="1">
                  <c:v>Missiles and Fire Control</c:v>
                </c:pt>
                <c:pt idx="2">
                  <c:v>Rotary and Mission Systems</c:v>
                </c:pt>
                <c:pt idx="3">
                  <c:v>Space</c:v>
                </c:pt>
              </c:strCache>
            </c:strRef>
          </c:cat>
          <c:val>
            <c:numRef>
              <c:f>Backlog!$B$21:$E$21</c:f>
              <c:numCache>
                <c:formatCode>0.00%</c:formatCode>
                <c:ptCount val="4"/>
                <c:pt idx="0">
                  <c:v>0.38440000000000002</c:v>
                </c:pt>
                <c:pt idx="1">
                  <c:v>0.1983</c:v>
                </c:pt>
                <c:pt idx="2">
                  <c:v>0.24640000000000001</c:v>
                </c:pt>
                <c:pt idx="3">
                  <c:v>0.1709</c:v>
                </c:pt>
              </c:numCache>
            </c:numRef>
          </c:val>
          <c:extLst>
            <c:ext xmlns:c16="http://schemas.microsoft.com/office/drawing/2014/chart" uri="{C3380CC4-5D6E-409C-BE32-E72D297353CC}">
              <c16:uniqueId val="{00000008-42AB-4AF5-AC92-35656ABFBFC8}"/>
            </c:ext>
          </c:extLst>
        </c:ser>
        <c:dLbls>
          <c:showLegendKey val="0"/>
          <c:showVal val="0"/>
          <c:showCatName val="0"/>
          <c:showSerName val="0"/>
          <c:showPercent val="0"/>
          <c:showBubbleSize val="0"/>
          <c:showLeaderLines val="1"/>
        </c:dLbls>
        <c:firstSliceAng val="127"/>
      </c:pieChart>
      <c:spPr>
        <a:noFill/>
        <a:ln>
          <a:noFill/>
        </a:ln>
        <a:effectLst/>
      </c:spPr>
    </c:plotArea>
    <c:plotVisOnly val="1"/>
    <c:dispBlanksAs val="gap"/>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dividend!$A$2</c:f>
              <c:strCache>
                <c:ptCount val="1"/>
              </c:strCache>
            </c:strRef>
          </c:tx>
          <c:spPr>
            <a:solidFill>
              <a:srgbClr val="203C6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dividend!$B$1:$H$1</c:f>
              <c:numCache>
                <c:formatCode>General</c:formatCode>
                <c:ptCount val="7"/>
                <c:pt idx="0">
                  <c:v>2015</c:v>
                </c:pt>
                <c:pt idx="1">
                  <c:v>2016</c:v>
                </c:pt>
                <c:pt idx="2">
                  <c:v>2017</c:v>
                </c:pt>
                <c:pt idx="3">
                  <c:v>2018</c:v>
                </c:pt>
                <c:pt idx="4">
                  <c:v>2019</c:v>
                </c:pt>
                <c:pt idx="5">
                  <c:v>2020</c:v>
                </c:pt>
                <c:pt idx="6">
                  <c:v>2021</c:v>
                </c:pt>
              </c:numCache>
            </c:numRef>
          </c:cat>
          <c:val>
            <c:numRef>
              <c:f>dividend!$B$2:$H$2</c:f>
              <c:numCache>
                <c:formatCode>_("$"* #,##0.00_);_("$"* \(#,##0.00\);_("$"* "-"??_);_(@_)</c:formatCode>
                <c:ptCount val="7"/>
                <c:pt idx="0">
                  <c:v>1.5</c:v>
                </c:pt>
                <c:pt idx="1">
                  <c:v>1.65</c:v>
                </c:pt>
                <c:pt idx="2">
                  <c:v>1.82</c:v>
                </c:pt>
                <c:pt idx="3">
                  <c:v>2</c:v>
                </c:pt>
                <c:pt idx="4">
                  <c:v>2.2000000000000002</c:v>
                </c:pt>
                <c:pt idx="5">
                  <c:v>2.4</c:v>
                </c:pt>
                <c:pt idx="6">
                  <c:v>2.6</c:v>
                </c:pt>
              </c:numCache>
            </c:numRef>
          </c:val>
          <c:extLst>
            <c:ext xmlns:c16="http://schemas.microsoft.com/office/drawing/2014/chart" uri="{C3380CC4-5D6E-409C-BE32-E72D297353CC}">
              <c16:uniqueId val="{00000000-FC35-4799-92AF-BA54ED8525DA}"/>
            </c:ext>
          </c:extLst>
        </c:ser>
        <c:dLbls>
          <c:dLblPos val="outEnd"/>
          <c:showLegendKey val="0"/>
          <c:showVal val="1"/>
          <c:showCatName val="0"/>
          <c:showSerName val="0"/>
          <c:showPercent val="0"/>
          <c:showBubbleSize val="0"/>
        </c:dLbls>
        <c:gapWidth val="137"/>
        <c:overlap val="-23"/>
        <c:axId val="1974132799"/>
        <c:axId val="1974139455"/>
      </c:barChart>
      <c:catAx>
        <c:axId val="197413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74139455"/>
        <c:crosses val="autoZero"/>
        <c:auto val="1"/>
        <c:lblAlgn val="ctr"/>
        <c:lblOffset val="100"/>
        <c:noMultiLvlLbl val="0"/>
      </c:catAx>
      <c:valAx>
        <c:axId val="1974139455"/>
        <c:scaling>
          <c:orientation val="minMax"/>
        </c:scaling>
        <c:delete val="1"/>
        <c:axPos val="l"/>
        <c:numFmt formatCode="_(&quot;$&quot;* #,##0.00_);_(&quot;$&quot;* \(#,##0.00\);_(&quot;$&quot;* &quot;-&quot;??_);_(@_)" sourceLinked="1"/>
        <c:majorTickMark val="none"/>
        <c:minorTickMark val="none"/>
        <c:tickLblPos val="nextTo"/>
        <c:crossAx val="197413279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03C6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buyback!$C$3:$C$8</c:f>
              <c:numCache>
                <c:formatCode>General</c:formatCode>
                <c:ptCount val="6"/>
                <c:pt idx="0">
                  <c:v>2010</c:v>
                </c:pt>
                <c:pt idx="1">
                  <c:v>2012</c:v>
                </c:pt>
                <c:pt idx="2">
                  <c:v>2014</c:v>
                </c:pt>
                <c:pt idx="3">
                  <c:v>2016</c:v>
                </c:pt>
                <c:pt idx="4">
                  <c:v>2018</c:v>
                </c:pt>
                <c:pt idx="5">
                  <c:v>2020</c:v>
                </c:pt>
              </c:numCache>
            </c:numRef>
          </c:cat>
          <c:val>
            <c:numRef>
              <c:f>buyback!$D$3:$D$8</c:f>
              <c:numCache>
                <c:formatCode>General</c:formatCode>
                <c:ptCount val="6"/>
                <c:pt idx="0">
                  <c:v>375.43</c:v>
                </c:pt>
                <c:pt idx="1">
                  <c:v>325.11</c:v>
                </c:pt>
                <c:pt idx="2">
                  <c:v>321.43</c:v>
                </c:pt>
                <c:pt idx="3">
                  <c:v>305.49</c:v>
                </c:pt>
                <c:pt idx="4">
                  <c:v>285.57</c:v>
                </c:pt>
                <c:pt idx="5">
                  <c:v>281.94</c:v>
                </c:pt>
              </c:numCache>
            </c:numRef>
          </c:val>
          <c:extLst>
            <c:ext xmlns:c16="http://schemas.microsoft.com/office/drawing/2014/chart" uri="{C3380CC4-5D6E-409C-BE32-E72D297353CC}">
              <c16:uniqueId val="{00000000-01B8-41F8-AFBA-C9493C4DAE36}"/>
            </c:ext>
          </c:extLst>
        </c:ser>
        <c:dLbls>
          <c:dLblPos val="outEnd"/>
          <c:showLegendKey val="0"/>
          <c:showVal val="1"/>
          <c:showCatName val="0"/>
          <c:showSerName val="0"/>
          <c:showPercent val="0"/>
          <c:showBubbleSize val="0"/>
        </c:dLbls>
        <c:gapWidth val="219"/>
        <c:overlap val="-27"/>
        <c:axId val="2088418239"/>
        <c:axId val="2088436127"/>
      </c:barChart>
      <c:catAx>
        <c:axId val="208841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88436127"/>
        <c:crosses val="autoZero"/>
        <c:auto val="1"/>
        <c:lblAlgn val="ctr"/>
        <c:lblOffset val="100"/>
        <c:noMultiLvlLbl val="0"/>
      </c:catAx>
      <c:valAx>
        <c:axId val="2088436127"/>
        <c:scaling>
          <c:orientation val="minMax"/>
        </c:scaling>
        <c:delete val="1"/>
        <c:axPos val="l"/>
        <c:numFmt formatCode="General" sourceLinked="1"/>
        <c:majorTickMark val="none"/>
        <c:minorTickMark val="none"/>
        <c:tickLblPos val="nextTo"/>
        <c:crossAx val="208841823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03C6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Sales'!$B$1:$G$1</c:f>
              <c:numCache>
                <c:formatCode>General</c:formatCode>
                <c:ptCount val="6"/>
                <c:pt idx="0">
                  <c:v>2015</c:v>
                </c:pt>
                <c:pt idx="1">
                  <c:v>2016</c:v>
                </c:pt>
                <c:pt idx="2">
                  <c:v>2017</c:v>
                </c:pt>
                <c:pt idx="3">
                  <c:v>2018</c:v>
                </c:pt>
                <c:pt idx="4">
                  <c:v>2019</c:v>
                </c:pt>
                <c:pt idx="5">
                  <c:v>2020</c:v>
                </c:pt>
              </c:numCache>
            </c:numRef>
          </c:cat>
          <c:val>
            <c:numRef>
              <c:f>'International Sales'!$B$2:$G$2</c:f>
              <c:numCache>
                <c:formatCode>_("$"* #,##0_);_("$"* \(#,##0\);_("$"* "-"??_);_(@_)</c:formatCode>
                <c:ptCount val="6"/>
                <c:pt idx="0">
                  <c:v>9011</c:v>
                </c:pt>
                <c:pt idx="1">
                  <c:v>12679</c:v>
                </c:pt>
                <c:pt idx="2">
                  <c:v>14334</c:v>
                </c:pt>
                <c:pt idx="3">
                  <c:v>15156</c:v>
                </c:pt>
                <c:pt idx="4">
                  <c:v>16531</c:v>
                </c:pt>
                <c:pt idx="5">
                  <c:v>16386</c:v>
                </c:pt>
              </c:numCache>
            </c:numRef>
          </c:val>
          <c:extLst>
            <c:ext xmlns:c16="http://schemas.microsoft.com/office/drawing/2014/chart" uri="{C3380CC4-5D6E-409C-BE32-E72D297353CC}">
              <c16:uniqueId val="{00000000-3883-4199-88CF-B2C7F248E003}"/>
            </c:ext>
          </c:extLst>
        </c:ser>
        <c:dLbls>
          <c:dLblPos val="outEnd"/>
          <c:showLegendKey val="0"/>
          <c:showVal val="1"/>
          <c:showCatName val="0"/>
          <c:showSerName val="0"/>
          <c:showPercent val="0"/>
          <c:showBubbleSize val="0"/>
        </c:dLbls>
        <c:gapWidth val="219"/>
        <c:overlap val="-27"/>
        <c:axId val="1335183327"/>
        <c:axId val="1335177087"/>
      </c:barChart>
      <c:catAx>
        <c:axId val="133518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35177087"/>
        <c:crosses val="autoZero"/>
        <c:auto val="1"/>
        <c:lblAlgn val="ctr"/>
        <c:lblOffset val="100"/>
        <c:noMultiLvlLbl val="0"/>
      </c:catAx>
      <c:valAx>
        <c:axId val="1335177087"/>
        <c:scaling>
          <c:orientation val="minMax"/>
        </c:scaling>
        <c:delete val="1"/>
        <c:axPos val="l"/>
        <c:numFmt formatCode="_(&quot;$&quot;* #,##0_);_(&quot;$&quot;* \(#,##0\);_(&quot;$&quot;* &quot;-&quot;??_);_(@_)" sourceLinked="1"/>
        <c:majorTickMark val="none"/>
        <c:minorTickMark val="none"/>
        <c:tickLblPos val="nextTo"/>
        <c:crossAx val="133518332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03C6C"/>
            </a:solidFill>
            <a:ln>
              <a:noFill/>
            </a:ln>
            <a:effectLst/>
          </c:spPr>
          <c:invertIfNegative val="0"/>
          <c:dLbls>
            <c:delete val="1"/>
          </c:dLbls>
          <c:cat>
            <c:strRef>
              <c:f>'Space TAM'!$B$3:$F$3</c:f>
              <c:strCache>
                <c:ptCount val="5"/>
                <c:pt idx="0">
                  <c:v>2020A</c:v>
                </c:pt>
                <c:pt idx="1">
                  <c:v>2025P</c:v>
                </c:pt>
                <c:pt idx="2">
                  <c:v>2030P</c:v>
                </c:pt>
                <c:pt idx="3">
                  <c:v>2035P</c:v>
                </c:pt>
                <c:pt idx="4">
                  <c:v>2040P</c:v>
                </c:pt>
              </c:strCache>
            </c:strRef>
          </c:cat>
          <c:val>
            <c:numRef>
              <c:f>'Space TAM'!$B$4:$F$4</c:f>
              <c:numCache>
                <c:formatCode>General</c:formatCode>
                <c:ptCount val="5"/>
                <c:pt idx="0">
                  <c:v>350</c:v>
                </c:pt>
                <c:pt idx="1">
                  <c:v>465</c:v>
                </c:pt>
                <c:pt idx="2">
                  <c:v>600</c:v>
                </c:pt>
                <c:pt idx="3">
                  <c:v>800</c:v>
                </c:pt>
                <c:pt idx="4">
                  <c:v>1000</c:v>
                </c:pt>
              </c:numCache>
            </c:numRef>
          </c:val>
          <c:extLst>
            <c:ext xmlns:c16="http://schemas.microsoft.com/office/drawing/2014/chart" uri="{C3380CC4-5D6E-409C-BE32-E72D297353CC}">
              <c16:uniqueId val="{00000000-AAA5-416A-93EF-E76BC8FEBCEF}"/>
            </c:ext>
          </c:extLst>
        </c:ser>
        <c:dLbls>
          <c:dLblPos val="outEnd"/>
          <c:showLegendKey val="0"/>
          <c:showVal val="1"/>
          <c:showCatName val="0"/>
          <c:showSerName val="0"/>
          <c:showPercent val="0"/>
          <c:showBubbleSize val="0"/>
        </c:dLbls>
        <c:gapWidth val="116"/>
        <c:overlap val="-27"/>
        <c:axId val="1340890207"/>
        <c:axId val="1340897279"/>
      </c:barChart>
      <c:catAx>
        <c:axId val="134089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40897279"/>
        <c:crosses val="autoZero"/>
        <c:auto val="1"/>
        <c:lblAlgn val="ctr"/>
        <c:lblOffset val="100"/>
        <c:noMultiLvlLbl val="0"/>
      </c:catAx>
      <c:valAx>
        <c:axId val="1340897279"/>
        <c:scaling>
          <c:orientation val="minMax"/>
          <c:max val="1100"/>
        </c:scaling>
        <c:delete val="1"/>
        <c:axPos val="l"/>
        <c:numFmt formatCode="General" sourceLinked="1"/>
        <c:majorTickMark val="out"/>
        <c:minorTickMark val="none"/>
        <c:tickLblPos val="nextTo"/>
        <c:crossAx val="134089020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FC1C5"/>
            </a:solidFill>
            <a:ln>
              <a:noFill/>
            </a:ln>
            <a:effectLst/>
          </c:spPr>
          <c:invertIfNegative val="0"/>
          <c:dPt>
            <c:idx val="0"/>
            <c:invertIfNegative val="0"/>
            <c:bubble3D val="0"/>
            <c:spPr>
              <a:solidFill>
                <a:srgbClr val="203C6C"/>
              </a:solidFill>
              <a:ln>
                <a:noFill/>
              </a:ln>
              <a:effectLst/>
            </c:spPr>
            <c:extLst>
              <c:ext xmlns:c16="http://schemas.microsoft.com/office/drawing/2014/chart" uri="{C3380CC4-5D6E-409C-BE32-E72D297353CC}">
                <c16:uniqueId val="{00000001-67EC-4897-BEFB-81DA525CF94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'Margin and Stuff Comps'!$A$2:$A$7</c:f>
              <c:strCache>
                <c:ptCount val="6"/>
                <c:pt idx="0">
                  <c:v>LMT</c:v>
                </c:pt>
                <c:pt idx="1">
                  <c:v>GD</c:v>
                </c:pt>
                <c:pt idx="2">
                  <c:v>NOC</c:v>
                </c:pt>
                <c:pt idx="3">
                  <c:v>RTX</c:v>
                </c:pt>
                <c:pt idx="4">
                  <c:v>LHX</c:v>
                </c:pt>
                <c:pt idx="5">
                  <c:v>Ex-LMT Average</c:v>
                </c:pt>
              </c:strCache>
            </c:strRef>
          </c:cat>
          <c:val>
            <c:numRef>
              <c:f>'Margin and Stuff Comps'!$B$2:$B$7</c:f>
              <c:numCache>
                <c:formatCode>0.00%</c:formatCode>
                <c:ptCount val="6"/>
                <c:pt idx="0">
                  <c:v>0.13600000000000001</c:v>
                </c:pt>
                <c:pt idx="1">
                  <c:v>0.111</c:v>
                </c:pt>
                <c:pt idx="2">
                  <c:v>0.115</c:v>
                </c:pt>
                <c:pt idx="3">
                  <c:v>4.3999999999999997E-2</c:v>
                </c:pt>
                <c:pt idx="4">
                  <c:v>0.14000000000000001</c:v>
                </c:pt>
                <c:pt idx="5">
                  <c:v>0.10250000000000001</c:v>
                </c:pt>
              </c:numCache>
            </c:numRef>
          </c:val>
          <c:extLst>
            <c:ext xmlns:c16="http://schemas.microsoft.com/office/drawing/2014/chart" uri="{C3380CC4-5D6E-409C-BE32-E72D297353CC}">
              <c16:uniqueId val="{00000000-67EC-4897-BEFB-81DA525CF947}"/>
            </c:ext>
          </c:extLst>
        </c:ser>
        <c:dLbls>
          <c:dLblPos val="outEnd"/>
          <c:showLegendKey val="0"/>
          <c:showVal val="1"/>
          <c:showCatName val="0"/>
          <c:showSerName val="0"/>
          <c:showPercent val="0"/>
          <c:showBubbleSize val="0"/>
        </c:dLbls>
        <c:gapWidth val="219"/>
        <c:overlap val="-27"/>
        <c:axId val="1814900767"/>
        <c:axId val="1814901183"/>
      </c:barChart>
      <c:catAx>
        <c:axId val="181490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4901183"/>
        <c:crosses val="autoZero"/>
        <c:auto val="1"/>
        <c:lblAlgn val="ctr"/>
        <c:lblOffset val="100"/>
        <c:noMultiLvlLbl val="0"/>
      </c:catAx>
      <c:valAx>
        <c:axId val="1814901183"/>
        <c:scaling>
          <c:orientation val="minMax"/>
        </c:scaling>
        <c:delete val="1"/>
        <c:axPos val="l"/>
        <c:numFmt formatCode="0.00%" sourceLinked="1"/>
        <c:majorTickMark val="none"/>
        <c:minorTickMark val="none"/>
        <c:tickLblPos val="nextTo"/>
        <c:crossAx val="1814900767"/>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'[LMT Financial Overview.xlsx]LMT SPY IND Data'!$B$2</c:f>
              <c:strCache>
                <c:ptCount val="1"/>
                <c:pt idx="0">
                  <c:v>Close</c:v>
                </c:pt>
              </c:strCache>
            </c:strRef>
          </c:tx>
          <c:spPr>
            <a:ln w="19050" cap="rnd">
              <a:solidFill>
                <a:srgbClr val="203C6C"/>
              </a:solidFill>
              <a:round/>
            </a:ln>
            <a:effectLst/>
          </c:spPr>
          <c:marker>
            <c:symbol val="none"/>
          </c:marker>
          <c:cat>
            <c:numRef>
              <c:f>'[LMT Financial Overview.xlsx]LMT SPY IND Data'!$A$3:$A$255</c:f>
              <c:numCache>
                <c:formatCode>m/d/yyyy</c:formatCode>
                <c:ptCount val="253"/>
                <c:pt idx="0">
                  <c:v>44272</c:v>
                </c:pt>
                <c:pt idx="1">
                  <c:v>44271</c:v>
                </c:pt>
                <c:pt idx="2">
                  <c:v>44270</c:v>
                </c:pt>
                <c:pt idx="3">
                  <c:v>44267</c:v>
                </c:pt>
                <c:pt idx="4">
                  <c:v>44266</c:v>
                </c:pt>
                <c:pt idx="5">
                  <c:v>44265</c:v>
                </c:pt>
                <c:pt idx="6">
                  <c:v>44264</c:v>
                </c:pt>
                <c:pt idx="7">
                  <c:v>44263</c:v>
                </c:pt>
                <c:pt idx="8">
                  <c:v>44260</c:v>
                </c:pt>
                <c:pt idx="9">
                  <c:v>44259</c:v>
                </c:pt>
                <c:pt idx="10">
                  <c:v>44258</c:v>
                </c:pt>
                <c:pt idx="11">
                  <c:v>44257</c:v>
                </c:pt>
                <c:pt idx="12">
                  <c:v>44256</c:v>
                </c:pt>
                <c:pt idx="13">
                  <c:v>44253</c:v>
                </c:pt>
                <c:pt idx="14">
                  <c:v>44252</c:v>
                </c:pt>
                <c:pt idx="15">
                  <c:v>44251</c:v>
                </c:pt>
                <c:pt idx="16">
                  <c:v>44250</c:v>
                </c:pt>
                <c:pt idx="17">
                  <c:v>44249</c:v>
                </c:pt>
                <c:pt idx="18">
                  <c:v>44246</c:v>
                </c:pt>
                <c:pt idx="19">
                  <c:v>44245</c:v>
                </c:pt>
                <c:pt idx="20">
                  <c:v>44244</c:v>
                </c:pt>
                <c:pt idx="21">
                  <c:v>44243</c:v>
                </c:pt>
                <c:pt idx="22">
                  <c:v>44239</c:v>
                </c:pt>
                <c:pt idx="23">
                  <c:v>44238</c:v>
                </c:pt>
                <c:pt idx="24">
                  <c:v>44237</c:v>
                </c:pt>
                <c:pt idx="25">
                  <c:v>44236</c:v>
                </c:pt>
                <c:pt idx="26">
                  <c:v>44235</c:v>
                </c:pt>
                <c:pt idx="27">
                  <c:v>44232</c:v>
                </c:pt>
                <c:pt idx="28">
                  <c:v>44231</c:v>
                </c:pt>
                <c:pt idx="29">
                  <c:v>44230</c:v>
                </c:pt>
                <c:pt idx="30">
                  <c:v>44229</c:v>
                </c:pt>
                <c:pt idx="31">
                  <c:v>44228</c:v>
                </c:pt>
                <c:pt idx="32">
                  <c:v>44225</c:v>
                </c:pt>
                <c:pt idx="33">
                  <c:v>44224</c:v>
                </c:pt>
                <c:pt idx="34">
                  <c:v>44223</c:v>
                </c:pt>
                <c:pt idx="35">
                  <c:v>44222</c:v>
                </c:pt>
                <c:pt idx="36">
                  <c:v>44221</c:v>
                </c:pt>
                <c:pt idx="37">
                  <c:v>44218</c:v>
                </c:pt>
                <c:pt idx="38">
                  <c:v>44217</c:v>
                </c:pt>
                <c:pt idx="39">
                  <c:v>44216</c:v>
                </c:pt>
                <c:pt idx="40">
                  <c:v>44215</c:v>
                </c:pt>
                <c:pt idx="41">
                  <c:v>44211</c:v>
                </c:pt>
                <c:pt idx="42">
                  <c:v>44210</c:v>
                </c:pt>
                <c:pt idx="43">
                  <c:v>44209</c:v>
                </c:pt>
                <c:pt idx="44">
                  <c:v>44208</c:v>
                </c:pt>
                <c:pt idx="45">
                  <c:v>44207</c:v>
                </c:pt>
                <c:pt idx="46">
                  <c:v>44204</c:v>
                </c:pt>
                <c:pt idx="47">
                  <c:v>44203</c:v>
                </c:pt>
                <c:pt idx="48">
                  <c:v>44202</c:v>
                </c:pt>
                <c:pt idx="49">
                  <c:v>44201</c:v>
                </c:pt>
                <c:pt idx="50">
                  <c:v>44200</c:v>
                </c:pt>
                <c:pt idx="51">
                  <c:v>44196</c:v>
                </c:pt>
                <c:pt idx="52">
                  <c:v>44195</c:v>
                </c:pt>
                <c:pt idx="53">
                  <c:v>44194</c:v>
                </c:pt>
                <c:pt idx="54">
                  <c:v>44193</c:v>
                </c:pt>
                <c:pt idx="55">
                  <c:v>44189</c:v>
                </c:pt>
                <c:pt idx="56">
                  <c:v>44188</c:v>
                </c:pt>
                <c:pt idx="57">
                  <c:v>44187</c:v>
                </c:pt>
                <c:pt idx="58">
                  <c:v>44186</c:v>
                </c:pt>
                <c:pt idx="59">
                  <c:v>44183</c:v>
                </c:pt>
                <c:pt idx="60">
                  <c:v>44182</c:v>
                </c:pt>
                <c:pt idx="61">
                  <c:v>44181</c:v>
                </c:pt>
                <c:pt idx="62">
                  <c:v>44180</c:v>
                </c:pt>
                <c:pt idx="63">
                  <c:v>44179</c:v>
                </c:pt>
                <c:pt idx="64">
                  <c:v>44176</c:v>
                </c:pt>
                <c:pt idx="65">
                  <c:v>44175</c:v>
                </c:pt>
                <c:pt idx="66">
                  <c:v>44174</c:v>
                </c:pt>
                <c:pt idx="67">
                  <c:v>44173</c:v>
                </c:pt>
                <c:pt idx="68">
                  <c:v>44172</c:v>
                </c:pt>
                <c:pt idx="69">
                  <c:v>44169</c:v>
                </c:pt>
                <c:pt idx="70">
                  <c:v>44168</c:v>
                </c:pt>
                <c:pt idx="71">
                  <c:v>44167</c:v>
                </c:pt>
                <c:pt idx="72">
                  <c:v>44166</c:v>
                </c:pt>
                <c:pt idx="73">
                  <c:v>44165</c:v>
                </c:pt>
                <c:pt idx="74">
                  <c:v>44162</c:v>
                </c:pt>
                <c:pt idx="75">
                  <c:v>44160</c:v>
                </c:pt>
                <c:pt idx="76">
                  <c:v>44159</c:v>
                </c:pt>
                <c:pt idx="77">
                  <c:v>44158</c:v>
                </c:pt>
                <c:pt idx="78">
                  <c:v>44155</c:v>
                </c:pt>
                <c:pt idx="79">
                  <c:v>44154</c:v>
                </c:pt>
                <c:pt idx="80">
                  <c:v>44153</c:v>
                </c:pt>
                <c:pt idx="81">
                  <c:v>44152</c:v>
                </c:pt>
                <c:pt idx="82">
                  <c:v>44151</c:v>
                </c:pt>
                <c:pt idx="83">
                  <c:v>44148</c:v>
                </c:pt>
                <c:pt idx="84">
                  <c:v>44147</c:v>
                </c:pt>
                <c:pt idx="85">
                  <c:v>44146</c:v>
                </c:pt>
                <c:pt idx="86">
                  <c:v>44145</c:v>
                </c:pt>
                <c:pt idx="87">
                  <c:v>44144</c:v>
                </c:pt>
                <c:pt idx="88">
                  <c:v>44141</c:v>
                </c:pt>
                <c:pt idx="89">
                  <c:v>44140</c:v>
                </c:pt>
                <c:pt idx="90">
                  <c:v>44139</c:v>
                </c:pt>
                <c:pt idx="91">
                  <c:v>44138</c:v>
                </c:pt>
                <c:pt idx="92">
                  <c:v>44137</c:v>
                </c:pt>
                <c:pt idx="93">
                  <c:v>44134</c:v>
                </c:pt>
                <c:pt idx="94">
                  <c:v>44133</c:v>
                </c:pt>
                <c:pt idx="95">
                  <c:v>44132</c:v>
                </c:pt>
                <c:pt idx="96">
                  <c:v>44131</c:v>
                </c:pt>
                <c:pt idx="97">
                  <c:v>44130</c:v>
                </c:pt>
                <c:pt idx="98">
                  <c:v>44127</c:v>
                </c:pt>
                <c:pt idx="99">
                  <c:v>44126</c:v>
                </c:pt>
                <c:pt idx="100">
                  <c:v>44125</c:v>
                </c:pt>
                <c:pt idx="101">
                  <c:v>44124</c:v>
                </c:pt>
                <c:pt idx="102">
                  <c:v>44123</c:v>
                </c:pt>
                <c:pt idx="103">
                  <c:v>44120</c:v>
                </c:pt>
                <c:pt idx="104">
                  <c:v>44119</c:v>
                </c:pt>
                <c:pt idx="105">
                  <c:v>44118</c:v>
                </c:pt>
                <c:pt idx="106">
                  <c:v>44117</c:v>
                </c:pt>
                <c:pt idx="107">
                  <c:v>44116</c:v>
                </c:pt>
                <c:pt idx="108">
                  <c:v>44113</c:v>
                </c:pt>
                <c:pt idx="109">
                  <c:v>44112</c:v>
                </c:pt>
                <c:pt idx="110">
                  <c:v>44111</c:v>
                </c:pt>
                <c:pt idx="111">
                  <c:v>44110</c:v>
                </c:pt>
                <c:pt idx="112">
                  <c:v>44109</c:v>
                </c:pt>
                <c:pt idx="113">
                  <c:v>44106</c:v>
                </c:pt>
                <c:pt idx="114">
                  <c:v>44105</c:v>
                </c:pt>
                <c:pt idx="115">
                  <c:v>44104</c:v>
                </c:pt>
                <c:pt idx="116">
                  <c:v>44103</c:v>
                </c:pt>
                <c:pt idx="117">
                  <c:v>44102</c:v>
                </c:pt>
                <c:pt idx="118">
                  <c:v>44099</c:v>
                </c:pt>
                <c:pt idx="119">
                  <c:v>44098</c:v>
                </c:pt>
                <c:pt idx="120">
                  <c:v>44097</c:v>
                </c:pt>
                <c:pt idx="121">
                  <c:v>44096</c:v>
                </c:pt>
                <c:pt idx="122">
                  <c:v>44095</c:v>
                </c:pt>
                <c:pt idx="123">
                  <c:v>44092</c:v>
                </c:pt>
                <c:pt idx="124">
                  <c:v>44091</c:v>
                </c:pt>
                <c:pt idx="125">
                  <c:v>44090</c:v>
                </c:pt>
                <c:pt idx="126">
                  <c:v>44089</c:v>
                </c:pt>
                <c:pt idx="127">
                  <c:v>44088</c:v>
                </c:pt>
                <c:pt idx="128">
                  <c:v>44085</c:v>
                </c:pt>
                <c:pt idx="129">
                  <c:v>44084</c:v>
                </c:pt>
                <c:pt idx="130">
                  <c:v>44083</c:v>
                </c:pt>
                <c:pt idx="131">
                  <c:v>44082</c:v>
                </c:pt>
                <c:pt idx="132">
                  <c:v>44078</c:v>
                </c:pt>
                <c:pt idx="133">
                  <c:v>44077</c:v>
                </c:pt>
                <c:pt idx="134">
                  <c:v>44076</c:v>
                </c:pt>
                <c:pt idx="135">
                  <c:v>44075</c:v>
                </c:pt>
                <c:pt idx="136">
                  <c:v>44074</c:v>
                </c:pt>
                <c:pt idx="137">
                  <c:v>44071</c:v>
                </c:pt>
                <c:pt idx="138">
                  <c:v>44070</c:v>
                </c:pt>
                <c:pt idx="139">
                  <c:v>44069</c:v>
                </c:pt>
                <c:pt idx="140">
                  <c:v>44068</c:v>
                </c:pt>
                <c:pt idx="141">
                  <c:v>44067</c:v>
                </c:pt>
                <c:pt idx="142">
                  <c:v>44064</c:v>
                </c:pt>
                <c:pt idx="143">
                  <c:v>44063</c:v>
                </c:pt>
                <c:pt idx="144">
                  <c:v>44062</c:v>
                </c:pt>
                <c:pt idx="145">
                  <c:v>44061</c:v>
                </c:pt>
                <c:pt idx="146">
                  <c:v>44060</c:v>
                </c:pt>
                <c:pt idx="147">
                  <c:v>44057</c:v>
                </c:pt>
                <c:pt idx="148">
                  <c:v>44056</c:v>
                </c:pt>
                <c:pt idx="149">
                  <c:v>44055</c:v>
                </c:pt>
                <c:pt idx="150">
                  <c:v>44054</c:v>
                </c:pt>
                <c:pt idx="151">
                  <c:v>44053</c:v>
                </c:pt>
                <c:pt idx="152">
                  <c:v>44050</c:v>
                </c:pt>
                <c:pt idx="153">
                  <c:v>44049</c:v>
                </c:pt>
                <c:pt idx="154">
                  <c:v>44048</c:v>
                </c:pt>
                <c:pt idx="155">
                  <c:v>44047</c:v>
                </c:pt>
                <c:pt idx="156">
                  <c:v>44046</c:v>
                </c:pt>
                <c:pt idx="157">
                  <c:v>44043</c:v>
                </c:pt>
                <c:pt idx="158">
                  <c:v>44042</c:v>
                </c:pt>
                <c:pt idx="159">
                  <c:v>44041</c:v>
                </c:pt>
                <c:pt idx="160">
                  <c:v>44040</c:v>
                </c:pt>
                <c:pt idx="161">
                  <c:v>44039</c:v>
                </c:pt>
                <c:pt idx="162">
                  <c:v>44036</c:v>
                </c:pt>
                <c:pt idx="163">
                  <c:v>44035</c:v>
                </c:pt>
                <c:pt idx="164">
                  <c:v>44034</c:v>
                </c:pt>
                <c:pt idx="165">
                  <c:v>44033</c:v>
                </c:pt>
                <c:pt idx="166">
                  <c:v>44032</c:v>
                </c:pt>
                <c:pt idx="167">
                  <c:v>44029</c:v>
                </c:pt>
                <c:pt idx="168">
                  <c:v>44028</c:v>
                </c:pt>
                <c:pt idx="169">
                  <c:v>44027</c:v>
                </c:pt>
                <c:pt idx="170">
                  <c:v>44026</c:v>
                </c:pt>
                <c:pt idx="171">
                  <c:v>44025</c:v>
                </c:pt>
                <c:pt idx="172">
                  <c:v>44022</c:v>
                </c:pt>
                <c:pt idx="173">
                  <c:v>44021</c:v>
                </c:pt>
                <c:pt idx="174">
                  <c:v>44020</c:v>
                </c:pt>
                <c:pt idx="175">
                  <c:v>44019</c:v>
                </c:pt>
                <c:pt idx="176">
                  <c:v>44018</c:v>
                </c:pt>
                <c:pt idx="177">
                  <c:v>44014</c:v>
                </c:pt>
                <c:pt idx="178">
                  <c:v>44013</c:v>
                </c:pt>
                <c:pt idx="179">
                  <c:v>44012</c:v>
                </c:pt>
                <c:pt idx="180">
                  <c:v>44011</c:v>
                </c:pt>
                <c:pt idx="181">
                  <c:v>44008</c:v>
                </c:pt>
                <c:pt idx="182">
                  <c:v>44007</c:v>
                </c:pt>
                <c:pt idx="183">
                  <c:v>44006</c:v>
                </c:pt>
                <c:pt idx="184">
                  <c:v>44005</c:v>
                </c:pt>
                <c:pt idx="185">
                  <c:v>44004</c:v>
                </c:pt>
                <c:pt idx="186">
                  <c:v>44001</c:v>
                </c:pt>
                <c:pt idx="187">
                  <c:v>44000</c:v>
                </c:pt>
                <c:pt idx="188">
                  <c:v>43999</c:v>
                </c:pt>
                <c:pt idx="189">
                  <c:v>43998</c:v>
                </c:pt>
                <c:pt idx="190">
                  <c:v>43997</c:v>
                </c:pt>
                <c:pt idx="191">
                  <c:v>43994</c:v>
                </c:pt>
                <c:pt idx="192">
                  <c:v>43993</c:v>
                </c:pt>
                <c:pt idx="193">
                  <c:v>43992</c:v>
                </c:pt>
                <c:pt idx="194">
                  <c:v>43991</c:v>
                </c:pt>
                <c:pt idx="195">
                  <c:v>43990</c:v>
                </c:pt>
                <c:pt idx="196">
                  <c:v>43987</c:v>
                </c:pt>
                <c:pt idx="197">
                  <c:v>43986</c:v>
                </c:pt>
                <c:pt idx="198">
                  <c:v>43985</c:v>
                </c:pt>
                <c:pt idx="199">
                  <c:v>43984</c:v>
                </c:pt>
                <c:pt idx="200">
                  <c:v>43983</c:v>
                </c:pt>
                <c:pt idx="201">
                  <c:v>43980</c:v>
                </c:pt>
                <c:pt idx="202">
                  <c:v>43979</c:v>
                </c:pt>
                <c:pt idx="203">
                  <c:v>43978</c:v>
                </c:pt>
                <c:pt idx="204">
                  <c:v>43977</c:v>
                </c:pt>
                <c:pt idx="205">
                  <c:v>43973</c:v>
                </c:pt>
                <c:pt idx="206">
                  <c:v>43972</c:v>
                </c:pt>
                <c:pt idx="207">
                  <c:v>43971</c:v>
                </c:pt>
                <c:pt idx="208">
                  <c:v>43970</c:v>
                </c:pt>
                <c:pt idx="209">
                  <c:v>43969</c:v>
                </c:pt>
                <c:pt idx="210">
                  <c:v>43966</c:v>
                </c:pt>
                <c:pt idx="211">
                  <c:v>43965</c:v>
                </c:pt>
                <c:pt idx="212">
                  <c:v>43964</c:v>
                </c:pt>
                <c:pt idx="213">
                  <c:v>43963</c:v>
                </c:pt>
                <c:pt idx="214">
                  <c:v>43962</c:v>
                </c:pt>
                <c:pt idx="215">
                  <c:v>43959</c:v>
                </c:pt>
                <c:pt idx="216">
                  <c:v>43958</c:v>
                </c:pt>
                <c:pt idx="217">
                  <c:v>43957</c:v>
                </c:pt>
                <c:pt idx="218">
                  <c:v>43956</c:v>
                </c:pt>
                <c:pt idx="219">
                  <c:v>43955</c:v>
                </c:pt>
                <c:pt idx="220">
                  <c:v>43952</c:v>
                </c:pt>
                <c:pt idx="221">
                  <c:v>43951</c:v>
                </c:pt>
                <c:pt idx="222">
                  <c:v>43950</c:v>
                </c:pt>
                <c:pt idx="223">
                  <c:v>43949</c:v>
                </c:pt>
                <c:pt idx="224">
                  <c:v>43948</c:v>
                </c:pt>
                <c:pt idx="225">
                  <c:v>43945</c:v>
                </c:pt>
                <c:pt idx="226">
                  <c:v>43944</c:v>
                </c:pt>
                <c:pt idx="227">
                  <c:v>43943</c:v>
                </c:pt>
                <c:pt idx="228">
                  <c:v>43942</c:v>
                </c:pt>
                <c:pt idx="229">
                  <c:v>43941</c:v>
                </c:pt>
                <c:pt idx="230">
                  <c:v>43938</c:v>
                </c:pt>
                <c:pt idx="231">
                  <c:v>43937</c:v>
                </c:pt>
                <c:pt idx="232">
                  <c:v>43936</c:v>
                </c:pt>
                <c:pt idx="233">
                  <c:v>43935</c:v>
                </c:pt>
                <c:pt idx="234">
                  <c:v>43934</c:v>
                </c:pt>
                <c:pt idx="235">
                  <c:v>43930</c:v>
                </c:pt>
                <c:pt idx="236">
                  <c:v>43929</c:v>
                </c:pt>
                <c:pt idx="237">
                  <c:v>43928</c:v>
                </c:pt>
                <c:pt idx="238">
                  <c:v>43927</c:v>
                </c:pt>
                <c:pt idx="239">
                  <c:v>43924</c:v>
                </c:pt>
                <c:pt idx="240">
                  <c:v>43923</c:v>
                </c:pt>
                <c:pt idx="241">
                  <c:v>43922</c:v>
                </c:pt>
                <c:pt idx="242">
                  <c:v>43921</c:v>
                </c:pt>
                <c:pt idx="243">
                  <c:v>43920</c:v>
                </c:pt>
                <c:pt idx="244">
                  <c:v>43917</c:v>
                </c:pt>
                <c:pt idx="245">
                  <c:v>43916</c:v>
                </c:pt>
                <c:pt idx="246">
                  <c:v>43915</c:v>
                </c:pt>
                <c:pt idx="247">
                  <c:v>43914</c:v>
                </c:pt>
                <c:pt idx="248">
                  <c:v>43913</c:v>
                </c:pt>
                <c:pt idx="249">
                  <c:v>43910</c:v>
                </c:pt>
                <c:pt idx="250">
                  <c:v>43909</c:v>
                </c:pt>
                <c:pt idx="251">
                  <c:v>43908</c:v>
                </c:pt>
                <c:pt idx="252">
                  <c:v>43907</c:v>
                </c:pt>
              </c:numCache>
            </c:numRef>
          </c:cat>
          <c:val>
            <c:numRef>
              <c:f>'[LMT Financial Overview.xlsx]LMT SPY IND Data'!$B$3:$B$255</c:f>
              <c:numCache>
                <c:formatCode>0.00</c:formatCode>
                <c:ptCount val="253"/>
                <c:pt idx="0">
                  <c:v>351.01998900000001</c:v>
                </c:pt>
                <c:pt idx="1">
                  <c:v>347.13000499999998</c:v>
                </c:pt>
                <c:pt idx="2">
                  <c:v>346.41000400000001</c:v>
                </c:pt>
                <c:pt idx="3">
                  <c:v>340.19000199999999</c:v>
                </c:pt>
                <c:pt idx="4">
                  <c:v>339.73001099999999</c:v>
                </c:pt>
                <c:pt idx="5">
                  <c:v>340.83999599999999</c:v>
                </c:pt>
                <c:pt idx="6">
                  <c:v>337.5</c:v>
                </c:pt>
                <c:pt idx="7">
                  <c:v>341.45001200000002</c:v>
                </c:pt>
                <c:pt idx="8">
                  <c:v>340.42999300000002</c:v>
                </c:pt>
                <c:pt idx="9">
                  <c:v>338.25</c:v>
                </c:pt>
                <c:pt idx="10">
                  <c:v>340.91000400000001</c:v>
                </c:pt>
                <c:pt idx="11">
                  <c:v>338.58999599999999</c:v>
                </c:pt>
                <c:pt idx="12">
                  <c:v>333.47000100000002</c:v>
                </c:pt>
                <c:pt idx="13">
                  <c:v>330.25</c:v>
                </c:pt>
                <c:pt idx="14">
                  <c:v>341.69000199999999</c:v>
                </c:pt>
                <c:pt idx="15">
                  <c:v>346.52999899999998</c:v>
                </c:pt>
                <c:pt idx="16">
                  <c:v>346.23001099999999</c:v>
                </c:pt>
                <c:pt idx="17">
                  <c:v>340.47000100000002</c:v>
                </c:pt>
                <c:pt idx="18">
                  <c:v>335.42001299999998</c:v>
                </c:pt>
                <c:pt idx="19">
                  <c:v>337.92001299999998</c:v>
                </c:pt>
                <c:pt idx="20">
                  <c:v>337</c:v>
                </c:pt>
                <c:pt idx="21">
                  <c:v>335.02999899999998</c:v>
                </c:pt>
                <c:pt idx="22">
                  <c:v>337.73001099999999</c:v>
                </c:pt>
                <c:pt idx="23">
                  <c:v>339.14001500000001</c:v>
                </c:pt>
                <c:pt idx="24">
                  <c:v>342.19000199999999</c:v>
                </c:pt>
                <c:pt idx="25">
                  <c:v>342.33999599999999</c:v>
                </c:pt>
                <c:pt idx="26">
                  <c:v>337.83999599999999</c:v>
                </c:pt>
                <c:pt idx="27">
                  <c:v>337.040009</c:v>
                </c:pt>
                <c:pt idx="28">
                  <c:v>337.23001099999999</c:v>
                </c:pt>
                <c:pt idx="29">
                  <c:v>332.39001500000001</c:v>
                </c:pt>
                <c:pt idx="30">
                  <c:v>332.70001200000002</c:v>
                </c:pt>
                <c:pt idx="31">
                  <c:v>324.02999899999998</c:v>
                </c:pt>
                <c:pt idx="32">
                  <c:v>321.82000699999998</c:v>
                </c:pt>
                <c:pt idx="33">
                  <c:v>327.92999300000002</c:v>
                </c:pt>
                <c:pt idx="34">
                  <c:v>332.51001000000002</c:v>
                </c:pt>
                <c:pt idx="35">
                  <c:v>330.69000199999999</c:v>
                </c:pt>
                <c:pt idx="36">
                  <c:v>343.51001000000002</c:v>
                </c:pt>
                <c:pt idx="37">
                  <c:v>339.88000499999998</c:v>
                </c:pt>
                <c:pt idx="38">
                  <c:v>339.67001299999998</c:v>
                </c:pt>
                <c:pt idx="39">
                  <c:v>341.67001299999998</c:v>
                </c:pt>
                <c:pt idx="40">
                  <c:v>341.5</c:v>
                </c:pt>
                <c:pt idx="41">
                  <c:v>347.26998900000001</c:v>
                </c:pt>
                <c:pt idx="42">
                  <c:v>347.44000199999999</c:v>
                </c:pt>
                <c:pt idx="43">
                  <c:v>345.48998999999998</c:v>
                </c:pt>
                <c:pt idx="44">
                  <c:v>341.85000600000001</c:v>
                </c:pt>
                <c:pt idx="45">
                  <c:v>337.67999300000002</c:v>
                </c:pt>
                <c:pt idx="46">
                  <c:v>336.10000600000001</c:v>
                </c:pt>
                <c:pt idx="47">
                  <c:v>342.54998799999998</c:v>
                </c:pt>
                <c:pt idx="48">
                  <c:v>348.02999899999998</c:v>
                </c:pt>
                <c:pt idx="49">
                  <c:v>348.790009</c:v>
                </c:pt>
                <c:pt idx="50">
                  <c:v>344.64001500000001</c:v>
                </c:pt>
                <c:pt idx="51">
                  <c:v>354.98001099999999</c:v>
                </c:pt>
                <c:pt idx="52">
                  <c:v>354.16000400000001</c:v>
                </c:pt>
                <c:pt idx="53">
                  <c:v>353.89999399999999</c:v>
                </c:pt>
                <c:pt idx="54">
                  <c:v>354.17999300000002</c:v>
                </c:pt>
                <c:pt idx="55">
                  <c:v>351.97000100000002</c:v>
                </c:pt>
                <c:pt idx="56">
                  <c:v>351.60000600000001</c:v>
                </c:pt>
                <c:pt idx="57">
                  <c:v>347.92001299999998</c:v>
                </c:pt>
                <c:pt idx="58">
                  <c:v>349.35000600000001</c:v>
                </c:pt>
                <c:pt idx="59">
                  <c:v>356.02999899999998</c:v>
                </c:pt>
                <c:pt idx="60">
                  <c:v>352.60000600000001</c:v>
                </c:pt>
                <c:pt idx="61">
                  <c:v>354.57000699999998</c:v>
                </c:pt>
                <c:pt idx="62">
                  <c:v>357.57000699999998</c:v>
                </c:pt>
                <c:pt idx="63">
                  <c:v>357.66000400000001</c:v>
                </c:pt>
                <c:pt idx="64">
                  <c:v>361.709991</c:v>
                </c:pt>
                <c:pt idx="65">
                  <c:v>355.39001500000001</c:v>
                </c:pt>
                <c:pt idx="66">
                  <c:v>361.35000600000001</c:v>
                </c:pt>
                <c:pt idx="67">
                  <c:v>359.23001099999999</c:v>
                </c:pt>
                <c:pt idx="68">
                  <c:v>362.13000499999998</c:v>
                </c:pt>
                <c:pt idx="69">
                  <c:v>366.60998499999999</c:v>
                </c:pt>
                <c:pt idx="70">
                  <c:v>362.02999899999998</c:v>
                </c:pt>
                <c:pt idx="71">
                  <c:v>361.35998499999999</c:v>
                </c:pt>
                <c:pt idx="72">
                  <c:v>364.98998999999998</c:v>
                </c:pt>
                <c:pt idx="73">
                  <c:v>365</c:v>
                </c:pt>
                <c:pt idx="74">
                  <c:v>374.33999599999999</c:v>
                </c:pt>
                <c:pt idx="75">
                  <c:v>378.33999599999999</c:v>
                </c:pt>
                <c:pt idx="76">
                  <c:v>378.48001099999999</c:v>
                </c:pt>
                <c:pt idx="77">
                  <c:v>370.85000600000001</c:v>
                </c:pt>
                <c:pt idx="78">
                  <c:v>368.01998900000001</c:v>
                </c:pt>
                <c:pt idx="79">
                  <c:v>376.459991</c:v>
                </c:pt>
                <c:pt idx="80">
                  <c:v>377.55999800000001</c:v>
                </c:pt>
                <c:pt idx="81">
                  <c:v>375.89999399999999</c:v>
                </c:pt>
                <c:pt idx="82">
                  <c:v>377.13000499999998</c:v>
                </c:pt>
                <c:pt idx="83">
                  <c:v>375.14001500000001</c:v>
                </c:pt>
                <c:pt idx="84">
                  <c:v>367.89001500000001</c:v>
                </c:pt>
                <c:pt idx="85">
                  <c:v>369.27999899999998</c:v>
                </c:pt>
                <c:pt idx="86">
                  <c:v>371.27999899999998</c:v>
                </c:pt>
                <c:pt idx="87">
                  <c:v>363.95001200000002</c:v>
                </c:pt>
                <c:pt idx="88">
                  <c:v>361.26998900000001</c:v>
                </c:pt>
                <c:pt idx="89">
                  <c:v>364.70001200000002</c:v>
                </c:pt>
                <c:pt idx="90">
                  <c:v>372.16000400000001</c:v>
                </c:pt>
                <c:pt idx="91">
                  <c:v>363.44000199999999</c:v>
                </c:pt>
                <c:pt idx="92">
                  <c:v>352.42001299999998</c:v>
                </c:pt>
                <c:pt idx="93">
                  <c:v>350.13000499999998</c:v>
                </c:pt>
                <c:pt idx="94">
                  <c:v>352.44000199999999</c:v>
                </c:pt>
                <c:pt idx="95">
                  <c:v>350.85998499999999</c:v>
                </c:pt>
                <c:pt idx="96">
                  <c:v>362.42999300000002</c:v>
                </c:pt>
                <c:pt idx="97">
                  <c:v>368.54998799999998</c:v>
                </c:pt>
                <c:pt idx="98">
                  <c:v>374.32998700000002</c:v>
                </c:pt>
                <c:pt idx="99">
                  <c:v>368.959991</c:v>
                </c:pt>
                <c:pt idx="100">
                  <c:v>367.14001500000001</c:v>
                </c:pt>
                <c:pt idx="101">
                  <c:v>372.209991</c:v>
                </c:pt>
                <c:pt idx="102">
                  <c:v>383.709991</c:v>
                </c:pt>
                <c:pt idx="103">
                  <c:v>386.5</c:v>
                </c:pt>
                <c:pt idx="104">
                  <c:v>386.11999500000002</c:v>
                </c:pt>
                <c:pt idx="105">
                  <c:v>390.72000100000002</c:v>
                </c:pt>
                <c:pt idx="106">
                  <c:v>388.95001200000002</c:v>
                </c:pt>
                <c:pt idx="107">
                  <c:v>388.92001299999998</c:v>
                </c:pt>
                <c:pt idx="108">
                  <c:v>385.92999300000002</c:v>
                </c:pt>
                <c:pt idx="109">
                  <c:v>388.58999599999999</c:v>
                </c:pt>
                <c:pt idx="110">
                  <c:v>382.94000199999999</c:v>
                </c:pt>
                <c:pt idx="111">
                  <c:v>376.459991</c:v>
                </c:pt>
                <c:pt idx="112">
                  <c:v>383.959991</c:v>
                </c:pt>
                <c:pt idx="113">
                  <c:v>380.57998700000002</c:v>
                </c:pt>
                <c:pt idx="114">
                  <c:v>380.89001500000001</c:v>
                </c:pt>
                <c:pt idx="115">
                  <c:v>383.27999899999998</c:v>
                </c:pt>
                <c:pt idx="116">
                  <c:v>388.73998999999998</c:v>
                </c:pt>
                <c:pt idx="117">
                  <c:v>390.51001000000002</c:v>
                </c:pt>
                <c:pt idx="118">
                  <c:v>386.70001200000002</c:v>
                </c:pt>
                <c:pt idx="119">
                  <c:v>378.76001000000002</c:v>
                </c:pt>
                <c:pt idx="120">
                  <c:v>383.23998999999998</c:v>
                </c:pt>
                <c:pt idx="121">
                  <c:v>388.42001299999998</c:v>
                </c:pt>
                <c:pt idx="122">
                  <c:v>379.60998499999999</c:v>
                </c:pt>
                <c:pt idx="123">
                  <c:v>395.14001500000001</c:v>
                </c:pt>
                <c:pt idx="124">
                  <c:v>395.94000199999999</c:v>
                </c:pt>
                <c:pt idx="125">
                  <c:v>395.57998700000002</c:v>
                </c:pt>
                <c:pt idx="126">
                  <c:v>392.54998799999998</c:v>
                </c:pt>
                <c:pt idx="127">
                  <c:v>393.75</c:v>
                </c:pt>
                <c:pt idx="128">
                  <c:v>389.45001200000002</c:v>
                </c:pt>
                <c:pt idx="129">
                  <c:v>379.10998499999999</c:v>
                </c:pt>
                <c:pt idx="130">
                  <c:v>385.23998999999998</c:v>
                </c:pt>
                <c:pt idx="131">
                  <c:v>380.23001099999999</c:v>
                </c:pt>
                <c:pt idx="132">
                  <c:v>385.01998900000001</c:v>
                </c:pt>
                <c:pt idx="133">
                  <c:v>386.290009</c:v>
                </c:pt>
                <c:pt idx="134">
                  <c:v>398.07000699999998</c:v>
                </c:pt>
                <c:pt idx="135">
                  <c:v>386.80999800000001</c:v>
                </c:pt>
                <c:pt idx="136">
                  <c:v>390.26001000000002</c:v>
                </c:pt>
                <c:pt idx="137">
                  <c:v>395.58999599999999</c:v>
                </c:pt>
                <c:pt idx="138">
                  <c:v>395.01998900000001</c:v>
                </c:pt>
                <c:pt idx="139">
                  <c:v>395.44000199999999</c:v>
                </c:pt>
                <c:pt idx="140">
                  <c:v>394.83999599999999</c:v>
                </c:pt>
                <c:pt idx="141">
                  <c:v>395.040009</c:v>
                </c:pt>
                <c:pt idx="142">
                  <c:v>389.57000699999998</c:v>
                </c:pt>
                <c:pt idx="143">
                  <c:v>387.88000499999998</c:v>
                </c:pt>
                <c:pt idx="144">
                  <c:v>390.04998799999998</c:v>
                </c:pt>
                <c:pt idx="145">
                  <c:v>390.26001000000002</c:v>
                </c:pt>
                <c:pt idx="146">
                  <c:v>388.959991</c:v>
                </c:pt>
                <c:pt idx="147">
                  <c:v>391.42001299999998</c:v>
                </c:pt>
                <c:pt idx="148">
                  <c:v>389.23998999999998</c:v>
                </c:pt>
                <c:pt idx="149">
                  <c:v>392.44000199999999</c:v>
                </c:pt>
                <c:pt idx="150">
                  <c:v>391.959991</c:v>
                </c:pt>
                <c:pt idx="151">
                  <c:v>389.26001000000002</c:v>
                </c:pt>
                <c:pt idx="152">
                  <c:v>385.61999500000002</c:v>
                </c:pt>
                <c:pt idx="153">
                  <c:v>379.73998999999998</c:v>
                </c:pt>
                <c:pt idx="154">
                  <c:v>383.5</c:v>
                </c:pt>
                <c:pt idx="155">
                  <c:v>377.98998999999998</c:v>
                </c:pt>
                <c:pt idx="156">
                  <c:v>377.10000600000001</c:v>
                </c:pt>
                <c:pt idx="157">
                  <c:v>378.97000100000002</c:v>
                </c:pt>
                <c:pt idx="158">
                  <c:v>381.72000100000002</c:v>
                </c:pt>
                <c:pt idx="159">
                  <c:v>387.29998799999998</c:v>
                </c:pt>
                <c:pt idx="160">
                  <c:v>386.66000400000001</c:v>
                </c:pt>
                <c:pt idx="161">
                  <c:v>382.08999599999999</c:v>
                </c:pt>
                <c:pt idx="162">
                  <c:v>386.209991</c:v>
                </c:pt>
                <c:pt idx="163">
                  <c:v>387.61999500000002</c:v>
                </c:pt>
                <c:pt idx="164">
                  <c:v>394.07998700000002</c:v>
                </c:pt>
                <c:pt idx="165">
                  <c:v>375.11999500000002</c:v>
                </c:pt>
                <c:pt idx="166">
                  <c:v>365.52999899999998</c:v>
                </c:pt>
                <c:pt idx="167">
                  <c:v>368.5</c:v>
                </c:pt>
                <c:pt idx="168">
                  <c:v>365.88000499999998</c:v>
                </c:pt>
                <c:pt idx="169">
                  <c:v>364.55999800000001</c:v>
                </c:pt>
                <c:pt idx="170">
                  <c:v>355.66000400000001</c:v>
                </c:pt>
                <c:pt idx="171">
                  <c:v>353.05999800000001</c:v>
                </c:pt>
                <c:pt idx="172">
                  <c:v>349.25</c:v>
                </c:pt>
                <c:pt idx="173">
                  <c:v>339.959991</c:v>
                </c:pt>
                <c:pt idx="174">
                  <c:v>350.23001099999999</c:v>
                </c:pt>
                <c:pt idx="175">
                  <c:v>353.26998900000001</c:v>
                </c:pt>
                <c:pt idx="176">
                  <c:v>362.58999599999999</c:v>
                </c:pt>
                <c:pt idx="177">
                  <c:v>362</c:v>
                </c:pt>
                <c:pt idx="178">
                  <c:v>360.42001299999998</c:v>
                </c:pt>
                <c:pt idx="179">
                  <c:v>364.92001299999998</c:v>
                </c:pt>
                <c:pt idx="180">
                  <c:v>367.5</c:v>
                </c:pt>
                <c:pt idx="181">
                  <c:v>356.76001000000002</c:v>
                </c:pt>
                <c:pt idx="182">
                  <c:v>362.82000699999998</c:v>
                </c:pt>
                <c:pt idx="183">
                  <c:v>359.82000699999998</c:v>
                </c:pt>
                <c:pt idx="184">
                  <c:v>371.70001200000002</c:v>
                </c:pt>
                <c:pt idx="185">
                  <c:v>375.959991</c:v>
                </c:pt>
                <c:pt idx="186">
                  <c:v>372.20001200000002</c:v>
                </c:pt>
                <c:pt idx="187">
                  <c:v>378.39001500000001</c:v>
                </c:pt>
                <c:pt idx="188">
                  <c:v>382.10998499999999</c:v>
                </c:pt>
                <c:pt idx="189">
                  <c:v>382.76998900000001</c:v>
                </c:pt>
                <c:pt idx="190">
                  <c:v>373.27999899999998</c:v>
                </c:pt>
                <c:pt idx="191">
                  <c:v>381.86999500000002</c:v>
                </c:pt>
                <c:pt idx="192">
                  <c:v>383.88000499999998</c:v>
                </c:pt>
                <c:pt idx="193">
                  <c:v>403.76998900000001</c:v>
                </c:pt>
                <c:pt idx="194">
                  <c:v>408.55999800000001</c:v>
                </c:pt>
                <c:pt idx="195">
                  <c:v>414.29998799999998</c:v>
                </c:pt>
                <c:pt idx="196">
                  <c:v>410.75</c:v>
                </c:pt>
                <c:pt idx="197">
                  <c:v>403.67001299999998</c:v>
                </c:pt>
                <c:pt idx="198">
                  <c:v>402.63000499999998</c:v>
                </c:pt>
                <c:pt idx="199">
                  <c:v>389.76998900000001</c:v>
                </c:pt>
                <c:pt idx="200">
                  <c:v>388.959991</c:v>
                </c:pt>
                <c:pt idx="201">
                  <c:v>388.44000199999999</c:v>
                </c:pt>
                <c:pt idx="202">
                  <c:v>398.44000199999999</c:v>
                </c:pt>
                <c:pt idx="203">
                  <c:v>397.11999500000002</c:v>
                </c:pt>
                <c:pt idx="204">
                  <c:v>372.20001200000002</c:v>
                </c:pt>
                <c:pt idx="205">
                  <c:v>369</c:v>
                </c:pt>
                <c:pt idx="206">
                  <c:v>368.82000699999998</c:v>
                </c:pt>
                <c:pt idx="207">
                  <c:v>362.51001000000002</c:v>
                </c:pt>
                <c:pt idx="208">
                  <c:v>371.48001099999999</c:v>
                </c:pt>
                <c:pt idx="209">
                  <c:v>377.540009</c:v>
                </c:pt>
                <c:pt idx="210">
                  <c:v>360.39999399999999</c:v>
                </c:pt>
                <c:pt idx="211">
                  <c:v>356.27999899999998</c:v>
                </c:pt>
                <c:pt idx="212">
                  <c:v>364.17999300000002</c:v>
                </c:pt>
                <c:pt idx="213">
                  <c:v>371.10998499999999</c:v>
                </c:pt>
                <c:pt idx="214">
                  <c:v>376.55999800000001</c:v>
                </c:pt>
                <c:pt idx="215">
                  <c:v>378.39999399999999</c:v>
                </c:pt>
                <c:pt idx="216">
                  <c:v>376.540009</c:v>
                </c:pt>
                <c:pt idx="217">
                  <c:v>378.57998700000002</c:v>
                </c:pt>
                <c:pt idx="218">
                  <c:v>390.29998799999998</c:v>
                </c:pt>
                <c:pt idx="219">
                  <c:v>380.16000400000001</c:v>
                </c:pt>
                <c:pt idx="220">
                  <c:v>383.47000100000002</c:v>
                </c:pt>
                <c:pt idx="221">
                  <c:v>389.05999800000001</c:v>
                </c:pt>
                <c:pt idx="222">
                  <c:v>387.91000400000001</c:v>
                </c:pt>
                <c:pt idx="223">
                  <c:v>384.73001099999999</c:v>
                </c:pt>
                <c:pt idx="224">
                  <c:v>378.57000699999998</c:v>
                </c:pt>
                <c:pt idx="225">
                  <c:v>381.76998900000001</c:v>
                </c:pt>
                <c:pt idx="226">
                  <c:v>376.73001099999999</c:v>
                </c:pt>
                <c:pt idx="227">
                  <c:v>380.39999399999999</c:v>
                </c:pt>
                <c:pt idx="228">
                  <c:v>373.44000199999999</c:v>
                </c:pt>
                <c:pt idx="229">
                  <c:v>383.209991</c:v>
                </c:pt>
                <c:pt idx="230">
                  <c:v>401.51001000000002</c:v>
                </c:pt>
                <c:pt idx="231">
                  <c:v>377.88000499999998</c:v>
                </c:pt>
                <c:pt idx="232">
                  <c:v>374.38000499999998</c:v>
                </c:pt>
                <c:pt idx="233">
                  <c:v>380.02999899999998</c:v>
                </c:pt>
                <c:pt idx="234">
                  <c:v>369.94000199999999</c:v>
                </c:pt>
                <c:pt idx="235">
                  <c:v>371</c:v>
                </c:pt>
                <c:pt idx="236">
                  <c:v>361.41000400000001</c:v>
                </c:pt>
                <c:pt idx="237">
                  <c:v>355.27999899999998</c:v>
                </c:pt>
                <c:pt idx="238">
                  <c:v>367.95001200000002</c:v>
                </c:pt>
                <c:pt idx="239">
                  <c:v>350.5</c:v>
                </c:pt>
                <c:pt idx="240">
                  <c:v>353.959991</c:v>
                </c:pt>
                <c:pt idx="241">
                  <c:v>338.51998900000001</c:v>
                </c:pt>
                <c:pt idx="242">
                  <c:v>338.95001200000002</c:v>
                </c:pt>
                <c:pt idx="243">
                  <c:v>348.85000600000001</c:v>
                </c:pt>
                <c:pt idx="244">
                  <c:v>348.38000499999998</c:v>
                </c:pt>
                <c:pt idx="245">
                  <c:v>350.32998700000002</c:v>
                </c:pt>
                <c:pt idx="246">
                  <c:v>319.67001299999998</c:v>
                </c:pt>
                <c:pt idx="247">
                  <c:v>288.91000400000001</c:v>
                </c:pt>
                <c:pt idx="248">
                  <c:v>276.79998799999998</c:v>
                </c:pt>
                <c:pt idx="249">
                  <c:v>291.22000100000002</c:v>
                </c:pt>
                <c:pt idx="250">
                  <c:v>314.20001200000002</c:v>
                </c:pt>
                <c:pt idx="251">
                  <c:v>333.41000400000001</c:v>
                </c:pt>
                <c:pt idx="252">
                  <c:v>318.82998700000002</c:v>
                </c:pt>
              </c:numCache>
            </c:numRef>
          </c:val>
          <c:smooth val="0"/>
          <c:extLst>
            <c:ext xmlns:c16="http://schemas.microsoft.com/office/drawing/2014/chart" uri="{C3380CC4-5D6E-409C-BE32-E72D297353CC}">
              <c16:uniqueId val="{00000000-8006-4F9D-BE4A-4303A0FAD749}"/>
            </c:ext>
          </c:extLst>
        </c:ser>
        <c:dLbls>
          <c:showLegendKey val="0"/>
          <c:showVal val="0"/>
          <c:showCatName val="0"/>
          <c:showSerName val="0"/>
          <c:showPercent val="0"/>
          <c:showBubbleSize val="0"/>
        </c:dLbls>
        <c:smooth val="0"/>
        <c:axId val="1627050272"/>
        <c:axId val="1721671680"/>
      </c:lineChart>
      <c:dateAx>
        <c:axId val="162705027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21671680"/>
        <c:crosses val="autoZero"/>
        <c:auto val="1"/>
        <c:lblOffset val="100"/>
        <c:baseTimeUnit val="days"/>
        <c:majorUnit val="2"/>
        <c:majorTimeUnit val="months"/>
      </c:dateAx>
      <c:valAx>
        <c:axId val="1721671680"/>
        <c:scaling>
          <c:orientation val="minMax"/>
          <c:max val="450"/>
          <c:min val="25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27050272"/>
        <c:crosses val="autoZero"/>
        <c:crossBetween val="midCat"/>
        <c:majorUnit val="5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FC1C5"/>
            </a:solidFill>
            <a:ln>
              <a:noFill/>
            </a:ln>
            <a:effectLst/>
          </c:spPr>
          <c:invertIfNegative val="0"/>
          <c:dPt>
            <c:idx val="0"/>
            <c:invertIfNegative val="0"/>
            <c:bubble3D val="0"/>
            <c:spPr>
              <a:solidFill>
                <a:srgbClr val="203C6C"/>
              </a:solidFill>
              <a:ln>
                <a:noFill/>
              </a:ln>
              <a:effectLst/>
            </c:spPr>
            <c:extLst>
              <c:ext xmlns:c16="http://schemas.microsoft.com/office/drawing/2014/chart" uri="{C3380CC4-5D6E-409C-BE32-E72D297353CC}">
                <c16:uniqueId val="{00000001-B629-4B22-8DC6-5BF91FC7D9A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'Margin and Stuff Comps'!$D$2:$D$7</c:f>
              <c:strCache>
                <c:ptCount val="6"/>
                <c:pt idx="0">
                  <c:v>LMT</c:v>
                </c:pt>
                <c:pt idx="1">
                  <c:v>GD</c:v>
                </c:pt>
                <c:pt idx="2">
                  <c:v>NOC</c:v>
                </c:pt>
                <c:pt idx="3">
                  <c:v>RTX</c:v>
                </c:pt>
                <c:pt idx="4">
                  <c:v>LHX</c:v>
                </c:pt>
                <c:pt idx="5">
                  <c:v>Ex-LMT Average</c:v>
                </c:pt>
              </c:strCache>
            </c:strRef>
          </c:cat>
          <c:val>
            <c:numRef>
              <c:f>'Margin and Stuff Comps'!$E$2:$E$7</c:f>
              <c:numCache>
                <c:formatCode>0.00%</c:formatCode>
                <c:ptCount val="6"/>
                <c:pt idx="0">
                  <c:v>0.1045</c:v>
                </c:pt>
                <c:pt idx="1">
                  <c:v>8.3500000000000005E-2</c:v>
                </c:pt>
                <c:pt idx="2">
                  <c:v>8.6699999999999999E-2</c:v>
                </c:pt>
                <c:pt idx="3">
                  <c:v>-6.2199999999999998E-2</c:v>
                </c:pt>
                <c:pt idx="4">
                  <c:v>6.1499999999999999E-2</c:v>
                </c:pt>
                <c:pt idx="5">
                  <c:v>4.2375000000000003E-2</c:v>
                </c:pt>
              </c:numCache>
            </c:numRef>
          </c:val>
          <c:extLst>
            <c:ext xmlns:c16="http://schemas.microsoft.com/office/drawing/2014/chart" uri="{C3380CC4-5D6E-409C-BE32-E72D297353CC}">
              <c16:uniqueId val="{00000000-B629-4B22-8DC6-5BF91FC7D9A6}"/>
            </c:ext>
          </c:extLst>
        </c:ser>
        <c:dLbls>
          <c:dLblPos val="outEnd"/>
          <c:showLegendKey val="0"/>
          <c:showVal val="1"/>
          <c:showCatName val="0"/>
          <c:showSerName val="0"/>
          <c:showPercent val="0"/>
          <c:showBubbleSize val="0"/>
        </c:dLbls>
        <c:gapWidth val="219"/>
        <c:overlap val="-27"/>
        <c:axId val="1891575279"/>
        <c:axId val="1891573615"/>
      </c:barChart>
      <c:catAx>
        <c:axId val="189157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91573615"/>
        <c:crosses val="autoZero"/>
        <c:auto val="1"/>
        <c:lblAlgn val="ctr"/>
        <c:lblOffset val="100"/>
        <c:noMultiLvlLbl val="0"/>
      </c:catAx>
      <c:valAx>
        <c:axId val="1891573615"/>
        <c:scaling>
          <c:orientation val="minMax"/>
        </c:scaling>
        <c:delete val="1"/>
        <c:axPos val="l"/>
        <c:numFmt formatCode="0.00%" sourceLinked="1"/>
        <c:majorTickMark val="none"/>
        <c:minorTickMark val="none"/>
        <c:tickLblPos val="nextTo"/>
        <c:crossAx val="189157527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FC1C5"/>
            </a:solidFill>
            <a:ln>
              <a:noFill/>
            </a:ln>
            <a:effectLst/>
          </c:spPr>
          <c:invertIfNegative val="0"/>
          <c:dPt>
            <c:idx val="0"/>
            <c:invertIfNegative val="0"/>
            <c:bubble3D val="0"/>
            <c:spPr>
              <a:solidFill>
                <a:srgbClr val="203C6C"/>
              </a:solidFill>
              <a:ln>
                <a:noFill/>
              </a:ln>
              <a:effectLst/>
            </c:spPr>
            <c:extLst>
              <c:ext xmlns:c16="http://schemas.microsoft.com/office/drawing/2014/chart" uri="{C3380CC4-5D6E-409C-BE32-E72D297353CC}">
                <c16:uniqueId val="{00000001-0D90-4301-B0C3-649E341D195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'Margin and Stuff Comps'!$G$2:$G$6</c:f>
              <c:strCache>
                <c:ptCount val="5"/>
                <c:pt idx="0">
                  <c:v>LMT</c:v>
                </c:pt>
                <c:pt idx="1">
                  <c:v>GD</c:v>
                </c:pt>
                <c:pt idx="2">
                  <c:v>NOC</c:v>
                </c:pt>
                <c:pt idx="3">
                  <c:v>RTX</c:v>
                </c:pt>
                <c:pt idx="4">
                  <c:v>Ex-LMT Average</c:v>
                </c:pt>
              </c:strCache>
            </c:strRef>
          </c:cat>
          <c:val>
            <c:numRef>
              <c:f>'Margin and Stuff Comps'!$H$2:$H$6</c:f>
              <c:numCache>
                <c:formatCode>0.00%</c:formatCode>
                <c:ptCount val="5"/>
                <c:pt idx="0">
                  <c:v>0.1004</c:v>
                </c:pt>
                <c:pt idx="1">
                  <c:v>3.5999999999999997E-2</c:v>
                </c:pt>
                <c:pt idx="2">
                  <c:v>9.3600000000000003E-2</c:v>
                </c:pt>
                <c:pt idx="3">
                  <c:v>1.6999999999999999E-3</c:v>
                </c:pt>
                <c:pt idx="4">
                  <c:v>4.3766666666666669E-2</c:v>
                </c:pt>
              </c:numCache>
            </c:numRef>
          </c:val>
          <c:extLst>
            <c:ext xmlns:c16="http://schemas.microsoft.com/office/drawing/2014/chart" uri="{C3380CC4-5D6E-409C-BE32-E72D297353CC}">
              <c16:uniqueId val="{00000000-0D90-4301-B0C3-649E341D195F}"/>
            </c:ext>
          </c:extLst>
        </c:ser>
        <c:dLbls>
          <c:dLblPos val="outEnd"/>
          <c:showLegendKey val="0"/>
          <c:showVal val="1"/>
          <c:showCatName val="0"/>
          <c:showSerName val="0"/>
          <c:showPercent val="0"/>
          <c:showBubbleSize val="0"/>
        </c:dLbls>
        <c:gapWidth val="219"/>
        <c:overlap val="-27"/>
        <c:axId val="1814895775"/>
        <c:axId val="1814898687"/>
      </c:barChart>
      <c:catAx>
        <c:axId val="181489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4898687"/>
        <c:crosses val="autoZero"/>
        <c:auto val="1"/>
        <c:lblAlgn val="ctr"/>
        <c:lblOffset val="100"/>
        <c:noMultiLvlLbl val="0"/>
      </c:catAx>
      <c:valAx>
        <c:axId val="1814898687"/>
        <c:scaling>
          <c:orientation val="minMax"/>
        </c:scaling>
        <c:delete val="1"/>
        <c:axPos val="l"/>
        <c:numFmt formatCode="0.00%" sourceLinked="1"/>
        <c:majorTickMark val="none"/>
        <c:minorTickMark val="none"/>
        <c:tickLblPos val="nextTo"/>
        <c:crossAx val="181489577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FC1C5"/>
            </a:solidFill>
            <a:ln>
              <a:noFill/>
            </a:ln>
            <a:effectLst/>
          </c:spPr>
          <c:invertIfNegative val="0"/>
          <c:dPt>
            <c:idx val="0"/>
            <c:invertIfNegative val="0"/>
            <c:bubble3D val="0"/>
            <c:spPr>
              <a:solidFill>
                <a:srgbClr val="203C6C"/>
              </a:solidFill>
              <a:ln>
                <a:noFill/>
              </a:ln>
              <a:effectLst/>
            </c:spPr>
            <c:extLst>
              <c:ext xmlns:c16="http://schemas.microsoft.com/office/drawing/2014/chart" uri="{C3380CC4-5D6E-409C-BE32-E72D297353CC}">
                <c16:uniqueId val="{00000001-B1A9-425B-B0D9-4CB610B6DBFA}"/>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'Margin and Stuff Comps'!$P$2:$P$6</c:f>
              <c:strCache>
                <c:ptCount val="5"/>
                <c:pt idx="0">
                  <c:v>LMT</c:v>
                </c:pt>
                <c:pt idx="1">
                  <c:v>GD</c:v>
                </c:pt>
                <c:pt idx="2">
                  <c:v>NOC</c:v>
                </c:pt>
                <c:pt idx="3">
                  <c:v>RTX</c:v>
                </c:pt>
                <c:pt idx="4">
                  <c:v>Ex-LMT Average</c:v>
                </c:pt>
              </c:strCache>
            </c:strRef>
          </c:cat>
          <c:val>
            <c:numRef>
              <c:f>'Margin and Stuff Comps'!$Q$2:$Q$6</c:f>
              <c:numCache>
                <c:formatCode>0.00%</c:formatCode>
                <c:ptCount val="5"/>
                <c:pt idx="0">
                  <c:v>0.17610000000000001</c:v>
                </c:pt>
                <c:pt idx="1">
                  <c:v>1.9900000000000001E-2</c:v>
                </c:pt>
                <c:pt idx="2">
                  <c:v>-4.4999999999999998E-2</c:v>
                </c:pt>
                <c:pt idx="3">
                  <c:v>0.1132</c:v>
                </c:pt>
                <c:pt idx="4" formatCode="0%">
                  <c:v>2.9366666666666666E-2</c:v>
                </c:pt>
              </c:numCache>
            </c:numRef>
          </c:val>
          <c:extLst>
            <c:ext xmlns:c16="http://schemas.microsoft.com/office/drawing/2014/chart" uri="{C3380CC4-5D6E-409C-BE32-E72D297353CC}">
              <c16:uniqueId val="{00000000-B1A9-425B-B0D9-4CB610B6DBFA}"/>
            </c:ext>
          </c:extLst>
        </c:ser>
        <c:dLbls>
          <c:dLblPos val="outEnd"/>
          <c:showLegendKey val="0"/>
          <c:showVal val="1"/>
          <c:showCatName val="0"/>
          <c:showSerName val="0"/>
          <c:showPercent val="0"/>
          <c:showBubbleSize val="0"/>
        </c:dLbls>
        <c:gapWidth val="219"/>
        <c:overlap val="-27"/>
        <c:axId val="2031660399"/>
        <c:axId val="2031648335"/>
      </c:barChart>
      <c:catAx>
        <c:axId val="203166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31648335"/>
        <c:crosses val="autoZero"/>
        <c:auto val="1"/>
        <c:lblAlgn val="ctr"/>
        <c:lblOffset val="100"/>
        <c:noMultiLvlLbl val="0"/>
      </c:catAx>
      <c:valAx>
        <c:axId val="2031648335"/>
        <c:scaling>
          <c:orientation val="minMax"/>
        </c:scaling>
        <c:delete val="1"/>
        <c:axPos val="l"/>
        <c:numFmt formatCode="0.00%" sourceLinked="1"/>
        <c:majorTickMark val="none"/>
        <c:minorTickMark val="none"/>
        <c:tickLblPos val="nextTo"/>
        <c:crossAx val="2031660399"/>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 LTM'!$B$1</c:f>
              <c:strCache>
                <c:ptCount val="1"/>
                <c:pt idx="0">
                  <c:v>PE LTM</c:v>
                </c:pt>
              </c:strCache>
            </c:strRef>
          </c:tx>
          <c:spPr>
            <a:solidFill>
              <a:srgbClr val="BFC1C5"/>
            </a:solidFill>
            <a:ln>
              <a:noFill/>
            </a:ln>
            <a:effectLst/>
          </c:spPr>
          <c:invertIfNegative val="0"/>
          <c:dPt>
            <c:idx val="0"/>
            <c:invertIfNegative val="0"/>
            <c:bubble3D val="0"/>
            <c:spPr>
              <a:solidFill>
                <a:srgbClr val="203C6C"/>
              </a:solidFill>
              <a:ln>
                <a:noFill/>
              </a:ln>
              <a:effectLst/>
            </c:spPr>
            <c:extLst>
              <c:ext xmlns:c16="http://schemas.microsoft.com/office/drawing/2014/chart" uri="{C3380CC4-5D6E-409C-BE32-E72D297353CC}">
                <c16:uniqueId val="{00000001-1CAA-47BE-A230-4C6117D08A5C}"/>
              </c:ext>
            </c:extLst>
          </c:dPt>
          <c:dLbls>
            <c:numFmt formatCode="0.0\x"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 LTM'!$A$2:$A$6</c:f>
              <c:strCache>
                <c:ptCount val="5"/>
                <c:pt idx="0">
                  <c:v>LMT</c:v>
                </c:pt>
                <c:pt idx="1">
                  <c:v>GD</c:v>
                </c:pt>
                <c:pt idx="2">
                  <c:v>NOC</c:v>
                </c:pt>
                <c:pt idx="3">
                  <c:v>LHX</c:v>
                </c:pt>
                <c:pt idx="4">
                  <c:v>Ex-LMT Average</c:v>
                </c:pt>
              </c:strCache>
            </c:strRef>
          </c:cat>
          <c:val>
            <c:numRef>
              <c:f>'PE LTM'!$B$2:$B$6</c:f>
              <c:numCache>
                <c:formatCode>General</c:formatCode>
                <c:ptCount val="5"/>
                <c:pt idx="0">
                  <c:v>13.8</c:v>
                </c:pt>
                <c:pt idx="1">
                  <c:v>14.8</c:v>
                </c:pt>
                <c:pt idx="2">
                  <c:v>15.7</c:v>
                </c:pt>
                <c:pt idx="3">
                  <c:v>36.5</c:v>
                </c:pt>
                <c:pt idx="4">
                  <c:v>22.333333333333332</c:v>
                </c:pt>
              </c:numCache>
            </c:numRef>
          </c:val>
          <c:extLst>
            <c:ext xmlns:c16="http://schemas.microsoft.com/office/drawing/2014/chart" uri="{C3380CC4-5D6E-409C-BE32-E72D297353CC}">
              <c16:uniqueId val="{00000000-7872-486C-B883-1BC21DA4261D}"/>
            </c:ext>
          </c:extLst>
        </c:ser>
        <c:dLbls>
          <c:showLegendKey val="0"/>
          <c:showVal val="0"/>
          <c:showCatName val="0"/>
          <c:showSerName val="0"/>
          <c:showPercent val="0"/>
          <c:showBubbleSize val="0"/>
        </c:dLbls>
        <c:gapWidth val="219"/>
        <c:overlap val="-27"/>
        <c:axId val="2055454240"/>
        <c:axId val="1897491168"/>
      </c:barChart>
      <c:catAx>
        <c:axId val="20554542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97491168"/>
        <c:crosses val="autoZero"/>
        <c:auto val="1"/>
        <c:lblAlgn val="ctr"/>
        <c:lblOffset val="100"/>
        <c:noMultiLvlLbl val="0"/>
      </c:catAx>
      <c:valAx>
        <c:axId val="1897491168"/>
        <c:scaling>
          <c:orientation val="minMax"/>
          <c:min val="0"/>
        </c:scaling>
        <c:delete val="0"/>
        <c:axPos val="l"/>
        <c:numFmt formatCode="0.0\x"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55454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TEV.EBIT!$B$1</c:f>
              <c:strCache>
                <c:ptCount val="1"/>
                <c:pt idx="0">
                  <c:v>TEV/EBIT</c:v>
                </c:pt>
              </c:strCache>
            </c:strRef>
          </c:tx>
          <c:spPr>
            <a:solidFill>
              <a:srgbClr val="BFC1C5"/>
            </a:solidFill>
            <a:ln>
              <a:noFill/>
            </a:ln>
            <a:effectLst/>
          </c:spPr>
          <c:invertIfNegative val="0"/>
          <c:dPt>
            <c:idx val="0"/>
            <c:invertIfNegative val="0"/>
            <c:bubble3D val="0"/>
            <c:spPr>
              <a:solidFill>
                <a:srgbClr val="203C6C"/>
              </a:solidFill>
              <a:ln>
                <a:noFill/>
              </a:ln>
              <a:effectLst/>
            </c:spPr>
            <c:extLst>
              <c:ext xmlns:c16="http://schemas.microsoft.com/office/drawing/2014/chart" uri="{C3380CC4-5D6E-409C-BE32-E72D297353CC}">
                <c16:uniqueId val="{00000001-A924-436C-A3B0-738D6C9326A4}"/>
              </c:ext>
            </c:extLst>
          </c:dPt>
          <c:dLbls>
            <c:dLbl>
              <c:idx val="0"/>
              <c:numFmt formatCode="0.0\x"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A924-436C-A3B0-738D6C9326A4}"/>
                </c:ext>
              </c:extLst>
            </c:dLbl>
            <c:dLbl>
              <c:idx val="1"/>
              <c:numFmt formatCode="0.0\x"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A924-436C-A3B0-738D6C9326A4}"/>
                </c:ext>
              </c:extLst>
            </c:dLbl>
            <c:dLbl>
              <c:idx val="2"/>
              <c:numFmt formatCode="0.0\x" sourceLinked="0"/>
              <c:spPr>
                <a:solidFill>
                  <a:schemeClr val="bg1"/>
                </a:solid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A924-436C-A3B0-738D6C9326A4}"/>
                </c:ext>
              </c:extLst>
            </c:dLbl>
            <c:numFmt formatCode="0.0\x"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TEV.EBIT!$A$2:$A$6</c:f>
              <c:strCache>
                <c:ptCount val="5"/>
                <c:pt idx="0">
                  <c:v>LMT</c:v>
                </c:pt>
                <c:pt idx="1">
                  <c:v>GD</c:v>
                </c:pt>
                <c:pt idx="2">
                  <c:v>NOC</c:v>
                </c:pt>
                <c:pt idx="3">
                  <c:v>LHX</c:v>
                </c:pt>
                <c:pt idx="4">
                  <c:v>Ex-LMT Average</c:v>
                </c:pt>
              </c:strCache>
            </c:strRef>
          </c:cat>
          <c:val>
            <c:numRef>
              <c:f>TEV.EBIT!$B$2:$B$6</c:f>
              <c:numCache>
                <c:formatCode>General</c:formatCode>
                <c:ptCount val="5"/>
                <c:pt idx="0">
                  <c:v>11.5</c:v>
                </c:pt>
                <c:pt idx="1">
                  <c:v>13.9</c:v>
                </c:pt>
                <c:pt idx="2">
                  <c:v>14.1</c:v>
                </c:pt>
                <c:pt idx="3">
                  <c:v>22.3</c:v>
                </c:pt>
                <c:pt idx="4" formatCode="0.0">
                  <c:v>16.766666666666666</c:v>
                </c:pt>
              </c:numCache>
            </c:numRef>
          </c:val>
          <c:extLst>
            <c:ext xmlns:c16="http://schemas.microsoft.com/office/drawing/2014/chart" uri="{C3380CC4-5D6E-409C-BE32-E72D297353CC}">
              <c16:uniqueId val="{00000000-A924-436C-A3B0-738D6C9326A4}"/>
            </c:ext>
          </c:extLst>
        </c:ser>
        <c:dLbls>
          <c:showLegendKey val="0"/>
          <c:showVal val="0"/>
          <c:showCatName val="0"/>
          <c:showSerName val="0"/>
          <c:showPercent val="0"/>
          <c:showBubbleSize val="0"/>
        </c:dLbls>
        <c:gapWidth val="219"/>
        <c:overlap val="-27"/>
        <c:axId val="558319600"/>
        <c:axId val="1897498240"/>
      </c:barChart>
      <c:catAx>
        <c:axId val="5583196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97498240"/>
        <c:crosses val="autoZero"/>
        <c:auto val="1"/>
        <c:lblAlgn val="ctr"/>
        <c:lblOffset val="100"/>
        <c:noMultiLvlLbl val="0"/>
      </c:catAx>
      <c:valAx>
        <c:axId val="1897498240"/>
        <c:scaling>
          <c:orientation val="minMax"/>
          <c:max val="25"/>
          <c:min val="0"/>
        </c:scaling>
        <c:delete val="0"/>
        <c:axPos val="l"/>
        <c:numFmt formatCode="0.0\x"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583196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no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FCF!$F$67:$F$71</c:f>
              <c:strCache>
                <c:ptCount val="5"/>
                <c:pt idx="0">
                  <c:v>DCF Value at 1.8%-3.0% Perpetuity Range</c:v>
                </c:pt>
                <c:pt idx="1">
                  <c:v>DCF Value at 9-12x Exit EBIT Range</c:v>
                </c:pt>
                <c:pt idx="2">
                  <c:v>EV/EBIT Comps Range</c:v>
                </c:pt>
                <c:pt idx="3">
                  <c:v>P/E Comps Range</c:v>
                </c:pt>
                <c:pt idx="4">
                  <c:v>52 Week High/Low</c:v>
                </c:pt>
              </c:strCache>
            </c:strRef>
          </c:cat>
          <c:val>
            <c:numRef>
              <c:f>FCF!$G$67:$G$71</c:f>
              <c:numCache>
                <c:formatCode>_("$"* #,##0.00_);_("$"* \(#,##0.00\);_("$"* "-"??_);_(@_)</c:formatCode>
                <c:ptCount val="5"/>
                <c:pt idx="0">
                  <c:v>430.8605162660009</c:v>
                </c:pt>
                <c:pt idx="1">
                  <c:v>436.04716558792234</c:v>
                </c:pt>
                <c:pt idx="2">
                  <c:v>407.4</c:v>
                </c:pt>
                <c:pt idx="3">
                  <c:v>387.34999999999997</c:v>
                </c:pt>
                <c:pt idx="4">
                  <c:v>266.11</c:v>
                </c:pt>
              </c:numCache>
            </c:numRef>
          </c:val>
          <c:extLst>
            <c:ext xmlns:c16="http://schemas.microsoft.com/office/drawing/2014/chart" uri="{C3380CC4-5D6E-409C-BE32-E72D297353CC}">
              <c16:uniqueId val="{00000000-8F9C-4EF2-A0C2-98C72276E317}"/>
            </c:ext>
          </c:extLst>
        </c:ser>
        <c:ser>
          <c:idx val="1"/>
          <c:order val="1"/>
          <c:spPr>
            <a:solidFill>
              <a:srgbClr val="203C6C"/>
            </a:solidFill>
            <a:ln>
              <a:noFill/>
            </a:ln>
            <a:effectLst/>
          </c:spPr>
          <c:invertIfNegative val="0"/>
          <c:dPt>
            <c:idx val="4"/>
            <c:invertIfNegative val="0"/>
            <c:bubble3D val="0"/>
            <c:spPr>
              <a:solidFill>
                <a:srgbClr val="BFC1C5"/>
              </a:solidFill>
              <a:ln>
                <a:noFill/>
              </a:ln>
              <a:effectLst/>
            </c:spPr>
            <c:extLst>
              <c:ext xmlns:c16="http://schemas.microsoft.com/office/drawing/2014/chart" uri="{C3380CC4-5D6E-409C-BE32-E72D297353CC}">
                <c16:uniqueId val="{00000003-8F9C-4EF2-A0C2-98C72276E317}"/>
              </c:ext>
            </c:extLst>
          </c:dPt>
          <c:cat>
            <c:strRef>
              <c:f>FCF!$F$67:$F$71</c:f>
              <c:strCache>
                <c:ptCount val="5"/>
                <c:pt idx="0">
                  <c:v>DCF Value at 1.8%-3.0% Perpetuity Range</c:v>
                </c:pt>
                <c:pt idx="1">
                  <c:v>DCF Value at 9-12x Exit EBIT Range</c:v>
                </c:pt>
                <c:pt idx="2">
                  <c:v>EV/EBIT Comps Range</c:v>
                </c:pt>
                <c:pt idx="3">
                  <c:v>P/E Comps Range</c:v>
                </c:pt>
                <c:pt idx="4">
                  <c:v>52 Week High/Low</c:v>
                </c:pt>
              </c:strCache>
            </c:strRef>
          </c:cat>
          <c:val>
            <c:numRef>
              <c:f>FCF!$H$67:$H$71</c:f>
              <c:numCache>
                <c:formatCode>_("$"* #,##0.00_);_("$"* \(#,##0.00\);_("$"* "-"??_);_(@_)</c:formatCode>
                <c:ptCount val="5"/>
                <c:pt idx="0">
                  <c:v>114.99216317977641</c:v>
                </c:pt>
                <c:pt idx="1">
                  <c:v>123.27645797224557</c:v>
                </c:pt>
                <c:pt idx="2">
                  <c:v>133.25</c:v>
                </c:pt>
                <c:pt idx="3">
                  <c:v>275.59000000000009</c:v>
                </c:pt>
                <c:pt idx="4">
                  <c:v>151.51</c:v>
                </c:pt>
              </c:numCache>
            </c:numRef>
          </c:val>
          <c:extLst>
            <c:ext xmlns:c16="http://schemas.microsoft.com/office/drawing/2014/chart" uri="{C3380CC4-5D6E-409C-BE32-E72D297353CC}">
              <c16:uniqueId val="{00000001-8F9C-4EF2-A0C2-98C72276E317}"/>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FCF!$F$67:$F$71</c:f>
              <c:strCache>
                <c:ptCount val="5"/>
                <c:pt idx="0">
                  <c:v>DCF Value at 1.8%-3.0% Perpetuity Range</c:v>
                </c:pt>
                <c:pt idx="1">
                  <c:v>DCF Value at 9-12x Exit EBIT Range</c:v>
                </c:pt>
                <c:pt idx="2">
                  <c:v>EV/EBIT Comps Range</c:v>
                </c:pt>
                <c:pt idx="3">
                  <c:v>P/E Comps Range</c:v>
                </c:pt>
                <c:pt idx="4">
                  <c:v>52 Week High/Low</c:v>
                </c:pt>
              </c:strCache>
            </c:strRef>
          </c:cat>
          <c:val>
            <c:numRef>
              <c:f>FCF!$I$67:$I$71</c:f>
              <c:numCache>
                <c:formatCode>_("$"* #,##0.00_);_("$"* \(#,##0.00\);_("$"* "-"??_);_(@_)</c:formatCode>
                <c:ptCount val="5"/>
                <c:pt idx="0">
                  <c:v>545.85267944577731</c:v>
                </c:pt>
                <c:pt idx="1">
                  <c:v>559.3236235601679</c:v>
                </c:pt>
                <c:pt idx="2">
                  <c:v>540.65</c:v>
                </c:pt>
                <c:pt idx="3">
                  <c:v>662.94</c:v>
                </c:pt>
                <c:pt idx="4">
                  <c:v>417.62</c:v>
                </c:pt>
              </c:numCache>
            </c:numRef>
          </c:val>
          <c:extLst>
            <c:ext xmlns:c16="http://schemas.microsoft.com/office/drawing/2014/chart" uri="{C3380CC4-5D6E-409C-BE32-E72D297353CC}">
              <c16:uniqueId val="{00000002-8F9C-4EF2-A0C2-98C72276E317}"/>
            </c:ext>
          </c:extLst>
        </c:ser>
        <c:dLbls>
          <c:showLegendKey val="0"/>
          <c:showVal val="0"/>
          <c:showCatName val="0"/>
          <c:showSerName val="0"/>
          <c:showPercent val="0"/>
          <c:showBubbleSize val="0"/>
        </c:dLbls>
        <c:gapWidth val="150"/>
        <c:overlap val="100"/>
        <c:axId val="921474320"/>
        <c:axId val="921464336"/>
      </c:barChart>
      <c:catAx>
        <c:axId val="92147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21464336"/>
        <c:crosses val="autoZero"/>
        <c:auto val="1"/>
        <c:lblAlgn val="ctr"/>
        <c:lblOffset val="100"/>
        <c:noMultiLvlLbl val="0"/>
      </c:catAx>
      <c:valAx>
        <c:axId val="921464336"/>
        <c:scaling>
          <c:orientation val="minMax"/>
          <c:max val="670"/>
          <c:min val="230"/>
        </c:scaling>
        <c:delete val="1"/>
        <c:axPos val="l"/>
        <c:numFmt formatCode="_(&quot;$&quot;* #,##0.00_);_(&quot;$&quot;* \(#,##0.00\);_(&quot;$&quot;* &quot;-&quot;??_);_(@_)" sourceLinked="1"/>
        <c:majorTickMark val="none"/>
        <c:minorTickMark val="none"/>
        <c:tickLblPos val="nextTo"/>
        <c:crossAx val="921474320"/>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Overview.xlsx]Revenue'!$A$2</c:f>
              <c:strCache>
                <c:ptCount val="1"/>
                <c:pt idx="0">
                  <c:v>Revenue</c:v>
                </c:pt>
              </c:strCache>
            </c:strRef>
          </c:tx>
          <c:spPr>
            <a:solidFill>
              <a:srgbClr val="203C6C"/>
            </a:solidFill>
            <a:ln>
              <a:solidFill>
                <a:srgbClr val="203C6C"/>
              </a:solid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Overview.xlsx]Revenue'!$B$1:$G$1</c:f>
              <c:numCache>
                <c:formatCode>General</c:formatCode>
                <c:ptCount val="6"/>
                <c:pt idx="0">
                  <c:v>2015</c:v>
                </c:pt>
                <c:pt idx="1">
                  <c:v>2016</c:v>
                </c:pt>
                <c:pt idx="2">
                  <c:v>2017</c:v>
                </c:pt>
                <c:pt idx="3">
                  <c:v>2018</c:v>
                </c:pt>
                <c:pt idx="4">
                  <c:v>2019</c:v>
                </c:pt>
                <c:pt idx="5">
                  <c:v>2020</c:v>
                </c:pt>
              </c:numCache>
            </c:numRef>
          </c:cat>
          <c:val>
            <c:numRef>
              <c:f>'[LMT Financial Overview.xlsx]Revenue'!$B$2:$G$2</c:f>
              <c:numCache>
                <c:formatCode>_("$"* #,##0.00_);_("$"* \(#,##0.00\);_("$"* "-"??_);_(@_)</c:formatCode>
                <c:ptCount val="6"/>
                <c:pt idx="0">
                  <c:v>40536</c:v>
                </c:pt>
                <c:pt idx="1">
                  <c:v>47290</c:v>
                </c:pt>
                <c:pt idx="2">
                  <c:v>49960</c:v>
                </c:pt>
                <c:pt idx="3">
                  <c:v>53762</c:v>
                </c:pt>
                <c:pt idx="4">
                  <c:v>59812</c:v>
                </c:pt>
                <c:pt idx="5">
                  <c:v>65398</c:v>
                </c:pt>
              </c:numCache>
            </c:numRef>
          </c:val>
          <c:extLst>
            <c:ext xmlns:c16="http://schemas.microsoft.com/office/drawing/2014/chart" uri="{C3380CC4-5D6E-409C-BE32-E72D297353CC}">
              <c16:uniqueId val="{00000000-CBCC-4A7F-866F-090F0E94ACD8}"/>
            </c:ext>
          </c:extLst>
        </c:ser>
        <c:dLbls>
          <c:showLegendKey val="0"/>
          <c:showVal val="0"/>
          <c:showCatName val="0"/>
          <c:showSerName val="0"/>
          <c:showPercent val="0"/>
          <c:showBubbleSize val="0"/>
        </c:dLbls>
        <c:gapWidth val="219"/>
        <c:overlap val="-27"/>
        <c:axId val="1883330432"/>
        <c:axId val="1036819664"/>
      </c:barChart>
      <c:catAx>
        <c:axId val="18833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6819664"/>
        <c:crosses val="autoZero"/>
        <c:auto val="1"/>
        <c:lblAlgn val="ctr"/>
        <c:lblOffset val="100"/>
        <c:noMultiLvlLbl val="0"/>
      </c:catAx>
      <c:valAx>
        <c:axId val="1036819664"/>
        <c:scaling>
          <c:orientation val="minMax"/>
          <c:min val="20000"/>
        </c:scaling>
        <c:delete val="1"/>
        <c:axPos val="l"/>
        <c:numFmt formatCode="&quot;$&quot;#,##0" sourceLinked="0"/>
        <c:majorTickMark val="none"/>
        <c:minorTickMark val="none"/>
        <c:tickLblPos val="nextTo"/>
        <c:crossAx val="1883330432"/>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Overview.xlsx]Net Income'!$A$2</c:f>
              <c:strCache>
                <c:ptCount val="1"/>
                <c:pt idx="0">
                  <c:v>Net Income</c:v>
                </c:pt>
              </c:strCache>
            </c:strRef>
          </c:tx>
          <c:spPr>
            <a:solidFill>
              <a:srgbClr val="203C6C"/>
            </a:solidFill>
            <a:ln>
              <a:no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Overview.xlsx]Net Income'!$B$1:$G$1</c:f>
              <c:numCache>
                <c:formatCode>General</c:formatCode>
                <c:ptCount val="6"/>
                <c:pt idx="0">
                  <c:v>2015</c:v>
                </c:pt>
                <c:pt idx="1">
                  <c:v>2016</c:v>
                </c:pt>
                <c:pt idx="2">
                  <c:v>2017</c:v>
                </c:pt>
                <c:pt idx="3">
                  <c:v>2018</c:v>
                </c:pt>
                <c:pt idx="4">
                  <c:v>2019</c:v>
                </c:pt>
                <c:pt idx="5">
                  <c:v>2020</c:v>
                </c:pt>
              </c:numCache>
            </c:numRef>
          </c:cat>
          <c:val>
            <c:numRef>
              <c:f>'[LMT Financial Overview.xlsx]Net Income'!$B$2:$G$2</c:f>
              <c:numCache>
                <c:formatCode>_("$"* #,##0.00_);_("$"* \(#,##0.00\);_("$"* "-"??_);_(@_)</c:formatCode>
                <c:ptCount val="6"/>
                <c:pt idx="0">
                  <c:v>3605</c:v>
                </c:pt>
                <c:pt idx="1">
                  <c:v>5173</c:v>
                </c:pt>
                <c:pt idx="2">
                  <c:v>1963</c:v>
                </c:pt>
                <c:pt idx="3">
                  <c:v>5046</c:v>
                </c:pt>
                <c:pt idx="4">
                  <c:v>6230</c:v>
                </c:pt>
                <c:pt idx="5">
                  <c:v>6833</c:v>
                </c:pt>
              </c:numCache>
            </c:numRef>
          </c:val>
          <c:extLst>
            <c:ext xmlns:c16="http://schemas.microsoft.com/office/drawing/2014/chart" uri="{C3380CC4-5D6E-409C-BE32-E72D297353CC}">
              <c16:uniqueId val="{00000000-124F-407B-8A61-AC7B8D7A136F}"/>
            </c:ext>
          </c:extLst>
        </c:ser>
        <c:dLbls>
          <c:showLegendKey val="0"/>
          <c:showVal val="0"/>
          <c:showCatName val="0"/>
          <c:showSerName val="0"/>
          <c:showPercent val="0"/>
          <c:showBubbleSize val="0"/>
        </c:dLbls>
        <c:gapWidth val="219"/>
        <c:overlap val="-27"/>
        <c:axId val="1766826336"/>
        <c:axId val="1691255856"/>
      </c:barChart>
      <c:catAx>
        <c:axId val="17668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91255856"/>
        <c:crosses val="autoZero"/>
        <c:auto val="1"/>
        <c:lblAlgn val="ctr"/>
        <c:lblOffset val="100"/>
        <c:noMultiLvlLbl val="0"/>
      </c:catAx>
      <c:valAx>
        <c:axId val="1691255856"/>
        <c:scaling>
          <c:orientation val="minMax"/>
          <c:min val="1000"/>
        </c:scaling>
        <c:delete val="1"/>
        <c:axPos val="l"/>
        <c:numFmt formatCode="_(&quot;$&quot;* #,##0_);_(&quot;$&quot;* \(#,##0\);_(&quot;$&quot;* &quot;-&quot;_);_(@_)" sourceLinked="0"/>
        <c:majorTickMark val="none"/>
        <c:minorTickMark val="none"/>
        <c:tickLblPos val="nextTo"/>
        <c:crossAx val="176682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'[LMT Financial Overview.xlsx]LMT SPY IND Data'!$S$2</c:f>
              <c:strCache>
                <c:ptCount val="1"/>
                <c:pt idx="0">
                  <c:v>LMT</c:v>
                </c:pt>
              </c:strCache>
            </c:strRef>
          </c:tx>
          <c:spPr>
            <a:ln w="28575" cap="rnd">
              <a:solidFill>
                <a:srgbClr val="203C6C"/>
              </a:solidFill>
              <a:round/>
            </a:ln>
            <a:effectLst/>
          </c:spPr>
          <c:marker>
            <c:symbol val="none"/>
          </c:marker>
          <c:dLbls>
            <c:dLbl>
              <c:idx val="91"/>
              <c:layout>
                <c:manualLayout>
                  <c:x val="-9.2919962256450151E-3"/>
                  <c:y val="7.3636257404881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31-4899-860D-53913EA9F731}"/>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Overview.xlsx]LMT SPY IND Data'!$R$3:$R$94</c:f>
              <c:numCache>
                <c:formatCode>m/d/yyyy</c:formatCode>
                <c:ptCount val="92"/>
                <c:pt idx="0">
                  <c:v>44272</c:v>
                </c:pt>
                <c:pt idx="1">
                  <c:v>44271</c:v>
                </c:pt>
                <c:pt idx="2">
                  <c:v>44270</c:v>
                </c:pt>
                <c:pt idx="3">
                  <c:v>44267</c:v>
                </c:pt>
                <c:pt idx="4">
                  <c:v>44266</c:v>
                </c:pt>
                <c:pt idx="5">
                  <c:v>44265</c:v>
                </c:pt>
                <c:pt idx="6">
                  <c:v>44264</c:v>
                </c:pt>
                <c:pt idx="7">
                  <c:v>44263</c:v>
                </c:pt>
                <c:pt idx="8">
                  <c:v>44260</c:v>
                </c:pt>
                <c:pt idx="9">
                  <c:v>44259</c:v>
                </c:pt>
                <c:pt idx="10">
                  <c:v>44258</c:v>
                </c:pt>
                <c:pt idx="11">
                  <c:v>44257</c:v>
                </c:pt>
                <c:pt idx="12">
                  <c:v>44256</c:v>
                </c:pt>
                <c:pt idx="13">
                  <c:v>44253</c:v>
                </c:pt>
                <c:pt idx="14">
                  <c:v>44252</c:v>
                </c:pt>
                <c:pt idx="15">
                  <c:v>44251</c:v>
                </c:pt>
                <c:pt idx="16">
                  <c:v>44250</c:v>
                </c:pt>
                <c:pt idx="17">
                  <c:v>44249</c:v>
                </c:pt>
                <c:pt idx="18">
                  <c:v>44246</c:v>
                </c:pt>
                <c:pt idx="19">
                  <c:v>44245</c:v>
                </c:pt>
                <c:pt idx="20">
                  <c:v>44244</c:v>
                </c:pt>
                <c:pt idx="21">
                  <c:v>44243</c:v>
                </c:pt>
                <c:pt idx="22">
                  <c:v>44239</c:v>
                </c:pt>
                <c:pt idx="23">
                  <c:v>44238</c:v>
                </c:pt>
                <c:pt idx="24">
                  <c:v>44237</c:v>
                </c:pt>
                <c:pt idx="25">
                  <c:v>44236</c:v>
                </c:pt>
                <c:pt idx="26">
                  <c:v>44235</c:v>
                </c:pt>
                <c:pt idx="27">
                  <c:v>44232</c:v>
                </c:pt>
                <c:pt idx="28">
                  <c:v>44231</c:v>
                </c:pt>
                <c:pt idx="29">
                  <c:v>44230</c:v>
                </c:pt>
                <c:pt idx="30">
                  <c:v>44229</c:v>
                </c:pt>
                <c:pt idx="31">
                  <c:v>44228</c:v>
                </c:pt>
                <c:pt idx="32">
                  <c:v>44225</c:v>
                </c:pt>
                <c:pt idx="33">
                  <c:v>44224</c:v>
                </c:pt>
                <c:pt idx="34">
                  <c:v>44223</c:v>
                </c:pt>
                <c:pt idx="35">
                  <c:v>44222</c:v>
                </c:pt>
                <c:pt idx="36">
                  <c:v>44221</c:v>
                </c:pt>
                <c:pt idx="37">
                  <c:v>44218</c:v>
                </c:pt>
                <c:pt idx="38">
                  <c:v>44217</c:v>
                </c:pt>
                <c:pt idx="39">
                  <c:v>44216</c:v>
                </c:pt>
                <c:pt idx="40">
                  <c:v>44215</c:v>
                </c:pt>
                <c:pt idx="41">
                  <c:v>44211</c:v>
                </c:pt>
                <c:pt idx="42">
                  <c:v>44210</c:v>
                </c:pt>
                <c:pt idx="43">
                  <c:v>44209</c:v>
                </c:pt>
                <c:pt idx="44">
                  <c:v>44208</c:v>
                </c:pt>
                <c:pt idx="45">
                  <c:v>44207</c:v>
                </c:pt>
                <c:pt idx="46">
                  <c:v>44204</c:v>
                </c:pt>
                <c:pt idx="47">
                  <c:v>44203</c:v>
                </c:pt>
                <c:pt idx="48">
                  <c:v>44202</c:v>
                </c:pt>
                <c:pt idx="49">
                  <c:v>44201</c:v>
                </c:pt>
                <c:pt idx="50">
                  <c:v>44200</c:v>
                </c:pt>
                <c:pt idx="51">
                  <c:v>44196</c:v>
                </c:pt>
                <c:pt idx="52">
                  <c:v>44195</c:v>
                </c:pt>
                <c:pt idx="53">
                  <c:v>44194</c:v>
                </c:pt>
                <c:pt idx="54">
                  <c:v>44193</c:v>
                </c:pt>
                <c:pt idx="55">
                  <c:v>44189</c:v>
                </c:pt>
                <c:pt idx="56">
                  <c:v>44188</c:v>
                </c:pt>
                <c:pt idx="57">
                  <c:v>44187</c:v>
                </c:pt>
                <c:pt idx="58">
                  <c:v>44186</c:v>
                </c:pt>
                <c:pt idx="59">
                  <c:v>44183</c:v>
                </c:pt>
                <c:pt idx="60">
                  <c:v>44182</c:v>
                </c:pt>
                <c:pt idx="61">
                  <c:v>44181</c:v>
                </c:pt>
                <c:pt idx="62">
                  <c:v>44180</c:v>
                </c:pt>
                <c:pt idx="63">
                  <c:v>44179</c:v>
                </c:pt>
                <c:pt idx="64">
                  <c:v>44176</c:v>
                </c:pt>
                <c:pt idx="65">
                  <c:v>44175</c:v>
                </c:pt>
                <c:pt idx="66">
                  <c:v>44174</c:v>
                </c:pt>
                <c:pt idx="67">
                  <c:v>44173</c:v>
                </c:pt>
                <c:pt idx="68">
                  <c:v>44172</c:v>
                </c:pt>
                <c:pt idx="69">
                  <c:v>44169</c:v>
                </c:pt>
                <c:pt idx="70">
                  <c:v>44168</c:v>
                </c:pt>
                <c:pt idx="71">
                  <c:v>44167</c:v>
                </c:pt>
                <c:pt idx="72">
                  <c:v>44166</c:v>
                </c:pt>
                <c:pt idx="73">
                  <c:v>44165</c:v>
                </c:pt>
                <c:pt idx="74">
                  <c:v>44162</c:v>
                </c:pt>
                <c:pt idx="75">
                  <c:v>44160</c:v>
                </c:pt>
                <c:pt idx="76">
                  <c:v>44159</c:v>
                </c:pt>
                <c:pt idx="77">
                  <c:v>44158</c:v>
                </c:pt>
                <c:pt idx="78">
                  <c:v>44155</c:v>
                </c:pt>
                <c:pt idx="79">
                  <c:v>44154</c:v>
                </c:pt>
                <c:pt idx="80">
                  <c:v>44153</c:v>
                </c:pt>
                <c:pt idx="81">
                  <c:v>44152</c:v>
                </c:pt>
                <c:pt idx="82">
                  <c:v>44151</c:v>
                </c:pt>
                <c:pt idx="83">
                  <c:v>44148</c:v>
                </c:pt>
                <c:pt idx="84">
                  <c:v>44147</c:v>
                </c:pt>
                <c:pt idx="85">
                  <c:v>44146</c:v>
                </c:pt>
                <c:pt idx="86">
                  <c:v>44145</c:v>
                </c:pt>
                <c:pt idx="87">
                  <c:v>44144</c:v>
                </c:pt>
                <c:pt idx="88">
                  <c:v>44141</c:v>
                </c:pt>
                <c:pt idx="89">
                  <c:v>44140</c:v>
                </c:pt>
                <c:pt idx="90">
                  <c:v>44139</c:v>
                </c:pt>
                <c:pt idx="91">
                  <c:v>44138</c:v>
                </c:pt>
              </c:numCache>
            </c:numRef>
          </c:cat>
          <c:val>
            <c:numRef>
              <c:f>'[LMT Financial Overview.xlsx]LMT SPY IND Data'!$S$3:$S$94</c:f>
              <c:numCache>
                <c:formatCode>0.00%</c:formatCode>
                <c:ptCount val="92"/>
                <c:pt idx="0">
                  <c:v>-3.4173489246238753E-2</c:v>
                </c:pt>
                <c:pt idx="1">
                  <c:v>-4.4876724934642787E-2</c:v>
                </c:pt>
                <c:pt idx="2">
                  <c:v>-4.6857797452906635E-2</c:v>
                </c:pt>
                <c:pt idx="3">
                  <c:v>-6.3972044552211949E-2</c:v>
                </c:pt>
                <c:pt idx="4">
                  <c:v>-6.5237703250948131E-2</c:v>
                </c:pt>
                <c:pt idx="5">
                  <c:v>-6.2183595299451944E-2</c:v>
                </c:pt>
                <c:pt idx="6">
                  <c:v>-7.1373546822729783E-2</c:v>
                </c:pt>
                <c:pt idx="7">
                  <c:v>-6.0505144945492195E-2</c:v>
                </c:pt>
                <c:pt idx="8">
                  <c:v>-6.331171272665792E-2</c:v>
                </c:pt>
                <c:pt idx="9">
                  <c:v>-6.9309932482335856E-2</c:v>
                </c:pt>
                <c:pt idx="10" formatCode="0.0%">
                  <c:v>-0.10334051553886014</c:v>
                </c:pt>
                <c:pt idx="11" formatCode="0.0%">
                  <c:v>-0.11394772104998296</c:v>
                </c:pt>
                <c:pt idx="12" formatCode="0.0%">
                  <c:v>-0.13735662273520177</c:v>
                </c:pt>
                <c:pt idx="13" formatCode="0.0%">
                  <c:v>-0.15207864625969891</c:v>
                </c:pt>
                <c:pt idx="14" formatCode="0.0%">
                  <c:v>-9.9774321334243354E-2</c:v>
                </c:pt>
                <c:pt idx="15" formatCode="0.0%">
                  <c:v>-7.7645586065995142E-2</c:v>
                </c:pt>
                <c:pt idx="16" formatCode="0.0%">
                  <c:v>-7.9017147873915783E-2</c:v>
                </c:pt>
                <c:pt idx="17" formatCode="0.0%">
                  <c:v>-0.10535223370815527</c:v>
                </c:pt>
                <c:pt idx="18" formatCode="0.0%">
                  <c:v>-0.12844105949871498</c:v>
                </c:pt>
                <c:pt idx="19" formatCode="0.0%">
                  <c:v>-0.11701092056048423</c:v>
                </c:pt>
                <c:pt idx="20" formatCode="0.0%">
                  <c:v>-0.12121727112647551</c:v>
                </c:pt>
                <c:pt idx="21" formatCode="0.0%">
                  <c:v>-0.13022422518185717</c:v>
                </c:pt>
                <c:pt idx="22" formatCode="0.0%">
                  <c:v>-0.11787962026390086</c:v>
                </c:pt>
                <c:pt idx="23" formatCode="0.0%">
                  <c:v>-0.11143300361451625</c:v>
                </c:pt>
                <c:pt idx="24" formatCode="0.0%">
                  <c:v>-9.748829354659716E-2</c:v>
                </c:pt>
                <c:pt idx="25" formatCode="0.0%">
                  <c:v>-9.6802512642636729E-2</c:v>
                </c:pt>
                <c:pt idx="26" formatCode="0.0%">
                  <c:v>-0.11737676273145226</c:v>
                </c:pt>
                <c:pt idx="27" formatCode="0.0%">
                  <c:v>-0.12103434775496369</c:v>
                </c:pt>
                <c:pt idx="28" formatCode="0.0%">
                  <c:v>-0.12016564805154706</c:v>
                </c:pt>
                <c:pt idx="29" formatCode="0.0%">
                  <c:v>-0.14229437874773965</c:v>
                </c:pt>
                <c:pt idx="30" formatCode="0.0%">
                  <c:v>-0.14087705523556571</c:v>
                </c:pt>
                <c:pt idx="31" formatCode="0.0%">
                  <c:v>-0.180516836510073</c:v>
                </c:pt>
                <c:pt idx="32" formatCode="0.0%">
                  <c:v>-0.19062104275502467</c:v>
                </c:pt>
                <c:pt idx="33" formatCode="0.0%">
                  <c:v>-0.16268584719876611</c:v>
                </c:pt>
                <c:pt idx="34" formatCode="0.0%">
                  <c:v>-0.14174575493898234</c:v>
                </c:pt>
                <c:pt idx="35" formatCode="0.0%">
                  <c:v>-0.15006693266245918</c:v>
                </c:pt>
                <c:pt idx="36" formatCode="0.0%">
                  <c:v>-9.1453143610766507E-2</c:v>
                </c:pt>
                <c:pt idx="37" formatCode="0.0%">
                  <c:v>-0.10804972820935566</c:v>
                </c:pt>
                <c:pt idx="38" formatCode="0.0%">
                  <c:v>-0.10900982330372255</c:v>
                </c:pt>
                <c:pt idx="39" formatCode="0.0%">
                  <c:v>-9.9865712153137776E-2</c:v>
                </c:pt>
                <c:pt idx="40" formatCode="0.0%">
                  <c:v>-0.10064302103765999</c:v>
                </c:pt>
                <c:pt idx="41" formatCode="0.0%">
                  <c:v>-7.426231066083433E-2</c:v>
                </c:pt>
                <c:pt idx="42" formatCode="0.0%">
                  <c:v>-7.348500177631212E-2</c:v>
                </c:pt>
                <c:pt idx="43" formatCode="0.0%">
                  <c:v>-8.2400565012799354E-2</c:v>
                </c:pt>
                <c:pt idx="44" formatCode="0.0%">
                  <c:v>-9.9042774153974222E-2</c:v>
                </c:pt>
                <c:pt idx="45" formatCode="0.0%">
                  <c:v>-0.11810830533966554</c:v>
                </c:pt>
                <c:pt idx="46" formatCode="0.0%">
                  <c:v>-0.12533209371190523</c:v>
                </c:pt>
                <c:pt idx="47" formatCode="0.0%">
                  <c:v>-9.5842417548269832E-2</c:v>
                </c:pt>
                <c:pt idx="48" formatCode="0.0%">
                  <c:v>-7.078750270305656E-2</c:v>
                </c:pt>
                <c:pt idx="49" formatCode="0.0%">
                  <c:v>-6.7312694745278567E-2</c:v>
                </c:pt>
                <c:pt idx="50" formatCode="0.0%">
                  <c:v>-8.6286697950408331E-2</c:v>
                </c:pt>
                <c:pt idx="51" formatCode="0.0%">
                  <c:v>-3.9011661590107605E-2</c:v>
                </c:pt>
                <c:pt idx="52" formatCode="0.0%">
                  <c:v>-4.2760779166236218E-2</c:v>
                </c:pt>
                <c:pt idx="53" formatCode="0.0%">
                  <c:v>-4.3949559336368238E-2</c:v>
                </c:pt>
                <c:pt idx="54" formatCode="0.0%">
                  <c:v>-4.2669388347341797E-2</c:v>
                </c:pt>
                <c:pt idx="55" formatCode="0.0%">
                  <c:v>-5.2773594592293249E-2</c:v>
                </c:pt>
                <c:pt idx="56" formatCode="0.0%">
                  <c:v>-5.4465232294873656E-2</c:v>
                </c:pt>
                <c:pt idx="57" formatCode="0.0%">
                  <c:v>-7.1290364807560569E-2</c:v>
                </c:pt>
                <c:pt idx="58" formatCode="0.0%">
                  <c:v>-6.475235733928153E-2</c:v>
                </c:pt>
                <c:pt idx="59" formatCode="0.0%">
                  <c:v>-3.4211058100717673E-2</c:v>
                </c:pt>
                <c:pt idx="60" formatCode="0.0%">
                  <c:v>-4.9893176719581267E-2</c:v>
                </c:pt>
                <c:pt idx="61" formatCode="0.0%">
                  <c:v>-4.0886222664199834E-2</c:v>
                </c:pt>
                <c:pt idx="62" formatCode="0.0%">
                  <c:v>-2.717005593832289E-2</c:v>
                </c:pt>
                <c:pt idx="63" formatCode="0.0%">
                  <c:v>-2.675858465271308E-2</c:v>
                </c:pt>
                <c:pt idx="64" formatCode="0.0%">
                  <c:v>-8.2418190095016053E-3</c:v>
                </c:pt>
                <c:pt idx="65" formatCode="0.0%">
                  <c:v>-3.7137100516015376E-2</c:v>
                </c:pt>
                <c:pt idx="66" formatCode="0.0%">
                  <c:v>-9.8876904357730888E-3</c:v>
                </c:pt>
                <c:pt idx="67" formatCode="0.0%">
                  <c:v>-1.9580425395115175E-2</c:v>
                </c:pt>
                <c:pt idx="68" formatCode="0.0%">
                  <c:v>-6.3214916591008974E-3</c:v>
                </c:pt>
                <c:pt idx="69" formatCode="0.0%">
                  <c:v>1.416122587709745E-2</c:v>
                </c:pt>
                <c:pt idx="70" formatCode="0.0%">
                  <c:v>-6.7787246489635633E-3</c:v>
                </c:pt>
                <c:pt idx="71" formatCode="0.0%">
                  <c:v>-9.8420658931873684E-3</c:v>
                </c:pt>
                <c:pt idx="72" formatCode="0.0%">
                  <c:v>6.7545187054017797E-3</c:v>
                </c:pt>
                <c:pt idx="73" formatCode="0.0%">
                  <c:v>6.8002849817104805E-3</c:v>
                </c:pt>
                <c:pt idx="74" formatCode="0.0%">
                  <c:v>4.9503265766718818E-2</c:v>
                </c:pt>
                <c:pt idx="75" formatCode="0.0%">
                  <c:v>6.779148806788815E-2</c:v>
                </c:pt>
                <c:pt idx="76" formatCode="0.0%">
                  <c:v>6.8431644429262639E-2</c:v>
                </c:pt>
                <c:pt idx="77" formatCode="0.0%">
                  <c:v>3.3546837529504159E-2</c:v>
                </c:pt>
                <c:pt idx="78" formatCode="0.0%">
                  <c:v>2.0607842526482067E-2</c:v>
                </c:pt>
                <c:pt idx="79" formatCode="0.0%">
                  <c:v>5.9196000726060682E-2</c:v>
                </c:pt>
                <c:pt idx="80" formatCode="0.0%">
                  <c:v>6.422529386327136E-2</c:v>
                </c:pt>
                <c:pt idx="81" formatCode="0.0%">
                  <c:v>5.6635663320063645E-2</c:v>
                </c:pt>
                <c:pt idx="82" formatCode="0.0%">
                  <c:v>6.2259341970284487E-2</c:v>
                </c:pt>
                <c:pt idx="83" formatCode="0.0%">
                  <c:v>5.3160997096008633E-2</c:v>
                </c:pt>
                <c:pt idx="84" formatCode="0.0%">
                  <c:v>2.0013594175139038E-2</c:v>
                </c:pt>
                <c:pt idx="85" formatCode="0.0%">
                  <c:v>2.6368678271906032E-2</c:v>
                </c:pt>
                <c:pt idx="86" formatCode="0.0%">
                  <c:v>3.5512789422490809E-2</c:v>
                </c:pt>
                <c:pt idx="87" formatCode="0.0%">
                  <c:v>1.9996814923205486E-3</c:v>
                </c:pt>
                <c:pt idx="88" formatCode="0.0%">
                  <c:v>-1.0253532606741333E-2</c:v>
                </c:pt>
                <c:pt idx="89" formatCode="0.0%">
                  <c:v>5.42872317378984E-3</c:v>
                </c:pt>
                <c:pt idx="90" formatCode="0.0%">
                  <c:v>3.9536221189026111E-2</c:v>
                </c:pt>
                <c:pt idx="91" formatCode="0.0%">
                  <c:v>-3.3211257163456853E-4</c:v>
                </c:pt>
              </c:numCache>
            </c:numRef>
          </c:val>
          <c:smooth val="0"/>
          <c:extLst>
            <c:ext xmlns:c16="http://schemas.microsoft.com/office/drawing/2014/chart" uri="{C3380CC4-5D6E-409C-BE32-E72D297353CC}">
              <c16:uniqueId val="{00000000-FF31-4899-860D-53913EA9F731}"/>
            </c:ext>
          </c:extLst>
        </c:ser>
        <c:ser>
          <c:idx val="1"/>
          <c:order val="1"/>
          <c:tx>
            <c:strRef>
              <c:f>'[LMT Financial Overview.xlsx]LMT SPY IND Data'!$T$2</c:f>
              <c:strCache>
                <c:ptCount val="1"/>
                <c:pt idx="0">
                  <c:v>S&amp;P 500</c:v>
                </c:pt>
              </c:strCache>
            </c:strRef>
          </c:tx>
          <c:spPr>
            <a:ln w="28575" cap="rnd">
              <a:solidFill>
                <a:schemeClr val="bg2">
                  <a:lumMod val="75000"/>
                </a:schemeClr>
              </a:solidFill>
              <a:round/>
            </a:ln>
            <a:effectLst/>
          </c:spPr>
          <c:marker>
            <c:symbol val="none"/>
          </c:marker>
          <c:dLbls>
            <c:dLbl>
              <c:idx val="91"/>
              <c:layout>
                <c:manualLayout>
                  <c:x val="-9.2919962256447879E-3"/>
                  <c:y val="-7.930058489756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1-4899-860D-53913EA9F731}"/>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Overview.xlsx]LMT SPY IND Data'!$R$3:$R$94</c:f>
              <c:numCache>
                <c:formatCode>m/d/yyyy</c:formatCode>
                <c:ptCount val="92"/>
                <c:pt idx="0">
                  <c:v>44272</c:v>
                </c:pt>
                <c:pt idx="1">
                  <c:v>44271</c:v>
                </c:pt>
                <c:pt idx="2">
                  <c:v>44270</c:v>
                </c:pt>
                <c:pt idx="3">
                  <c:v>44267</c:v>
                </c:pt>
                <c:pt idx="4">
                  <c:v>44266</c:v>
                </c:pt>
                <c:pt idx="5">
                  <c:v>44265</c:v>
                </c:pt>
                <c:pt idx="6">
                  <c:v>44264</c:v>
                </c:pt>
                <c:pt idx="7">
                  <c:v>44263</c:v>
                </c:pt>
                <c:pt idx="8">
                  <c:v>44260</c:v>
                </c:pt>
                <c:pt idx="9">
                  <c:v>44259</c:v>
                </c:pt>
                <c:pt idx="10">
                  <c:v>44258</c:v>
                </c:pt>
                <c:pt idx="11">
                  <c:v>44257</c:v>
                </c:pt>
                <c:pt idx="12">
                  <c:v>44256</c:v>
                </c:pt>
                <c:pt idx="13">
                  <c:v>44253</c:v>
                </c:pt>
                <c:pt idx="14">
                  <c:v>44252</c:v>
                </c:pt>
                <c:pt idx="15">
                  <c:v>44251</c:v>
                </c:pt>
                <c:pt idx="16">
                  <c:v>44250</c:v>
                </c:pt>
                <c:pt idx="17">
                  <c:v>44249</c:v>
                </c:pt>
                <c:pt idx="18">
                  <c:v>44246</c:v>
                </c:pt>
                <c:pt idx="19">
                  <c:v>44245</c:v>
                </c:pt>
                <c:pt idx="20">
                  <c:v>44244</c:v>
                </c:pt>
                <c:pt idx="21">
                  <c:v>44243</c:v>
                </c:pt>
                <c:pt idx="22">
                  <c:v>44239</c:v>
                </c:pt>
                <c:pt idx="23">
                  <c:v>44238</c:v>
                </c:pt>
                <c:pt idx="24">
                  <c:v>44237</c:v>
                </c:pt>
                <c:pt idx="25">
                  <c:v>44236</c:v>
                </c:pt>
                <c:pt idx="26">
                  <c:v>44235</c:v>
                </c:pt>
                <c:pt idx="27">
                  <c:v>44232</c:v>
                </c:pt>
                <c:pt idx="28">
                  <c:v>44231</c:v>
                </c:pt>
                <c:pt idx="29">
                  <c:v>44230</c:v>
                </c:pt>
                <c:pt idx="30">
                  <c:v>44229</c:v>
                </c:pt>
                <c:pt idx="31">
                  <c:v>44228</c:v>
                </c:pt>
                <c:pt idx="32">
                  <c:v>44225</c:v>
                </c:pt>
                <c:pt idx="33">
                  <c:v>44224</c:v>
                </c:pt>
                <c:pt idx="34">
                  <c:v>44223</c:v>
                </c:pt>
                <c:pt idx="35">
                  <c:v>44222</c:v>
                </c:pt>
                <c:pt idx="36">
                  <c:v>44221</c:v>
                </c:pt>
                <c:pt idx="37">
                  <c:v>44218</c:v>
                </c:pt>
                <c:pt idx="38">
                  <c:v>44217</c:v>
                </c:pt>
                <c:pt idx="39">
                  <c:v>44216</c:v>
                </c:pt>
                <c:pt idx="40">
                  <c:v>44215</c:v>
                </c:pt>
                <c:pt idx="41">
                  <c:v>44211</c:v>
                </c:pt>
                <c:pt idx="42">
                  <c:v>44210</c:v>
                </c:pt>
                <c:pt idx="43">
                  <c:v>44209</c:v>
                </c:pt>
                <c:pt idx="44">
                  <c:v>44208</c:v>
                </c:pt>
                <c:pt idx="45">
                  <c:v>44207</c:v>
                </c:pt>
                <c:pt idx="46">
                  <c:v>44204</c:v>
                </c:pt>
                <c:pt idx="47">
                  <c:v>44203</c:v>
                </c:pt>
                <c:pt idx="48">
                  <c:v>44202</c:v>
                </c:pt>
                <c:pt idx="49">
                  <c:v>44201</c:v>
                </c:pt>
                <c:pt idx="50">
                  <c:v>44200</c:v>
                </c:pt>
                <c:pt idx="51">
                  <c:v>44196</c:v>
                </c:pt>
                <c:pt idx="52">
                  <c:v>44195</c:v>
                </c:pt>
                <c:pt idx="53">
                  <c:v>44194</c:v>
                </c:pt>
                <c:pt idx="54">
                  <c:v>44193</c:v>
                </c:pt>
                <c:pt idx="55">
                  <c:v>44189</c:v>
                </c:pt>
                <c:pt idx="56">
                  <c:v>44188</c:v>
                </c:pt>
                <c:pt idx="57">
                  <c:v>44187</c:v>
                </c:pt>
                <c:pt idx="58">
                  <c:v>44186</c:v>
                </c:pt>
                <c:pt idx="59">
                  <c:v>44183</c:v>
                </c:pt>
                <c:pt idx="60">
                  <c:v>44182</c:v>
                </c:pt>
                <c:pt idx="61">
                  <c:v>44181</c:v>
                </c:pt>
                <c:pt idx="62">
                  <c:v>44180</c:v>
                </c:pt>
                <c:pt idx="63">
                  <c:v>44179</c:v>
                </c:pt>
                <c:pt idx="64">
                  <c:v>44176</c:v>
                </c:pt>
                <c:pt idx="65">
                  <c:v>44175</c:v>
                </c:pt>
                <c:pt idx="66">
                  <c:v>44174</c:v>
                </c:pt>
                <c:pt idx="67">
                  <c:v>44173</c:v>
                </c:pt>
                <c:pt idx="68">
                  <c:v>44172</c:v>
                </c:pt>
                <c:pt idx="69">
                  <c:v>44169</c:v>
                </c:pt>
                <c:pt idx="70">
                  <c:v>44168</c:v>
                </c:pt>
                <c:pt idx="71">
                  <c:v>44167</c:v>
                </c:pt>
                <c:pt idx="72">
                  <c:v>44166</c:v>
                </c:pt>
                <c:pt idx="73">
                  <c:v>44165</c:v>
                </c:pt>
                <c:pt idx="74">
                  <c:v>44162</c:v>
                </c:pt>
                <c:pt idx="75">
                  <c:v>44160</c:v>
                </c:pt>
                <c:pt idx="76">
                  <c:v>44159</c:v>
                </c:pt>
                <c:pt idx="77">
                  <c:v>44158</c:v>
                </c:pt>
                <c:pt idx="78">
                  <c:v>44155</c:v>
                </c:pt>
                <c:pt idx="79">
                  <c:v>44154</c:v>
                </c:pt>
                <c:pt idx="80">
                  <c:v>44153</c:v>
                </c:pt>
                <c:pt idx="81">
                  <c:v>44152</c:v>
                </c:pt>
                <c:pt idx="82">
                  <c:v>44151</c:v>
                </c:pt>
                <c:pt idx="83">
                  <c:v>44148</c:v>
                </c:pt>
                <c:pt idx="84">
                  <c:v>44147</c:v>
                </c:pt>
                <c:pt idx="85">
                  <c:v>44146</c:v>
                </c:pt>
                <c:pt idx="86">
                  <c:v>44145</c:v>
                </c:pt>
                <c:pt idx="87">
                  <c:v>44144</c:v>
                </c:pt>
                <c:pt idx="88">
                  <c:v>44141</c:v>
                </c:pt>
                <c:pt idx="89">
                  <c:v>44140</c:v>
                </c:pt>
                <c:pt idx="90">
                  <c:v>44139</c:v>
                </c:pt>
                <c:pt idx="91">
                  <c:v>44138</c:v>
                </c:pt>
              </c:numCache>
            </c:numRef>
          </c:cat>
          <c:val>
            <c:numRef>
              <c:f>'[LMT Financial Overview.xlsx]LMT SPY IND Data'!$T$3:$T$94</c:f>
              <c:numCache>
                <c:formatCode>0.00%</c:formatCode>
                <c:ptCount val="92"/>
                <c:pt idx="0">
                  <c:v>0.1795581094397416</c:v>
                </c:pt>
                <c:pt idx="1">
                  <c:v>0.17617150862529529</c:v>
                </c:pt>
                <c:pt idx="2">
                  <c:v>0.17802063422336722</c:v>
                </c:pt>
                <c:pt idx="3">
                  <c:v>0.17042230110769463</c:v>
                </c:pt>
                <c:pt idx="4">
                  <c:v>0.16923506155837065</c:v>
                </c:pt>
                <c:pt idx="5">
                  <c:v>0.1572053568248466</c:v>
                </c:pt>
                <c:pt idx="6">
                  <c:v>0.15026890975792195</c:v>
                </c:pt>
                <c:pt idx="7">
                  <c:v>0.13421446295218997</c:v>
                </c:pt>
                <c:pt idx="8">
                  <c:v>0.14032577853233463</c:v>
                </c:pt>
                <c:pt idx="9">
                  <c:v>0.11851915611012842</c:v>
                </c:pt>
                <c:pt idx="10" formatCode="0.0%">
                  <c:v>0.22618340523728286</c:v>
                </c:pt>
                <c:pt idx="11" formatCode="0.0%">
                  <c:v>0.25155212200260846</c:v>
                </c:pt>
                <c:pt idx="12" formatCode="0.0%">
                  <c:v>0.2673693187518813</c:v>
                </c:pt>
                <c:pt idx="13" formatCode="0.0%">
                  <c:v>0.22188421791913315</c:v>
                </c:pt>
                <c:pt idx="14" formatCode="0.0%">
                  <c:v>0.23100933079161234</c:v>
                </c:pt>
                <c:pt idx="15" formatCode="0.0%">
                  <c:v>0.27921340423397201</c:v>
                </c:pt>
                <c:pt idx="16" formatCode="0.0%">
                  <c:v>0.25711046453295872</c:v>
                </c:pt>
                <c:pt idx="17" formatCode="0.0%">
                  <c:v>0.25466740242801245</c:v>
                </c:pt>
                <c:pt idx="18" formatCode="0.0%">
                  <c:v>0.26982241396608808</c:v>
                </c:pt>
                <c:pt idx="19" formatCode="0.0%">
                  <c:v>0.27346443262767117</c:v>
                </c:pt>
                <c:pt idx="20" formatCode="0.0%">
                  <c:v>0.28217317146583709</c:v>
                </c:pt>
                <c:pt idx="21" formatCode="0.0%">
                  <c:v>0.28280525734925255</c:v>
                </c:pt>
                <c:pt idx="22" formatCode="0.0%">
                  <c:v>0.28392896558643521</c:v>
                </c:pt>
                <c:pt idx="23" formatCode="0.0%">
                  <c:v>0.27467342229356873</c:v>
                </c:pt>
                <c:pt idx="24" formatCode="0.0%">
                  <c:v>0.27141266178388679</c:v>
                </c:pt>
                <c:pt idx="25" formatCode="0.0%">
                  <c:v>0.27208989665897465</c:v>
                </c:pt>
                <c:pt idx="26" formatCode="0.0%">
                  <c:v>0.2742771144777767</c:v>
                </c:pt>
                <c:pt idx="27" formatCode="0.0%">
                  <c:v>0.25984950336109147</c:v>
                </c:pt>
                <c:pt idx="28" formatCode="0.0%">
                  <c:v>0.25227952242399909</c:v>
                </c:pt>
                <c:pt idx="29" formatCode="0.0%">
                  <c:v>0.23142570482592562</c:v>
                </c:pt>
                <c:pt idx="30" formatCode="0.0%">
                  <c:v>0.22948931473863743</c:v>
                </c:pt>
                <c:pt idx="31" formatCode="0.0%">
                  <c:v>0.20317748570281924</c:v>
                </c:pt>
                <c:pt idx="32" formatCode="0.0%">
                  <c:v>0.17326878699709036</c:v>
                </c:pt>
                <c:pt idx="33" formatCode="0.0%">
                  <c:v>0.2099598675629577</c:v>
                </c:pt>
                <c:pt idx="34" formatCode="0.0%">
                  <c:v>0.1915942610615029</c:v>
                </c:pt>
                <c:pt idx="35" formatCode="0.0%">
                  <c:v>0.24118290358181982</c:v>
                </c:pt>
                <c:pt idx="36" formatCode="0.0%">
                  <c:v>0.2440624059396006</c:v>
                </c:pt>
                <c:pt idx="37" formatCode="0.0%">
                  <c:v>0.2370944115581417</c:v>
                </c:pt>
                <c:pt idx="38" formatCode="0.0%">
                  <c:v>0.24291361492926655</c:v>
                </c:pt>
                <c:pt idx="39" formatCode="0.0%">
                  <c:v>0.24230159526437234</c:v>
                </c:pt>
                <c:pt idx="40" formatCode="0.0%">
                  <c:v>0.21574395505167043</c:v>
                </c:pt>
                <c:pt idx="41" formatCode="0.0%">
                  <c:v>0.20036319855523232</c:v>
                </c:pt>
                <c:pt idx="42" formatCode="0.0%">
                  <c:v>0.21405337614126618</c:v>
                </c:pt>
                <c:pt idx="43" formatCode="0.0%">
                  <c:v>0.22122704926256653</c:v>
                </c:pt>
                <c:pt idx="44" formatCode="0.0%">
                  <c:v>0.21688772950737434</c:v>
                </c:pt>
                <c:pt idx="45" formatCode="0.0%">
                  <c:v>0.21609511387579006</c:v>
                </c:pt>
                <c:pt idx="46" formatCode="0.0%">
                  <c:v>0.22867161633390176</c:v>
                </c:pt>
                <c:pt idx="47" formatCode="0.0%">
                  <c:v>0.21819203371124707</c:v>
                </c:pt>
                <c:pt idx="48" formatCode="0.0%">
                  <c:v>0.1902749071937393</c:v>
                </c:pt>
                <c:pt idx="49" formatCode="0.0%">
                  <c:v>0.17959967894050366</c:v>
                </c:pt>
                <c:pt idx="50" formatCode="0.0%">
                  <c:v>0.16645128925454</c:v>
                </c:pt>
                <c:pt idx="51" formatCode="0.0%">
                  <c:v>0.19425303501555136</c:v>
                </c:pt>
                <c:pt idx="52" formatCode="0.0%">
                  <c:v>0.18219825423898861</c:v>
                </c:pt>
                <c:pt idx="53" formatCode="0.0%">
                  <c:v>0.17968997692384869</c:v>
                </c:pt>
                <c:pt idx="54" formatCode="0.0%">
                  <c:v>0.1838637503762417</c:v>
                </c:pt>
                <c:pt idx="55" formatCode="0.0%">
                  <c:v>0.16766027892043733</c:v>
                </c:pt>
                <c:pt idx="56" formatCode="0.0%">
                  <c:v>0.1611136751279223</c:v>
                </c:pt>
                <c:pt idx="57" formatCode="0.0%">
                  <c:v>0.15973412260459519</c:v>
                </c:pt>
                <c:pt idx="58" formatCode="0.0%">
                  <c:v>0.16357680345138959</c:v>
                </c:pt>
                <c:pt idx="59" formatCode="0.0%">
                  <c:v>0.17084579111066511</c:v>
                </c:pt>
                <c:pt idx="60" formatCode="0.0%">
                  <c:v>0.1774024280124411</c:v>
                </c:pt>
                <c:pt idx="61" formatCode="0.0%">
                  <c:v>0.16671215009531459</c:v>
                </c:pt>
                <c:pt idx="62" formatCode="0.0%">
                  <c:v>0.16342630681248105</c:v>
                </c:pt>
                <c:pt idx="63" formatCode="0.0%">
                  <c:v>0.13978328483997182</c:v>
                </c:pt>
                <c:pt idx="64" formatCode="0.0%">
                  <c:v>0.14779472258452886</c:v>
                </c:pt>
                <c:pt idx="65" formatCode="0.0%">
                  <c:v>0.15012240393297871</c:v>
                </c:pt>
                <c:pt idx="66" formatCode="0.0%">
                  <c:v>0.15249021771847104</c:v>
                </c:pt>
                <c:pt idx="67" formatCode="0.0%">
                  <c:v>0.16725393799538479</c:v>
                </c:pt>
                <c:pt idx="68" formatCode="0.0%">
                  <c:v>0.16209190328082679</c:v>
                </c:pt>
                <c:pt idx="69" formatCode="0.0%">
                  <c:v>0.16568375639610711</c:v>
                </c:pt>
                <c:pt idx="70" formatCode="0.0%">
                  <c:v>0.14943011939399997</c:v>
                </c:pt>
                <c:pt idx="71" formatCode="0.0%">
                  <c:v>0.15057891040433447</c:v>
                </c:pt>
                <c:pt idx="72" formatCode="0.0%">
                  <c:v>0.14728805056687055</c:v>
                </c:pt>
                <c:pt idx="73" formatCode="0.0%">
                  <c:v>0.12681047456606809</c:v>
                </c:pt>
                <c:pt idx="74" formatCode="0.0%">
                  <c:v>0.13519815390789591</c:v>
                </c:pt>
                <c:pt idx="75" formatCode="0.0%">
                  <c:v>0.13083375137955255</c:v>
                </c:pt>
                <c:pt idx="76" formatCode="0.0%">
                  <c:v>0.13372328684659363</c:v>
                </c:pt>
                <c:pt idx="77" formatCode="0.0%">
                  <c:v>0.10471756797431531</c:v>
                </c:pt>
                <c:pt idx="78" formatCode="0.0%">
                  <c:v>9.4659375940604029E-2</c:v>
                </c:pt>
                <c:pt idx="79" formatCode="0.0%">
                  <c:v>0.10686465335607487</c:v>
                </c:pt>
                <c:pt idx="80" formatCode="0.0%">
                  <c:v>9.9801344436640793E-2</c:v>
                </c:pt>
                <c:pt idx="81" formatCode="0.0%">
                  <c:v>0.12074044346342938</c:v>
                </c:pt>
                <c:pt idx="82" formatCode="0.0%">
                  <c:v>0.12945921541085581</c:v>
                </c:pt>
                <c:pt idx="83" formatCode="0.0%">
                  <c:v>0.10851008327480693</c:v>
                </c:pt>
                <c:pt idx="84" formatCode="0.0%">
                  <c:v>8.4360389284639403E-2</c:v>
                </c:pt>
                <c:pt idx="85" formatCode="0.0%">
                  <c:v>0.10224440654158706</c:v>
                </c:pt>
                <c:pt idx="86" formatCode="0.0%">
                  <c:v>8.863449382963795E-2</c:v>
                </c:pt>
                <c:pt idx="87" formatCode="0.0%">
                  <c:v>9.1127721480886992E-2</c:v>
                </c:pt>
                <c:pt idx="88" formatCode="0.0%">
                  <c:v>7.0529748168957518E-2</c:v>
                </c:pt>
                <c:pt idx="89" formatCode="0.0%">
                  <c:v>7.1036420186615823E-2</c:v>
                </c:pt>
                <c:pt idx="90" formatCode="0.0%">
                  <c:v>3.7420487609109987E-2</c:v>
                </c:pt>
                <c:pt idx="91" formatCode="0.0%">
                  <c:v>1.5751981539069426E-4</c:v>
                </c:pt>
              </c:numCache>
            </c:numRef>
          </c:val>
          <c:smooth val="0"/>
          <c:extLst>
            <c:ext xmlns:c16="http://schemas.microsoft.com/office/drawing/2014/chart" uri="{C3380CC4-5D6E-409C-BE32-E72D297353CC}">
              <c16:uniqueId val="{00000001-FF31-4899-860D-53913EA9F731}"/>
            </c:ext>
          </c:extLst>
        </c:ser>
        <c:dLbls>
          <c:showLegendKey val="0"/>
          <c:showVal val="0"/>
          <c:showCatName val="0"/>
          <c:showSerName val="0"/>
          <c:showPercent val="0"/>
          <c:showBubbleSize val="0"/>
        </c:dLbls>
        <c:smooth val="0"/>
        <c:axId val="1698103248"/>
        <c:axId val="1794887472"/>
      </c:lineChart>
      <c:dateAx>
        <c:axId val="16981032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94887472"/>
        <c:crosses val="autoZero"/>
        <c:auto val="1"/>
        <c:lblOffset val="100"/>
        <c:baseTimeUnit val="days"/>
        <c:majorUnit val="20"/>
        <c:majorTimeUnit val="days"/>
      </c:dateAx>
      <c:valAx>
        <c:axId val="1794887472"/>
        <c:scaling>
          <c:orientation val="minMax"/>
        </c:scaling>
        <c:delete val="1"/>
        <c:axPos val="l"/>
        <c:numFmt formatCode="0.00%" sourceLinked="1"/>
        <c:majorTickMark val="none"/>
        <c:minorTickMark val="none"/>
        <c:tickLblPos val="nextTo"/>
        <c:crossAx val="16981032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29041784440406487"/>
          <c:y val="1.446759259259259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LMT Segments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2-8729-4748-8AA7-AA7AEF0DDA6B}"/>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4-8729-4748-8AA7-AA7AEF0DDA6B}"/>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8729-4748-8AA7-AA7AEF0DDA6B}"/>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8729-4748-8AA7-AA7AEF0DDA6B}"/>
              </c:ext>
            </c:extLst>
          </c:dPt>
          <c:dLbls>
            <c:dLbl>
              <c:idx val="2"/>
              <c:layout>
                <c:manualLayout>
                  <c:x val="0.13893158186957394"/>
                  <c:y val="-0.167016582115668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29-4748-8AA7-AA7AEF0DDA6B}"/>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Missiles and Fire Control</c:v>
                </c:pt>
                <c:pt idx="1">
                  <c:v>Space</c:v>
                </c:pt>
                <c:pt idx="2">
                  <c:v>Rotary and Mission Systems</c:v>
                </c:pt>
                <c:pt idx="3">
                  <c:v>Aeronautics</c:v>
                </c:pt>
              </c:strCache>
            </c:strRef>
          </c:cat>
          <c:val>
            <c:numRef>
              <c:f>Sheet1!$B$2:$B$5</c:f>
              <c:numCache>
                <c:formatCode>0%</c:formatCode>
                <c:ptCount val="4"/>
                <c:pt idx="0">
                  <c:v>0.17</c:v>
                </c:pt>
                <c:pt idx="1">
                  <c:v>0.18</c:v>
                </c:pt>
                <c:pt idx="2">
                  <c:v>0.25</c:v>
                </c:pt>
                <c:pt idx="3">
                  <c:v>0.4</c:v>
                </c:pt>
              </c:numCache>
            </c:numRef>
          </c:val>
          <c:extLst>
            <c:ext xmlns:c16="http://schemas.microsoft.com/office/drawing/2014/chart" uri="{C3380CC4-5D6E-409C-BE32-E72D297353CC}">
              <c16:uniqueId val="{00000000-8729-4748-8AA7-AA7AEF0DDA6B}"/>
            </c:ext>
          </c:extLst>
        </c:ser>
        <c:dLbls>
          <c:dLblPos val="bestFit"/>
          <c:showLegendKey val="0"/>
          <c:showVal val="1"/>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Overview.xlsx]EBIT'!$A$2</c:f>
              <c:strCache>
                <c:ptCount val="1"/>
                <c:pt idx="0">
                  <c:v>EBIT</c:v>
                </c:pt>
              </c:strCache>
            </c:strRef>
          </c:tx>
          <c:spPr>
            <a:solidFill>
              <a:srgbClr val="203C6C"/>
            </a:solidFill>
            <a:ln>
              <a:no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Overview.xlsx]EBIT'!$B$1:$G$1</c:f>
              <c:numCache>
                <c:formatCode>General</c:formatCode>
                <c:ptCount val="6"/>
                <c:pt idx="0">
                  <c:v>2015</c:v>
                </c:pt>
                <c:pt idx="1">
                  <c:v>2016</c:v>
                </c:pt>
                <c:pt idx="2">
                  <c:v>2017</c:v>
                </c:pt>
                <c:pt idx="3">
                  <c:v>2018</c:v>
                </c:pt>
                <c:pt idx="4">
                  <c:v>2019</c:v>
                </c:pt>
                <c:pt idx="5">
                  <c:v>2020</c:v>
                </c:pt>
              </c:numCache>
            </c:numRef>
          </c:cat>
          <c:val>
            <c:numRef>
              <c:f>'[LMT Financial Overview.xlsx]EBIT'!$B$2:$G$2</c:f>
              <c:numCache>
                <c:formatCode>_("$"* #,##0.00_);_("$"* \(#,##0.00\);_("$"* "-"??_);_(@_)</c:formatCode>
                <c:ptCount val="6"/>
                <c:pt idx="0">
                  <c:v>4602</c:v>
                </c:pt>
                <c:pt idx="1">
                  <c:v>4927</c:v>
                </c:pt>
                <c:pt idx="2">
                  <c:v>5593</c:v>
                </c:pt>
                <c:pt idx="3">
                  <c:v>6644</c:v>
                </c:pt>
                <c:pt idx="4">
                  <c:v>7698</c:v>
                </c:pt>
                <c:pt idx="5">
                  <c:v>8877</c:v>
                </c:pt>
              </c:numCache>
            </c:numRef>
          </c:val>
          <c:extLst>
            <c:ext xmlns:c16="http://schemas.microsoft.com/office/drawing/2014/chart" uri="{C3380CC4-5D6E-409C-BE32-E72D297353CC}">
              <c16:uniqueId val="{00000000-EC65-4D6F-91E5-E3015F2480A5}"/>
            </c:ext>
          </c:extLst>
        </c:ser>
        <c:dLbls>
          <c:showLegendKey val="0"/>
          <c:showVal val="0"/>
          <c:showCatName val="0"/>
          <c:showSerName val="0"/>
          <c:showPercent val="0"/>
          <c:showBubbleSize val="0"/>
        </c:dLbls>
        <c:gapWidth val="219"/>
        <c:overlap val="-27"/>
        <c:axId val="1681852176"/>
        <c:axId val="1684518144"/>
      </c:barChart>
      <c:lineChart>
        <c:grouping val="standard"/>
        <c:varyColors val="0"/>
        <c:ser>
          <c:idx val="1"/>
          <c:order val="1"/>
          <c:tx>
            <c:strRef>
              <c:f>'[LMT Financial Overview.xlsx]EBIT'!$A$3</c:f>
              <c:strCache>
                <c:ptCount val="1"/>
                <c:pt idx="0">
                  <c:v>Margin</c:v>
                </c:pt>
              </c:strCache>
            </c:strRef>
          </c:tx>
          <c:spPr>
            <a:ln w="28575" cap="rnd">
              <a:solidFill>
                <a:srgbClr val="BFC1C5"/>
              </a:solidFill>
              <a:round/>
            </a:ln>
            <a:effectLst/>
          </c:spPr>
          <c:marker>
            <c:symbol val="none"/>
          </c:marker>
          <c:cat>
            <c:numRef>
              <c:f>'[LMT Financial Overview.xlsx]EBIT'!$B$1:$G$1</c:f>
              <c:numCache>
                <c:formatCode>General</c:formatCode>
                <c:ptCount val="6"/>
                <c:pt idx="0">
                  <c:v>2015</c:v>
                </c:pt>
                <c:pt idx="1">
                  <c:v>2016</c:v>
                </c:pt>
                <c:pt idx="2">
                  <c:v>2017</c:v>
                </c:pt>
                <c:pt idx="3">
                  <c:v>2018</c:v>
                </c:pt>
                <c:pt idx="4">
                  <c:v>2019</c:v>
                </c:pt>
                <c:pt idx="5">
                  <c:v>2020</c:v>
                </c:pt>
              </c:numCache>
            </c:numRef>
          </c:cat>
          <c:val>
            <c:numRef>
              <c:f>'[LMT Financial Overview.xlsx]EBIT'!$B$3:$G$3</c:f>
              <c:numCache>
                <c:formatCode>0.00%</c:formatCode>
                <c:ptCount val="6"/>
                <c:pt idx="0">
                  <c:v>0.114</c:v>
                </c:pt>
                <c:pt idx="1">
                  <c:v>0.10400000000000001</c:v>
                </c:pt>
                <c:pt idx="2">
                  <c:v>0.11199999999999999</c:v>
                </c:pt>
                <c:pt idx="3">
                  <c:v>0.124</c:v>
                </c:pt>
                <c:pt idx="4">
                  <c:v>0.129</c:v>
                </c:pt>
                <c:pt idx="5">
                  <c:v>0.13600000000000001</c:v>
                </c:pt>
              </c:numCache>
            </c:numRef>
          </c:val>
          <c:smooth val="0"/>
          <c:extLst>
            <c:ext xmlns:c16="http://schemas.microsoft.com/office/drawing/2014/chart" uri="{C3380CC4-5D6E-409C-BE32-E72D297353CC}">
              <c16:uniqueId val="{00000001-EC65-4D6F-91E5-E3015F2480A5}"/>
            </c:ext>
          </c:extLst>
        </c:ser>
        <c:dLbls>
          <c:showLegendKey val="0"/>
          <c:showVal val="0"/>
          <c:showCatName val="0"/>
          <c:showSerName val="0"/>
          <c:showPercent val="0"/>
          <c:showBubbleSize val="0"/>
        </c:dLbls>
        <c:marker val="1"/>
        <c:smooth val="0"/>
        <c:axId val="1681853776"/>
        <c:axId val="1684519392"/>
      </c:lineChart>
      <c:catAx>
        <c:axId val="168185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84518144"/>
        <c:crosses val="autoZero"/>
        <c:auto val="1"/>
        <c:lblAlgn val="ctr"/>
        <c:lblOffset val="100"/>
        <c:noMultiLvlLbl val="0"/>
      </c:catAx>
      <c:valAx>
        <c:axId val="1684518144"/>
        <c:scaling>
          <c:orientation val="minMax"/>
          <c:min val="2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81852176"/>
        <c:crosses val="autoZero"/>
        <c:crossBetween val="between"/>
      </c:valAx>
      <c:valAx>
        <c:axId val="1684519392"/>
        <c:scaling>
          <c:orientation val="minMax"/>
          <c:min val="4.0000000000000008E-2"/>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81853776"/>
        <c:crosses val="max"/>
        <c:crossBetween val="between"/>
      </c:valAx>
      <c:catAx>
        <c:axId val="1681853776"/>
        <c:scaling>
          <c:orientation val="minMax"/>
        </c:scaling>
        <c:delete val="1"/>
        <c:axPos val="b"/>
        <c:numFmt formatCode="General" sourceLinked="1"/>
        <c:majorTickMark val="none"/>
        <c:minorTickMark val="none"/>
        <c:tickLblPos val="nextTo"/>
        <c:crossAx val="16845193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Overview.xlsx]Net Income'!$A$2</c:f>
              <c:strCache>
                <c:ptCount val="1"/>
                <c:pt idx="0">
                  <c:v>Net Income</c:v>
                </c:pt>
              </c:strCache>
            </c:strRef>
          </c:tx>
          <c:spPr>
            <a:solidFill>
              <a:srgbClr val="203C6C"/>
            </a:solidFill>
            <a:ln>
              <a:noFill/>
            </a:ln>
            <a:effectLst/>
          </c:spPr>
          <c:invertIfNegative val="0"/>
          <c:dLbls>
            <c:numFmt formatCode="_(&quot;$&quot;* #,##0_);_(&quot;$&quot;* \(#,##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Overview.xlsx]Net Income'!$B$1:$G$1</c:f>
              <c:numCache>
                <c:formatCode>General</c:formatCode>
                <c:ptCount val="6"/>
                <c:pt idx="0">
                  <c:v>2015</c:v>
                </c:pt>
                <c:pt idx="1">
                  <c:v>2016</c:v>
                </c:pt>
                <c:pt idx="2">
                  <c:v>2017</c:v>
                </c:pt>
                <c:pt idx="3">
                  <c:v>2018</c:v>
                </c:pt>
                <c:pt idx="4">
                  <c:v>2019</c:v>
                </c:pt>
                <c:pt idx="5">
                  <c:v>2020</c:v>
                </c:pt>
              </c:numCache>
            </c:numRef>
          </c:cat>
          <c:val>
            <c:numRef>
              <c:f>'[LMT Financial Overview.xlsx]Net Income'!$B$2:$G$2</c:f>
              <c:numCache>
                <c:formatCode>_("$"* #,##0.00_);_("$"* \(#,##0.00\);_("$"* "-"??_);_(@_)</c:formatCode>
                <c:ptCount val="6"/>
                <c:pt idx="0">
                  <c:v>3605</c:v>
                </c:pt>
                <c:pt idx="1">
                  <c:v>5173</c:v>
                </c:pt>
                <c:pt idx="2">
                  <c:v>1963</c:v>
                </c:pt>
                <c:pt idx="3">
                  <c:v>5046</c:v>
                </c:pt>
                <c:pt idx="4">
                  <c:v>6230</c:v>
                </c:pt>
                <c:pt idx="5">
                  <c:v>6833</c:v>
                </c:pt>
              </c:numCache>
            </c:numRef>
          </c:val>
          <c:extLst>
            <c:ext xmlns:c16="http://schemas.microsoft.com/office/drawing/2014/chart" uri="{C3380CC4-5D6E-409C-BE32-E72D297353CC}">
              <c16:uniqueId val="{00000000-2822-4241-ABB8-19B4CFC8B7AD}"/>
            </c:ext>
          </c:extLst>
        </c:ser>
        <c:dLbls>
          <c:showLegendKey val="0"/>
          <c:showVal val="0"/>
          <c:showCatName val="0"/>
          <c:showSerName val="0"/>
          <c:showPercent val="0"/>
          <c:showBubbleSize val="0"/>
        </c:dLbls>
        <c:gapWidth val="219"/>
        <c:overlap val="-27"/>
        <c:axId val="1766826336"/>
        <c:axId val="1691255856"/>
      </c:barChart>
      <c:catAx>
        <c:axId val="17668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91255856"/>
        <c:crosses val="autoZero"/>
        <c:auto val="1"/>
        <c:lblAlgn val="ctr"/>
        <c:lblOffset val="100"/>
        <c:noMultiLvlLbl val="0"/>
      </c:catAx>
      <c:valAx>
        <c:axId val="1691255856"/>
        <c:scaling>
          <c:orientation val="minMax"/>
          <c:min val="1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6682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'[LMT Financial Overview.xlsx]EPS'!$A$2</c:f>
              <c:strCache>
                <c:ptCount val="1"/>
                <c:pt idx="0">
                  <c:v>EPS</c:v>
                </c:pt>
              </c:strCache>
            </c:strRef>
          </c:tx>
          <c:spPr>
            <a:solidFill>
              <a:srgbClr val="203C6C"/>
            </a:solidFill>
            <a:ln>
              <a:noFill/>
            </a:ln>
            <a:effectLst/>
          </c:spPr>
          <c:invertIfNegative val="0"/>
          <c:dLbls>
            <c:numFmt formatCode="_(&quot;$&quot;* #,##0.00_);_(&quot;$&quot;* \(#,##0.00\);_(&quot;$&quot;* &quot;-&quot;??_);_(@_)"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'[LMT Financial Overview.xlsx]EPS'!$B$1:$G$1</c:f>
              <c:numCache>
                <c:formatCode>General</c:formatCode>
                <c:ptCount val="6"/>
                <c:pt idx="0">
                  <c:v>2015</c:v>
                </c:pt>
                <c:pt idx="1">
                  <c:v>2016</c:v>
                </c:pt>
                <c:pt idx="2">
                  <c:v>2017</c:v>
                </c:pt>
                <c:pt idx="3">
                  <c:v>2018</c:v>
                </c:pt>
                <c:pt idx="4">
                  <c:v>2019</c:v>
                </c:pt>
                <c:pt idx="5">
                  <c:v>2020</c:v>
                </c:pt>
              </c:numCache>
            </c:numRef>
          </c:cat>
          <c:val>
            <c:numRef>
              <c:f>'[LMT Financial Overview.xlsx]EPS'!$B$2:$G$2</c:f>
              <c:numCache>
                <c:formatCode>_("$"* #,##0.00_);_("$"* \(#,##0.00\);_("$"* "-"??_);_(@_)</c:formatCode>
                <c:ptCount val="6"/>
                <c:pt idx="0">
                  <c:v>9.93</c:v>
                </c:pt>
                <c:pt idx="1">
                  <c:v>12.08</c:v>
                </c:pt>
                <c:pt idx="2">
                  <c:v>6.5</c:v>
                </c:pt>
                <c:pt idx="3">
                  <c:v>17.59</c:v>
                </c:pt>
                <c:pt idx="4">
                  <c:v>21.95</c:v>
                </c:pt>
                <c:pt idx="5">
                  <c:v>25.4</c:v>
                </c:pt>
              </c:numCache>
            </c:numRef>
          </c:val>
          <c:extLst>
            <c:ext xmlns:c16="http://schemas.microsoft.com/office/drawing/2014/chart" uri="{C3380CC4-5D6E-409C-BE32-E72D297353CC}">
              <c16:uniqueId val="{00000000-D33E-4E7F-9B8D-DE95E109BD62}"/>
            </c:ext>
          </c:extLst>
        </c:ser>
        <c:dLbls>
          <c:showLegendKey val="0"/>
          <c:showVal val="0"/>
          <c:showCatName val="0"/>
          <c:showSerName val="0"/>
          <c:showPercent val="0"/>
          <c:showBubbleSize val="0"/>
        </c:dLbls>
        <c:gapWidth val="219"/>
        <c:overlap val="-27"/>
        <c:axId val="1758529984"/>
        <c:axId val="885594576"/>
      </c:barChart>
      <c:catAx>
        <c:axId val="17585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5594576"/>
        <c:crosses val="autoZero"/>
        <c:auto val="1"/>
        <c:lblAlgn val="ctr"/>
        <c:lblOffset val="100"/>
        <c:noMultiLvlLbl val="0"/>
      </c:catAx>
      <c:valAx>
        <c:axId val="885594576"/>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58529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0.01195</cdr:x>
      <cdr:y>0.43429</cdr:y>
    </cdr:from>
    <cdr:to>
      <cdr:x>0.98795</cdr:x>
      <cdr:y>0.43429</cdr:y>
    </cdr:to>
    <cdr:cxnSp macro="">
      <cdr:nvCxnSpPr>
        <cdr:cNvPr id="3" name="Straight Connector 2">
          <a:extLst xmlns:a="http://schemas.openxmlformats.org/drawingml/2006/main">
            <a:ext uri="{FF2B5EF4-FFF2-40B4-BE49-F238E27FC236}">
              <a16:creationId xmlns:a16="http://schemas.microsoft.com/office/drawing/2014/main" id="{A4FA4ADA-DE53-4224-AE42-7AECF39D3D43}"/>
            </a:ext>
          </a:extLst>
        </cdr:cNvPr>
        <cdr:cNvCxnSpPr/>
      </cdr:nvCxnSpPr>
      <cdr:spPr>
        <a:xfrm xmlns:a="http://schemas.openxmlformats.org/drawingml/2006/main" flipV="1">
          <a:off x="136634" y="1541109"/>
          <a:ext cx="11155680" cy="0"/>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4FD69-47B5-46B2-B9BE-867130A22F1B}"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099CC-599D-49E4-BEA2-18C1BBDF5327}" type="slidenum">
              <a:rPr lang="en-US" smtClean="0"/>
              <a:t>‹#›</a:t>
            </a:fld>
            <a:endParaRPr lang="en-US"/>
          </a:p>
        </p:txBody>
      </p:sp>
    </p:spTree>
    <p:extLst>
      <p:ext uri="{BB962C8B-B14F-4D97-AF65-F5344CB8AC3E}">
        <p14:creationId xmlns:p14="http://schemas.microsoft.com/office/powerpoint/2010/main" val="50180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099CC-599D-49E4-BEA2-18C1BBDF5327}" type="slidenum">
              <a:rPr lang="en-US" smtClean="0"/>
              <a:t>3</a:t>
            </a:fld>
            <a:endParaRPr lang="en-US"/>
          </a:p>
        </p:txBody>
      </p:sp>
    </p:spTree>
    <p:extLst>
      <p:ext uri="{BB962C8B-B14F-4D97-AF65-F5344CB8AC3E}">
        <p14:creationId xmlns:p14="http://schemas.microsoft.com/office/powerpoint/2010/main" val="87043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099CC-599D-49E4-BEA2-18C1BBDF5327}" type="slidenum">
              <a:rPr lang="en-US" smtClean="0"/>
              <a:t>4</a:t>
            </a:fld>
            <a:endParaRPr lang="en-US"/>
          </a:p>
        </p:txBody>
      </p:sp>
    </p:spTree>
    <p:extLst>
      <p:ext uri="{BB962C8B-B14F-4D97-AF65-F5344CB8AC3E}">
        <p14:creationId xmlns:p14="http://schemas.microsoft.com/office/powerpoint/2010/main" val="19272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099CC-599D-49E4-BEA2-18C1BBDF5327}" type="slidenum">
              <a:rPr lang="en-US" smtClean="0"/>
              <a:t>5</a:t>
            </a:fld>
            <a:endParaRPr lang="en-US"/>
          </a:p>
        </p:txBody>
      </p:sp>
    </p:spTree>
    <p:extLst>
      <p:ext uri="{BB962C8B-B14F-4D97-AF65-F5344CB8AC3E}">
        <p14:creationId xmlns:p14="http://schemas.microsoft.com/office/powerpoint/2010/main" val="348346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3099CC-599D-49E4-BEA2-18C1BBDF5327}" type="slidenum">
              <a:rPr lang="en-US" smtClean="0"/>
              <a:t>6</a:t>
            </a:fld>
            <a:endParaRPr lang="en-US"/>
          </a:p>
        </p:txBody>
      </p:sp>
    </p:spTree>
    <p:extLst>
      <p:ext uri="{BB962C8B-B14F-4D97-AF65-F5344CB8AC3E}">
        <p14:creationId xmlns:p14="http://schemas.microsoft.com/office/powerpoint/2010/main" val="206184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LMT missed</a:t>
            </a:r>
            <a:r>
              <a:rPr lang="en-US" baseline="0" dirty="0"/>
              <a:t> its target aircrafts/products made by xx% due to COVID-related manufacturing slowdowns/restrictions</a:t>
            </a:r>
            <a:endParaRPr lang="en-US" dirty="0"/>
          </a:p>
        </p:txBody>
      </p:sp>
      <p:sp>
        <p:nvSpPr>
          <p:cNvPr id="4" name="Slide Number Placeholder 3"/>
          <p:cNvSpPr>
            <a:spLocks noGrp="1"/>
          </p:cNvSpPr>
          <p:nvPr>
            <p:ph type="sldNum" sz="quarter" idx="10"/>
          </p:nvPr>
        </p:nvSpPr>
        <p:spPr/>
        <p:txBody>
          <a:bodyPr/>
          <a:lstStyle/>
          <a:p>
            <a:fld id="{3E3099CC-599D-49E4-BEA2-18C1BBDF5327}" type="slidenum">
              <a:rPr lang="en-US" smtClean="0"/>
              <a:t>19</a:t>
            </a:fld>
            <a:endParaRPr lang="en-US"/>
          </a:p>
        </p:txBody>
      </p:sp>
    </p:spTree>
    <p:extLst>
      <p:ext uri="{BB962C8B-B14F-4D97-AF65-F5344CB8AC3E}">
        <p14:creationId xmlns:p14="http://schemas.microsoft.com/office/powerpoint/2010/main" val="135434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NOTE DURING PRESENTATION OF BACKLOG AS WELL, ALONG WITH INTL SALES, SPACE</a:t>
            </a:r>
          </a:p>
        </p:txBody>
      </p:sp>
      <p:sp>
        <p:nvSpPr>
          <p:cNvPr id="4" name="Slide Number Placeholder 3"/>
          <p:cNvSpPr>
            <a:spLocks noGrp="1"/>
          </p:cNvSpPr>
          <p:nvPr>
            <p:ph type="sldNum" sz="quarter" idx="5"/>
          </p:nvPr>
        </p:nvSpPr>
        <p:spPr/>
        <p:txBody>
          <a:bodyPr/>
          <a:lstStyle/>
          <a:p>
            <a:fld id="{3E3099CC-599D-49E4-BEA2-18C1BBDF5327}" type="slidenum">
              <a:rPr lang="en-US" smtClean="0"/>
              <a:t>20</a:t>
            </a:fld>
            <a:endParaRPr lang="en-US"/>
          </a:p>
        </p:txBody>
      </p:sp>
    </p:spTree>
    <p:extLst>
      <p:ext uri="{BB962C8B-B14F-4D97-AF65-F5344CB8AC3E}">
        <p14:creationId xmlns:p14="http://schemas.microsoft.com/office/powerpoint/2010/main" val="15135444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C6C"/>
        </a:solidFill>
        <a:effectLst/>
      </p:bgPr>
    </p:bg>
    <p:spTree>
      <p:nvGrpSpPr>
        <p:cNvPr id="1" name=""/>
        <p:cNvGrpSpPr/>
        <p:nvPr/>
      </p:nvGrpSpPr>
      <p:grpSpPr>
        <a:xfrm>
          <a:off x="0" y="0"/>
          <a:ext cx="0" cy="0"/>
          <a:chOff x="0" y="0"/>
          <a:chExt cx="0" cy="0"/>
        </a:xfrm>
      </p:grpSpPr>
      <p:sp>
        <p:nvSpPr>
          <p:cNvPr id="13" name="Rectangle 12"/>
          <p:cNvSpPr/>
          <p:nvPr userDrawn="1"/>
        </p:nvSpPr>
        <p:spPr>
          <a:xfrm>
            <a:off x="0" y="6332588"/>
            <a:ext cx="12192000" cy="525411"/>
          </a:xfrm>
          <a:prstGeom prst="rect">
            <a:avLst/>
          </a:prstGeom>
          <a:solidFill>
            <a:srgbClr val="CDCDCD"/>
          </a:solidFill>
          <a:ln>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126480"/>
            <a:ext cx="12192000"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FD0D1FE-9737-47DA-BCA3-B4427C7087B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5D2B9-8E7B-402A-AEDA-400B42C71CAA}" type="slidenum">
              <a:rPr lang="en-US" smtClean="0"/>
              <a:t>‹#›</a:t>
            </a:fld>
            <a:endParaRPr lang="en-US"/>
          </a:p>
        </p:txBody>
      </p:sp>
      <p:sp>
        <p:nvSpPr>
          <p:cNvPr id="9" name="TextBox 8"/>
          <p:cNvSpPr txBox="1"/>
          <p:nvPr userDrawn="1"/>
        </p:nvSpPr>
        <p:spPr>
          <a:xfrm>
            <a:off x="2037967" y="3985523"/>
            <a:ext cx="2753500" cy="646331"/>
          </a:xfrm>
          <a:prstGeom prst="rect">
            <a:avLst/>
          </a:prstGeom>
          <a:noFill/>
        </p:spPr>
        <p:txBody>
          <a:bodyPr wrap="square" rtlCol="0">
            <a:spAutoFit/>
          </a:bodyPr>
          <a:lstStyle/>
          <a:p>
            <a:r>
              <a:rPr lang="en-US" dirty="0">
                <a:solidFill>
                  <a:srgbClr val="CDCDCD"/>
                </a:solidFill>
              </a:rPr>
              <a:t>Chris</a:t>
            </a:r>
            <a:r>
              <a:rPr lang="en-US" baseline="0" dirty="0">
                <a:solidFill>
                  <a:srgbClr val="CDCDCD"/>
                </a:solidFill>
              </a:rPr>
              <a:t> Tan</a:t>
            </a:r>
          </a:p>
          <a:p>
            <a:r>
              <a:rPr lang="en-US" baseline="0" dirty="0">
                <a:solidFill>
                  <a:srgbClr val="CDCDCD"/>
                </a:solidFill>
              </a:rPr>
              <a:t>Cooper Winrich</a:t>
            </a:r>
            <a:endParaRPr lang="en-US" dirty="0">
              <a:solidFill>
                <a:srgbClr val="CDCDCD"/>
              </a:solidFill>
            </a:endParaRPr>
          </a:p>
        </p:txBody>
      </p:sp>
      <p:pic>
        <p:nvPicPr>
          <p:cNvPr id="15" name="Picture 6" descr="Lockheed Martin Logo Black and White – Brands Logos"/>
          <p:cNvPicPr>
            <a:picLocks noChangeAspect="1" noChangeArrowheads="1"/>
          </p:cNvPicPr>
          <p:nvPr userDrawn="1"/>
        </p:nvPicPr>
        <p:blipFill rotWithShape="1">
          <a:blip r:embed="rId2">
            <a:lum bright="70000" contrast="-70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t="38771" b="38987"/>
          <a:stretch/>
        </p:blipFill>
        <p:spPr bwMode="auto">
          <a:xfrm>
            <a:off x="2037967" y="2239952"/>
            <a:ext cx="8116067" cy="18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9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0D1FE-9737-47DA-BCA3-B4427C7087B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88807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0D1FE-9737-47DA-BCA3-B4427C7087B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70972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6332588"/>
            <a:ext cx="12192000" cy="525411"/>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9290" y="51668"/>
            <a:ext cx="11430791" cy="539070"/>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379291" y="890693"/>
            <a:ext cx="11430790" cy="5099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5D2B9-8E7B-402A-AEDA-400B42C71CAA}" type="slidenum">
              <a:rPr lang="en-US" smtClean="0"/>
              <a:t>‹#›</a:t>
            </a:fld>
            <a:endParaRPr lang="en-US"/>
          </a:p>
        </p:txBody>
      </p:sp>
      <p:pic>
        <p:nvPicPr>
          <p:cNvPr id="14" name="Picture 6" descr="Lockheed Martin Logo Black and White – Brands Logos"/>
          <p:cNvPicPr>
            <a:picLocks noChangeAspect="1" noChangeArrowheads="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t="38771" b="38987"/>
          <a:stretch/>
        </p:blipFill>
        <p:spPr bwMode="auto">
          <a:xfrm>
            <a:off x="379291" y="6322962"/>
            <a:ext cx="2255477" cy="501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0" y="640602"/>
            <a:ext cx="12192000" cy="0"/>
          </a:xfrm>
          <a:prstGeom prst="line">
            <a:avLst/>
          </a:prstGeom>
          <a:ln w="25400">
            <a:solidFill>
              <a:srgbClr val="203C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89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0D1FE-9737-47DA-BCA3-B4427C7087B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252828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0D1FE-9737-47DA-BCA3-B4427C7087B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206396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0D1FE-9737-47DA-BCA3-B4427C7087B2}"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363330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0D1FE-9737-47DA-BCA3-B4427C7087B2}"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10938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0D1FE-9737-47DA-BCA3-B4427C7087B2}"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254799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D0D1FE-9737-47DA-BCA3-B4427C7087B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310713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D0D1FE-9737-47DA-BCA3-B4427C7087B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5D2B9-8E7B-402A-AEDA-400B42C71CAA}" type="slidenum">
              <a:rPr lang="en-US" smtClean="0"/>
              <a:t>‹#›</a:t>
            </a:fld>
            <a:endParaRPr lang="en-US"/>
          </a:p>
        </p:txBody>
      </p:sp>
    </p:spTree>
    <p:extLst>
      <p:ext uri="{BB962C8B-B14F-4D97-AF65-F5344CB8AC3E}">
        <p14:creationId xmlns:p14="http://schemas.microsoft.com/office/powerpoint/2010/main" val="295928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0D1FE-9737-47DA-BCA3-B4427C7087B2}"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5D2B9-8E7B-402A-AEDA-400B42C71CAA}" type="slidenum">
              <a:rPr lang="en-US" smtClean="0"/>
              <a:t>‹#›</a:t>
            </a:fld>
            <a:endParaRPr lang="en-US"/>
          </a:p>
        </p:txBody>
      </p:sp>
    </p:spTree>
    <p:extLst>
      <p:ext uri="{BB962C8B-B14F-4D97-AF65-F5344CB8AC3E}">
        <p14:creationId xmlns:p14="http://schemas.microsoft.com/office/powerpoint/2010/main" val="419301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3.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hyperlink" Target="http://www.reuters.com/article/usa-biden-defense-spending-idUSKBN285359" TargetMode="External"/><Relationship Id="rId2" Type="http://schemas.openxmlformats.org/officeDocument/2006/relationships/hyperlink" Target="http://www.nationaldefensemagazine.org/articles/2020/12/14/what-a-biden-presidency-means-for-defens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irspacemag.com/military-aviation/f-35-faces-most-critical-test-18097173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forbes.com/sites/davedeptula/2020/07/20/f-35-problem-child-or-on-track-for-success/?sh=499e46fc15d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4.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5.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hart" Target="../charts/chart6.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70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Backlog</a:t>
            </a:r>
          </a:p>
        </p:txBody>
      </p:sp>
      <p:graphicFrame>
        <p:nvGraphicFramePr>
          <p:cNvPr id="7" name="Chart 6"/>
          <p:cNvGraphicFramePr>
            <a:graphicFrameLocks/>
          </p:cNvGraphicFramePr>
          <p:nvPr>
            <p:extLst>
              <p:ext uri="{D42A27DB-BD31-4B8C-83A1-F6EECF244321}">
                <p14:modId xmlns:p14="http://schemas.microsoft.com/office/powerpoint/2010/main" val="1054643120"/>
              </p:ext>
            </p:extLst>
          </p:nvPr>
        </p:nvGraphicFramePr>
        <p:xfrm>
          <a:off x="379290" y="1270536"/>
          <a:ext cx="5486400" cy="2296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155961730"/>
              </p:ext>
            </p:extLst>
          </p:nvPr>
        </p:nvGraphicFramePr>
        <p:xfrm>
          <a:off x="379290" y="3877378"/>
          <a:ext cx="5486400" cy="24515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1DED7-E034-402A-A812-E0F72FF2CEDB}"/>
              </a:ext>
            </a:extLst>
          </p:cNvPr>
          <p:cNvSpPr txBox="1"/>
          <p:nvPr/>
        </p:nvSpPr>
        <p:spPr>
          <a:xfrm>
            <a:off x="6410220" y="946888"/>
            <a:ext cx="1930173" cy="1384995"/>
          </a:xfrm>
          <a:prstGeom prst="rect">
            <a:avLst/>
          </a:prstGeom>
          <a:noFill/>
        </p:spPr>
        <p:txBody>
          <a:bodyPr wrap="square" rtlCol="0" anchor="ctr">
            <a:spAutoFit/>
          </a:bodyPr>
          <a:lstStyle/>
          <a:p>
            <a:pPr algn="ctr"/>
            <a:r>
              <a:rPr lang="en-US" sz="2800" b="1" dirty="0"/>
              <a:t>Strong Organic Growth</a:t>
            </a:r>
          </a:p>
        </p:txBody>
      </p:sp>
      <p:sp>
        <p:nvSpPr>
          <p:cNvPr id="5" name="TextBox 4">
            <a:extLst>
              <a:ext uri="{FF2B5EF4-FFF2-40B4-BE49-F238E27FC236}">
                <a16:creationId xmlns:a16="http://schemas.microsoft.com/office/drawing/2014/main" id="{C7D6F28B-B250-4A63-A502-119C5984517C}"/>
              </a:ext>
            </a:extLst>
          </p:cNvPr>
          <p:cNvSpPr txBox="1"/>
          <p:nvPr/>
        </p:nvSpPr>
        <p:spPr>
          <a:xfrm>
            <a:off x="6410220" y="2688034"/>
            <a:ext cx="1935064" cy="1384995"/>
          </a:xfrm>
          <a:prstGeom prst="rect">
            <a:avLst/>
          </a:prstGeom>
          <a:noFill/>
        </p:spPr>
        <p:txBody>
          <a:bodyPr wrap="square" rtlCol="0" anchor="ctr">
            <a:spAutoFit/>
          </a:bodyPr>
          <a:lstStyle/>
          <a:p>
            <a:pPr algn="ctr"/>
            <a:r>
              <a:rPr lang="en-US" sz="2800" b="1" dirty="0"/>
              <a:t>Demand Never Dropped</a:t>
            </a:r>
          </a:p>
        </p:txBody>
      </p:sp>
      <p:sp>
        <p:nvSpPr>
          <p:cNvPr id="11" name="TextBox 10">
            <a:extLst>
              <a:ext uri="{FF2B5EF4-FFF2-40B4-BE49-F238E27FC236}">
                <a16:creationId xmlns:a16="http://schemas.microsoft.com/office/drawing/2014/main" id="{98AE7DF9-D70C-4294-95B8-0B2E38D24422}"/>
              </a:ext>
            </a:extLst>
          </p:cNvPr>
          <p:cNvSpPr txBox="1"/>
          <p:nvPr/>
        </p:nvSpPr>
        <p:spPr>
          <a:xfrm>
            <a:off x="6410221" y="4626076"/>
            <a:ext cx="2053190" cy="954107"/>
          </a:xfrm>
          <a:prstGeom prst="rect">
            <a:avLst/>
          </a:prstGeom>
          <a:noFill/>
        </p:spPr>
        <p:txBody>
          <a:bodyPr wrap="square" rtlCol="0" anchor="ctr">
            <a:spAutoFit/>
          </a:bodyPr>
          <a:lstStyle/>
          <a:p>
            <a:pPr algn="ctr"/>
            <a:r>
              <a:rPr lang="en-US" sz="2800" b="1" dirty="0"/>
              <a:t>Backlog is Diversified</a:t>
            </a:r>
          </a:p>
        </p:txBody>
      </p:sp>
      <p:sp>
        <p:nvSpPr>
          <p:cNvPr id="6" name="TextBox 5">
            <a:extLst>
              <a:ext uri="{FF2B5EF4-FFF2-40B4-BE49-F238E27FC236}">
                <a16:creationId xmlns:a16="http://schemas.microsoft.com/office/drawing/2014/main" id="{48F616C3-F8E0-45BB-9582-03F8C3F56165}"/>
              </a:ext>
            </a:extLst>
          </p:cNvPr>
          <p:cNvSpPr txBox="1"/>
          <p:nvPr/>
        </p:nvSpPr>
        <p:spPr>
          <a:xfrm>
            <a:off x="8463411" y="1223887"/>
            <a:ext cx="2645545" cy="830997"/>
          </a:xfrm>
          <a:prstGeom prst="rect">
            <a:avLst/>
          </a:prstGeom>
          <a:noFill/>
        </p:spPr>
        <p:txBody>
          <a:bodyPr wrap="square" rtlCol="0">
            <a:spAutoFit/>
          </a:bodyPr>
          <a:lstStyle/>
          <a:p>
            <a:r>
              <a:rPr lang="en-US" sz="1600" dirty="0"/>
              <a:t>LMT’s backlog has shown strong, consistent growth to a record-high of ~$147B</a:t>
            </a:r>
          </a:p>
        </p:txBody>
      </p:sp>
      <p:sp>
        <p:nvSpPr>
          <p:cNvPr id="12" name="TextBox 11">
            <a:extLst>
              <a:ext uri="{FF2B5EF4-FFF2-40B4-BE49-F238E27FC236}">
                <a16:creationId xmlns:a16="http://schemas.microsoft.com/office/drawing/2014/main" id="{98C2F035-55BB-4321-B180-74D68202505B}"/>
              </a:ext>
            </a:extLst>
          </p:cNvPr>
          <p:cNvSpPr txBox="1"/>
          <p:nvPr/>
        </p:nvSpPr>
        <p:spPr>
          <a:xfrm>
            <a:off x="8463412" y="2724632"/>
            <a:ext cx="2645545" cy="1323439"/>
          </a:xfrm>
          <a:prstGeom prst="rect">
            <a:avLst/>
          </a:prstGeom>
          <a:noFill/>
        </p:spPr>
        <p:txBody>
          <a:bodyPr wrap="square" rtlCol="0">
            <a:spAutoFit/>
          </a:bodyPr>
          <a:lstStyle/>
          <a:p>
            <a:r>
              <a:rPr lang="en-US" sz="1600" dirty="0"/>
              <a:t>Revenue and backlog growth in 2020 show that demand never dropped during COVID-19, just their ability to meet it</a:t>
            </a:r>
          </a:p>
        </p:txBody>
      </p:sp>
      <p:sp>
        <p:nvSpPr>
          <p:cNvPr id="13" name="TextBox 12">
            <a:extLst>
              <a:ext uri="{FF2B5EF4-FFF2-40B4-BE49-F238E27FC236}">
                <a16:creationId xmlns:a16="http://schemas.microsoft.com/office/drawing/2014/main" id="{BAE73B41-47A0-4DE1-8C77-C65C4D29ABEA}"/>
              </a:ext>
            </a:extLst>
          </p:cNvPr>
          <p:cNvSpPr txBox="1"/>
          <p:nvPr/>
        </p:nvSpPr>
        <p:spPr>
          <a:xfrm>
            <a:off x="8463411" y="4569708"/>
            <a:ext cx="2645545" cy="1323439"/>
          </a:xfrm>
          <a:prstGeom prst="rect">
            <a:avLst/>
          </a:prstGeom>
          <a:noFill/>
        </p:spPr>
        <p:txBody>
          <a:bodyPr wrap="square" rtlCol="0">
            <a:spAutoFit/>
          </a:bodyPr>
          <a:lstStyle/>
          <a:p>
            <a:r>
              <a:rPr lang="en-US" sz="1600" dirty="0"/>
              <a:t>Lockheed Martin’s backlog is diversified amongst each segment, showing each segment is efficient and growing</a:t>
            </a:r>
          </a:p>
        </p:txBody>
      </p:sp>
      <p:sp>
        <p:nvSpPr>
          <p:cNvPr id="15" name="Rectangle 14">
            <a:extLst>
              <a:ext uri="{FF2B5EF4-FFF2-40B4-BE49-F238E27FC236}">
                <a16:creationId xmlns:a16="http://schemas.microsoft.com/office/drawing/2014/main" id="{1980D3C5-F498-4661-B7C2-D90065964FAC}"/>
              </a:ext>
            </a:extLst>
          </p:cNvPr>
          <p:cNvSpPr/>
          <p:nvPr/>
        </p:nvSpPr>
        <p:spPr>
          <a:xfrm>
            <a:off x="379290"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Backlog Segment Breakdown</a:t>
            </a:r>
          </a:p>
        </p:txBody>
      </p:sp>
      <p:sp>
        <p:nvSpPr>
          <p:cNvPr id="16" name="Rectangle 15">
            <a:extLst>
              <a:ext uri="{FF2B5EF4-FFF2-40B4-BE49-F238E27FC236}">
                <a16:creationId xmlns:a16="http://schemas.microsoft.com/office/drawing/2014/main" id="{152C047F-5FAF-4583-81B6-411FC0D24E78}"/>
              </a:ext>
            </a:extLst>
          </p:cNvPr>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Backlog</a:t>
            </a:r>
          </a:p>
        </p:txBody>
      </p:sp>
    </p:spTree>
    <p:extLst>
      <p:ext uri="{BB962C8B-B14F-4D97-AF65-F5344CB8AC3E}">
        <p14:creationId xmlns:p14="http://schemas.microsoft.com/office/powerpoint/2010/main" val="61035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0" y="51668"/>
            <a:ext cx="11430791" cy="539070"/>
          </a:xfrm>
        </p:spPr>
        <p:txBody>
          <a:bodyPr/>
          <a:lstStyle/>
          <a:p>
            <a:r>
              <a:rPr lang="en-US" dirty="0"/>
              <a:t>Shareholder-Focused</a:t>
            </a:r>
          </a:p>
        </p:txBody>
      </p:sp>
      <p:sp>
        <p:nvSpPr>
          <p:cNvPr id="11" name="Rectangle 10">
            <a:extLst>
              <a:ext uri="{FF2B5EF4-FFF2-40B4-BE49-F238E27FC236}">
                <a16:creationId xmlns:a16="http://schemas.microsoft.com/office/drawing/2014/main" id="{CADE31DA-B244-4549-A93A-A881DA2BE461}"/>
              </a:ext>
            </a:extLst>
          </p:cNvPr>
          <p:cNvSpPr/>
          <p:nvPr/>
        </p:nvSpPr>
        <p:spPr>
          <a:xfrm>
            <a:off x="3609474" y="960071"/>
            <a:ext cx="8200607" cy="416342"/>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Dividend</a:t>
            </a:r>
          </a:p>
        </p:txBody>
      </p:sp>
      <p:sp>
        <p:nvSpPr>
          <p:cNvPr id="14" name="Rectangle 13">
            <a:extLst>
              <a:ext uri="{FF2B5EF4-FFF2-40B4-BE49-F238E27FC236}">
                <a16:creationId xmlns:a16="http://schemas.microsoft.com/office/drawing/2014/main" id="{CADE31DA-B244-4549-A93A-A881DA2BE461}"/>
              </a:ext>
            </a:extLst>
          </p:cNvPr>
          <p:cNvSpPr/>
          <p:nvPr/>
        </p:nvSpPr>
        <p:spPr>
          <a:xfrm>
            <a:off x="3609473" y="3686049"/>
            <a:ext cx="8200607" cy="416342"/>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Buybacks (Outstanding Shares in millions)</a:t>
            </a:r>
          </a:p>
        </p:txBody>
      </p:sp>
      <p:sp>
        <p:nvSpPr>
          <p:cNvPr id="15" name="Rectangle 14"/>
          <p:cNvSpPr/>
          <p:nvPr/>
        </p:nvSpPr>
        <p:spPr>
          <a:xfrm>
            <a:off x="462013" y="1719712"/>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Tremendous value for shareholders</a:t>
            </a:r>
          </a:p>
        </p:txBody>
      </p:sp>
      <p:graphicFrame>
        <p:nvGraphicFramePr>
          <p:cNvPr id="17" name="Chart 16"/>
          <p:cNvGraphicFramePr>
            <a:graphicFrameLocks/>
          </p:cNvGraphicFramePr>
          <p:nvPr>
            <p:extLst>
              <p:ext uri="{D42A27DB-BD31-4B8C-83A1-F6EECF244321}">
                <p14:modId xmlns:p14="http://schemas.microsoft.com/office/powerpoint/2010/main" val="185328884"/>
              </p:ext>
            </p:extLst>
          </p:nvPr>
        </p:nvGraphicFramePr>
        <p:xfrm>
          <a:off x="3781124" y="1376413"/>
          <a:ext cx="2985436" cy="230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6766560" y="4102391"/>
            <a:ext cx="5043520" cy="2221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~93M share buybacks since 2010</a:t>
            </a:r>
          </a:p>
          <a:p>
            <a:pPr marL="285750" indent="-285750">
              <a:buFont typeface="Arial" panose="020B0604020202020204" pitchFamily="34" charset="0"/>
              <a:buChar char="•"/>
            </a:pPr>
            <a:endParaRPr lang="en-US" sz="1050" dirty="0">
              <a:solidFill>
                <a:schemeClr val="tx1"/>
              </a:solidFill>
            </a:endParaRPr>
          </a:p>
          <a:p>
            <a:pPr marL="115888" indent="-115888">
              <a:buFont typeface="Arial" panose="020B0604020202020204" pitchFamily="34" charset="0"/>
              <a:buChar char="•"/>
            </a:pPr>
            <a:r>
              <a:rPr lang="en-US" dirty="0">
                <a:solidFill>
                  <a:schemeClr val="tx1"/>
                </a:solidFill>
              </a:rPr>
              <a:t>Bought back 25% of share outstanding in 2010 over the past decade</a:t>
            </a:r>
          </a:p>
          <a:p>
            <a:endParaRPr lang="en-US" sz="1100" dirty="0">
              <a:solidFill>
                <a:schemeClr val="tx1"/>
              </a:solidFill>
            </a:endParaRPr>
          </a:p>
          <a:p>
            <a:pPr algn="ctr"/>
            <a:r>
              <a:rPr lang="en-US" b="1" dirty="0">
                <a:solidFill>
                  <a:schemeClr val="tx1"/>
                </a:solidFill>
              </a:rPr>
              <a:t>LMT has returned ~$15.7B to shareholders since 2017 and 60% of 2020 FCF through dividends and buybacks</a:t>
            </a:r>
          </a:p>
        </p:txBody>
      </p:sp>
      <p:graphicFrame>
        <p:nvGraphicFramePr>
          <p:cNvPr id="20" name="Chart 19"/>
          <p:cNvGraphicFramePr>
            <a:graphicFrameLocks/>
          </p:cNvGraphicFramePr>
          <p:nvPr>
            <p:extLst>
              <p:ext uri="{D42A27DB-BD31-4B8C-83A1-F6EECF244321}">
                <p14:modId xmlns:p14="http://schemas.microsoft.com/office/powerpoint/2010/main" val="2469260156"/>
              </p:ext>
            </p:extLst>
          </p:nvPr>
        </p:nvGraphicFramePr>
        <p:xfrm>
          <a:off x="3609473" y="4102392"/>
          <a:ext cx="3055249" cy="2221406"/>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462013" y="4361867"/>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Excellent Management team poised to stay at the top</a:t>
            </a:r>
          </a:p>
        </p:txBody>
      </p:sp>
      <p:sp>
        <p:nvSpPr>
          <p:cNvPr id="22" name="Rectangle 21"/>
          <p:cNvSpPr/>
          <p:nvPr/>
        </p:nvSpPr>
        <p:spPr>
          <a:xfrm>
            <a:off x="462013" y="4361867"/>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2" name="Rectangle 11"/>
          <p:cNvSpPr/>
          <p:nvPr/>
        </p:nvSpPr>
        <p:spPr>
          <a:xfrm>
            <a:off x="6766560" y="1376413"/>
            <a:ext cx="5043520" cy="2309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3.06% Dividend Yield</a:t>
            </a:r>
          </a:p>
          <a:p>
            <a:pPr marL="285750" indent="-285750">
              <a:buFont typeface="Arial" panose="020B0604020202020204" pitchFamily="34" charset="0"/>
              <a:buChar char="•"/>
            </a:pPr>
            <a:endParaRPr lang="en-US" sz="1050" dirty="0">
              <a:solidFill>
                <a:schemeClr val="tx1"/>
              </a:solidFill>
            </a:endParaRPr>
          </a:p>
          <a:p>
            <a:pPr marL="115888" indent="-115888">
              <a:buFont typeface="Arial" panose="020B0604020202020204" pitchFamily="34" charset="0"/>
              <a:buChar char="•"/>
            </a:pPr>
            <a:r>
              <a:rPr lang="en-US" dirty="0">
                <a:solidFill>
                  <a:schemeClr val="tx1"/>
                </a:solidFill>
              </a:rPr>
              <a:t>Consistent dividend growth since 2003 (19.8% CAGR since 2003)</a:t>
            </a:r>
          </a:p>
          <a:p>
            <a:endParaRPr lang="en-US" sz="1100" dirty="0">
              <a:solidFill>
                <a:schemeClr val="tx1"/>
              </a:solidFill>
            </a:endParaRPr>
          </a:p>
          <a:p>
            <a:pPr algn="ctr"/>
            <a:r>
              <a:rPr lang="en-US" b="1" dirty="0">
                <a:solidFill>
                  <a:schemeClr val="tx1"/>
                </a:solidFill>
              </a:rPr>
              <a:t>With LMT’s proven dividend track record, investors reap rewards while they wait on price appreciation</a:t>
            </a:r>
          </a:p>
        </p:txBody>
      </p:sp>
    </p:spTree>
    <p:extLst>
      <p:ext uri="{BB962C8B-B14F-4D97-AF65-F5344CB8AC3E}">
        <p14:creationId xmlns:p14="http://schemas.microsoft.com/office/powerpoint/2010/main" val="252693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0" y="51668"/>
            <a:ext cx="11430791" cy="539070"/>
          </a:xfrm>
        </p:spPr>
        <p:txBody>
          <a:bodyPr/>
          <a:lstStyle/>
          <a:p>
            <a:r>
              <a:rPr lang="en-US" dirty="0"/>
              <a:t>Top-Tier Management</a:t>
            </a:r>
          </a:p>
        </p:txBody>
      </p:sp>
      <p:sp>
        <p:nvSpPr>
          <p:cNvPr id="11" name="Rectangle 10">
            <a:extLst>
              <a:ext uri="{FF2B5EF4-FFF2-40B4-BE49-F238E27FC236}">
                <a16:creationId xmlns:a16="http://schemas.microsoft.com/office/drawing/2014/main" id="{CADE31DA-B244-4549-A93A-A881DA2BE461}"/>
              </a:ext>
            </a:extLst>
          </p:cNvPr>
          <p:cNvSpPr/>
          <p:nvPr/>
        </p:nvSpPr>
        <p:spPr>
          <a:xfrm>
            <a:off x="3609474" y="960071"/>
            <a:ext cx="8200607" cy="416342"/>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Management</a:t>
            </a:r>
          </a:p>
        </p:txBody>
      </p:sp>
      <p:sp>
        <p:nvSpPr>
          <p:cNvPr id="8" name="Rectangle 7"/>
          <p:cNvSpPr/>
          <p:nvPr/>
        </p:nvSpPr>
        <p:spPr>
          <a:xfrm>
            <a:off x="462013" y="1719712"/>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Tremendous value for shareholders</a:t>
            </a:r>
          </a:p>
        </p:txBody>
      </p:sp>
      <p:sp>
        <p:nvSpPr>
          <p:cNvPr id="9" name="Rectangle 8"/>
          <p:cNvSpPr/>
          <p:nvPr/>
        </p:nvSpPr>
        <p:spPr>
          <a:xfrm>
            <a:off x="462013" y="1714914"/>
            <a:ext cx="2057400" cy="1560457"/>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0" name="Rectangle 9"/>
          <p:cNvSpPr/>
          <p:nvPr/>
        </p:nvSpPr>
        <p:spPr>
          <a:xfrm>
            <a:off x="462013" y="4361867"/>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Excellent Management team poised to stay at the top</a:t>
            </a:r>
          </a:p>
        </p:txBody>
      </p:sp>
      <p:sp>
        <p:nvSpPr>
          <p:cNvPr id="12" name="Rectangle 11"/>
          <p:cNvSpPr/>
          <p:nvPr/>
        </p:nvSpPr>
        <p:spPr>
          <a:xfrm>
            <a:off x="3609474" y="1414488"/>
            <a:ext cx="8200606" cy="558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800" b="1" u="sng" dirty="0">
              <a:solidFill>
                <a:schemeClr val="tx1"/>
              </a:solidFill>
            </a:endParaRPr>
          </a:p>
          <a:p>
            <a:pPr algn="ctr"/>
            <a:r>
              <a:rPr lang="en-US" b="1" u="sng" dirty="0">
                <a:solidFill>
                  <a:schemeClr val="tx1"/>
                </a:solidFill>
              </a:rPr>
              <a:t>Taiclet is the best CEO to further LMT’s success into new horizons</a:t>
            </a:r>
          </a:p>
          <a:p>
            <a:pPr marL="404813"/>
            <a:endParaRPr lang="en-US" sz="1600" dirty="0">
              <a:solidFill>
                <a:schemeClr val="tx1"/>
              </a:solidFill>
            </a:endParaRPr>
          </a:p>
          <a:p>
            <a:endParaRPr lang="en-US" dirty="0">
              <a:solidFill>
                <a:schemeClr val="tx1"/>
              </a:solidFill>
            </a:endParaRPr>
          </a:p>
          <a:p>
            <a:endParaRPr lang="en-US" dirty="0">
              <a:solidFill>
                <a:schemeClr val="tx1"/>
              </a:solidFill>
            </a:endParaRPr>
          </a:p>
        </p:txBody>
      </p:sp>
      <p:sp>
        <p:nvSpPr>
          <p:cNvPr id="13" name="Rectangle 12"/>
          <p:cNvSpPr>
            <a:spLocks noChangeAspect="1"/>
          </p:cNvSpPr>
          <p:nvPr/>
        </p:nvSpPr>
        <p:spPr>
          <a:xfrm>
            <a:off x="3609472" y="2096254"/>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Highly Successful CEO</a:t>
            </a:r>
          </a:p>
        </p:txBody>
      </p:sp>
      <p:sp>
        <p:nvSpPr>
          <p:cNvPr id="14" name="Rectangle 13"/>
          <p:cNvSpPr>
            <a:spLocks noChangeAspect="1"/>
          </p:cNvSpPr>
          <p:nvPr/>
        </p:nvSpPr>
        <p:spPr>
          <a:xfrm>
            <a:off x="5354053" y="2096254"/>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7-time HBR top-performing CEO, Taiclet saved American Tower </a:t>
            </a:r>
          </a:p>
          <a:p>
            <a:pPr algn="ctr"/>
            <a:r>
              <a:rPr lang="en-US" sz="1600" dirty="0">
                <a:solidFill>
                  <a:schemeClr val="tx1"/>
                </a:solidFill>
              </a:rPr>
              <a:t>Corp. from insolvency and moved its market cap from $2B to $100B during his tenure</a:t>
            </a:r>
          </a:p>
        </p:txBody>
      </p:sp>
      <p:sp>
        <p:nvSpPr>
          <p:cNvPr id="15" name="Rectangle 14"/>
          <p:cNvSpPr>
            <a:spLocks noChangeAspect="1"/>
          </p:cNvSpPr>
          <p:nvPr/>
        </p:nvSpPr>
        <p:spPr>
          <a:xfrm>
            <a:off x="3609471" y="3584875"/>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Experienced in Aerospace</a:t>
            </a:r>
          </a:p>
        </p:txBody>
      </p:sp>
      <p:sp>
        <p:nvSpPr>
          <p:cNvPr id="16" name="Rectangle 15"/>
          <p:cNvSpPr>
            <a:spLocks noChangeAspect="1"/>
          </p:cNvSpPr>
          <p:nvPr/>
        </p:nvSpPr>
        <p:spPr>
          <a:xfrm>
            <a:off x="5354052" y="3584875"/>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As a former Air Force Pilot, McKinsey Aerospace Consultant, Pratt &amp; Whitney VP, and Honeywell Aerospace President, Taiclet is experienced in Lockheed Martin’s main revenue-generating activities</a:t>
            </a:r>
          </a:p>
        </p:txBody>
      </p:sp>
      <p:sp>
        <p:nvSpPr>
          <p:cNvPr id="17" name="Rectangle 16"/>
          <p:cNvSpPr>
            <a:spLocks noChangeAspect="1"/>
          </p:cNvSpPr>
          <p:nvPr/>
        </p:nvSpPr>
        <p:spPr>
          <a:xfrm>
            <a:off x="3609471" y="5073496"/>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Committed to International Growth</a:t>
            </a:r>
          </a:p>
        </p:txBody>
      </p:sp>
      <p:sp>
        <p:nvSpPr>
          <p:cNvPr id="18" name="Rectangle 17"/>
          <p:cNvSpPr>
            <a:spLocks noChangeAspect="1"/>
          </p:cNvSpPr>
          <p:nvPr/>
        </p:nvSpPr>
        <p:spPr>
          <a:xfrm>
            <a:off x="5354052" y="5073496"/>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Taiclet has vast experience in international relations and will execute on LMT’s goal of growing corporate revenue overseas</a:t>
            </a:r>
          </a:p>
        </p:txBody>
      </p:sp>
    </p:spTree>
    <p:extLst>
      <p:ext uri="{BB962C8B-B14F-4D97-AF65-F5344CB8AC3E}">
        <p14:creationId xmlns:p14="http://schemas.microsoft.com/office/powerpoint/2010/main" val="411946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Growth</a:t>
            </a:r>
          </a:p>
        </p:txBody>
      </p:sp>
      <p:sp>
        <p:nvSpPr>
          <p:cNvPr id="4" name="Rectangle 3">
            <a:extLst>
              <a:ext uri="{FF2B5EF4-FFF2-40B4-BE49-F238E27FC236}">
                <a16:creationId xmlns:a16="http://schemas.microsoft.com/office/drawing/2014/main" id="{152C047F-5FAF-4583-81B6-411FC0D24E78}"/>
              </a:ext>
            </a:extLst>
          </p:cNvPr>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International Growth</a:t>
            </a:r>
          </a:p>
        </p:txBody>
      </p:sp>
      <p:graphicFrame>
        <p:nvGraphicFramePr>
          <p:cNvPr id="5" name="Chart 4"/>
          <p:cNvGraphicFramePr>
            <a:graphicFrameLocks/>
          </p:cNvGraphicFramePr>
          <p:nvPr>
            <p:extLst>
              <p:ext uri="{D42A27DB-BD31-4B8C-83A1-F6EECF244321}">
                <p14:modId xmlns:p14="http://schemas.microsoft.com/office/powerpoint/2010/main" val="3157047979"/>
              </p:ext>
            </p:extLst>
          </p:nvPr>
        </p:nvGraphicFramePr>
        <p:xfrm>
          <a:off x="379290" y="1270536"/>
          <a:ext cx="5486400" cy="229637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980D3C5-F498-4661-B7C2-D90065964FAC}"/>
              </a:ext>
            </a:extLst>
          </p:cNvPr>
          <p:cNvSpPr/>
          <p:nvPr/>
        </p:nvSpPr>
        <p:spPr>
          <a:xfrm>
            <a:off x="6323681"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Strategic Acquisitions</a:t>
            </a:r>
          </a:p>
        </p:txBody>
      </p:sp>
      <p:sp>
        <p:nvSpPr>
          <p:cNvPr id="7" name="Rectangle 6">
            <a:extLst>
              <a:ext uri="{FF2B5EF4-FFF2-40B4-BE49-F238E27FC236}">
                <a16:creationId xmlns:a16="http://schemas.microsoft.com/office/drawing/2014/main" id="{BFF3DA1E-5E61-4C90-AEB7-429CC5D0751F}"/>
              </a:ext>
            </a:extLst>
          </p:cNvPr>
          <p:cNvSpPr/>
          <p:nvPr/>
        </p:nvSpPr>
        <p:spPr>
          <a:xfrm>
            <a:off x="379288" y="3566913"/>
            <a:ext cx="5486402" cy="2651007"/>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b="1" dirty="0">
                <a:solidFill>
                  <a:schemeClr val="tx1"/>
                </a:solidFill>
                <a:latin typeface="Cambria" panose="02040503050406030204" pitchFamily="18" charset="0"/>
                <a:ea typeface="Cambria" panose="02040503050406030204" pitchFamily="18" charset="0"/>
              </a:rPr>
              <a:t>Key Objective in Strategic Growth Plan</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Management intends on growing international sales by improving its partnerships and engaging in joint technology efforts</a:t>
            </a:r>
          </a:p>
          <a:p>
            <a:pPr marL="285750" indent="-285750">
              <a:spcAft>
                <a:spcPts val="600"/>
              </a:spcAft>
              <a:buFont typeface="Arial" panose="020B0604020202020204" pitchFamily="34" charset="0"/>
              <a:buChar char="•"/>
            </a:pPr>
            <a:r>
              <a:rPr lang="en-US" sz="1600" dirty="0" err="1">
                <a:solidFill>
                  <a:schemeClr val="tx1"/>
                </a:solidFill>
                <a:latin typeface="Cambria" panose="02040503050406030204" pitchFamily="18" charset="0"/>
                <a:ea typeface="Cambria" panose="02040503050406030204" pitchFamily="18" charset="0"/>
              </a:rPr>
              <a:t>Taiclet’s</a:t>
            </a:r>
            <a:r>
              <a:rPr lang="en-US" sz="1600" dirty="0">
                <a:solidFill>
                  <a:schemeClr val="tx1"/>
                </a:solidFill>
                <a:latin typeface="Cambria" panose="02040503050406030204" pitchFamily="18" charset="0"/>
                <a:ea typeface="Cambria" panose="02040503050406030204" pitchFamily="18" charset="0"/>
              </a:rPr>
              <a:t> international experience will distinguish LMT from its competitors  </a:t>
            </a:r>
          </a:p>
          <a:p>
            <a:pPr algn="ctr">
              <a:spcAft>
                <a:spcPts val="600"/>
              </a:spcAft>
            </a:pPr>
            <a:r>
              <a:rPr lang="en-US" sz="1600" b="1" dirty="0">
                <a:solidFill>
                  <a:schemeClr val="tx1"/>
                </a:solidFill>
                <a:latin typeface="Cambria" panose="02040503050406030204" pitchFamily="18" charset="0"/>
                <a:ea typeface="Cambria" panose="02040503050406030204" pitchFamily="18" charset="0"/>
              </a:rPr>
              <a:t>12.7% CAGR in International Sales</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Lockheed has partnerships with 15+ countries and continues to sign new contracts during the pandemic</a:t>
            </a:r>
          </a:p>
          <a:p>
            <a:pPr marL="285750" indent="-285750" algn="ctr">
              <a:spcAft>
                <a:spcPts val="600"/>
              </a:spcAft>
              <a:buFont typeface="Arial" panose="020B0604020202020204" pitchFamily="34" charset="0"/>
              <a:buChar char="•"/>
            </a:pPr>
            <a:endParaRPr lang="en-US" sz="1600" dirty="0">
              <a:solidFill>
                <a:schemeClr val="tx1"/>
              </a:solidFill>
              <a:latin typeface="Cambria" panose="02040503050406030204" pitchFamily="18" charset="0"/>
              <a:ea typeface="Cambria" panose="02040503050406030204" pitchFamily="18" charset="0"/>
            </a:endParaRPr>
          </a:p>
          <a:p>
            <a:pPr marL="285750" indent="-285750">
              <a:spcAft>
                <a:spcPts val="600"/>
              </a:spcAft>
              <a:buFont typeface="Arial" panose="020B0604020202020204" pitchFamily="34" charset="0"/>
              <a:buChar char="•"/>
            </a:pPr>
            <a:endParaRPr lang="en-US" sz="1400" dirty="0">
              <a:solidFill>
                <a:schemeClr val="tx1"/>
              </a:solidFill>
              <a:latin typeface="Cambria" panose="02040503050406030204" pitchFamily="18" charset="0"/>
              <a:ea typeface="Cambria" panose="02040503050406030204" pitchFamily="18" charset="0"/>
            </a:endParaRPr>
          </a:p>
        </p:txBody>
      </p:sp>
      <p:pic>
        <p:nvPicPr>
          <p:cNvPr id="8" name="Picture 7" descr="Logo&#10;&#10;Description automatically generated">
            <a:extLst>
              <a:ext uri="{FF2B5EF4-FFF2-40B4-BE49-F238E27FC236}">
                <a16:creationId xmlns:a16="http://schemas.microsoft.com/office/drawing/2014/main" id="{FFB9E493-4F05-4C4A-A98E-5D051FB11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961" y="1328141"/>
            <a:ext cx="4265839" cy="1090583"/>
          </a:xfrm>
          <a:prstGeom prst="rect">
            <a:avLst/>
          </a:prstGeom>
        </p:spPr>
      </p:pic>
      <p:sp>
        <p:nvSpPr>
          <p:cNvPr id="9" name="Rectangle 8">
            <a:extLst>
              <a:ext uri="{FF2B5EF4-FFF2-40B4-BE49-F238E27FC236}">
                <a16:creationId xmlns:a16="http://schemas.microsoft.com/office/drawing/2014/main" id="{BFF3DA1E-5E61-4C90-AEB7-429CC5D0751F}"/>
              </a:ext>
            </a:extLst>
          </p:cNvPr>
          <p:cNvSpPr/>
          <p:nvPr/>
        </p:nvSpPr>
        <p:spPr>
          <a:xfrm>
            <a:off x="6323681" y="2589196"/>
            <a:ext cx="5486400" cy="3628723"/>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b="1" dirty="0">
                <a:solidFill>
                  <a:schemeClr val="tx1"/>
                </a:solidFill>
                <a:latin typeface="Cambria" panose="02040503050406030204" pitchFamily="18" charset="0"/>
                <a:ea typeface="Cambria" panose="02040503050406030204" pitchFamily="18" charset="0"/>
              </a:rPr>
              <a:t>Acquired AJRD for $4.4B in December 2020</a:t>
            </a:r>
          </a:p>
          <a:p>
            <a:pPr marL="285750" indent="-285750">
              <a:spcAft>
                <a:spcPts val="600"/>
              </a:spcAft>
              <a:buFont typeface="Arial" panose="020B0604020202020204" pitchFamily="34" charset="0"/>
              <a:buChar char="•"/>
            </a:pPr>
            <a:r>
              <a:rPr lang="en-US" sz="1600" dirty="0" err="1">
                <a:solidFill>
                  <a:schemeClr val="tx1"/>
                </a:solidFill>
                <a:latin typeface="Cambria" panose="02040503050406030204" pitchFamily="18" charset="0"/>
                <a:ea typeface="Cambria" panose="02040503050406030204" pitchFamily="18" charset="0"/>
              </a:rPr>
              <a:t>Aerojet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Rocketdyne</a:t>
            </a:r>
            <a:r>
              <a:rPr lang="en-US" sz="1600" dirty="0">
                <a:solidFill>
                  <a:schemeClr val="tx1"/>
                </a:solidFill>
                <a:latin typeface="Cambria" panose="02040503050406030204" pitchFamily="18" charset="0"/>
                <a:ea typeface="Cambria" panose="02040503050406030204" pitchFamily="18" charset="0"/>
              </a:rPr>
              <a:t> is a rocket and missile propulsion manufacturer that provides engines, satellites and crewed systems, intercontinental ballistic missiles, and hypersonic missiles to NASA and the U.S. Government</a:t>
            </a:r>
          </a:p>
          <a:p>
            <a:pPr algn="ctr">
              <a:spcAft>
                <a:spcPts val="600"/>
              </a:spcAft>
            </a:pPr>
            <a:r>
              <a:rPr lang="en-US" sz="1600" b="1" dirty="0">
                <a:solidFill>
                  <a:schemeClr val="tx1"/>
                </a:solidFill>
                <a:latin typeface="Cambria" panose="02040503050406030204" pitchFamily="18" charset="0"/>
                <a:ea typeface="Cambria" panose="02040503050406030204" pitchFamily="18" charset="0"/>
              </a:rPr>
              <a:t>Outlook</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Generates synergies and improves efficiency for AJRD to meet the major demand it has received</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LMT will see top-line growth in its Space and Missiles &amp; Fire Control divisions in coming years</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Allows the US to keep pace with China in the hypersonic technology race</a:t>
            </a:r>
          </a:p>
          <a:p>
            <a:pPr marL="285750" indent="-285750">
              <a:spcAft>
                <a:spcPts val="600"/>
              </a:spcAft>
              <a:buFont typeface="Arial" panose="020B0604020202020204" pitchFamily="34" charset="0"/>
              <a:buChar char="•"/>
            </a:pPr>
            <a:endParaRPr lang="en-US" sz="1600" dirty="0">
              <a:solidFill>
                <a:schemeClr val="tx1"/>
              </a:solidFill>
              <a:latin typeface="Cambria" panose="02040503050406030204" pitchFamily="18" charset="0"/>
              <a:ea typeface="Cambria" panose="02040503050406030204" pitchFamily="18" charset="0"/>
            </a:endParaRPr>
          </a:p>
          <a:p>
            <a:pPr algn="ctr">
              <a:spcAft>
                <a:spcPts val="600"/>
              </a:spcAft>
            </a:pPr>
            <a:endParaRPr lang="en-US" sz="1600" b="1" dirty="0">
              <a:solidFill>
                <a:schemeClr val="tx1"/>
              </a:solidFill>
              <a:latin typeface="Cambria" panose="02040503050406030204" pitchFamily="18" charset="0"/>
              <a:ea typeface="Cambria" panose="02040503050406030204" pitchFamily="18" charset="0"/>
            </a:endParaRPr>
          </a:p>
          <a:p>
            <a:pPr marL="285750" indent="-285750" algn="ctr">
              <a:spcAft>
                <a:spcPts val="600"/>
              </a:spcAft>
              <a:buFont typeface="Arial" panose="020B0604020202020204" pitchFamily="34" charset="0"/>
              <a:buChar char="•"/>
            </a:pPr>
            <a:endParaRPr lang="en-US" sz="1600" dirty="0">
              <a:solidFill>
                <a:schemeClr val="tx1"/>
              </a:solidFill>
              <a:latin typeface="Cambria" panose="02040503050406030204" pitchFamily="18" charset="0"/>
              <a:ea typeface="Cambria" panose="02040503050406030204" pitchFamily="18" charset="0"/>
            </a:endParaRPr>
          </a:p>
          <a:p>
            <a:pPr marL="285750" indent="-285750">
              <a:spcAft>
                <a:spcPts val="600"/>
              </a:spcAft>
              <a:buFont typeface="Arial" panose="020B0604020202020204" pitchFamily="34" charset="0"/>
              <a:buChar char="•"/>
            </a:pPr>
            <a:endParaRPr lang="en-US" sz="1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588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Growth</a:t>
            </a:r>
          </a:p>
        </p:txBody>
      </p:sp>
      <p:sp>
        <p:nvSpPr>
          <p:cNvPr id="4" name="Rectangle 3">
            <a:extLst>
              <a:ext uri="{FF2B5EF4-FFF2-40B4-BE49-F238E27FC236}">
                <a16:creationId xmlns:a16="http://schemas.microsoft.com/office/drawing/2014/main" id="{152C047F-5FAF-4583-81B6-411FC0D24E78}"/>
              </a:ext>
            </a:extLst>
          </p:cNvPr>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Projected Space TAM</a:t>
            </a:r>
            <a:r>
              <a:rPr lang="en-US"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11" name="Group 10"/>
          <p:cNvGrpSpPr/>
          <p:nvPr/>
        </p:nvGrpSpPr>
        <p:grpSpPr>
          <a:xfrm>
            <a:off x="379290" y="1270536"/>
            <a:ext cx="5486400" cy="5274643"/>
            <a:chOff x="379290" y="1270536"/>
            <a:chExt cx="5486400" cy="5024386"/>
          </a:xfrm>
        </p:grpSpPr>
        <p:graphicFrame>
          <p:nvGraphicFramePr>
            <p:cNvPr id="5" name="Chart 4"/>
            <p:cNvGraphicFramePr>
              <a:graphicFrameLocks/>
            </p:cNvGraphicFramePr>
            <p:nvPr>
              <p:extLst>
                <p:ext uri="{D42A27DB-BD31-4B8C-83A1-F6EECF244321}">
                  <p14:modId xmlns:p14="http://schemas.microsoft.com/office/powerpoint/2010/main" val="744486537"/>
                </p:ext>
              </p:extLst>
            </p:nvPr>
          </p:nvGraphicFramePr>
          <p:xfrm>
            <a:off x="379290" y="1270536"/>
            <a:ext cx="5486400" cy="50243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43093" y="4061864"/>
              <a:ext cx="750771" cy="263630"/>
            </a:xfrm>
            <a:prstGeom prst="rect">
              <a:avLst/>
            </a:prstGeom>
            <a:noFill/>
          </p:spPr>
          <p:txBody>
            <a:bodyPr wrap="square" rtlCol="0">
              <a:spAutoFit/>
            </a:bodyPr>
            <a:lstStyle/>
            <a:p>
              <a:r>
                <a:rPr lang="en-US" sz="1100" b="1" dirty="0"/>
                <a:t>$350B</a:t>
              </a:r>
            </a:p>
          </p:txBody>
        </p:sp>
        <p:sp>
          <p:nvSpPr>
            <p:cNvPr id="7" name="TextBox 6"/>
            <p:cNvSpPr txBox="1"/>
            <p:nvPr/>
          </p:nvSpPr>
          <p:spPr>
            <a:xfrm>
              <a:off x="1773973" y="3650913"/>
              <a:ext cx="750771" cy="263630"/>
            </a:xfrm>
            <a:prstGeom prst="rect">
              <a:avLst/>
            </a:prstGeom>
            <a:noFill/>
          </p:spPr>
          <p:txBody>
            <a:bodyPr wrap="square" rtlCol="0">
              <a:spAutoFit/>
            </a:bodyPr>
            <a:lstStyle/>
            <a:p>
              <a:r>
                <a:rPr lang="en-US" sz="1100" b="1" dirty="0"/>
                <a:t>$465B</a:t>
              </a:r>
            </a:p>
          </p:txBody>
        </p:sp>
        <p:sp>
          <p:nvSpPr>
            <p:cNvPr id="8" name="TextBox 7"/>
            <p:cNvSpPr txBox="1"/>
            <p:nvPr/>
          </p:nvSpPr>
          <p:spPr>
            <a:xfrm>
              <a:off x="2824106" y="3123773"/>
              <a:ext cx="750771" cy="263630"/>
            </a:xfrm>
            <a:prstGeom prst="rect">
              <a:avLst/>
            </a:prstGeom>
            <a:noFill/>
          </p:spPr>
          <p:txBody>
            <a:bodyPr wrap="square" rtlCol="0">
              <a:spAutoFit/>
            </a:bodyPr>
            <a:lstStyle/>
            <a:p>
              <a:r>
                <a:rPr lang="en-US" sz="1100" b="1" dirty="0"/>
                <a:t>$600B</a:t>
              </a:r>
            </a:p>
          </p:txBody>
        </p:sp>
        <p:sp>
          <p:nvSpPr>
            <p:cNvPr id="9" name="TextBox 8"/>
            <p:cNvSpPr txBox="1"/>
            <p:nvPr/>
          </p:nvSpPr>
          <p:spPr>
            <a:xfrm>
              <a:off x="3855099" y="2328909"/>
              <a:ext cx="750771" cy="263630"/>
            </a:xfrm>
            <a:prstGeom prst="rect">
              <a:avLst/>
            </a:prstGeom>
            <a:noFill/>
          </p:spPr>
          <p:txBody>
            <a:bodyPr wrap="square" rtlCol="0">
              <a:spAutoFit/>
            </a:bodyPr>
            <a:lstStyle/>
            <a:p>
              <a:r>
                <a:rPr lang="en-US" sz="1100" b="1" dirty="0"/>
                <a:t>$800B</a:t>
              </a:r>
            </a:p>
          </p:txBody>
        </p:sp>
        <p:sp>
          <p:nvSpPr>
            <p:cNvPr id="10" name="TextBox 9"/>
            <p:cNvSpPr txBox="1"/>
            <p:nvPr/>
          </p:nvSpPr>
          <p:spPr>
            <a:xfrm>
              <a:off x="4813231" y="1536092"/>
              <a:ext cx="750771" cy="263630"/>
            </a:xfrm>
            <a:prstGeom prst="rect">
              <a:avLst/>
            </a:prstGeom>
            <a:noFill/>
          </p:spPr>
          <p:txBody>
            <a:bodyPr wrap="square" rtlCol="0">
              <a:spAutoFit/>
            </a:bodyPr>
            <a:lstStyle/>
            <a:p>
              <a:pPr algn="ctr"/>
              <a:r>
                <a:rPr lang="en-US" sz="1100" b="1" dirty="0"/>
                <a:t>$1T</a:t>
              </a:r>
            </a:p>
          </p:txBody>
        </p:sp>
      </p:grpSp>
      <p:sp>
        <p:nvSpPr>
          <p:cNvPr id="12" name="Rectangle 11">
            <a:extLst>
              <a:ext uri="{FF2B5EF4-FFF2-40B4-BE49-F238E27FC236}">
                <a16:creationId xmlns:a16="http://schemas.microsoft.com/office/drawing/2014/main" id="{BFF3DA1E-5E61-4C90-AEB7-429CC5D0751F}"/>
              </a:ext>
            </a:extLst>
          </p:cNvPr>
          <p:cNvSpPr/>
          <p:nvPr/>
        </p:nvSpPr>
        <p:spPr>
          <a:xfrm>
            <a:off x="6323679" y="1270536"/>
            <a:ext cx="5486400" cy="2286000"/>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b="1" dirty="0">
                <a:solidFill>
                  <a:schemeClr val="tx1"/>
                </a:solidFill>
                <a:latin typeface="Cambria" panose="02040503050406030204" pitchFamily="18" charset="0"/>
                <a:ea typeface="Cambria" panose="02040503050406030204" pitchFamily="18" charset="0"/>
              </a:rPr>
              <a:t>Major Growth in the Space Economy</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Morgan Stanley projects the TAM for Space to grow to $1 trillion by 2040</a:t>
            </a:r>
            <a:r>
              <a:rPr lang="en-US" sz="1600" baseline="30000" dirty="0">
                <a:solidFill>
                  <a:schemeClr val="tx1"/>
                </a:solidFill>
                <a:latin typeface="Cambria" panose="02040503050406030204" pitchFamily="18" charset="0"/>
                <a:ea typeface="Cambria" panose="02040503050406030204" pitchFamily="18" charset="0"/>
              </a:rPr>
              <a:t>1</a:t>
            </a:r>
            <a:endParaRPr lang="en-US" sz="1600" dirty="0">
              <a:solidFill>
                <a:schemeClr val="tx1"/>
              </a:solidFill>
              <a:latin typeface="Cambria" panose="02040503050406030204" pitchFamily="18" charset="0"/>
              <a:ea typeface="Cambria" panose="02040503050406030204" pitchFamily="18" charset="0"/>
            </a:endParaRP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Public Space stocks have risen 28% on average since December 2020, while LMT’s price fell 6.8%</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This suggests a major opportunity for Lockheed Martin’s most innovative segment</a:t>
            </a:r>
          </a:p>
          <a:p>
            <a:pPr marL="285750" indent="-285750">
              <a:spcAft>
                <a:spcPts val="600"/>
              </a:spcAft>
              <a:buFont typeface="Arial" panose="020B0604020202020204" pitchFamily="34" charset="0"/>
              <a:buChar char="•"/>
            </a:pPr>
            <a:endParaRPr lang="en-US" sz="1600" dirty="0">
              <a:solidFill>
                <a:schemeClr val="tx1"/>
              </a:solidFill>
              <a:latin typeface="Cambria" panose="02040503050406030204" pitchFamily="18" charset="0"/>
              <a:ea typeface="Cambria" panose="02040503050406030204" pitchFamily="18" charset="0"/>
            </a:endParaRPr>
          </a:p>
          <a:p>
            <a:pPr marL="285750" indent="-285750">
              <a:spcAft>
                <a:spcPts val="600"/>
              </a:spcAft>
              <a:buFont typeface="Arial" panose="020B0604020202020204" pitchFamily="34" charset="0"/>
              <a:buChar char="•"/>
            </a:pPr>
            <a:endParaRPr lang="en-US" sz="1400" dirty="0">
              <a:solidFill>
                <a:schemeClr val="tx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BFF3DA1E-5E61-4C90-AEB7-429CC5D0751F}"/>
              </a:ext>
            </a:extLst>
          </p:cNvPr>
          <p:cNvSpPr/>
          <p:nvPr/>
        </p:nvSpPr>
        <p:spPr>
          <a:xfrm>
            <a:off x="6323677" y="3779134"/>
            <a:ext cx="5486402" cy="2286000"/>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b="1" dirty="0">
                <a:solidFill>
                  <a:schemeClr val="tx1"/>
                </a:solidFill>
                <a:latin typeface="Cambria" panose="02040503050406030204" pitchFamily="18" charset="0"/>
                <a:ea typeface="Cambria" panose="02040503050406030204" pitchFamily="18" charset="0"/>
              </a:rPr>
              <a:t>Already Winning in this Space</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The </a:t>
            </a:r>
            <a:r>
              <a:rPr lang="en-US" sz="1600" dirty="0" err="1">
                <a:solidFill>
                  <a:schemeClr val="tx1"/>
                </a:solidFill>
                <a:latin typeface="Cambria" panose="02040503050406030204" pitchFamily="18" charset="0"/>
                <a:ea typeface="Cambria" panose="02040503050406030204" pitchFamily="18" charset="0"/>
              </a:rPr>
              <a:t>Aerojet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Rocketdyne</a:t>
            </a:r>
            <a:r>
              <a:rPr lang="en-US" sz="1600" dirty="0">
                <a:solidFill>
                  <a:schemeClr val="tx1"/>
                </a:solidFill>
                <a:latin typeface="Cambria" panose="02040503050406030204" pitchFamily="18" charset="0"/>
                <a:ea typeface="Cambria" panose="02040503050406030204" pitchFamily="18" charset="0"/>
              </a:rPr>
              <a:t> acquisition will add $2 billion revenue to the expanding Space division</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NASA recently chose LMT over Northrup Grumman and Blue Origin for its multibillion dollar ORION program</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Recently awarded a $5 billion contract from the Pentagon to make infrared satellites</a:t>
            </a:r>
          </a:p>
          <a:p>
            <a:pPr marL="285750" indent="-285750">
              <a:spcAft>
                <a:spcPts val="600"/>
              </a:spcAft>
              <a:buFont typeface="Arial" panose="020B0604020202020204" pitchFamily="34" charset="0"/>
              <a:buChar char="•"/>
            </a:pPr>
            <a:endParaRPr lang="en-US" sz="1600" dirty="0">
              <a:solidFill>
                <a:schemeClr val="tx1"/>
              </a:solidFill>
              <a:latin typeface="Cambria" panose="02040503050406030204" pitchFamily="18" charset="0"/>
              <a:ea typeface="Cambria" panose="02040503050406030204" pitchFamily="18" charset="0"/>
            </a:endParaRPr>
          </a:p>
          <a:p>
            <a:pPr marL="285750" indent="-285750">
              <a:spcAft>
                <a:spcPts val="600"/>
              </a:spcAft>
              <a:buFont typeface="Arial" panose="020B0604020202020204" pitchFamily="34" charset="0"/>
              <a:buChar char="•"/>
            </a:pPr>
            <a:endParaRPr lang="en-US" sz="1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336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0" y="51668"/>
            <a:ext cx="11430791" cy="539070"/>
          </a:xfrm>
        </p:spPr>
        <p:txBody>
          <a:bodyPr/>
          <a:lstStyle/>
          <a:p>
            <a:r>
              <a:rPr lang="en-US" dirty="0"/>
              <a:t>Operating Comparables</a:t>
            </a:r>
          </a:p>
        </p:txBody>
      </p:sp>
      <p:sp>
        <p:nvSpPr>
          <p:cNvPr id="19" name="Rectangle 18">
            <a:extLst>
              <a:ext uri="{FF2B5EF4-FFF2-40B4-BE49-F238E27FC236}">
                <a16:creationId xmlns:a16="http://schemas.microsoft.com/office/drawing/2014/main" id="{152C047F-5FAF-4583-81B6-411FC0D24E78}"/>
              </a:ext>
            </a:extLst>
          </p:cNvPr>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5-Year Revenue CAGR (%)</a:t>
            </a:r>
            <a:r>
              <a:rPr lang="en-US"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CADE31DA-B244-4549-A93A-A881DA2BE461}"/>
              </a:ext>
            </a:extLst>
          </p:cNvPr>
          <p:cNvSpPr/>
          <p:nvPr/>
        </p:nvSpPr>
        <p:spPr>
          <a:xfrm>
            <a:off x="6323681"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5-Year FCF CAGR (%)</a:t>
            </a:r>
            <a:r>
              <a:rPr lang="en-US"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1980D3C5-F498-4661-B7C2-D90065964FAC}"/>
              </a:ext>
            </a:extLst>
          </p:cNvPr>
          <p:cNvSpPr/>
          <p:nvPr/>
        </p:nvSpPr>
        <p:spPr>
          <a:xfrm>
            <a:off x="379290"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Net Income Margin</a:t>
            </a:r>
          </a:p>
        </p:txBody>
      </p:sp>
      <p:sp>
        <p:nvSpPr>
          <p:cNvPr id="22" name="Rectangle 21">
            <a:extLst>
              <a:ext uri="{FF2B5EF4-FFF2-40B4-BE49-F238E27FC236}">
                <a16:creationId xmlns:a16="http://schemas.microsoft.com/office/drawing/2014/main" id="{EEFCEEBA-7F54-438F-A0ED-38A449BDEB2C}"/>
              </a:ext>
            </a:extLst>
          </p:cNvPr>
          <p:cNvSpPr/>
          <p:nvPr/>
        </p:nvSpPr>
        <p:spPr>
          <a:xfrm>
            <a:off x="6323681"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EBIT Margin</a:t>
            </a:r>
          </a:p>
        </p:txBody>
      </p:sp>
      <p:sp>
        <p:nvSpPr>
          <p:cNvPr id="18" name="TextBox 17"/>
          <p:cNvSpPr txBox="1"/>
          <p:nvPr/>
        </p:nvSpPr>
        <p:spPr>
          <a:xfrm>
            <a:off x="8776138" y="6579476"/>
            <a:ext cx="3033943" cy="230832"/>
          </a:xfrm>
          <a:prstGeom prst="rect">
            <a:avLst/>
          </a:prstGeom>
          <a:noFill/>
        </p:spPr>
        <p:txBody>
          <a:bodyPr wrap="square" rtlCol="0">
            <a:spAutoFit/>
          </a:bodyPr>
          <a:lstStyle/>
          <a:p>
            <a:r>
              <a:rPr lang="en-US" sz="900" baseline="30000" dirty="0">
                <a:solidFill>
                  <a:schemeClr val="bg1"/>
                </a:solidFill>
              </a:rPr>
              <a:t>1</a:t>
            </a:r>
            <a:r>
              <a:rPr lang="en-US" sz="900" dirty="0">
                <a:solidFill>
                  <a:schemeClr val="bg1"/>
                </a:solidFill>
              </a:rPr>
              <a:t> L3Harris was excluded as FY Changes distorted results</a:t>
            </a:r>
          </a:p>
        </p:txBody>
      </p:sp>
      <p:graphicFrame>
        <p:nvGraphicFramePr>
          <p:cNvPr id="27" name="Chart 26"/>
          <p:cNvGraphicFramePr>
            <a:graphicFrameLocks/>
          </p:cNvGraphicFramePr>
          <p:nvPr>
            <p:extLst>
              <p:ext uri="{D42A27DB-BD31-4B8C-83A1-F6EECF244321}">
                <p14:modId xmlns:p14="http://schemas.microsoft.com/office/powerpoint/2010/main" val="2524405136"/>
              </p:ext>
            </p:extLst>
          </p:nvPr>
        </p:nvGraphicFramePr>
        <p:xfrm>
          <a:off x="6323682" y="3877378"/>
          <a:ext cx="5486399" cy="2466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p:cNvGraphicFramePr>
            <a:graphicFrameLocks/>
          </p:cNvGraphicFramePr>
          <p:nvPr>
            <p:extLst>
              <p:ext uri="{D42A27DB-BD31-4B8C-83A1-F6EECF244321}">
                <p14:modId xmlns:p14="http://schemas.microsoft.com/office/powerpoint/2010/main" val="360501049"/>
              </p:ext>
            </p:extLst>
          </p:nvPr>
        </p:nvGraphicFramePr>
        <p:xfrm>
          <a:off x="379290" y="3877378"/>
          <a:ext cx="5482495" cy="2466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878141188"/>
              </p:ext>
            </p:extLst>
          </p:nvPr>
        </p:nvGraphicFramePr>
        <p:xfrm>
          <a:off x="379291" y="1270535"/>
          <a:ext cx="5482494" cy="2296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650921377"/>
              </p:ext>
            </p:extLst>
          </p:nvPr>
        </p:nvGraphicFramePr>
        <p:xfrm>
          <a:off x="6323681" y="1270535"/>
          <a:ext cx="5486400" cy="22963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1902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Comps Analysis</a:t>
            </a:r>
          </a:p>
        </p:txBody>
      </p:sp>
      <p:sp>
        <p:nvSpPr>
          <p:cNvPr id="11" name="Rectangle 10"/>
          <p:cNvSpPr>
            <a:spLocks noChangeAspect="1"/>
          </p:cNvSpPr>
          <p:nvPr/>
        </p:nvSpPr>
        <p:spPr>
          <a:xfrm>
            <a:off x="379290" y="960068"/>
            <a:ext cx="11430000" cy="326119"/>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LTM Price-to-Earnings (P/E)</a:t>
            </a:r>
          </a:p>
        </p:txBody>
      </p:sp>
      <p:sp>
        <p:nvSpPr>
          <p:cNvPr id="12" name="Rectangle 11"/>
          <p:cNvSpPr>
            <a:spLocks noChangeAspect="1"/>
          </p:cNvSpPr>
          <p:nvPr/>
        </p:nvSpPr>
        <p:spPr>
          <a:xfrm>
            <a:off x="379290" y="3566910"/>
            <a:ext cx="11430000" cy="326119"/>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EV/EBIT</a:t>
            </a:r>
          </a:p>
        </p:txBody>
      </p:sp>
      <p:grpSp>
        <p:nvGrpSpPr>
          <p:cNvPr id="28" name="Group 27"/>
          <p:cNvGrpSpPr/>
          <p:nvPr/>
        </p:nvGrpSpPr>
        <p:grpSpPr>
          <a:xfrm>
            <a:off x="1068404" y="2057217"/>
            <a:ext cx="10202779" cy="246221"/>
            <a:chOff x="1068404" y="2057217"/>
            <a:chExt cx="10202779" cy="246221"/>
          </a:xfrm>
        </p:grpSpPr>
        <p:cxnSp>
          <p:nvCxnSpPr>
            <p:cNvPr id="25" name="Straight Connector 24"/>
            <p:cNvCxnSpPr/>
            <p:nvPr/>
          </p:nvCxnSpPr>
          <p:spPr>
            <a:xfrm>
              <a:off x="1068404" y="2290813"/>
              <a:ext cx="10202779" cy="0"/>
            </a:xfrm>
            <a:prstGeom prst="line">
              <a:avLst/>
            </a:prstGeom>
            <a:ln w="12700">
              <a:solidFill>
                <a:srgbClr val="203C6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63213" y="2057217"/>
              <a:ext cx="1694047" cy="246221"/>
            </a:xfrm>
            <a:prstGeom prst="rect">
              <a:avLst/>
            </a:prstGeom>
            <a:noFill/>
          </p:spPr>
          <p:txBody>
            <a:bodyPr wrap="square" rtlCol="0">
              <a:spAutoFit/>
            </a:bodyPr>
            <a:lstStyle/>
            <a:p>
              <a:r>
                <a:rPr lang="en-US" sz="1000" dirty="0"/>
                <a:t>LMT 5-year Average: 21.7x</a:t>
              </a:r>
            </a:p>
          </p:txBody>
        </p:sp>
      </p:grpSp>
      <p:grpSp>
        <p:nvGrpSpPr>
          <p:cNvPr id="23" name="Group 22"/>
          <p:cNvGrpSpPr/>
          <p:nvPr/>
        </p:nvGrpSpPr>
        <p:grpSpPr>
          <a:xfrm>
            <a:off x="379290" y="1286187"/>
            <a:ext cx="11430000" cy="2280723"/>
            <a:chOff x="379290" y="1286187"/>
            <a:chExt cx="11430000" cy="2280723"/>
          </a:xfrm>
        </p:grpSpPr>
        <p:graphicFrame>
          <p:nvGraphicFramePr>
            <p:cNvPr id="17" name="Chart 16">
              <a:extLst>
                <a:ext uri="{FF2B5EF4-FFF2-40B4-BE49-F238E27FC236}">
                  <a16:creationId xmlns:a16="http://schemas.microsoft.com/office/drawing/2014/main" id="{CCF0694E-E79F-4B7A-BCD3-F7021E48E190}"/>
                </a:ext>
              </a:extLst>
            </p:cNvPr>
            <p:cNvGraphicFramePr>
              <a:graphicFrameLocks/>
            </p:cNvGraphicFramePr>
            <p:nvPr>
              <p:extLst>
                <p:ext uri="{D42A27DB-BD31-4B8C-83A1-F6EECF244321}">
                  <p14:modId xmlns:p14="http://schemas.microsoft.com/office/powerpoint/2010/main" val="630296216"/>
                </p:ext>
              </p:extLst>
            </p:nvPr>
          </p:nvGraphicFramePr>
          <p:xfrm>
            <a:off x="379290" y="1286187"/>
            <a:ext cx="11430000" cy="2280723"/>
          </p:xfrm>
          <a:graphic>
            <a:graphicData uri="http://schemas.openxmlformats.org/drawingml/2006/chart">
              <c:chart xmlns:c="http://schemas.openxmlformats.org/drawingml/2006/chart" xmlns:r="http://schemas.openxmlformats.org/officeDocument/2006/relationships" r:id="rId2"/>
            </a:graphicData>
          </a:graphic>
        </p:graphicFrame>
        <p:pic>
          <p:nvPicPr>
            <p:cNvPr id="19" name="Logo 1"/>
            <p:cNvPicPr>
              <a:picLocks noChangeAspect="1"/>
            </p:cNvPicPr>
            <p:nvPr/>
          </p:nvPicPr>
          <p:blipFill dpi="330">
            <a:blip r:embed="rId3"/>
            <a:stretch>
              <a:fillRect/>
            </a:stretch>
          </p:blipFill>
          <p:spPr>
            <a:xfrm>
              <a:off x="1552329" y="3339405"/>
              <a:ext cx="731520" cy="173736"/>
            </a:xfrm>
            <a:prstGeom prst="rect">
              <a:avLst/>
            </a:prstGeom>
            <a:solidFill>
              <a:schemeClr val="bg1"/>
            </a:solidFill>
          </p:spPr>
        </p:pic>
        <p:pic>
          <p:nvPicPr>
            <p:cNvPr id="20" name="Logo 4"/>
            <p:cNvPicPr>
              <a:picLocks noChangeAspect="1"/>
            </p:cNvPicPr>
            <p:nvPr/>
          </p:nvPicPr>
          <p:blipFill dpi="330">
            <a:blip r:embed="rId4"/>
            <a:stretch>
              <a:fillRect/>
            </a:stretch>
          </p:blipFill>
          <p:spPr>
            <a:xfrm>
              <a:off x="3777251" y="3359865"/>
              <a:ext cx="640080" cy="132816"/>
            </a:xfrm>
            <a:prstGeom prst="rect">
              <a:avLst/>
            </a:prstGeom>
            <a:solidFill>
              <a:schemeClr val="bg1"/>
            </a:solidFill>
          </p:spPr>
        </p:pic>
        <p:pic>
          <p:nvPicPr>
            <p:cNvPr id="21" name="Logo 3"/>
            <p:cNvPicPr>
              <a:picLocks noChangeAspect="1"/>
            </p:cNvPicPr>
            <p:nvPr/>
          </p:nvPicPr>
          <p:blipFill dpi="330">
            <a:blip r:embed="rId5"/>
            <a:stretch>
              <a:fillRect/>
            </a:stretch>
          </p:blipFill>
          <p:spPr>
            <a:xfrm>
              <a:off x="5932443" y="3308925"/>
              <a:ext cx="640080" cy="234696"/>
            </a:xfrm>
            <a:prstGeom prst="rect">
              <a:avLst/>
            </a:prstGeom>
            <a:solidFill>
              <a:schemeClr val="bg1"/>
            </a:solidFill>
          </p:spPr>
        </p:pic>
        <p:pic>
          <p:nvPicPr>
            <p:cNvPr id="22" name="Logo 7"/>
            <p:cNvPicPr>
              <a:picLocks noChangeAspect="1"/>
            </p:cNvPicPr>
            <p:nvPr/>
          </p:nvPicPr>
          <p:blipFill dpi="330">
            <a:blip r:embed="rId6"/>
            <a:stretch>
              <a:fillRect/>
            </a:stretch>
          </p:blipFill>
          <p:spPr>
            <a:xfrm>
              <a:off x="8116516" y="3357465"/>
              <a:ext cx="640080" cy="137617"/>
            </a:xfrm>
            <a:prstGeom prst="rect">
              <a:avLst/>
            </a:prstGeom>
            <a:solidFill>
              <a:schemeClr val="bg1"/>
            </a:solidFill>
          </p:spPr>
        </p:pic>
      </p:grpSp>
      <p:grpSp>
        <p:nvGrpSpPr>
          <p:cNvPr id="36" name="Group 35"/>
          <p:cNvGrpSpPr/>
          <p:nvPr/>
        </p:nvGrpSpPr>
        <p:grpSpPr>
          <a:xfrm>
            <a:off x="1068404" y="4432648"/>
            <a:ext cx="10202779" cy="377973"/>
            <a:chOff x="1068404" y="1912840"/>
            <a:chExt cx="10202779" cy="377973"/>
          </a:xfrm>
        </p:grpSpPr>
        <p:sp>
          <p:nvSpPr>
            <p:cNvPr id="38" name="TextBox 37"/>
            <p:cNvSpPr txBox="1"/>
            <p:nvPr/>
          </p:nvSpPr>
          <p:spPr>
            <a:xfrm>
              <a:off x="5463213" y="1912840"/>
              <a:ext cx="1694047" cy="246221"/>
            </a:xfrm>
            <a:prstGeom prst="rect">
              <a:avLst/>
            </a:prstGeom>
            <a:noFill/>
          </p:spPr>
          <p:txBody>
            <a:bodyPr wrap="square" rtlCol="0">
              <a:spAutoFit/>
            </a:bodyPr>
            <a:lstStyle/>
            <a:p>
              <a:r>
                <a:rPr lang="en-US" sz="1000" dirty="0"/>
                <a:t>LMT 5-year Average: 15.1x</a:t>
              </a:r>
            </a:p>
          </p:txBody>
        </p:sp>
        <p:cxnSp>
          <p:nvCxnSpPr>
            <p:cNvPr id="37" name="Straight Connector 36"/>
            <p:cNvCxnSpPr/>
            <p:nvPr/>
          </p:nvCxnSpPr>
          <p:spPr>
            <a:xfrm>
              <a:off x="1068404" y="2290813"/>
              <a:ext cx="10202779" cy="0"/>
            </a:xfrm>
            <a:prstGeom prst="line">
              <a:avLst/>
            </a:prstGeom>
            <a:ln w="12700">
              <a:solidFill>
                <a:srgbClr val="203C6C"/>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a:extLst>
              <a:ext uri="{FF2B5EF4-FFF2-40B4-BE49-F238E27FC236}">
                <a16:creationId xmlns:a16="http://schemas.microsoft.com/office/drawing/2014/main" id="{9D36307E-430A-47FB-A064-AEE53E1DEB10}"/>
              </a:ext>
            </a:extLst>
          </p:cNvPr>
          <p:cNvGraphicFramePr>
            <a:graphicFrameLocks/>
          </p:cNvGraphicFramePr>
          <p:nvPr>
            <p:extLst>
              <p:ext uri="{D42A27DB-BD31-4B8C-83A1-F6EECF244321}">
                <p14:modId xmlns:p14="http://schemas.microsoft.com/office/powerpoint/2010/main" val="2635236422"/>
              </p:ext>
            </p:extLst>
          </p:nvPr>
        </p:nvGraphicFramePr>
        <p:xfrm>
          <a:off x="379290" y="3893029"/>
          <a:ext cx="11430000" cy="2421144"/>
        </p:xfrm>
        <a:graphic>
          <a:graphicData uri="http://schemas.openxmlformats.org/drawingml/2006/chart">
            <c:chart xmlns:c="http://schemas.openxmlformats.org/drawingml/2006/chart" xmlns:r="http://schemas.openxmlformats.org/officeDocument/2006/relationships" r:id="rId7"/>
          </a:graphicData>
        </a:graphic>
      </p:graphicFrame>
      <p:pic>
        <p:nvPicPr>
          <p:cNvPr id="26" name="Logo 4"/>
          <p:cNvPicPr>
            <a:picLocks noChangeAspect="1"/>
          </p:cNvPicPr>
          <p:nvPr/>
        </p:nvPicPr>
        <p:blipFill dpi="330">
          <a:blip r:embed="rId4"/>
          <a:stretch>
            <a:fillRect/>
          </a:stretch>
        </p:blipFill>
        <p:spPr>
          <a:xfrm>
            <a:off x="3777251" y="6117547"/>
            <a:ext cx="640080" cy="132816"/>
          </a:xfrm>
          <a:prstGeom prst="rect">
            <a:avLst/>
          </a:prstGeom>
          <a:solidFill>
            <a:schemeClr val="bg1"/>
          </a:solidFill>
        </p:spPr>
      </p:pic>
      <p:pic>
        <p:nvPicPr>
          <p:cNvPr id="29" name="Logo 3"/>
          <p:cNvPicPr>
            <a:picLocks noChangeAspect="1"/>
          </p:cNvPicPr>
          <p:nvPr/>
        </p:nvPicPr>
        <p:blipFill dpi="330">
          <a:blip r:embed="rId5"/>
          <a:stretch>
            <a:fillRect/>
          </a:stretch>
        </p:blipFill>
        <p:spPr>
          <a:xfrm>
            <a:off x="5928507" y="6066607"/>
            <a:ext cx="640080" cy="234696"/>
          </a:xfrm>
          <a:prstGeom prst="rect">
            <a:avLst/>
          </a:prstGeom>
          <a:solidFill>
            <a:schemeClr val="bg1"/>
          </a:solidFill>
        </p:spPr>
      </p:pic>
      <p:pic>
        <p:nvPicPr>
          <p:cNvPr id="30" name="Logo 7"/>
          <p:cNvPicPr>
            <a:picLocks noChangeAspect="1"/>
          </p:cNvPicPr>
          <p:nvPr/>
        </p:nvPicPr>
        <p:blipFill dpi="330">
          <a:blip r:embed="rId6"/>
          <a:stretch>
            <a:fillRect/>
          </a:stretch>
        </p:blipFill>
        <p:spPr>
          <a:xfrm>
            <a:off x="8116516" y="6115147"/>
            <a:ext cx="640080" cy="137617"/>
          </a:xfrm>
          <a:prstGeom prst="rect">
            <a:avLst/>
          </a:prstGeom>
          <a:solidFill>
            <a:schemeClr val="bg1"/>
          </a:solidFill>
        </p:spPr>
      </p:pic>
      <p:pic>
        <p:nvPicPr>
          <p:cNvPr id="35" name="Logo 1"/>
          <p:cNvPicPr>
            <a:picLocks noChangeAspect="1"/>
          </p:cNvPicPr>
          <p:nvPr/>
        </p:nvPicPr>
        <p:blipFill dpi="330">
          <a:blip r:embed="rId3"/>
          <a:stretch>
            <a:fillRect/>
          </a:stretch>
        </p:blipFill>
        <p:spPr>
          <a:xfrm>
            <a:off x="1552329" y="6097087"/>
            <a:ext cx="731520" cy="173736"/>
          </a:xfrm>
          <a:prstGeom prst="rect">
            <a:avLst/>
          </a:prstGeom>
          <a:solidFill>
            <a:schemeClr val="bg1"/>
          </a:solidFill>
        </p:spPr>
      </p:pic>
      <p:sp>
        <p:nvSpPr>
          <p:cNvPr id="24" name="TextBox 23"/>
          <p:cNvSpPr txBox="1"/>
          <p:nvPr/>
        </p:nvSpPr>
        <p:spPr>
          <a:xfrm>
            <a:off x="8250621" y="6587741"/>
            <a:ext cx="3559461" cy="230832"/>
          </a:xfrm>
          <a:prstGeom prst="rect">
            <a:avLst/>
          </a:prstGeom>
          <a:noFill/>
        </p:spPr>
        <p:txBody>
          <a:bodyPr wrap="square" rtlCol="0">
            <a:spAutoFit/>
          </a:bodyPr>
          <a:lstStyle/>
          <a:p>
            <a:r>
              <a:rPr lang="en-US" sz="900" dirty="0">
                <a:solidFill>
                  <a:schemeClr val="bg1"/>
                </a:solidFill>
              </a:rPr>
              <a:t>Raytheon was excluded as it  has no P/E and an anomalistic EV/EBIT</a:t>
            </a:r>
          </a:p>
        </p:txBody>
      </p:sp>
    </p:spTree>
    <p:extLst>
      <p:ext uri="{BB962C8B-B14F-4D97-AF65-F5344CB8AC3E}">
        <p14:creationId xmlns:p14="http://schemas.microsoft.com/office/powerpoint/2010/main" val="395574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Valuation</a:t>
            </a:r>
          </a:p>
        </p:txBody>
      </p:sp>
      <p:sp>
        <p:nvSpPr>
          <p:cNvPr id="9" name="Rectangle 8"/>
          <p:cNvSpPr>
            <a:spLocks noChangeAspect="1"/>
          </p:cNvSpPr>
          <p:nvPr/>
        </p:nvSpPr>
        <p:spPr>
          <a:xfrm>
            <a:off x="379290" y="960068"/>
            <a:ext cx="11430000" cy="326119"/>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Financial Projections</a:t>
            </a:r>
          </a:p>
        </p:txBody>
      </p:sp>
      <p:graphicFrame>
        <p:nvGraphicFramePr>
          <p:cNvPr id="19" name="Table 18"/>
          <p:cNvGraphicFramePr>
            <a:graphicFrameLocks noGrp="1"/>
          </p:cNvGraphicFramePr>
          <p:nvPr>
            <p:extLst>
              <p:ext uri="{D42A27DB-BD31-4B8C-83A1-F6EECF244321}">
                <p14:modId xmlns:p14="http://schemas.microsoft.com/office/powerpoint/2010/main" val="2994878690"/>
              </p:ext>
            </p:extLst>
          </p:nvPr>
        </p:nvGraphicFramePr>
        <p:xfrm>
          <a:off x="379288" y="4156979"/>
          <a:ext cx="5486399" cy="2133600"/>
        </p:xfrm>
        <a:graphic>
          <a:graphicData uri="http://schemas.openxmlformats.org/drawingml/2006/table">
            <a:tbl>
              <a:tblPr/>
              <a:tblGrid>
                <a:gridCol w="3576769">
                  <a:extLst>
                    <a:ext uri="{9D8B030D-6E8A-4147-A177-3AD203B41FA5}">
                      <a16:colId xmlns:a16="http://schemas.microsoft.com/office/drawing/2014/main" val="4130072854"/>
                    </a:ext>
                  </a:extLst>
                </a:gridCol>
                <a:gridCol w="1909630">
                  <a:extLst>
                    <a:ext uri="{9D8B030D-6E8A-4147-A177-3AD203B41FA5}">
                      <a16:colId xmlns:a16="http://schemas.microsoft.com/office/drawing/2014/main" val="1028840663"/>
                    </a:ext>
                  </a:extLst>
                </a:gridCol>
              </a:tblGrid>
              <a:tr h="304800">
                <a:tc>
                  <a:txBody>
                    <a:bodyPr/>
                    <a:lstStyle/>
                    <a:p>
                      <a:pPr algn="l" fontAlgn="b"/>
                      <a:r>
                        <a:rPr lang="en-US" sz="1200" b="0" i="0" u="none" strike="noStrike" dirty="0">
                          <a:solidFill>
                            <a:srgbClr val="000000"/>
                          </a:solidFill>
                          <a:effectLst/>
                          <a:latin typeface="Cambria" panose="02040503050406030204" pitchFamily="18" charset="0"/>
                        </a:rPr>
                        <a:t>Cost of Debt</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Cambria" panose="02040503050406030204" pitchFamily="18" charset="0"/>
                        </a:rPr>
                        <a:t>4.8%</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1517855"/>
                  </a:ext>
                </a:extLst>
              </a:tr>
              <a:tr h="304800">
                <a:tc>
                  <a:txBody>
                    <a:bodyPr/>
                    <a:lstStyle/>
                    <a:p>
                      <a:pPr algn="l" fontAlgn="b"/>
                      <a:r>
                        <a:rPr lang="en-US" sz="1200" b="0" i="0" u="none" strike="noStrike" dirty="0">
                          <a:solidFill>
                            <a:srgbClr val="000000"/>
                          </a:solidFill>
                          <a:effectLst/>
                          <a:latin typeface="Cambria" panose="02040503050406030204" pitchFamily="18" charset="0"/>
                        </a:rPr>
                        <a:t>Cost of Equity</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7.4%</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34526477"/>
                  </a:ext>
                </a:extLst>
              </a:tr>
              <a:tr h="304800">
                <a:tc>
                  <a:txBody>
                    <a:bodyPr/>
                    <a:lstStyle/>
                    <a:p>
                      <a:pPr algn="l" fontAlgn="b"/>
                      <a:r>
                        <a:rPr lang="en-US" sz="1200" b="0" i="0" u="none" strike="noStrike" dirty="0">
                          <a:solidFill>
                            <a:srgbClr val="000000"/>
                          </a:solidFill>
                          <a:effectLst/>
                          <a:latin typeface="Cambria" panose="02040503050406030204" pitchFamily="18" charset="0"/>
                        </a:rPr>
                        <a:t>Weight of Debt</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11.5%</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39364243"/>
                  </a:ext>
                </a:extLst>
              </a:tr>
              <a:tr h="304800">
                <a:tc>
                  <a:txBody>
                    <a:bodyPr/>
                    <a:lstStyle/>
                    <a:p>
                      <a:pPr algn="l" fontAlgn="b"/>
                      <a:r>
                        <a:rPr lang="en-US" sz="1200" b="0" i="0" u="none" strike="noStrike">
                          <a:solidFill>
                            <a:srgbClr val="000000"/>
                          </a:solidFill>
                          <a:effectLst/>
                          <a:latin typeface="Cambria" panose="02040503050406030204" pitchFamily="18" charset="0"/>
                        </a:rPr>
                        <a:t>Weight of Equity</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88.5%</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88237664"/>
                  </a:ext>
                </a:extLst>
              </a:tr>
              <a:tr h="304800">
                <a:tc>
                  <a:txBody>
                    <a:bodyPr/>
                    <a:lstStyle/>
                    <a:p>
                      <a:pPr algn="l" fontAlgn="b"/>
                      <a:r>
                        <a:rPr lang="en-US" sz="1200" b="0" i="0" u="none" strike="noStrike">
                          <a:solidFill>
                            <a:srgbClr val="000000"/>
                          </a:solidFill>
                          <a:effectLst/>
                          <a:latin typeface="Cambria" panose="02040503050406030204" pitchFamily="18" charset="0"/>
                        </a:rPr>
                        <a:t>WACC</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7.0%</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87263601"/>
                  </a:ext>
                </a:extLst>
              </a:tr>
              <a:tr h="304800">
                <a:tc>
                  <a:txBody>
                    <a:bodyPr/>
                    <a:lstStyle/>
                    <a:p>
                      <a:pPr algn="l" fontAlgn="b"/>
                      <a:r>
                        <a:rPr lang="en-US" sz="1200" b="0" i="0" u="none" strike="noStrike" dirty="0">
                          <a:solidFill>
                            <a:srgbClr val="000000"/>
                          </a:solidFill>
                          <a:effectLst/>
                          <a:latin typeface="Cambria" panose="02040503050406030204" pitchFamily="18" charset="0"/>
                        </a:rPr>
                        <a:t>Exit EV/EBIT Multiple</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10.0x</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53195427"/>
                  </a:ext>
                </a:extLst>
              </a:tr>
              <a:tr h="304800">
                <a:tc>
                  <a:txBody>
                    <a:bodyPr/>
                    <a:lstStyle/>
                    <a:p>
                      <a:pPr algn="l" fontAlgn="b"/>
                      <a:r>
                        <a:rPr lang="en-US" sz="1200" b="0" i="0" u="none" strike="noStrike" dirty="0">
                          <a:solidFill>
                            <a:srgbClr val="000000"/>
                          </a:solidFill>
                          <a:effectLst/>
                          <a:latin typeface="Cambria" panose="02040503050406030204" pitchFamily="18" charset="0"/>
                        </a:rPr>
                        <a:t>Perpetuity Growth Rate</a:t>
                      </a:r>
                    </a:p>
                  </a:txBody>
                  <a:tcPr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mbria" panose="02040503050406030204" pitchFamily="18" charset="0"/>
                        </a:rPr>
                        <a:t>2.00%</a:t>
                      </a:r>
                    </a:p>
                  </a:txBody>
                  <a:tcPr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38649686"/>
                  </a:ext>
                </a:extLst>
              </a:tr>
            </a:tbl>
          </a:graphicData>
        </a:graphic>
      </p:graphicFrame>
      <p:sp>
        <p:nvSpPr>
          <p:cNvPr id="20" name="Rectangle 19">
            <a:extLst>
              <a:ext uri="{FF2B5EF4-FFF2-40B4-BE49-F238E27FC236}">
                <a16:creationId xmlns:a16="http://schemas.microsoft.com/office/drawing/2014/main" id="{1980D3C5-F498-4661-B7C2-D90065964FAC}"/>
              </a:ext>
            </a:extLst>
          </p:cNvPr>
          <p:cNvSpPr/>
          <p:nvPr/>
        </p:nvSpPr>
        <p:spPr>
          <a:xfrm>
            <a:off x="379288" y="38465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Input</a:t>
            </a:r>
          </a:p>
        </p:txBody>
      </p:sp>
      <p:sp>
        <p:nvSpPr>
          <p:cNvPr id="22" name="Rectangle 21">
            <a:extLst>
              <a:ext uri="{FF2B5EF4-FFF2-40B4-BE49-F238E27FC236}">
                <a16:creationId xmlns:a16="http://schemas.microsoft.com/office/drawing/2014/main" id="{1980D3C5-F498-4661-B7C2-D90065964FAC}"/>
              </a:ext>
            </a:extLst>
          </p:cNvPr>
          <p:cNvSpPr/>
          <p:nvPr/>
        </p:nvSpPr>
        <p:spPr>
          <a:xfrm>
            <a:off x="6314173" y="38465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Results</a:t>
            </a:r>
          </a:p>
        </p:txBody>
      </p:sp>
      <p:graphicFrame>
        <p:nvGraphicFramePr>
          <p:cNvPr id="29" name="Table 28"/>
          <p:cNvGraphicFramePr>
            <a:graphicFrameLocks noGrp="1"/>
          </p:cNvGraphicFramePr>
          <p:nvPr>
            <p:extLst>
              <p:ext uri="{D42A27DB-BD31-4B8C-83A1-F6EECF244321}">
                <p14:modId xmlns:p14="http://schemas.microsoft.com/office/powerpoint/2010/main" val="1757982849"/>
              </p:ext>
            </p:extLst>
          </p:nvPr>
        </p:nvGraphicFramePr>
        <p:xfrm>
          <a:off x="6314174" y="4172631"/>
          <a:ext cx="5486400" cy="2117948"/>
        </p:xfrm>
        <a:graphic>
          <a:graphicData uri="http://schemas.openxmlformats.org/drawingml/2006/table">
            <a:tbl>
              <a:tblPr/>
              <a:tblGrid>
                <a:gridCol w="2647876">
                  <a:extLst>
                    <a:ext uri="{9D8B030D-6E8A-4147-A177-3AD203B41FA5}">
                      <a16:colId xmlns:a16="http://schemas.microsoft.com/office/drawing/2014/main" val="2188218794"/>
                    </a:ext>
                  </a:extLst>
                </a:gridCol>
                <a:gridCol w="1419262">
                  <a:extLst>
                    <a:ext uri="{9D8B030D-6E8A-4147-A177-3AD203B41FA5}">
                      <a16:colId xmlns:a16="http://schemas.microsoft.com/office/drawing/2014/main" val="928278576"/>
                    </a:ext>
                  </a:extLst>
                </a:gridCol>
                <a:gridCol w="1419262">
                  <a:extLst>
                    <a:ext uri="{9D8B030D-6E8A-4147-A177-3AD203B41FA5}">
                      <a16:colId xmlns:a16="http://schemas.microsoft.com/office/drawing/2014/main" val="1430412671"/>
                    </a:ext>
                  </a:extLst>
                </a:gridCol>
              </a:tblGrid>
              <a:tr h="302564">
                <a:tc>
                  <a:txBody>
                    <a:bodyPr/>
                    <a:lstStyle/>
                    <a:p>
                      <a:pPr algn="l" fontAlgn="b"/>
                      <a:endParaRPr lang="en-US" sz="1200" b="0" i="0" u="none" strike="noStrike" dirty="0">
                        <a:solidFill>
                          <a:srgbClr val="000000"/>
                        </a:solidFill>
                        <a:effectLst/>
                        <a:latin typeface="Cambria" panose="02040503050406030204" pitchFamily="18" charset="0"/>
                      </a:endParaRPr>
                    </a:p>
                  </a:txBody>
                  <a:tcPr marL="0" marR="0" marT="0" marB="0" anchor="ctr">
                    <a:lnL>
                      <a:noFill/>
                    </a:lnL>
                    <a:lnR>
                      <a:noFill/>
                    </a:lnR>
                    <a:lnT>
                      <a:noFill/>
                    </a:lnT>
                    <a:lnB>
                      <a:noFill/>
                    </a:lnB>
                  </a:tcPr>
                </a:tc>
                <a:tc>
                  <a:txBody>
                    <a:bodyPr/>
                    <a:lstStyle/>
                    <a:p>
                      <a:pPr algn="r" fontAlgn="b"/>
                      <a:r>
                        <a:rPr lang="en-US" sz="1200" b="1" i="0" u="sng" strike="noStrike" dirty="0">
                          <a:solidFill>
                            <a:srgbClr val="000000"/>
                          </a:solidFill>
                          <a:effectLst/>
                          <a:latin typeface="Cambria" panose="02040503050406030204" pitchFamily="18" charset="0"/>
                        </a:rPr>
                        <a:t>Perpetuity</a:t>
                      </a:r>
                    </a:p>
                  </a:txBody>
                  <a:tcPr marL="0" marR="0" marT="0" marB="0" anchor="ctr">
                    <a:lnL>
                      <a:noFill/>
                    </a:lnL>
                    <a:lnR>
                      <a:noFill/>
                    </a:lnR>
                    <a:lnT>
                      <a:noFill/>
                    </a:lnT>
                    <a:lnB>
                      <a:noFill/>
                    </a:lnB>
                  </a:tcPr>
                </a:tc>
                <a:tc>
                  <a:txBody>
                    <a:bodyPr/>
                    <a:lstStyle/>
                    <a:p>
                      <a:pPr algn="r" fontAlgn="b"/>
                      <a:r>
                        <a:rPr lang="en-US" sz="1200" b="1" i="0" u="sng" strike="noStrike" dirty="0">
                          <a:solidFill>
                            <a:srgbClr val="000000"/>
                          </a:solidFill>
                          <a:effectLst/>
                          <a:latin typeface="Cambria" panose="02040503050406030204" pitchFamily="18" charset="0"/>
                        </a:rPr>
                        <a:t>EV/EBIT</a:t>
                      </a:r>
                    </a:p>
                  </a:txBody>
                  <a:tcPr marL="0" marR="0" marT="0" marB="0" anchor="ctr">
                    <a:lnL>
                      <a:noFill/>
                    </a:lnL>
                    <a:lnR>
                      <a:noFill/>
                    </a:lnR>
                    <a:lnT>
                      <a:noFill/>
                    </a:lnT>
                    <a:lnB>
                      <a:noFill/>
                    </a:lnB>
                  </a:tcPr>
                </a:tc>
                <a:extLst>
                  <a:ext uri="{0D108BD9-81ED-4DB2-BD59-A6C34878D82A}">
                    <a16:rowId xmlns:a16="http://schemas.microsoft.com/office/drawing/2014/main" val="3466421531"/>
                  </a:ext>
                </a:extLst>
              </a:tr>
              <a:tr h="302564">
                <a:tc>
                  <a:txBody>
                    <a:bodyPr/>
                    <a:lstStyle/>
                    <a:p>
                      <a:pPr algn="l" fontAlgn="b"/>
                      <a:r>
                        <a:rPr lang="en-US" sz="1200" b="0" i="0" u="none" strike="noStrike" dirty="0">
                          <a:solidFill>
                            <a:srgbClr val="000000"/>
                          </a:solidFill>
                          <a:effectLst/>
                          <a:latin typeface="Cambria" panose="02040503050406030204" pitchFamily="18" charset="0"/>
                        </a:rPr>
                        <a:t>Enterprise Value</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         135,461 </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         143,771 </a:t>
                      </a:r>
                    </a:p>
                  </a:txBody>
                  <a:tcPr marL="0" marR="0" marT="0" marB="0" anchor="ctr">
                    <a:lnL>
                      <a:noFill/>
                    </a:lnL>
                    <a:lnR>
                      <a:noFill/>
                    </a:lnR>
                    <a:lnT>
                      <a:noFill/>
                    </a:lnT>
                    <a:lnB>
                      <a:noFill/>
                    </a:lnB>
                  </a:tcPr>
                </a:tc>
                <a:extLst>
                  <a:ext uri="{0D108BD9-81ED-4DB2-BD59-A6C34878D82A}">
                    <a16:rowId xmlns:a16="http://schemas.microsoft.com/office/drawing/2014/main" val="3230526254"/>
                  </a:ext>
                </a:extLst>
              </a:tr>
              <a:tr h="302564">
                <a:tc>
                  <a:txBody>
                    <a:bodyPr/>
                    <a:lstStyle/>
                    <a:p>
                      <a:pPr algn="l" fontAlgn="b"/>
                      <a:r>
                        <a:rPr lang="en-US" sz="1200" b="0" i="0" u="none" strike="noStrike" dirty="0">
                          <a:solidFill>
                            <a:srgbClr val="000000"/>
                          </a:solidFill>
                          <a:effectLst/>
                          <a:latin typeface="Cambria" panose="02040503050406030204" pitchFamily="18" charset="0"/>
                        </a:rPr>
                        <a:t>Less: Net Debt</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           10,124 </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           10,124 </a:t>
                      </a:r>
                    </a:p>
                  </a:txBody>
                  <a:tcPr marL="0" marR="0" marT="0" marB="0" anchor="ctr">
                    <a:lnL>
                      <a:noFill/>
                    </a:lnL>
                    <a:lnR>
                      <a:noFill/>
                    </a:lnR>
                    <a:lnT>
                      <a:noFill/>
                    </a:lnT>
                    <a:lnB>
                      <a:noFill/>
                    </a:lnB>
                  </a:tcPr>
                </a:tc>
                <a:extLst>
                  <a:ext uri="{0D108BD9-81ED-4DB2-BD59-A6C34878D82A}">
                    <a16:rowId xmlns:a16="http://schemas.microsoft.com/office/drawing/2014/main" val="1089447191"/>
                  </a:ext>
                </a:extLst>
              </a:tr>
              <a:tr h="302564">
                <a:tc>
                  <a:txBody>
                    <a:bodyPr/>
                    <a:lstStyle/>
                    <a:p>
                      <a:pPr algn="l" fontAlgn="b"/>
                      <a:r>
                        <a:rPr lang="en-US" sz="1200" b="1" i="0" u="none" strike="noStrike">
                          <a:solidFill>
                            <a:srgbClr val="000000"/>
                          </a:solidFill>
                          <a:effectLst/>
                          <a:latin typeface="Cambria" panose="02040503050406030204" pitchFamily="18" charset="0"/>
                        </a:rPr>
                        <a:t>Equity Value</a:t>
                      </a:r>
                    </a:p>
                  </a:txBody>
                  <a:tcPr marL="0" marR="0" marT="0" marB="0" anchor="ctr">
                    <a:lnL>
                      <a:noFill/>
                    </a:lnL>
                    <a:lnR>
                      <a:noFill/>
                    </a:lnR>
                    <a:lnT>
                      <a:noFill/>
                    </a:lnT>
                    <a:lnB>
                      <a:noFill/>
                    </a:lnB>
                    <a:solidFill>
                      <a:srgbClr val="D0CECE"/>
                    </a:solidFill>
                  </a:tcPr>
                </a:tc>
                <a:tc>
                  <a:txBody>
                    <a:bodyPr/>
                    <a:lstStyle/>
                    <a:p>
                      <a:pPr algn="r" fontAlgn="b"/>
                      <a:r>
                        <a:rPr lang="en-US" sz="1200" b="1" i="0" u="none" strike="noStrike" dirty="0">
                          <a:solidFill>
                            <a:srgbClr val="000000"/>
                          </a:solidFill>
                          <a:effectLst/>
                          <a:latin typeface="Cambria" panose="02040503050406030204" pitchFamily="18" charset="0"/>
                        </a:rPr>
                        <a:t>       125,337 </a:t>
                      </a:r>
                    </a:p>
                  </a:txBody>
                  <a:tcPr marL="0" marR="0" marT="0" marB="0" anchor="ctr">
                    <a:lnL>
                      <a:noFill/>
                    </a:lnL>
                    <a:lnR>
                      <a:noFill/>
                    </a:lnR>
                    <a:lnT>
                      <a:noFill/>
                    </a:lnT>
                    <a:lnB>
                      <a:noFill/>
                    </a:lnB>
                    <a:solidFill>
                      <a:srgbClr val="D0CECE"/>
                    </a:solidFill>
                  </a:tcPr>
                </a:tc>
                <a:tc>
                  <a:txBody>
                    <a:bodyPr/>
                    <a:lstStyle/>
                    <a:p>
                      <a:pPr algn="r" fontAlgn="b"/>
                      <a:r>
                        <a:rPr lang="en-US" sz="1200" b="1" i="0" u="none" strike="noStrike" dirty="0">
                          <a:solidFill>
                            <a:srgbClr val="000000"/>
                          </a:solidFill>
                          <a:effectLst/>
                          <a:latin typeface="Cambria" panose="02040503050406030204" pitchFamily="18" charset="0"/>
                        </a:rPr>
                        <a:t>       133,647 </a:t>
                      </a:r>
                    </a:p>
                  </a:txBody>
                  <a:tcPr marL="0" marR="0" marT="0" marB="0" anchor="ctr">
                    <a:lnL>
                      <a:noFill/>
                    </a:lnL>
                    <a:lnR>
                      <a:noFill/>
                    </a:lnR>
                    <a:lnT>
                      <a:noFill/>
                    </a:lnT>
                    <a:lnB>
                      <a:noFill/>
                    </a:lnB>
                    <a:solidFill>
                      <a:srgbClr val="D0CECE"/>
                    </a:solidFill>
                  </a:tcPr>
                </a:tc>
                <a:extLst>
                  <a:ext uri="{0D108BD9-81ED-4DB2-BD59-A6C34878D82A}">
                    <a16:rowId xmlns:a16="http://schemas.microsoft.com/office/drawing/2014/main" val="2407760692"/>
                  </a:ext>
                </a:extLst>
              </a:tr>
              <a:tr h="302564">
                <a:tc>
                  <a:txBody>
                    <a:bodyPr/>
                    <a:lstStyle/>
                    <a:p>
                      <a:pPr algn="l" fontAlgn="b"/>
                      <a:r>
                        <a:rPr lang="en-US" sz="1200" b="0" i="0" u="none" strike="noStrike">
                          <a:solidFill>
                            <a:srgbClr val="000000"/>
                          </a:solidFill>
                          <a:effectLst/>
                          <a:latin typeface="Cambria" panose="02040503050406030204" pitchFamily="18" charset="0"/>
                        </a:rPr>
                        <a:t>Diluted Shares</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             280.1 </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             280.1 </a:t>
                      </a:r>
                    </a:p>
                  </a:txBody>
                  <a:tcPr marL="0" marR="0" marT="0" marB="0" anchor="ctr">
                    <a:lnL>
                      <a:noFill/>
                    </a:lnL>
                    <a:lnR>
                      <a:noFill/>
                    </a:lnR>
                    <a:lnT>
                      <a:noFill/>
                    </a:lnT>
                    <a:lnB>
                      <a:noFill/>
                    </a:lnB>
                  </a:tcPr>
                </a:tc>
                <a:extLst>
                  <a:ext uri="{0D108BD9-81ED-4DB2-BD59-A6C34878D82A}">
                    <a16:rowId xmlns:a16="http://schemas.microsoft.com/office/drawing/2014/main" val="541098754"/>
                  </a:ext>
                </a:extLst>
              </a:tr>
              <a:tr h="302564">
                <a:tc>
                  <a:txBody>
                    <a:bodyPr/>
                    <a:lstStyle/>
                    <a:p>
                      <a:pPr algn="l" fontAlgn="b"/>
                      <a:r>
                        <a:rPr lang="en-US" sz="1200" b="1" i="0" u="none" strike="noStrike">
                          <a:solidFill>
                            <a:srgbClr val="000000"/>
                          </a:solidFill>
                          <a:effectLst/>
                          <a:latin typeface="Cambria" panose="02040503050406030204" pitchFamily="18" charset="0"/>
                        </a:rPr>
                        <a:t>Equity Value Per Share</a:t>
                      </a:r>
                    </a:p>
                  </a:txBody>
                  <a:tcPr marL="0" marR="0" marT="0" marB="0" anchor="ctr">
                    <a:lnL>
                      <a:noFill/>
                    </a:lnL>
                    <a:lnR>
                      <a:noFill/>
                    </a:lnR>
                    <a:lnT>
                      <a:noFill/>
                    </a:lnT>
                    <a:lnB>
                      <a:noFill/>
                    </a:lnB>
                    <a:solidFill>
                      <a:srgbClr val="D0CECE"/>
                    </a:solidFill>
                  </a:tcPr>
                </a:tc>
                <a:tc>
                  <a:txBody>
                    <a:bodyPr/>
                    <a:lstStyle/>
                    <a:p>
                      <a:pPr algn="r" fontAlgn="b"/>
                      <a:r>
                        <a:rPr lang="en-US" sz="1200" b="1" i="0" u="none" strike="noStrike" dirty="0">
                          <a:solidFill>
                            <a:srgbClr val="000000"/>
                          </a:solidFill>
                          <a:effectLst/>
                          <a:latin typeface="Cambria" panose="02040503050406030204" pitchFamily="18" charset="0"/>
                        </a:rPr>
                        <a:t> $      447.47 </a:t>
                      </a:r>
                    </a:p>
                  </a:txBody>
                  <a:tcPr marL="0" marR="0" marT="0" marB="0" anchor="ctr">
                    <a:lnL>
                      <a:noFill/>
                    </a:lnL>
                    <a:lnR>
                      <a:noFill/>
                    </a:lnR>
                    <a:lnT>
                      <a:noFill/>
                    </a:lnT>
                    <a:lnB>
                      <a:noFill/>
                    </a:lnB>
                    <a:solidFill>
                      <a:srgbClr val="D0CECE"/>
                    </a:solidFill>
                  </a:tcPr>
                </a:tc>
                <a:tc>
                  <a:txBody>
                    <a:bodyPr/>
                    <a:lstStyle/>
                    <a:p>
                      <a:pPr algn="r" fontAlgn="b"/>
                      <a:r>
                        <a:rPr lang="en-US" sz="1200" b="1" i="0" u="none" strike="noStrike" dirty="0">
                          <a:solidFill>
                            <a:srgbClr val="000000"/>
                          </a:solidFill>
                          <a:effectLst/>
                          <a:latin typeface="Cambria" panose="02040503050406030204" pitchFamily="18" charset="0"/>
                        </a:rPr>
                        <a:t> $      477.14 </a:t>
                      </a:r>
                    </a:p>
                  </a:txBody>
                  <a:tcPr marL="0" marR="0" marT="0" marB="0" anchor="ctr">
                    <a:lnL>
                      <a:noFill/>
                    </a:lnL>
                    <a:lnR>
                      <a:noFill/>
                    </a:lnR>
                    <a:lnT>
                      <a:noFill/>
                    </a:lnT>
                    <a:lnB>
                      <a:noFill/>
                    </a:lnB>
                    <a:solidFill>
                      <a:srgbClr val="D0CECE"/>
                    </a:solidFill>
                  </a:tcPr>
                </a:tc>
                <a:extLst>
                  <a:ext uri="{0D108BD9-81ED-4DB2-BD59-A6C34878D82A}">
                    <a16:rowId xmlns:a16="http://schemas.microsoft.com/office/drawing/2014/main" val="300286950"/>
                  </a:ext>
                </a:extLst>
              </a:tr>
              <a:tr h="302564">
                <a:tc>
                  <a:txBody>
                    <a:bodyPr/>
                    <a:lstStyle/>
                    <a:p>
                      <a:pPr algn="l" fontAlgn="b"/>
                      <a:r>
                        <a:rPr lang="en-US" sz="1200" b="0" i="1" u="none" strike="noStrike" dirty="0">
                          <a:solidFill>
                            <a:srgbClr val="000000"/>
                          </a:solidFill>
                          <a:effectLst/>
                          <a:latin typeface="Cambria" panose="02040503050406030204" pitchFamily="18" charset="0"/>
                        </a:rPr>
                        <a:t>Upside</a:t>
                      </a:r>
                    </a:p>
                  </a:txBody>
                  <a:tcPr marL="0" marR="0" marT="0" marB="0" anchor="ctr">
                    <a:lnL>
                      <a:noFill/>
                    </a:lnL>
                    <a:lnR>
                      <a:noFill/>
                    </a:lnR>
                    <a:lnT>
                      <a:noFill/>
                    </a:lnT>
                    <a:lnB>
                      <a:noFill/>
                    </a:lnB>
                  </a:tcPr>
                </a:tc>
                <a:tc>
                  <a:txBody>
                    <a:bodyPr/>
                    <a:lstStyle/>
                    <a:p>
                      <a:pPr algn="r" fontAlgn="b"/>
                      <a:r>
                        <a:rPr lang="en-US" sz="1200" b="0" i="0" u="none" strike="noStrike">
                          <a:solidFill>
                            <a:srgbClr val="000000"/>
                          </a:solidFill>
                          <a:effectLst/>
                          <a:latin typeface="Cambria" panose="02040503050406030204" pitchFamily="18" charset="0"/>
                        </a:rPr>
                        <a:t>32.9%</a:t>
                      </a:r>
                    </a:p>
                  </a:txBody>
                  <a:tcPr marL="0" marR="0" marT="0" marB="0" anchor="ctr">
                    <a:lnL>
                      <a:noFill/>
                    </a:lnL>
                    <a:lnR>
                      <a:noFill/>
                    </a:lnR>
                    <a:lnT>
                      <a:noFill/>
                    </a:lnT>
                    <a:lnB>
                      <a:noFill/>
                    </a:lnB>
                  </a:tcPr>
                </a:tc>
                <a:tc>
                  <a:txBody>
                    <a:bodyPr/>
                    <a:lstStyle/>
                    <a:p>
                      <a:pPr algn="r" fontAlgn="b"/>
                      <a:r>
                        <a:rPr lang="en-US" sz="1200" b="0" i="0" u="none" strike="noStrike" dirty="0">
                          <a:solidFill>
                            <a:srgbClr val="000000"/>
                          </a:solidFill>
                          <a:effectLst/>
                          <a:latin typeface="Cambria" panose="02040503050406030204" pitchFamily="18" charset="0"/>
                        </a:rPr>
                        <a:t>41.7%</a:t>
                      </a:r>
                    </a:p>
                  </a:txBody>
                  <a:tcPr marL="0" marR="0" marT="0" marB="0" anchor="ctr">
                    <a:lnL>
                      <a:noFill/>
                    </a:lnL>
                    <a:lnR>
                      <a:noFill/>
                    </a:lnR>
                    <a:lnT>
                      <a:noFill/>
                    </a:lnT>
                    <a:lnB>
                      <a:noFill/>
                    </a:lnB>
                  </a:tcPr>
                </a:tc>
                <a:extLst>
                  <a:ext uri="{0D108BD9-81ED-4DB2-BD59-A6C34878D82A}">
                    <a16:rowId xmlns:a16="http://schemas.microsoft.com/office/drawing/2014/main" val="401129665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0738181"/>
              </p:ext>
            </p:extLst>
          </p:nvPr>
        </p:nvGraphicFramePr>
        <p:xfrm>
          <a:off x="379289" y="1301841"/>
          <a:ext cx="11430000" cy="2530050"/>
        </p:xfrm>
        <a:graphic>
          <a:graphicData uri="http://schemas.openxmlformats.org/drawingml/2006/table">
            <a:tbl>
              <a:tblPr/>
              <a:tblGrid>
                <a:gridCol w="1962380">
                  <a:extLst>
                    <a:ext uri="{9D8B030D-6E8A-4147-A177-3AD203B41FA5}">
                      <a16:colId xmlns:a16="http://schemas.microsoft.com/office/drawing/2014/main" val="1876445016"/>
                    </a:ext>
                  </a:extLst>
                </a:gridCol>
                <a:gridCol w="1962380">
                  <a:extLst>
                    <a:ext uri="{9D8B030D-6E8A-4147-A177-3AD203B41FA5}">
                      <a16:colId xmlns:a16="http://schemas.microsoft.com/office/drawing/2014/main" val="992813174"/>
                    </a:ext>
                  </a:extLst>
                </a:gridCol>
                <a:gridCol w="912334">
                  <a:extLst>
                    <a:ext uri="{9D8B030D-6E8A-4147-A177-3AD203B41FA5}">
                      <a16:colId xmlns:a16="http://schemas.microsoft.com/office/drawing/2014/main" val="3811802992"/>
                    </a:ext>
                  </a:extLst>
                </a:gridCol>
                <a:gridCol w="998404">
                  <a:extLst>
                    <a:ext uri="{9D8B030D-6E8A-4147-A177-3AD203B41FA5}">
                      <a16:colId xmlns:a16="http://schemas.microsoft.com/office/drawing/2014/main" val="200323719"/>
                    </a:ext>
                  </a:extLst>
                </a:gridCol>
                <a:gridCol w="1153328">
                  <a:extLst>
                    <a:ext uri="{9D8B030D-6E8A-4147-A177-3AD203B41FA5}">
                      <a16:colId xmlns:a16="http://schemas.microsoft.com/office/drawing/2014/main" val="2870648530"/>
                    </a:ext>
                  </a:extLst>
                </a:gridCol>
                <a:gridCol w="1170542">
                  <a:extLst>
                    <a:ext uri="{9D8B030D-6E8A-4147-A177-3AD203B41FA5}">
                      <a16:colId xmlns:a16="http://schemas.microsoft.com/office/drawing/2014/main" val="3720369179"/>
                    </a:ext>
                  </a:extLst>
                </a:gridCol>
                <a:gridCol w="1170542">
                  <a:extLst>
                    <a:ext uri="{9D8B030D-6E8A-4147-A177-3AD203B41FA5}">
                      <a16:colId xmlns:a16="http://schemas.microsoft.com/office/drawing/2014/main" val="2411476109"/>
                    </a:ext>
                  </a:extLst>
                </a:gridCol>
                <a:gridCol w="1170542">
                  <a:extLst>
                    <a:ext uri="{9D8B030D-6E8A-4147-A177-3AD203B41FA5}">
                      <a16:colId xmlns:a16="http://schemas.microsoft.com/office/drawing/2014/main" val="4196287900"/>
                    </a:ext>
                  </a:extLst>
                </a:gridCol>
                <a:gridCol w="929548">
                  <a:extLst>
                    <a:ext uri="{9D8B030D-6E8A-4147-A177-3AD203B41FA5}">
                      <a16:colId xmlns:a16="http://schemas.microsoft.com/office/drawing/2014/main" val="701914679"/>
                    </a:ext>
                  </a:extLst>
                </a:gridCol>
              </a:tblGrid>
              <a:tr h="181854">
                <a:tc>
                  <a:txBody>
                    <a:bodyPr/>
                    <a:lstStyle/>
                    <a:p>
                      <a:pPr algn="l" fontAlgn="b"/>
                      <a:r>
                        <a:rPr lang="en-US" sz="1200" b="0" i="0" u="none" strike="noStrike">
                          <a:solidFill>
                            <a:srgbClr val="000000"/>
                          </a:solidFill>
                          <a:effectLst/>
                          <a:latin typeface="Cambria" panose="02040503050406030204" pitchFamily="18" charset="0"/>
                        </a:rPr>
                        <a:t>FY (In MM)</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mbria" panose="020405030504060302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mbria" panose="02040503050406030204" pitchFamily="18" charset="0"/>
                        </a:rPr>
                        <a:t>2019A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mbria" panose="02040503050406030204" pitchFamily="18" charset="0"/>
                        </a:rPr>
                        <a:t>2020A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mbria" panose="02040503050406030204" pitchFamily="18" charset="0"/>
                        </a:rPr>
                        <a:t>2021P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mbria" panose="02040503050406030204" pitchFamily="18" charset="0"/>
                        </a:rPr>
                        <a:t>2022P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mbria" panose="02040503050406030204" pitchFamily="18" charset="0"/>
                        </a:rPr>
                        <a:t>2023P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mbria" panose="02040503050406030204" pitchFamily="18" charset="0"/>
                        </a:rPr>
                        <a:t>2024P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mbria" panose="02040503050406030204" pitchFamily="18" charset="0"/>
                        </a:rPr>
                        <a:t>2025P</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424196"/>
                  </a:ext>
                </a:extLst>
              </a:tr>
              <a:tr h="167655">
                <a:tc>
                  <a:txBody>
                    <a:bodyPr/>
                    <a:lstStyle/>
                    <a:p>
                      <a:pPr algn="l" fontAlgn="b"/>
                      <a:r>
                        <a:rPr lang="en-US" sz="1100" b="0" i="0" u="none" strike="noStrike">
                          <a:solidFill>
                            <a:srgbClr val="000000"/>
                          </a:solidFill>
                          <a:effectLst/>
                          <a:latin typeface="Cambria" panose="02040503050406030204" pitchFamily="18" charset="0"/>
                        </a:rPr>
                        <a:t>Revenue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mbria" panose="02040503050406030204" pitchFamily="18" charset="0"/>
                        </a:rPr>
                        <a:t> $  59,812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mbria" panose="02040503050406030204" pitchFamily="18" charset="0"/>
                        </a:rPr>
                        <a:t> $    65,398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mbria" panose="02040503050406030204" pitchFamily="18" charset="0"/>
                        </a:rPr>
                        <a:t> $        69,976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mbria" panose="02040503050406030204" pitchFamily="18" charset="0"/>
                        </a:rPr>
                        <a:t> $        74,174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mbria" panose="02040503050406030204" pitchFamily="18" charset="0"/>
                        </a:rPr>
                        <a:t> $        78,254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mbria" panose="02040503050406030204" pitchFamily="18" charset="0"/>
                        </a:rPr>
                        <a:t> $        82,167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mbria" panose="02040503050406030204" pitchFamily="18" charset="0"/>
                        </a:rPr>
                        <a:t> $   84,632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04839258"/>
                  </a:ext>
                </a:extLst>
              </a:tr>
              <a:tr h="167655">
                <a:tc>
                  <a:txBody>
                    <a:bodyPr/>
                    <a:lstStyle/>
                    <a:p>
                      <a:pPr algn="l" fontAlgn="b"/>
                      <a:r>
                        <a:rPr lang="en-US" sz="1100" b="0" i="1" u="none" strike="noStrike">
                          <a:solidFill>
                            <a:srgbClr val="000000"/>
                          </a:solidFill>
                          <a:effectLst/>
                          <a:latin typeface="Cambria" panose="02040503050406030204" pitchFamily="18" charset="0"/>
                        </a:rPr>
                        <a:t>Revenue Growth</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endParaRPr lang="en-US" sz="1100" b="0" i="1"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1" u="none" strike="noStrike" dirty="0">
                          <a:solidFill>
                            <a:srgbClr val="000000"/>
                          </a:solidFill>
                          <a:effectLst/>
                          <a:latin typeface="Cambria" panose="02040503050406030204" pitchFamily="18" charset="0"/>
                        </a:rPr>
                        <a:t>9.3%</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7.0%</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6.0%</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5.5%</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5.0%</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3.0%</a:t>
                      </a:r>
                    </a:p>
                  </a:txBody>
                  <a:tcPr marL="0" marR="0" marT="0" marB="0" anchor="b">
                    <a:lnL>
                      <a:noFill/>
                    </a:lnL>
                    <a:lnR>
                      <a:noFill/>
                    </a:lnR>
                    <a:lnT>
                      <a:noFill/>
                    </a:lnT>
                    <a:lnB>
                      <a:noFill/>
                    </a:lnB>
                  </a:tcPr>
                </a:tc>
                <a:extLst>
                  <a:ext uri="{0D108BD9-81ED-4DB2-BD59-A6C34878D82A}">
                    <a16:rowId xmlns:a16="http://schemas.microsoft.com/office/drawing/2014/main" val="4144193377"/>
                  </a:ext>
                </a:extLst>
              </a:tr>
              <a:tr h="167655">
                <a:tc>
                  <a:txBody>
                    <a:bodyPr/>
                    <a:lstStyle/>
                    <a:p>
                      <a:pPr algn="l" fontAlgn="b"/>
                      <a:r>
                        <a:rPr lang="en-US" sz="1100" b="0" i="0" u="none" strike="noStrike">
                          <a:solidFill>
                            <a:srgbClr val="000000"/>
                          </a:solidFill>
                          <a:effectLst/>
                          <a:latin typeface="Cambria" panose="02040503050406030204" pitchFamily="18" charset="0"/>
                        </a:rPr>
                        <a:t>Gross Profit</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8,367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8,681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9,447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10,014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10,564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11,093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11,425 </a:t>
                      </a:r>
                    </a:p>
                  </a:txBody>
                  <a:tcPr marL="0" marR="0" marT="0" marB="0" anchor="b">
                    <a:lnL>
                      <a:noFill/>
                    </a:lnL>
                    <a:lnR>
                      <a:noFill/>
                    </a:lnR>
                    <a:lnT>
                      <a:noFill/>
                    </a:lnT>
                    <a:lnB>
                      <a:noFill/>
                    </a:lnB>
                  </a:tcPr>
                </a:tc>
                <a:extLst>
                  <a:ext uri="{0D108BD9-81ED-4DB2-BD59-A6C34878D82A}">
                    <a16:rowId xmlns:a16="http://schemas.microsoft.com/office/drawing/2014/main" val="1899991936"/>
                  </a:ext>
                </a:extLst>
              </a:tr>
              <a:tr h="167655">
                <a:tc>
                  <a:txBody>
                    <a:bodyPr/>
                    <a:lstStyle/>
                    <a:p>
                      <a:pPr algn="l" fontAlgn="b"/>
                      <a:r>
                        <a:rPr lang="en-US" sz="1100" b="0" i="1" u="none" strike="noStrike">
                          <a:solidFill>
                            <a:srgbClr val="000000"/>
                          </a:solidFill>
                          <a:effectLst/>
                          <a:latin typeface="Cambria" panose="02040503050406030204" pitchFamily="18" charset="0"/>
                        </a:rPr>
                        <a:t>Gross Margin</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1" u="none" strike="noStrike">
                          <a:solidFill>
                            <a:srgbClr val="000000"/>
                          </a:solidFill>
                          <a:effectLst/>
                          <a:latin typeface="Cambria" panose="02040503050406030204" pitchFamily="18" charset="0"/>
                        </a:rPr>
                        <a:t>14.0%</a:t>
                      </a:r>
                    </a:p>
                  </a:txBody>
                  <a:tcPr marL="0" marR="0" marT="0" marB="0" anchor="b">
                    <a:lnL>
                      <a:noFill/>
                    </a:lnL>
                    <a:lnR>
                      <a:noFill/>
                    </a:lnR>
                    <a:lnT>
                      <a:noFill/>
                    </a:lnT>
                    <a:lnB>
                      <a:noFill/>
                    </a:lnB>
                  </a:tcPr>
                </a:tc>
                <a:tc>
                  <a:txBody>
                    <a:bodyPr/>
                    <a:lstStyle/>
                    <a:p>
                      <a:pPr algn="r" fontAlgn="b"/>
                      <a:r>
                        <a:rPr lang="en-US" sz="1100" b="0" i="1" u="none" strike="noStrike">
                          <a:solidFill>
                            <a:srgbClr val="000000"/>
                          </a:solidFill>
                          <a:effectLst/>
                          <a:latin typeface="Cambria" panose="02040503050406030204" pitchFamily="18" charset="0"/>
                        </a:rPr>
                        <a:t>13.3%</a:t>
                      </a:r>
                    </a:p>
                  </a:txBody>
                  <a:tcPr marL="0" marR="0" marT="0" marB="0" anchor="b">
                    <a:lnL>
                      <a:noFill/>
                    </a:lnL>
                    <a:lnR>
                      <a:noFill/>
                    </a:lnR>
                    <a:lnT>
                      <a:noFill/>
                    </a:lnT>
                    <a:lnB>
                      <a:noFill/>
                    </a:lnB>
                  </a:tcPr>
                </a:tc>
                <a:tc>
                  <a:txBody>
                    <a:bodyPr/>
                    <a:lstStyle/>
                    <a:p>
                      <a:pPr algn="r" fontAlgn="b"/>
                      <a:r>
                        <a:rPr lang="en-US" sz="1100" b="0" i="1" u="none" strike="noStrike" dirty="0">
                          <a:solidFill>
                            <a:srgbClr val="4472C4"/>
                          </a:solidFill>
                          <a:effectLst/>
                          <a:latin typeface="Cambria" panose="02040503050406030204" pitchFamily="18" charset="0"/>
                        </a:rPr>
                        <a:t>13.5%</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13.5%</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13.5%</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13.5%</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13.5%</a:t>
                      </a:r>
                    </a:p>
                  </a:txBody>
                  <a:tcPr marL="0" marR="0" marT="0" marB="0" anchor="b">
                    <a:lnL>
                      <a:noFill/>
                    </a:lnL>
                    <a:lnR>
                      <a:noFill/>
                    </a:lnR>
                    <a:lnT>
                      <a:noFill/>
                    </a:lnT>
                    <a:lnB>
                      <a:noFill/>
                    </a:lnB>
                  </a:tcPr>
                </a:tc>
                <a:extLst>
                  <a:ext uri="{0D108BD9-81ED-4DB2-BD59-A6C34878D82A}">
                    <a16:rowId xmlns:a16="http://schemas.microsoft.com/office/drawing/2014/main" val="2924197067"/>
                  </a:ext>
                </a:extLst>
              </a:tr>
              <a:tr h="167655">
                <a:tc>
                  <a:txBody>
                    <a:bodyPr/>
                    <a:lstStyle/>
                    <a:p>
                      <a:pPr algn="l" fontAlgn="b"/>
                      <a:r>
                        <a:rPr lang="en-US" sz="1100" b="1" i="0" u="none" strike="noStrike">
                          <a:solidFill>
                            <a:srgbClr val="000000"/>
                          </a:solidFill>
                          <a:effectLst/>
                          <a:latin typeface="Cambria" panose="02040503050406030204" pitchFamily="18" charset="0"/>
                        </a:rPr>
                        <a:t>EBIT</a:t>
                      </a:r>
                    </a:p>
                  </a:txBody>
                  <a:tcPr marL="0" marR="0" marT="0" marB="0" anchor="b">
                    <a:lnL>
                      <a:noFill/>
                    </a:lnL>
                    <a:lnR>
                      <a:noFill/>
                    </a:lnR>
                    <a:lnT>
                      <a:noFill/>
                    </a:lnT>
                    <a:lnB>
                      <a:noFill/>
                    </a:lnB>
                    <a:solidFill>
                      <a:srgbClr val="D0CECE"/>
                    </a:solidFill>
                  </a:tcPr>
                </a:tc>
                <a:tc>
                  <a:txBody>
                    <a:bodyPr/>
                    <a:lstStyle/>
                    <a:p>
                      <a:pPr algn="l" fontAlgn="b"/>
                      <a:r>
                        <a:rPr lang="en-US" sz="1100" b="1" i="0" u="none" strike="noStrike">
                          <a:solidFill>
                            <a:srgbClr val="000000"/>
                          </a:solidFill>
                          <a:effectLst/>
                          <a:latin typeface="Cambria" panose="02040503050406030204" pitchFamily="18" charset="0"/>
                        </a:rPr>
                        <a:t>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7,698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8,877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9,517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10,088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10,643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11,175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11,510 </a:t>
                      </a:r>
                    </a:p>
                  </a:txBody>
                  <a:tcPr marL="0" marR="0" marT="0" marB="0" anchor="b">
                    <a:lnL>
                      <a:noFill/>
                    </a:lnL>
                    <a:lnR>
                      <a:noFill/>
                    </a:lnR>
                    <a:lnT>
                      <a:noFill/>
                    </a:lnT>
                    <a:lnB>
                      <a:noFill/>
                    </a:lnB>
                    <a:solidFill>
                      <a:srgbClr val="D0CECE"/>
                    </a:solidFill>
                  </a:tcPr>
                </a:tc>
                <a:extLst>
                  <a:ext uri="{0D108BD9-81ED-4DB2-BD59-A6C34878D82A}">
                    <a16:rowId xmlns:a16="http://schemas.microsoft.com/office/drawing/2014/main" val="989268117"/>
                  </a:ext>
                </a:extLst>
              </a:tr>
              <a:tr h="167655">
                <a:tc>
                  <a:txBody>
                    <a:bodyPr/>
                    <a:lstStyle/>
                    <a:p>
                      <a:pPr algn="l" fontAlgn="b"/>
                      <a:r>
                        <a:rPr lang="en-US" sz="1100" b="0" i="1" u="none" strike="noStrike">
                          <a:solidFill>
                            <a:srgbClr val="000000"/>
                          </a:solidFill>
                          <a:effectLst/>
                          <a:latin typeface="Cambria" panose="02040503050406030204" pitchFamily="18" charset="0"/>
                        </a:rPr>
                        <a:t>EBIT Margin</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1" u="none" strike="noStrike">
                          <a:solidFill>
                            <a:srgbClr val="000000"/>
                          </a:solidFill>
                          <a:effectLst/>
                          <a:latin typeface="Cambria" panose="02040503050406030204" pitchFamily="18" charset="0"/>
                        </a:rPr>
                        <a:t>12.9%</a:t>
                      </a:r>
                    </a:p>
                  </a:txBody>
                  <a:tcPr marL="0" marR="0" marT="0" marB="0" anchor="b">
                    <a:lnL>
                      <a:noFill/>
                    </a:lnL>
                    <a:lnR>
                      <a:noFill/>
                    </a:lnR>
                    <a:lnT>
                      <a:noFill/>
                    </a:lnT>
                    <a:lnB>
                      <a:noFill/>
                    </a:lnB>
                  </a:tcPr>
                </a:tc>
                <a:tc>
                  <a:txBody>
                    <a:bodyPr/>
                    <a:lstStyle/>
                    <a:p>
                      <a:pPr algn="r" fontAlgn="b"/>
                      <a:r>
                        <a:rPr lang="en-US" sz="1100" b="0" i="1" u="none" strike="noStrike">
                          <a:solidFill>
                            <a:srgbClr val="000000"/>
                          </a:solidFill>
                          <a:effectLst/>
                          <a:latin typeface="Cambria" panose="02040503050406030204" pitchFamily="18" charset="0"/>
                        </a:rPr>
                        <a:t>13.6%</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13.6%</a:t>
                      </a:r>
                    </a:p>
                  </a:txBody>
                  <a:tcPr marL="0" marR="0" marT="0" marB="0" anchor="b">
                    <a:lnL>
                      <a:noFill/>
                    </a:lnL>
                    <a:lnR>
                      <a:noFill/>
                    </a:lnR>
                    <a:lnT>
                      <a:noFill/>
                    </a:lnT>
                    <a:lnB>
                      <a:noFill/>
                    </a:lnB>
                  </a:tcPr>
                </a:tc>
                <a:tc>
                  <a:txBody>
                    <a:bodyPr/>
                    <a:lstStyle/>
                    <a:p>
                      <a:pPr algn="r" fontAlgn="b"/>
                      <a:r>
                        <a:rPr lang="en-US" sz="1100" b="0" i="1" u="none" strike="noStrike" dirty="0">
                          <a:solidFill>
                            <a:srgbClr val="4472C4"/>
                          </a:solidFill>
                          <a:effectLst/>
                          <a:latin typeface="Cambria" panose="02040503050406030204" pitchFamily="18" charset="0"/>
                        </a:rPr>
                        <a:t>13.6%</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13.6%</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13.6%</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13.6%</a:t>
                      </a:r>
                    </a:p>
                  </a:txBody>
                  <a:tcPr marL="0" marR="0" marT="0" marB="0" anchor="b">
                    <a:lnL>
                      <a:noFill/>
                    </a:lnL>
                    <a:lnR>
                      <a:noFill/>
                    </a:lnR>
                    <a:lnT>
                      <a:noFill/>
                    </a:lnT>
                    <a:lnB>
                      <a:noFill/>
                    </a:lnB>
                  </a:tcPr>
                </a:tc>
                <a:extLst>
                  <a:ext uri="{0D108BD9-81ED-4DB2-BD59-A6C34878D82A}">
                    <a16:rowId xmlns:a16="http://schemas.microsoft.com/office/drawing/2014/main" val="1227240698"/>
                  </a:ext>
                </a:extLst>
              </a:tr>
              <a:tr h="167655">
                <a:tc>
                  <a:txBody>
                    <a:bodyPr/>
                    <a:lstStyle/>
                    <a:p>
                      <a:pPr algn="l" fontAlgn="b"/>
                      <a:r>
                        <a:rPr lang="en-US" sz="1100" b="0" i="0" u="none" strike="noStrike">
                          <a:solidFill>
                            <a:srgbClr val="000000"/>
                          </a:solidFill>
                          <a:effectLst/>
                          <a:latin typeface="Cambria" panose="02040503050406030204" pitchFamily="18" charset="0"/>
                        </a:rPr>
                        <a:t>Less: Taxes</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1,011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1,347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1,618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2,522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2,980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3,129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3,223 </a:t>
                      </a:r>
                    </a:p>
                  </a:txBody>
                  <a:tcPr marL="0" marR="0" marT="0" marB="0" anchor="b">
                    <a:lnL>
                      <a:noFill/>
                    </a:lnL>
                    <a:lnR>
                      <a:noFill/>
                    </a:lnR>
                    <a:lnT>
                      <a:noFill/>
                    </a:lnT>
                    <a:lnB>
                      <a:noFill/>
                    </a:lnB>
                  </a:tcPr>
                </a:tc>
                <a:extLst>
                  <a:ext uri="{0D108BD9-81ED-4DB2-BD59-A6C34878D82A}">
                    <a16:rowId xmlns:a16="http://schemas.microsoft.com/office/drawing/2014/main" val="1115282289"/>
                  </a:ext>
                </a:extLst>
              </a:tr>
              <a:tr h="167655">
                <a:tc>
                  <a:txBody>
                    <a:bodyPr/>
                    <a:lstStyle/>
                    <a:p>
                      <a:pPr algn="l" fontAlgn="b"/>
                      <a:r>
                        <a:rPr lang="en-US" sz="1100" b="0" i="1" u="none" strike="noStrike">
                          <a:solidFill>
                            <a:srgbClr val="000000"/>
                          </a:solidFill>
                          <a:effectLst/>
                          <a:latin typeface="Cambria" panose="02040503050406030204" pitchFamily="18" charset="0"/>
                        </a:rPr>
                        <a:t>Tax Rate</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1" u="none" strike="noStrike">
                          <a:solidFill>
                            <a:srgbClr val="000000"/>
                          </a:solidFill>
                          <a:effectLst/>
                          <a:latin typeface="Cambria" panose="02040503050406030204" pitchFamily="18" charset="0"/>
                        </a:rPr>
                        <a:t>13.1%</a:t>
                      </a:r>
                    </a:p>
                  </a:txBody>
                  <a:tcPr marL="0" marR="0" marT="0" marB="0" anchor="b">
                    <a:lnL>
                      <a:noFill/>
                    </a:lnL>
                    <a:lnR>
                      <a:noFill/>
                    </a:lnR>
                    <a:lnT>
                      <a:noFill/>
                    </a:lnT>
                    <a:lnB>
                      <a:noFill/>
                    </a:lnB>
                  </a:tcPr>
                </a:tc>
                <a:tc>
                  <a:txBody>
                    <a:bodyPr/>
                    <a:lstStyle/>
                    <a:p>
                      <a:pPr algn="r" fontAlgn="b"/>
                      <a:r>
                        <a:rPr lang="en-US" sz="1100" b="0" i="1" u="none" strike="noStrike">
                          <a:solidFill>
                            <a:srgbClr val="000000"/>
                          </a:solidFill>
                          <a:effectLst/>
                          <a:latin typeface="Cambria" panose="02040503050406030204" pitchFamily="18" charset="0"/>
                        </a:rPr>
                        <a:t>15.2%</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17.0%</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25.0%</a:t>
                      </a:r>
                    </a:p>
                  </a:txBody>
                  <a:tcPr marL="0" marR="0" marT="0" marB="0" anchor="b">
                    <a:lnL>
                      <a:noFill/>
                    </a:lnL>
                    <a:lnR>
                      <a:noFill/>
                    </a:lnR>
                    <a:lnT>
                      <a:noFill/>
                    </a:lnT>
                    <a:lnB>
                      <a:noFill/>
                    </a:lnB>
                  </a:tcPr>
                </a:tc>
                <a:tc>
                  <a:txBody>
                    <a:bodyPr/>
                    <a:lstStyle/>
                    <a:p>
                      <a:pPr algn="r" fontAlgn="b"/>
                      <a:r>
                        <a:rPr lang="en-US" sz="1100" b="0" i="1" u="none" strike="noStrike" dirty="0">
                          <a:solidFill>
                            <a:srgbClr val="4472C4"/>
                          </a:solidFill>
                          <a:effectLst/>
                          <a:latin typeface="Cambria" panose="02040503050406030204" pitchFamily="18" charset="0"/>
                        </a:rPr>
                        <a:t>28.0%</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28.0%</a:t>
                      </a:r>
                    </a:p>
                  </a:txBody>
                  <a:tcPr marL="0" marR="0" marT="0" marB="0" anchor="b">
                    <a:lnL>
                      <a:noFill/>
                    </a:lnL>
                    <a:lnR>
                      <a:noFill/>
                    </a:lnR>
                    <a:lnT>
                      <a:noFill/>
                    </a:lnT>
                    <a:lnB>
                      <a:noFill/>
                    </a:lnB>
                  </a:tcPr>
                </a:tc>
                <a:tc>
                  <a:txBody>
                    <a:bodyPr/>
                    <a:lstStyle/>
                    <a:p>
                      <a:pPr algn="r" fontAlgn="b"/>
                      <a:r>
                        <a:rPr lang="en-US" sz="1100" b="0" i="1" u="none" strike="noStrike">
                          <a:solidFill>
                            <a:srgbClr val="4472C4"/>
                          </a:solidFill>
                          <a:effectLst/>
                          <a:latin typeface="Cambria" panose="02040503050406030204" pitchFamily="18" charset="0"/>
                        </a:rPr>
                        <a:t>28.0%</a:t>
                      </a:r>
                    </a:p>
                  </a:txBody>
                  <a:tcPr marL="0" marR="0" marT="0" marB="0" anchor="b">
                    <a:lnL>
                      <a:noFill/>
                    </a:lnL>
                    <a:lnR>
                      <a:noFill/>
                    </a:lnR>
                    <a:lnT>
                      <a:noFill/>
                    </a:lnT>
                    <a:lnB>
                      <a:noFill/>
                    </a:lnB>
                  </a:tcPr>
                </a:tc>
                <a:extLst>
                  <a:ext uri="{0D108BD9-81ED-4DB2-BD59-A6C34878D82A}">
                    <a16:rowId xmlns:a16="http://schemas.microsoft.com/office/drawing/2014/main" val="1237837443"/>
                  </a:ext>
                </a:extLst>
              </a:tr>
              <a:tr h="167655">
                <a:tc>
                  <a:txBody>
                    <a:bodyPr/>
                    <a:lstStyle/>
                    <a:p>
                      <a:pPr algn="l" fontAlgn="b"/>
                      <a:r>
                        <a:rPr lang="en-US" sz="1100" b="1" i="0" u="none" strike="noStrike">
                          <a:solidFill>
                            <a:srgbClr val="000000"/>
                          </a:solidFill>
                          <a:effectLst/>
                          <a:latin typeface="Cambria" panose="02040503050406030204" pitchFamily="18" charset="0"/>
                        </a:rPr>
                        <a:t>NOPAT</a:t>
                      </a:r>
                    </a:p>
                  </a:txBody>
                  <a:tcPr marL="0" marR="0" marT="0" marB="0" anchor="b">
                    <a:lnL>
                      <a:noFill/>
                    </a:lnL>
                    <a:lnR>
                      <a:noFill/>
                    </a:lnR>
                    <a:lnT>
                      <a:noFill/>
                    </a:lnT>
                    <a:lnB>
                      <a:noFill/>
                    </a:lnB>
                    <a:solidFill>
                      <a:srgbClr val="D0CECE"/>
                    </a:solidFill>
                  </a:tcPr>
                </a:tc>
                <a:tc>
                  <a:txBody>
                    <a:bodyPr/>
                    <a:lstStyle/>
                    <a:p>
                      <a:pPr algn="l" fontAlgn="b"/>
                      <a:r>
                        <a:rPr lang="en-US" sz="1100" b="1" i="0" u="none" strike="noStrike">
                          <a:solidFill>
                            <a:srgbClr val="000000"/>
                          </a:solidFill>
                          <a:effectLst/>
                          <a:latin typeface="Cambria" panose="02040503050406030204" pitchFamily="18" charset="0"/>
                        </a:rPr>
                        <a:t>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6,687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7,530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7,899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7,566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7,663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8,046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8,287 </a:t>
                      </a:r>
                    </a:p>
                  </a:txBody>
                  <a:tcPr marL="0" marR="0" marT="0" marB="0" anchor="b">
                    <a:lnL>
                      <a:noFill/>
                    </a:lnL>
                    <a:lnR>
                      <a:noFill/>
                    </a:lnR>
                    <a:lnT>
                      <a:noFill/>
                    </a:lnT>
                    <a:lnB>
                      <a:noFill/>
                    </a:lnB>
                    <a:solidFill>
                      <a:srgbClr val="D0CECE"/>
                    </a:solidFill>
                  </a:tcPr>
                </a:tc>
                <a:extLst>
                  <a:ext uri="{0D108BD9-81ED-4DB2-BD59-A6C34878D82A}">
                    <a16:rowId xmlns:a16="http://schemas.microsoft.com/office/drawing/2014/main" val="595083294"/>
                  </a:ext>
                </a:extLst>
              </a:tr>
              <a:tr h="167655">
                <a:tc>
                  <a:txBody>
                    <a:bodyPr/>
                    <a:lstStyle/>
                    <a:p>
                      <a:pPr algn="l" fontAlgn="b"/>
                      <a:r>
                        <a:rPr lang="en-US" sz="1100" b="0" i="0" u="none" strike="noStrike">
                          <a:solidFill>
                            <a:srgbClr val="000000"/>
                          </a:solidFill>
                          <a:effectLst/>
                          <a:latin typeface="Cambria" panose="02040503050406030204" pitchFamily="18" charset="0"/>
                        </a:rPr>
                        <a:t>Add: D&amp;A</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1,078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1,124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1,228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1,302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1,373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1,442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1,485 </a:t>
                      </a:r>
                    </a:p>
                  </a:txBody>
                  <a:tcPr marL="0" marR="0" marT="0" marB="0" anchor="b">
                    <a:lnL>
                      <a:noFill/>
                    </a:lnL>
                    <a:lnR>
                      <a:noFill/>
                    </a:lnR>
                    <a:lnT>
                      <a:noFill/>
                    </a:lnT>
                    <a:lnB>
                      <a:noFill/>
                    </a:lnB>
                  </a:tcPr>
                </a:tc>
                <a:extLst>
                  <a:ext uri="{0D108BD9-81ED-4DB2-BD59-A6C34878D82A}">
                    <a16:rowId xmlns:a16="http://schemas.microsoft.com/office/drawing/2014/main" val="3350391907"/>
                  </a:ext>
                </a:extLst>
              </a:tr>
              <a:tr h="167655">
                <a:tc>
                  <a:txBody>
                    <a:bodyPr/>
                    <a:lstStyle/>
                    <a:p>
                      <a:pPr algn="l" fontAlgn="b"/>
                      <a:r>
                        <a:rPr lang="en-US" sz="1100" b="0" i="0" u="none" strike="noStrike">
                          <a:solidFill>
                            <a:srgbClr val="000000"/>
                          </a:solidFill>
                          <a:effectLst/>
                          <a:latin typeface="Cambria" panose="02040503050406030204" pitchFamily="18" charset="0"/>
                        </a:rPr>
                        <a:t>Add: SBC</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189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221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210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223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235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247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254 </a:t>
                      </a:r>
                    </a:p>
                  </a:txBody>
                  <a:tcPr marL="0" marR="0" marT="0" marB="0" anchor="b">
                    <a:lnL>
                      <a:noFill/>
                    </a:lnL>
                    <a:lnR>
                      <a:noFill/>
                    </a:lnR>
                    <a:lnT>
                      <a:noFill/>
                    </a:lnT>
                    <a:lnB>
                      <a:noFill/>
                    </a:lnB>
                  </a:tcPr>
                </a:tc>
                <a:extLst>
                  <a:ext uri="{0D108BD9-81ED-4DB2-BD59-A6C34878D82A}">
                    <a16:rowId xmlns:a16="http://schemas.microsoft.com/office/drawing/2014/main" val="4031496640"/>
                  </a:ext>
                </a:extLst>
              </a:tr>
              <a:tr h="167655">
                <a:tc>
                  <a:txBody>
                    <a:bodyPr/>
                    <a:lstStyle/>
                    <a:p>
                      <a:pPr algn="l" fontAlgn="b"/>
                      <a:r>
                        <a:rPr lang="en-US" sz="1100" b="0" i="0" u="none" strike="noStrike">
                          <a:solidFill>
                            <a:srgbClr val="000000"/>
                          </a:solidFill>
                          <a:effectLst/>
                          <a:latin typeface="Cambria" panose="02040503050406030204" pitchFamily="18" charset="0"/>
                        </a:rPr>
                        <a:t>Less: NWC</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mbria" panose="02040503050406030204" pitchFamily="18"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426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200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350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371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391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411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423 </a:t>
                      </a:r>
                    </a:p>
                  </a:txBody>
                  <a:tcPr marL="0" marR="0" marT="0" marB="0" anchor="b">
                    <a:lnL>
                      <a:noFill/>
                    </a:lnL>
                    <a:lnR>
                      <a:noFill/>
                    </a:lnR>
                    <a:lnT>
                      <a:noFill/>
                    </a:lnT>
                    <a:lnB>
                      <a:noFill/>
                    </a:lnB>
                  </a:tcPr>
                </a:tc>
                <a:extLst>
                  <a:ext uri="{0D108BD9-81ED-4DB2-BD59-A6C34878D82A}">
                    <a16:rowId xmlns:a16="http://schemas.microsoft.com/office/drawing/2014/main" val="3066145625"/>
                  </a:ext>
                </a:extLst>
              </a:tr>
              <a:tr h="167655">
                <a:tc>
                  <a:txBody>
                    <a:bodyPr/>
                    <a:lstStyle/>
                    <a:p>
                      <a:pPr algn="l" fontAlgn="b"/>
                      <a:r>
                        <a:rPr lang="en-US" sz="1100" b="0" i="0" u="none" strike="noStrike" dirty="0">
                          <a:solidFill>
                            <a:srgbClr val="000000"/>
                          </a:solidFill>
                          <a:effectLst/>
                          <a:latin typeface="Cambria" panose="02040503050406030204" pitchFamily="18" charset="0"/>
                        </a:rPr>
                        <a:t>Less: Capex</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mbria" panose="02040503050406030204" pitchFamily="18"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mbria" panose="02040503050406030204" pitchFamily="18" charset="0"/>
                        </a:rPr>
                        <a:t>        1,484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mbria" panose="02040503050406030204" pitchFamily="18" charset="0"/>
                        </a:rPr>
                        <a:t>          1,766 </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Cambria" panose="02040503050406030204" pitchFamily="18" charset="0"/>
                        </a:rPr>
                        <a:t>             1,889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2,003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mbria" panose="02040503050406030204" pitchFamily="18" charset="0"/>
                        </a:rPr>
                        <a:t>              2,113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2,219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mbria" panose="02040503050406030204" pitchFamily="18" charset="0"/>
                        </a:rPr>
                        <a:t>        2,285 </a:t>
                      </a:r>
                    </a:p>
                  </a:txBody>
                  <a:tcPr marL="0" marR="0" marT="0" marB="0" anchor="b">
                    <a:lnL>
                      <a:noFill/>
                    </a:lnL>
                    <a:lnR>
                      <a:noFill/>
                    </a:lnR>
                    <a:lnT>
                      <a:noFill/>
                    </a:lnT>
                    <a:lnB>
                      <a:noFill/>
                    </a:lnB>
                  </a:tcPr>
                </a:tc>
                <a:extLst>
                  <a:ext uri="{0D108BD9-81ED-4DB2-BD59-A6C34878D82A}">
                    <a16:rowId xmlns:a16="http://schemas.microsoft.com/office/drawing/2014/main" val="3384745072"/>
                  </a:ext>
                </a:extLst>
              </a:tr>
              <a:tr h="167655">
                <a:tc>
                  <a:txBody>
                    <a:bodyPr/>
                    <a:lstStyle/>
                    <a:p>
                      <a:pPr algn="l" fontAlgn="b"/>
                      <a:r>
                        <a:rPr lang="en-US" sz="1100" b="1" i="0" u="none" strike="noStrike" dirty="0">
                          <a:solidFill>
                            <a:srgbClr val="000000"/>
                          </a:solidFill>
                          <a:effectLst/>
                          <a:latin typeface="Cambria" panose="02040503050406030204" pitchFamily="18" charset="0"/>
                        </a:rPr>
                        <a:t>Unlevered FCF</a:t>
                      </a:r>
                    </a:p>
                  </a:txBody>
                  <a:tcPr marL="0" marR="0" marT="0" marB="0" anchor="b">
                    <a:lnL>
                      <a:noFill/>
                    </a:lnL>
                    <a:lnR>
                      <a:noFill/>
                    </a:lnR>
                    <a:lnT w="6350" cap="flat" cmpd="sng" algn="ctr">
                      <a:noFill/>
                      <a:prstDash val="solid"/>
                      <a:round/>
                      <a:headEnd type="none" w="med" len="med"/>
                      <a:tailEnd type="none" w="med" len="med"/>
                    </a:lnT>
                    <a:lnB>
                      <a:noFill/>
                    </a:lnB>
                    <a:solidFill>
                      <a:srgbClr val="D0CECE"/>
                    </a:solidFill>
                  </a:tcPr>
                </a:tc>
                <a:tc>
                  <a:txBody>
                    <a:bodyPr/>
                    <a:lstStyle/>
                    <a:p>
                      <a:pPr algn="l" fontAlgn="b"/>
                      <a:r>
                        <a:rPr lang="en-US" sz="1100" b="1" i="0" u="none" strike="noStrike" dirty="0">
                          <a:solidFill>
                            <a:srgbClr val="000000"/>
                          </a:solidFill>
                          <a:effectLst/>
                          <a:latin typeface="Cambria" panose="02040503050406030204" pitchFamily="18" charset="0"/>
                        </a:rPr>
                        <a:t> </a:t>
                      </a:r>
                    </a:p>
                  </a:txBody>
                  <a:tcPr marL="0" marR="0" marT="0" marB="0" anchor="b">
                    <a:lnL>
                      <a:noFill/>
                    </a:lnL>
                    <a:lnR>
                      <a:noFill/>
                    </a:lnR>
                    <a:lnT w="6350" cap="flat" cmpd="sng" algn="ctr">
                      <a:noFill/>
                      <a:prstDash val="solid"/>
                      <a:round/>
                      <a:headEnd type="none" w="med" len="med"/>
                      <a:tailEnd type="none" w="med" len="med"/>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6,044 </a:t>
                      </a:r>
                    </a:p>
                  </a:txBody>
                  <a:tcPr marL="0" marR="0" marT="0" marB="0" anchor="b">
                    <a:lnL>
                      <a:noFill/>
                    </a:lnL>
                    <a:lnR>
                      <a:noFill/>
                    </a:lnR>
                    <a:lnT w="6350" cap="flat" cmpd="sng" algn="ctr">
                      <a:noFill/>
                      <a:prstDash val="solid"/>
                      <a:round/>
                      <a:headEnd type="none" w="med" len="med"/>
                      <a:tailEnd type="none" w="med" len="med"/>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6,909 </a:t>
                      </a:r>
                    </a:p>
                  </a:txBody>
                  <a:tcPr marL="0" marR="0" marT="0" marB="0" anchor="b">
                    <a:lnL>
                      <a:noFill/>
                    </a:lnL>
                    <a:lnR>
                      <a:noFill/>
                    </a:lnR>
                    <a:lnT w="6350" cap="flat" cmpd="sng" algn="ctr">
                      <a:noFill/>
                      <a:prstDash val="solid"/>
                      <a:round/>
                      <a:headEnd type="none" w="med" len="med"/>
                      <a:tailEnd type="none" w="med" len="med"/>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7,098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6,716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6,767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a:solidFill>
                            <a:srgbClr val="000000"/>
                          </a:solidFill>
                          <a:effectLst/>
                          <a:latin typeface="Cambria" panose="02040503050406030204" pitchFamily="18" charset="0"/>
                        </a:rPr>
                        <a:t>             7,105 </a:t>
                      </a:r>
                    </a:p>
                  </a:txBody>
                  <a:tcPr marL="0" marR="0" marT="0" marB="0" anchor="b">
                    <a:lnL>
                      <a:noFill/>
                    </a:lnL>
                    <a:lnR>
                      <a:noFill/>
                    </a:lnR>
                    <a:lnT>
                      <a:noFill/>
                    </a:lnT>
                    <a:lnB>
                      <a:noFill/>
                    </a:lnB>
                    <a:solidFill>
                      <a:srgbClr val="D0CECE"/>
                    </a:solidFill>
                  </a:tcPr>
                </a:tc>
                <a:tc>
                  <a:txBody>
                    <a:bodyPr/>
                    <a:lstStyle/>
                    <a:p>
                      <a:pPr algn="r" fontAlgn="b"/>
                      <a:r>
                        <a:rPr lang="en-US" sz="1100" b="1" i="0" u="none" strike="noStrike" dirty="0">
                          <a:solidFill>
                            <a:srgbClr val="000000"/>
                          </a:solidFill>
                          <a:effectLst/>
                          <a:latin typeface="Cambria" panose="02040503050406030204" pitchFamily="18" charset="0"/>
                        </a:rPr>
                        <a:t>       7,318 </a:t>
                      </a:r>
                    </a:p>
                  </a:txBody>
                  <a:tcPr marL="0" marR="0" marT="0" marB="0" anchor="b">
                    <a:lnL>
                      <a:noFill/>
                    </a:lnL>
                    <a:lnR>
                      <a:noFill/>
                    </a:lnR>
                    <a:lnT>
                      <a:noFill/>
                    </a:lnT>
                    <a:lnB>
                      <a:noFill/>
                    </a:lnB>
                    <a:solidFill>
                      <a:srgbClr val="D0CECE"/>
                    </a:solidFill>
                  </a:tcPr>
                </a:tc>
                <a:extLst>
                  <a:ext uri="{0D108BD9-81ED-4DB2-BD59-A6C34878D82A}">
                    <a16:rowId xmlns:a16="http://schemas.microsoft.com/office/drawing/2014/main" val="3445148691"/>
                  </a:ext>
                </a:extLst>
              </a:tr>
            </a:tbl>
          </a:graphicData>
        </a:graphic>
      </p:graphicFrame>
    </p:spTree>
    <p:extLst>
      <p:ext uri="{BB962C8B-B14F-4D97-AF65-F5344CB8AC3E}">
        <p14:creationId xmlns:p14="http://schemas.microsoft.com/office/powerpoint/2010/main" val="165321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Valuation Summary</a:t>
            </a:r>
          </a:p>
        </p:txBody>
      </p:sp>
      <p:sp>
        <p:nvSpPr>
          <p:cNvPr id="6" name="Rectangle 5"/>
          <p:cNvSpPr>
            <a:spLocks noChangeAspect="1"/>
          </p:cNvSpPr>
          <p:nvPr/>
        </p:nvSpPr>
        <p:spPr>
          <a:xfrm>
            <a:off x="379290" y="960068"/>
            <a:ext cx="11430000" cy="326119"/>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Valuation Summary</a:t>
            </a:r>
          </a:p>
        </p:txBody>
      </p:sp>
      <p:sp>
        <p:nvSpPr>
          <p:cNvPr id="8" name="Rectangle 7"/>
          <p:cNvSpPr/>
          <p:nvPr/>
        </p:nvSpPr>
        <p:spPr>
          <a:xfrm>
            <a:off x="379290" y="493535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Recommendation:</a:t>
            </a:r>
          </a:p>
          <a:p>
            <a:pPr algn="ctr"/>
            <a:r>
              <a:rPr lang="en-US" b="1" dirty="0">
                <a:latin typeface="Cambria" panose="02040503050406030204" pitchFamily="18" charset="0"/>
                <a:ea typeface="Cambria" panose="02040503050406030204" pitchFamily="18" charset="0"/>
              </a:rPr>
              <a:t>BUY</a:t>
            </a:r>
          </a:p>
        </p:txBody>
      </p:sp>
      <p:sp>
        <p:nvSpPr>
          <p:cNvPr id="9" name="Rectangle 8"/>
          <p:cNvSpPr/>
          <p:nvPr/>
        </p:nvSpPr>
        <p:spPr>
          <a:xfrm>
            <a:off x="3503490" y="493535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Target Price:</a:t>
            </a:r>
          </a:p>
          <a:p>
            <a:pPr algn="ctr"/>
            <a:r>
              <a:rPr lang="en-US" b="1" dirty="0">
                <a:latin typeface="Cambria" panose="02040503050406030204" pitchFamily="18" charset="0"/>
                <a:ea typeface="Cambria" panose="02040503050406030204" pitchFamily="18" charset="0"/>
              </a:rPr>
              <a:t>$475.62</a:t>
            </a:r>
          </a:p>
        </p:txBody>
      </p:sp>
      <p:sp>
        <p:nvSpPr>
          <p:cNvPr id="10" name="Rectangle 9"/>
          <p:cNvSpPr/>
          <p:nvPr/>
        </p:nvSpPr>
        <p:spPr>
          <a:xfrm>
            <a:off x="6627690" y="493535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Target Multiple:</a:t>
            </a:r>
          </a:p>
          <a:p>
            <a:pPr algn="ctr"/>
            <a:r>
              <a:rPr lang="en-US" b="1" dirty="0">
                <a:latin typeface="Cambria" panose="02040503050406030204" pitchFamily="18" charset="0"/>
                <a:ea typeface="Cambria" panose="02040503050406030204" pitchFamily="18" charset="0"/>
              </a:rPr>
              <a:t>18.7x LTM P/E</a:t>
            </a:r>
          </a:p>
          <a:p>
            <a:pPr algn="ctr"/>
            <a:r>
              <a:rPr lang="en-US" b="1" dirty="0">
                <a:latin typeface="Cambria" panose="02040503050406030204" pitchFamily="18" charset="0"/>
                <a:ea typeface="Cambria" panose="02040503050406030204" pitchFamily="18" charset="0"/>
              </a:rPr>
              <a:t>16.1x EV/EBIT</a:t>
            </a:r>
          </a:p>
        </p:txBody>
      </p:sp>
      <p:sp>
        <p:nvSpPr>
          <p:cNvPr id="11" name="Rectangle 10"/>
          <p:cNvSpPr/>
          <p:nvPr/>
        </p:nvSpPr>
        <p:spPr>
          <a:xfrm>
            <a:off x="9751889" y="493535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Upside:</a:t>
            </a:r>
          </a:p>
          <a:p>
            <a:pPr algn="ctr"/>
            <a:r>
              <a:rPr lang="en-US" b="1" dirty="0">
                <a:latin typeface="Cambria" panose="02040503050406030204" pitchFamily="18" charset="0"/>
                <a:ea typeface="Cambria" panose="02040503050406030204" pitchFamily="18" charset="0"/>
              </a:rPr>
              <a:t>34.0%</a:t>
            </a:r>
          </a:p>
        </p:txBody>
      </p:sp>
      <p:graphicFrame>
        <p:nvGraphicFramePr>
          <p:cNvPr id="12" name="Chart 11"/>
          <p:cNvGraphicFramePr>
            <a:graphicFrameLocks/>
          </p:cNvGraphicFramePr>
          <p:nvPr>
            <p:extLst>
              <p:ext uri="{D42A27DB-BD31-4B8C-83A1-F6EECF244321}">
                <p14:modId xmlns:p14="http://schemas.microsoft.com/office/powerpoint/2010/main" val="3271136132"/>
              </p:ext>
            </p:extLst>
          </p:nvPr>
        </p:nvGraphicFramePr>
        <p:xfrm>
          <a:off x="379290" y="1286187"/>
          <a:ext cx="11429999" cy="3548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202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2013" y="4701223"/>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F-35 Concerns</a:t>
            </a:r>
          </a:p>
        </p:txBody>
      </p:sp>
      <p:sp>
        <p:nvSpPr>
          <p:cNvPr id="2" name="Title 1"/>
          <p:cNvSpPr>
            <a:spLocks noGrp="1"/>
          </p:cNvSpPr>
          <p:nvPr>
            <p:ph type="title"/>
          </p:nvPr>
        </p:nvSpPr>
        <p:spPr/>
        <p:txBody>
          <a:bodyPr/>
          <a:lstStyle/>
          <a:p>
            <a:r>
              <a:rPr lang="en-US" dirty="0"/>
              <a:t>Risk Mitigation</a:t>
            </a:r>
          </a:p>
        </p:txBody>
      </p:sp>
      <p:sp>
        <p:nvSpPr>
          <p:cNvPr id="4" name="Rectangle 3"/>
          <p:cNvSpPr/>
          <p:nvPr/>
        </p:nvSpPr>
        <p:spPr>
          <a:xfrm>
            <a:off x="462013" y="960071"/>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COVID-19 Related Slowdowns</a:t>
            </a:r>
          </a:p>
        </p:txBody>
      </p:sp>
      <p:sp>
        <p:nvSpPr>
          <p:cNvPr id="5" name="Rectangle 4"/>
          <p:cNvSpPr/>
          <p:nvPr/>
        </p:nvSpPr>
        <p:spPr>
          <a:xfrm>
            <a:off x="462013" y="4701223"/>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8" name="Rectangle 7"/>
          <p:cNvSpPr/>
          <p:nvPr/>
        </p:nvSpPr>
        <p:spPr>
          <a:xfrm>
            <a:off x="462013" y="2830647"/>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Democratic Control of Office</a:t>
            </a:r>
          </a:p>
        </p:txBody>
      </p:sp>
      <p:sp>
        <p:nvSpPr>
          <p:cNvPr id="9" name="Rectangle 8"/>
          <p:cNvSpPr/>
          <p:nvPr/>
        </p:nvSpPr>
        <p:spPr>
          <a:xfrm>
            <a:off x="462013" y="2830647"/>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CADE31DA-B244-4549-A93A-A881DA2BE461}"/>
              </a:ext>
            </a:extLst>
          </p:cNvPr>
          <p:cNvSpPr/>
          <p:nvPr/>
        </p:nvSpPr>
        <p:spPr>
          <a:xfrm>
            <a:off x="3609474" y="960071"/>
            <a:ext cx="8200607" cy="416342"/>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Mitigation</a:t>
            </a:r>
          </a:p>
        </p:txBody>
      </p:sp>
      <p:sp>
        <p:nvSpPr>
          <p:cNvPr id="17" name="Rectangle 16">
            <a:extLst>
              <a:ext uri="{FF2B5EF4-FFF2-40B4-BE49-F238E27FC236}">
                <a16:creationId xmlns:a16="http://schemas.microsoft.com/office/drawing/2014/main" id="{9D146FD9-5DE3-46C1-92B7-926FB040B146}"/>
              </a:ext>
            </a:extLst>
          </p:cNvPr>
          <p:cNvSpPr/>
          <p:nvPr/>
        </p:nvSpPr>
        <p:spPr>
          <a:xfrm>
            <a:off x="3609473" y="1435281"/>
            <a:ext cx="402336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Revenue ($MM)</a:t>
            </a:r>
          </a:p>
        </p:txBody>
      </p:sp>
      <p:graphicFrame>
        <p:nvGraphicFramePr>
          <p:cNvPr id="18" name="Chart 17">
            <a:extLst>
              <a:ext uri="{FF2B5EF4-FFF2-40B4-BE49-F238E27FC236}">
                <a16:creationId xmlns:a16="http://schemas.microsoft.com/office/drawing/2014/main" id="{5E6B28C5-1431-43E8-AB1D-C9DCA691E16D}"/>
              </a:ext>
            </a:extLst>
          </p:cNvPr>
          <p:cNvGraphicFramePr>
            <a:graphicFrameLocks/>
          </p:cNvGraphicFramePr>
          <p:nvPr>
            <p:extLst>
              <p:ext uri="{D42A27DB-BD31-4B8C-83A1-F6EECF244321}">
                <p14:modId xmlns:p14="http://schemas.microsoft.com/office/powerpoint/2010/main" val="735275928"/>
              </p:ext>
            </p:extLst>
          </p:nvPr>
        </p:nvGraphicFramePr>
        <p:xfrm>
          <a:off x="3609473" y="1737901"/>
          <a:ext cx="4023362" cy="2296377"/>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5F90B26F-49CC-45CC-9C14-03341978A2C9}"/>
              </a:ext>
            </a:extLst>
          </p:cNvPr>
          <p:cNvSpPr/>
          <p:nvPr/>
        </p:nvSpPr>
        <p:spPr>
          <a:xfrm>
            <a:off x="7786721" y="1435281"/>
            <a:ext cx="402336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Net Income ($MM)</a:t>
            </a:r>
          </a:p>
        </p:txBody>
      </p:sp>
      <p:graphicFrame>
        <p:nvGraphicFramePr>
          <p:cNvPr id="20" name="Chart 19">
            <a:extLst>
              <a:ext uri="{FF2B5EF4-FFF2-40B4-BE49-F238E27FC236}">
                <a16:creationId xmlns:a16="http://schemas.microsoft.com/office/drawing/2014/main" id="{F1BDBEC2-61D9-4E5E-89C7-C83894D9E1C4}"/>
              </a:ext>
            </a:extLst>
          </p:cNvPr>
          <p:cNvGraphicFramePr>
            <a:graphicFrameLocks/>
          </p:cNvGraphicFramePr>
          <p:nvPr>
            <p:extLst>
              <p:ext uri="{D42A27DB-BD31-4B8C-83A1-F6EECF244321}">
                <p14:modId xmlns:p14="http://schemas.microsoft.com/office/powerpoint/2010/main" val="3970940655"/>
              </p:ext>
            </p:extLst>
          </p:nvPr>
        </p:nvGraphicFramePr>
        <p:xfrm>
          <a:off x="7786720" y="1745746"/>
          <a:ext cx="4023360" cy="2296377"/>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FCC50DA3-0103-4793-BF12-D3A15E3FD6A2}"/>
              </a:ext>
            </a:extLst>
          </p:cNvPr>
          <p:cNvSpPr/>
          <p:nvPr/>
        </p:nvSpPr>
        <p:spPr>
          <a:xfrm>
            <a:off x="3609473" y="4352584"/>
            <a:ext cx="2057400" cy="1664757"/>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chemeClr val="tx1"/>
                </a:solidFill>
                <a:latin typeface="Cambria" panose="02040503050406030204" pitchFamily="18" charset="0"/>
                <a:ea typeface="Cambria" panose="02040503050406030204" pitchFamily="18" charset="0"/>
              </a:rPr>
              <a:t>Demand Never Decreased, Only Their Ability To Meet It</a:t>
            </a:r>
          </a:p>
        </p:txBody>
      </p:sp>
      <p:sp>
        <p:nvSpPr>
          <p:cNvPr id="23" name="Rectangle 22">
            <a:extLst>
              <a:ext uri="{FF2B5EF4-FFF2-40B4-BE49-F238E27FC236}">
                <a16:creationId xmlns:a16="http://schemas.microsoft.com/office/drawing/2014/main" id="{B403B78E-25F4-49C9-A0F8-802B3577200F}"/>
              </a:ext>
            </a:extLst>
          </p:cNvPr>
          <p:cNvSpPr/>
          <p:nvPr/>
        </p:nvSpPr>
        <p:spPr>
          <a:xfrm>
            <a:off x="6681077" y="4352584"/>
            <a:ext cx="2057400" cy="1664756"/>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chemeClr val="tx1"/>
                </a:solidFill>
                <a:latin typeface="Cambria" panose="02040503050406030204" pitchFamily="18" charset="0"/>
                <a:ea typeface="Cambria" panose="02040503050406030204" pitchFamily="18" charset="0"/>
              </a:rPr>
              <a:t>Only One of Two Companies To Expand Top and Bottom Lines in 2020</a:t>
            </a:r>
          </a:p>
        </p:txBody>
      </p:sp>
      <p:sp>
        <p:nvSpPr>
          <p:cNvPr id="24" name="Rectangle 23">
            <a:extLst>
              <a:ext uri="{FF2B5EF4-FFF2-40B4-BE49-F238E27FC236}">
                <a16:creationId xmlns:a16="http://schemas.microsoft.com/office/drawing/2014/main" id="{BA8896E0-B5FA-478B-9994-3DE5286F5FB6}"/>
              </a:ext>
            </a:extLst>
          </p:cNvPr>
          <p:cNvSpPr/>
          <p:nvPr/>
        </p:nvSpPr>
        <p:spPr>
          <a:xfrm>
            <a:off x="9752681" y="4352587"/>
            <a:ext cx="2057400" cy="1664753"/>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chemeClr val="tx1"/>
                </a:solidFill>
                <a:latin typeface="Cambria" panose="02040503050406030204" pitchFamily="18" charset="0"/>
                <a:ea typeface="Cambria" panose="02040503050406030204" pitchFamily="18" charset="0"/>
              </a:rPr>
              <a:t>Immense Backlog Gives LMT an Enormous Advantage</a:t>
            </a:r>
          </a:p>
        </p:txBody>
      </p:sp>
    </p:spTree>
    <p:extLst>
      <p:ext uri="{BB962C8B-B14F-4D97-AF65-F5344CB8AC3E}">
        <p14:creationId xmlns:p14="http://schemas.microsoft.com/office/powerpoint/2010/main" val="397420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0" y="51668"/>
            <a:ext cx="11430791" cy="539070"/>
          </a:xfrm>
        </p:spPr>
        <p:txBody>
          <a:bodyPr>
            <a:normAutofit/>
          </a:bodyPr>
          <a:lstStyle/>
          <a:p>
            <a:r>
              <a:rPr lang="en-US" dirty="0"/>
              <a:t>Company Overview</a:t>
            </a:r>
          </a:p>
        </p:txBody>
      </p:sp>
      <p:sp>
        <p:nvSpPr>
          <p:cNvPr id="4" name="Rectangle 3"/>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Company Overview</a:t>
            </a:r>
          </a:p>
        </p:txBody>
      </p:sp>
      <p:sp>
        <p:nvSpPr>
          <p:cNvPr id="5" name="Rectangle 4"/>
          <p:cNvSpPr/>
          <p:nvPr/>
        </p:nvSpPr>
        <p:spPr>
          <a:xfrm>
            <a:off x="6323681"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Key Trading Statistics</a:t>
            </a:r>
          </a:p>
        </p:txBody>
      </p:sp>
      <p:sp>
        <p:nvSpPr>
          <p:cNvPr id="6" name="Rectangle 5"/>
          <p:cNvSpPr/>
          <p:nvPr/>
        </p:nvSpPr>
        <p:spPr>
          <a:xfrm>
            <a:off x="6323681"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Recent Stock Performance</a:t>
            </a:r>
          </a:p>
        </p:txBody>
      </p:sp>
      <p:graphicFrame>
        <p:nvGraphicFramePr>
          <p:cNvPr id="7" name="Table 6"/>
          <p:cNvGraphicFramePr>
            <a:graphicFrameLocks noGrp="1"/>
          </p:cNvGraphicFramePr>
          <p:nvPr>
            <p:extLst>
              <p:ext uri="{D42A27DB-BD31-4B8C-83A1-F6EECF244321}">
                <p14:modId xmlns:p14="http://schemas.microsoft.com/office/powerpoint/2010/main" val="4041419737"/>
              </p:ext>
            </p:extLst>
          </p:nvPr>
        </p:nvGraphicFramePr>
        <p:xfrm>
          <a:off x="7366885" y="1306204"/>
          <a:ext cx="3399992" cy="2225040"/>
        </p:xfrm>
        <a:graphic>
          <a:graphicData uri="http://schemas.openxmlformats.org/drawingml/2006/table">
            <a:tbl>
              <a:tblPr firstRow="1" bandRow="1">
                <a:tableStyleId>{5C22544A-7EE6-4342-B048-85BDC9FD1C3A}</a:tableStyleId>
              </a:tblPr>
              <a:tblGrid>
                <a:gridCol w="1699996">
                  <a:extLst>
                    <a:ext uri="{9D8B030D-6E8A-4147-A177-3AD203B41FA5}">
                      <a16:colId xmlns:a16="http://schemas.microsoft.com/office/drawing/2014/main" val="1732567749"/>
                    </a:ext>
                  </a:extLst>
                </a:gridCol>
                <a:gridCol w="1699996">
                  <a:extLst>
                    <a:ext uri="{9D8B030D-6E8A-4147-A177-3AD203B41FA5}">
                      <a16:colId xmlns:a16="http://schemas.microsoft.com/office/drawing/2014/main" val="844171228"/>
                    </a:ext>
                  </a:extLst>
                </a:gridCol>
              </a:tblGrid>
              <a:tr h="2120390">
                <a:tc>
                  <a:txBody>
                    <a:bodyPr/>
                    <a:lstStyle/>
                    <a:p>
                      <a:pPr algn="ctr"/>
                      <a:r>
                        <a:rPr lang="en-US" sz="1400" b="0" dirty="0">
                          <a:solidFill>
                            <a:schemeClr val="tx1"/>
                          </a:solidFill>
                          <a:latin typeface="Cambria" panose="02040503050406030204" pitchFamily="18" charset="0"/>
                          <a:ea typeface="Cambria" panose="02040503050406030204" pitchFamily="18" charset="0"/>
                        </a:rPr>
                        <a:t>Ticker</a:t>
                      </a:r>
                    </a:p>
                    <a:p>
                      <a:pPr algn="ctr"/>
                      <a:r>
                        <a:rPr lang="en-US" sz="1400" b="0" dirty="0">
                          <a:solidFill>
                            <a:schemeClr val="tx1"/>
                          </a:solidFill>
                          <a:latin typeface="Cambria" panose="02040503050406030204" pitchFamily="18" charset="0"/>
                          <a:ea typeface="Cambria" panose="02040503050406030204" pitchFamily="18" charset="0"/>
                        </a:rPr>
                        <a:t>Date</a:t>
                      </a:r>
                    </a:p>
                    <a:p>
                      <a:pPr algn="ctr"/>
                      <a:r>
                        <a:rPr lang="en-US" sz="1400" b="0" dirty="0">
                          <a:solidFill>
                            <a:schemeClr val="tx1"/>
                          </a:solidFill>
                          <a:latin typeface="Cambria" panose="02040503050406030204" pitchFamily="18" charset="0"/>
                          <a:ea typeface="Cambria" panose="02040503050406030204" pitchFamily="18" charset="0"/>
                        </a:rPr>
                        <a:t>Price</a:t>
                      </a:r>
                    </a:p>
                    <a:p>
                      <a:pPr algn="ctr"/>
                      <a:r>
                        <a:rPr lang="en-US" sz="1400" b="0" dirty="0">
                          <a:solidFill>
                            <a:schemeClr val="tx1"/>
                          </a:solidFill>
                          <a:latin typeface="Cambria" panose="02040503050406030204" pitchFamily="18" charset="0"/>
                          <a:ea typeface="Cambria" panose="02040503050406030204" pitchFamily="18" charset="0"/>
                        </a:rPr>
                        <a:t>Market</a:t>
                      </a:r>
                      <a:r>
                        <a:rPr lang="en-US" sz="1400" b="0" baseline="0" dirty="0">
                          <a:solidFill>
                            <a:schemeClr val="tx1"/>
                          </a:solidFill>
                          <a:latin typeface="Cambria" panose="02040503050406030204" pitchFamily="18" charset="0"/>
                          <a:ea typeface="Cambria" panose="02040503050406030204" pitchFamily="18" charset="0"/>
                        </a:rPr>
                        <a:t> Cap</a:t>
                      </a:r>
                    </a:p>
                    <a:p>
                      <a:pPr algn="ctr"/>
                      <a:r>
                        <a:rPr lang="en-US" sz="1400" b="0" baseline="0" dirty="0">
                          <a:solidFill>
                            <a:schemeClr val="tx1"/>
                          </a:solidFill>
                          <a:latin typeface="Cambria" panose="02040503050406030204" pitchFamily="18" charset="0"/>
                          <a:ea typeface="Cambria" panose="02040503050406030204" pitchFamily="18" charset="0"/>
                        </a:rPr>
                        <a:t>52 Week High/Low</a:t>
                      </a:r>
                    </a:p>
                    <a:p>
                      <a:pPr algn="ctr"/>
                      <a:r>
                        <a:rPr lang="en-US" sz="1400" b="0" baseline="0" dirty="0">
                          <a:solidFill>
                            <a:schemeClr val="tx1"/>
                          </a:solidFill>
                          <a:latin typeface="Cambria" panose="02040503050406030204" pitchFamily="18" charset="0"/>
                          <a:ea typeface="Cambria" panose="02040503050406030204" pitchFamily="18" charset="0"/>
                        </a:rPr>
                        <a:t>Dividend Yield</a:t>
                      </a:r>
                    </a:p>
                    <a:p>
                      <a:pPr algn="ctr"/>
                      <a:r>
                        <a:rPr lang="en-US" sz="1400" b="0" baseline="0" dirty="0">
                          <a:solidFill>
                            <a:schemeClr val="tx1"/>
                          </a:solidFill>
                          <a:latin typeface="Cambria" panose="02040503050406030204" pitchFamily="18" charset="0"/>
                          <a:ea typeface="Cambria" panose="02040503050406030204" pitchFamily="18" charset="0"/>
                        </a:rPr>
                        <a:t>EPS</a:t>
                      </a:r>
                    </a:p>
                    <a:p>
                      <a:pPr algn="ctr"/>
                      <a:r>
                        <a:rPr lang="en-US" sz="1400" b="0" baseline="0" dirty="0">
                          <a:solidFill>
                            <a:schemeClr val="tx1"/>
                          </a:solidFill>
                          <a:latin typeface="Cambria" panose="02040503050406030204" pitchFamily="18" charset="0"/>
                          <a:ea typeface="Cambria" panose="02040503050406030204" pitchFamily="18" charset="0"/>
                        </a:rPr>
                        <a:t>P/E Ratio</a:t>
                      </a:r>
                    </a:p>
                    <a:p>
                      <a:pPr algn="ctr"/>
                      <a:r>
                        <a:rPr lang="en-US" sz="1400" b="0" baseline="0" dirty="0">
                          <a:solidFill>
                            <a:schemeClr val="tx1"/>
                          </a:solidFill>
                          <a:latin typeface="Cambria" panose="02040503050406030204" pitchFamily="18" charset="0"/>
                          <a:ea typeface="Cambria" panose="02040503050406030204" pitchFamily="18" charset="0"/>
                        </a:rPr>
                        <a:t>EV/EBITDA</a:t>
                      </a:r>
                    </a:p>
                    <a:p>
                      <a:pPr algn="ctr"/>
                      <a:r>
                        <a:rPr lang="en-US" sz="1400" b="0" baseline="0" dirty="0">
                          <a:solidFill>
                            <a:schemeClr val="tx1"/>
                          </a:solidFill>
                          <a:latin typeface="Cambria" panose="02040503050406030204" pitchFamily="18" charset="0"/>
                          <a:ea typeface="Cambria" panose="02040503050406030204" pitchFamily="18" charset="0"/>
                        </a:rPr>
                        <a:t>Beta</a:t>
                      </a:r>
                      <a:endParaRPr lang="en-US" sz="1400" b="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latin typeface="Cambria" panose="02040503050406030204" pitchFamily="18" charset="0"/>
                          <a:ea typeface="Cambria" panose="02040503050406030204" pitchFamily="18" charset="0"/>
                        </a:rPr>
                        <a:t>LMT</a:t>
                      </a:r>
                    </a:p>
                    <a:p>
                      <a:pPr algn="ctr"/>
                      <a:r>
                        <a:rPr lang="en-US" sz="1400" b="0" dirty="0">
                          <a:solidFill>
                            <a:schemeClr val="tx1"/>
                          </a:solidFill>
                          <a:latin typeface="Cambria" panose="02040503050406030204" pitchFamily="18" charset="0"/>
                          <a:ea typeface="Cambria" panose="02040503050406030204" pitchFamily="18" charset="0"/>
                        </a:rPr>
                        <a:t>3/19/21</a:t>
                      </a:r>
                    </a:p>
                    <a:p>
                      <a:pPr algn="ctr"/>
                      <a:r>
                        <a:rPr lang="en-US" sz="1400" b="0" dirty="0">
                          <a:solidFill>
                            <a:schemeClr val="tx1"/>
                          </a:solidFill>
                          <a:latin typeface="Cambria" panose="02040503050406030204" pitchFamily="18" charset="0"/>
                          <a:ea typeface="Cambria" panose="02040503050406030204" pitchFamily="18" charset="0"/>
                        </a:rPr>
                        <a:t>355.07</a:t>
                      </a:r>
                    </a:p>
                    <a:p>
                      <a:pPr algn="ctr"/>
                      <a:r>
                        <a:rPr lang="en-US" sz="1400" b="0" dirty="0">
                          <a:solidFill>
                            <a:schemeClr val="tx1"/>
                          </a:solidFill>
                          <a:latin typeface="Cambria" panose="02040503050406030204" pitchFamily="18" charset="0"/>
                          <a:ea typeface="Cambria" panose="02040503050406030204" pitchFamily="18" charset="0"/>
                        </a:rPr>
                        <a:t>98.96B</a:t>
                      </a:r>
                    </a:p>
                    <a:p>
                      <a:pPr algn="ctr"/>
                      <a:r>
                        <a:rPr lang="en-US" sz="1400" b="0" dirty="0">
                          <a:solidFill>
                            <a:schemeClr val="tx1"/>
                          </a:solidFill>
                          <a:latin typeface="Cambria" panose="02040503050406030204" pitchFamily="18" charset="0"/>
                          <a:ea typeface="Cambria" panose="02040503050406030204" pitchFamily="18" charset="0"/>
                        </a:rPr>
                        <a:t>417.62 – 266.11</a:t>
                      </a:r>
                    </a:p>
                    <a:p>
                      <a:pPr algn="ctr"/>
                      <a:r>
                        <a:rPr lang="en-US" sz="1400" b="0" dirty="0">
                          <a:solidFill>
                            <a:schemeClr val="tx1"/>
                          </a:solidFill>
                          <a:latin typeface="Cambria" panose="02040503050406030204" pitchFamily="18" charset="0"/>
                          <a:ea typeface="Cambria" panose="02040503050406030204" pitchFamily="18" charset="0"/>
                        </a:rPr>
                        <a:t>3.06%</a:t>
                      </a:r>
                    </a:p>
                    <a:p>
                      <a:pPr algn="ctr"/>
                      <a:r>
                        <a:rPr lang="en-US" sz="1400" b="0" dirty="0">
                          <a:solidFill>
                            <a:schemeClr val="tx1"/>
                          </a:solidFill>
                          <a:latin typeface="Cambria" panose="02040503050406030204" pitchFamily="18" charset="0"/>
                          <a:ea typeface="Cambria" panose="02040503050406030204" pitchFamily="18" charset="0"/>
                        </a:rPr>
                        <a:t>24.30</a:t>
                      </a:r>
                    </a:p>
                    <a:p>
                      <a:pPr algn="ctr"/>
                      <a:r>
                        <a:rPr lang="en-US" sz="1400" b="0" dirty="0">
                          <a:solidFill>
                            <a:schemeClr val="tx1"/>
                          </a:solidFill>
                          <a:latin typeface="Cambria" panose="02040503050406030204" pitchFamily="18" charset="0"/>
                          <a:ea typeface="Cambria" panose="02040503050406030204" pitchFamily="18" charset="0"/>
                        </a:rPr>
                        <a:t>14.61x</a:t>
                      </a:r>
                    </a:p>
                    <a:p>
                      <a:pPr algn="ctr"/>
                      <a:r>
                        <a:rPr lang="en-US" sz="1400" b="0" dirty="0">
                          <a:solidFill>
                            <a:schemeClr val="tx1"/>
                          </a:solidFill>
                          <a:latin typeface="Cambria" panose="02040503050406030204" pitchFamily="18" charset="0"/>
                          <a:ea typeface="Cambria" panose="02040503050406030204" pitchFamily="18" charset="0"/>
                        </a:rPr>
                        <a:t>10.26x</a:t>
                      </a:r>
                    </a:p>
                    <a:p>
                      <a:pPr algn="ctr"/>
                      <a:r>
                        <a:rPr lang="en-US" sz="1400" b="0" dirty="0">
                          <a:solidFill>
                            <a:schemeClr val="tx1"/>
                          </a:solidFill>
                          <a:latin typeface="Cambria" panose="02040503050406030204" pitchFamily="18" charset="0"/>
                          <a:ea typeface="Cambria" panose="02040503050406030204" pitchFamily="18" charset="0"/>
                        </a:rPr>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70471850"/>
                  </a:ext>
                </a:extLst>
              </a:tr>
            </a:tbl>
          </a:graphicData>
        </a:graphic>
      </p:graphicFrame>
      <p:sp>
        <p:nvSpPr>
          <p:cNvPr id="8" name="Rectangle 7"/>
          <p:cNvSpPr/>
          <p:nvPr/>
        </p:nvSpPr>
        <p:spPr>
          <a:xfrm>
            <a:off x="379290"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Geographical Revenue Breakdown</a:t>
            </a:r>
          </a:p>
        </p:txBody>
      </p:sp>
      <p:graphicFrame>
        <p:nvGraphicFramePr>
          <p:cNvPr id="12" name="Chart 11"/>
          <p:cNvGraphicFramePr/>
          <p:nvPr>
            <p:extLst>
              <p:ext uri="{D42A27DB-BD31-4B8C-83A1-F6EECF244321}">
                <p14:modId xmlns:p14="http://schemas.microsoft.com/office/powerpoint/2010/main" val="1592241751"/>
              </p:ext>
            </p:extLst>
          </p:nvPr>
        </p:nvGraphicFramePr>
        <p:xfrm>
          <a:off x="379290" y="3877379"/>
          <a:ext cx="5486400" cy="229637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379290" y="1270536"/>
            <a:ext cx="5486400" cy="2260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5888" indent="-115888">
              <a:spcAft>
                <a:spcPts val="300"/>
              </a:spcAft>
              <a:buFont typeface="Arial" panose="020B0604020202020204" pitchFamily="34" charset="0"/>
              <a:buChar char="•"/>
            </a:pPr>
            <a:r>
              <a:rPr lang="en-US" sz="1400" dirty="0">
                <a:solidFill>
                  <a:schemeClr val="tx1"/>
                </a:solidFill>
              </a:rPr>
              <a:t>Lockheed Martin Corp. (LMT) is a global aerospace and defense company that engages in research, design, manufacturing, and integration of defense &amp; security equipment and advanced technologies. </a:t>
            </a:r>
          </a:p>
          <a:p>
            <a:pPr marL="115888" indent="-115888">
              <a:spcAft>
                <a:spcPts val="300"/>
              </a:spcAft>
              <a:buFont typeface="Arial" panose="020B0604020202020204" pitchFamily="34" charset="0"/>
              <a:buChar char="•"/>
            </a:pPr>
            <a:r>
              <a:rPr lang="en-US" sz="1400" dirty="0">
                <a:solidFill>
                  <a:schemeClr val="tx1"/>
                </a:solidFill>
              </a:rPr>
              <a:t>They are currently the world’s largest defense contractor.</a:t>
            </a:r>
          </a:p>
          <a:p>
            <a:pPr marL="115888" indent="-115888">
              <a:spcAft>
                <a:spcPts val="300"/>
              </a:spcAft>
              <a:buFont typeface="Arial" panose="020B0604020202020204" pitchFamily="34" charset="0"/>
              <a:buChar char="•"/>
            </a:pPr>
            <a:r>
              <a:rPr lang="en-US" sz="1400" dirty="0">
                <a:solidFill>
                  <a:schemeClr val="tx1"/>
                </a:solidFill>
              </a:rPr>
              <a:t>Headquartered in Bethesda, Maryland, they are led by CEO Jim Taiclet.</a:t>
            </a:r>
          </a:p>
          <a:p>
            <a:pPr marL="115888" indent="-115888">
              <a:spcAft>
                <a:spcPts val="300"/>
              </a:spcAft>
              <a:buFont typeface="Arial" panose="020B0604020202020204" pitchFamily="34" charset="0"/>
              <a:buChar char="•"/>
            </a:pPr>
            <a:r>
              <a:rPr lang="en-US" sz="1400" dirty="0">
                <a:solidFill>
                  <a:schemeClr val="tx1"/>
                </a:solidFill>
              </a:rPr>
              <a:t>LMT’s headline products include F-16, F-22, &amp; F-35 Fighter Jets, PAC-3 &amp; THAAD defense missiles, CH-53K heavy lift helicopters, and the Trident II D5 Fleet Ballistic Missile Program</a:t>
            </a:r>
          </a:p>
        </p:txBody>
      </p:sp>
      <p:graphicFrame>
        <p:nvGraphicFramePr>
          <p:cNvPr id="14" name="Chart 13">
            <a:extLst>
              <a:ext uri="{FF2B5EF4-FFF2-40B4-BE49-F238E27FC236}">
                <a16:creationId xmlns:a16="http://schemas.microsoft.com/office/drawing/2014/main" id="{9AEAD34A-C8ED-45C1-AAB9-12E001775AC1}"/>
              </a:ext>
            </a:extLst>
          </p:cNvPr>
          <p:cNvGraphicFramePr>
            <a:graphicFrameLocks/>
          </p:cNvGraphicFramePr>
          <p:nvPr>
            <p:extLst>
              <p:ext uri="{D42A27DB-BD31-4B8C-83A1-F6EECF244321}">
                <p14:modId xmlns:p14="http://schemas.microsoft.com/office/powerpoint/2010/main" val="2853077090"/>
              </p:ext>
            </p:extLst>
          </p:nvPr>
        </p:nvGraphicFramePr>
        <p:xfrm>
          <a:off x="6323681" y="3877376"/>
          <a:ext cx="5486400" cy="2444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80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2013" y="4701223"/>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F-35 Concerns</a:t>
            </a:r>
          </a:p>
        </p:txBody>
      </p:sp>
      <p:sp>
        <p:nvSpPr>
          <p:cNvPr id="2" name="Title 1"/>
          <p:cNvSpPr>
            <a:spLocks noGrp="1"/>
          </p:cNvSpPr>
          <p:nvPr>
            <p:ph type="title"/>
          </p:nvPr>
        </p:nvSpPr>
        <p:spPr/>
        <p:txBody>
          <a:bodyPr/>
          <a:lstStyle/>
          <a:p>
            <a:r>
              <a:rPr lang="en-US" dirty="0"/>
              <a:t>Risk Mitigation</a:t>
            </a:r>
          </a:p>
        </p:txBody>
      </p:sp>
      <p:sp>
        <p:nvSpPr>
          <p:cNvPr id="4" name="Rectangle 3"/>
          <p:cNvSpPr/>
          <p:nvPr/>
        </p:nvSpPr>
        <p:spPr>
          <a:xfrm>
            <a:off x="462013" y="960071"/>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COVID-19 Related Slowdowns</a:t>
            </a:r>
          </a:p>
        </p:txBody>
      </p:sp>
      <p:sp>
        <p:nvSpPr>
          <p:cNvPr id="5" name="Rectangle 4"/>
          <p:cNvSpPr/>
          <p:nvPr/>
        </p:nvSpPr>
        <p:spPr>
          <a:xfrm>
            <a:off x="462013" y="4701223"/>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8" name="Rectangle 7"/>
          <p:cNvSpPr/>
          <p:nvPr/>
        </p:nvSpPr>
        <p:spPr>
          <a:xfrm>
            <a:off x="462013" y="2830647"/>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Democratic Control of Office</a:t>
            </a:r>
          </a:p>
        </p:txBody>
      </p:sp>
      <p:sp>
        <p:nvSpPr>
          <p:cNvPr id="9" name="Rectangle 8"/>
          <p:cNvSpPr/>
          <p:nvPr/>
        </p:nvSpPr>
        <p:spPr>
          <a:xfrm>
            <a:off x="462013" y="960071"/>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CADE31DA-B244-4549-A93A-A881DA2BE461}"/>
              </a:ext>
            </a:extLst>
          </p:cNvPr>
          <p:cNvSpPr/>
          <p:nvPr/>
        </p:nvSpPr>
        <p:spPr>
          <a:xfrm>
            <a:off x="3609474" y="960071"/>
            <a:ext cx="8200607" cy="416342"/>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Mitigation</a:t>
            </a:r>
          </a:p>
        </p:txBody>
      </p:sp>
      <p:sp>
        <p:nvSpPr>
          <p:cNvPr id="22" name="Rectangle 21">
            <a:extLst>
              <a:ext uri="{FF2B5EF4-FFF2-40B4-BE49-F238E27FC236}">
                <a16:creationId xmlns:a16="http://schemas.microsoft.com/office/drawing/2014/main" id="{FCC50DA3-0103-4793-BF12-D3A15E3FD6A2}"/>
              </a:ext>
            </a:extLst>
          </p:cNvPr>
          <p:cNvSpPr/>
          <p:nvPr/>
        </p:nvSpPr>
        <p:spPr>
          <a:xfrm>
            <a:off x="3609472" y="3608477"/>
            <a:ext cx="2413889" cy="2665146"/>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b="1" dirty="0">
                <a:solidFill>
                  <a:schemeClr val="tx1"/>
                </a:solidFill>
                <a:latin typeface="Cambria" panose="02040503050406030204" pitchFamily="18" charset="0"/>
                <a:ea typeface="Cambria" panose="02040503050406030204" pitchFamily="18" charset="0"/>
              </a:rPr>
              <a:t>Historic Performance</a:t>
            </a:r>
          </a:p>
          <a:p>
            <a:pPr algn="ctr">
              <a:spcAft>
                <a:spcPts val="600"/>
              </a:spcAft>
            </a:pPr>
            <a:r>
              <a:rPr lang="en-US" sz="1600" dirty="0">
                <a:solidFill>
                  <a:schemeClr val="tx1"/>
                </a:solidFill>
                <a:latin typeface="Cambria" panose="02040503050406030204" pitchFamily="18" charset="0"/>
                <a:ea typeface="Cambria" panose="02040503050406030204" pitchFamily="18" charset="0"/>
              </a:rPr>
              <a:t>Since the 1980s, defense stocks, including all those listed here, have risen 22.7% yearly with a Democrat in office, compared to 14.33% with a Republican president.</a:t>
            </a:r>
          </a:p>
        </p:txBody>
      </p:sp>
      <p:sp>
        <p:nvSpPr>
          <p:cNvPr id="24" name="Rectangle 23">
            <a:extLst>
              <a:ext uri="{FF2B5EF4-FFF2-40B4-BE49-F238E27FC236}">
                <a16:creationId xmlns:a16="http://schemas.microsoft.com/office/drawing/2014/main" id="{FCC50DA3-0103-4793-BF12-D3A15E3FD6A2}"/>
              </a:ext>
            </a:extLst>
          </p:cNvPr>
          <p:cNvSpPr/>
          <p:nvPr/>
        </p:nvSpPr>
        <p:spPr>
          <a:xfrm>
            <a:off x="6502832" y="3591737"/>
            <a:ext cx="2413889" cy="2665146"/>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b="1" dirty="0">
                <a:solidFill>
                  <a:schemeClr val="tx1"/>
                </a:solidFill>
                <a:latin typeface="Cambria" panose="02040503050406030204" pitchFamily="18" charset="0"/>
                <a:ea typeface="Cambria" panose="02040503050406030204" pitchFamily="18" charset="0"/>
              </a:rPr>
              <a:t>Budget Cuts Not Expected</a:t>
            </a:r>
          </a:p>
          <a:p>
            <a:pPr algn="ctr">
              <a:spcAft>
                <a:spcPts val="600"/>
              </a:spcAft>
            </a:pPr>
            <a:r>
              <a:rPr lang="en-US" sz="1600" dirty="0">
                <a:solidFill>
                  <a:schemeClr val="tx1"/>
                </a:solidFill>
                <a:latin typeface="Cambria" panose="02040503050406030204" pitchFamily="18" charset="0"/>
                <a:ea typeface="Cambria" panose="02040503050406030204" pitchFamily="18" charset="0"/>
              </a:rPr>
              <a:t>The Congressional Budget Office shows the Pentagon’s budget projections are likely to stay flat through 2025, over $700bn each year adjusted.</a:t>
            </a:r>
          </a:p>
          <a:p>
            <a:pPr algn="ctr">
              <a:spcAft>
                <a:spcPts val="600"/>
              </a:spcAft>
            </a:pPr>
            <a:endParaRPr lang="en-US" sz="1600" dirty="0">
              <a:solidFill>
                <a:schemeClr val="tx1"/>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FCC50DA3-0103-4793-BF12-D3A15E3FD6A2}"/>
              </a:ext>
            </a:extLst>
          </p:cNvPr>
          <p:cNvSpPr/>
          <p:nvPr/>
        </p:nvSpPr>
        <p:spPr>
          <a:xfrm>
            <a:off x="9396192" y="3591737"/>
            <a:ext cx="2413889" cy="2665146"/>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b="1" dirty="0">
                <a:solidFill>
                  <a:schemeClr val="tx1"/>
                </a:solidFill>
                <a:latin typeface="Cambria" panose="02040503050406030204" pitchFamily="18" charset="0"/>
                <a:ea typeface="Cambria" panose="02040503050406030204" pitchFamily="18" charset="0"/>
              </a:rPr>
              <a:t>Government Objectives</a:t>
            </a:r>
          </a:p>
          <a:p>
            <a:pPr algn="ctr">
              <a:spcAft>
                <a:spcPts val="600"/>
              </a:spcAft>
            </a:pPr>
            <a:r>
              <a:rPr lang="en-US" sz="1600" dirty="0">
                <a:solidFill>
                  <a:schemeClr val="tx1"/>
                </a:solidFill>
                <a:latin typeface="Cambria" panose="02040503050406030204" pitchFamily="18" charset="0"/>
                <a:ea typeface="Cambria" panose="02040503050406030204" pitchFamily="18" charset="0"/>
              </a:rPr>
              <a:t>Only 611 out of the 2,456 F-35s requested by the US Government have been completed. This supports the consistent demand LMT will have in the future.</a:t>
            </a:r>
          </a:p>
        </p:txBody>
      </p:sp>
      <p:graphicFrame>
        <p:nvGraphicFramePr>
          <p:cNvPr id="14" name="Chart 13">
            <a:extLst>
              <a:ext uri="{FF2B5EF4-FFF2-40B4-BE49-F238E27FC236}">
                <a16:creationId xmlns:a16="http://schemas.microsoft.com/office/drawing/2014/main" id="{A33E2FEF-F8F9-4BA7-AC9E-215A352C2A8C}"/>
              </a:ext>
            </a:extLst>
          </p:cNvPr>
          <p:cNvGraphicFramePr>
            <a:graphicFrameLocks/>
          </p:cNvGraphicFramePr>
          <p:nvPr>
            <p:extLst>
              <p:ext uri="{D42A27DB-BD31-4B8C-83A1-F6EECF244321}">
                <p14:modId xmlns:p14="http://schemas.microsoft.com/office/powerpoint/2010/main" val="3547361966"/>
              </p:ext>
            </p:extLst>
          </p:nvPr>
        </p:nvGraphicFramePr>
        <p:xfrm>
          <a:off x="3609472" y="1394680"/>
          <a:ext cx="8200606" cy="2242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578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2013" y="4701223"/>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F-35 Concerns</a:t>
            </a:r>
          </a:p>
        </p:txBody>
      </p:sp>
      <p:sp>
        <p:nvSpPr>
          <p:cNvPr id="2" name="Title 1"/>
          <p:cNvSpPr>
            <a:spLocks noGrp="1"/>
          </p:cNvSpPr>
          <p:nvPr>
            <p:ph type="title"/>
          </p:nvPr>
        </p:nvSpPr>
        <p:spPr/>
        <p:txBody>
          <a:bodyPr/>
          <a:lstStyle/>
          <a:p>
            <a:r>
              <a:rPr lang="en-US" dirty="0"/>
              <a:t>Risk Mitigation</a:t>
            </a:r>
          </a:p>
        </p:txBody>
      </p:sp>
      <p:sp>
        <p:nvSpPr>
          <p:cNvPr id="4" name="Rectangle 3"/>
          <p:cNvSpPr/>
          <p:nvPr/>
        </p:nvSpPr>
        <p:spPr>
          <a:xfrm>
            <a:off x="462013" y="960071"/>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COVID-19 Related Slowdowns</a:t>
            </a:r>
          </a:p>
        </p:txBody>
      </p:sp>
      <p:sp>
        <p:nvSpPr>
          <p:cNvPr id="5" name="Rectangle 4"/>
          <p:cNvSpPr/>
          <p:nvPr/>
        </p:nvSpPr>
        <p:spPr>
          <a:xfrm>
            <a:off x="462013" y="960071"/>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8" name="Rectangle 7"/>
          <p:cNvSpPr/>
          <p:nvPr/>
        </p:nvSpPr>
        <p:spPr>
          <a:xfrm>
            <a:off x="462013" y="2830647"/>
            <a:ext cx="2057400" cy="155566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Democratic Control of Office</a:t>
            </a:r>
          </a:p>
        </p:txBody>
      </p:sp>
      <p:sp>
        <p:nvSpPr>
          <p:cNvPr id="9" name="Rectangle 8"/>
          <p:cNvSpPr/>
          <p:nvPr/>
        </p:nvSpPr>
        <p:spPr>
          <a:xfrm>
            <a:off x="462013" y="2830647"/>
            <a:ext cx="2057400" cy="1555660"/>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CADE31DA-B244-4549-A93A-A881DA2BE461}"/>
              </a:ext>
            </a:extLst>
          </p:cNvPr>
          <p:cNvSpPr/>
          <p:nvPr/>
        </p:nvSpPr>
        <p:spPr>
          <a:xfrm>
            <a:off x="3609474" y="960071"/>
            <a:ext cx="8200607" cy="416342"/>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Mitigation</a:t>
            </a:r>
          </a:p>
        </p:txBody>
      </p:sp>
      <p:sp>
        <p:nvSpPr>
          <p:cNvPr id="25" name="Rectangle 24"/>
          <p:cNvSpPr>
            <a:spLocks noChangeAspect="1"/>
          </p:cNvSpPr>
          <p:nvPr/>
        </p:nvSpPr>
        <p:spPr>
          <a:xfrm>
            <a:off x="3609472" y="2736427"/>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Continuous Improvement</a:t>
            </a:r>
          </a:p>
        </p:txBody>
      </p:sp>
      <p:sp>
        <p:nvSpPr>
          <p:cNvPr id="26" name="Rectangle 25"/>
          <p:cNvSpPr>
            <a:spLocks noChangeAspect="1"/>
          </p:cNvSpPr>
          <p:nvPr/>
        </p:nvSpPr>
        <p:spPr>
          <a:xfrm>
            <a:off x="5354053" y="2736427"/>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F-35’s mission capability rate has seen major growth as it rose from 55% to 73% in 2019. They expect to hit the  80% benchmark soon</a:t>
            </a:r>
          </a:p>
        </p:txBody>
      </p:sp>
      <p:sp>
        <p:nvSpPr>
          <p:cNvPr id="27" name="Rectangle 26"/>
          <p:cNvSpPr>
            <a:spLocks noChangeAspect="1"/>
          </p:cNvSpPr>
          <p:nvPr/>
        </p:nvSpPr>
        <p:spPr>
          <a:xfrm>
            <a:off x="3609471" y="3947714"/>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Extremely </a:t>
            </a:r>
          </a:p>
          <a:p>
            <a:pPr algn="ctr"/>
            <a:r>
              <a:rPr lang="en-US" sz="1600" dirty="0">
                <a:latin typeface="Cambria" panose="02040503050406030204" pitchFamily="18" charset="0"/>
                <a:ea typeface="Cambria" panose="02040503050406030204" pitchFamily="18" charset="0"/>
              </a:rPr>
              <a:t>Cost-Effective</a:t>
            </a:r>
          </a:p>
        </p:txBody>
      </p:sp>
      <p:sp>
        <p:nvSpPr>
          <p:cNvPr id="28" name="Rectangle 27"/>
          <p:cNvSpPr>
            <a:spLocks noChangeAspect="1"/>
          </p:cNvSpPr>
          <p:nvPr/>
        </p:nvSpPr>
        <p:spPr>
          <a:xfrm>
            <a:off x="5354052" y="3947714"/>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F-35 pilots noted that a few F-35s does the job of 20-30 previous-gen aircrafts in facing modern threats. They also cost $10M less than F-15s </a:t>
            </a:r>
          </a:p>
        </p:txBody>
      </p:sp>
      <p:sp>
        <p:nvSpPr>
          <p:cNvPr id="29" name="Rectangle 28"/>
          <p:cNvSpPr>
            <a:spLocks noChangeAspect="1"/>
          </p:cNvSpPr>
          <p:nvPr/>
        </p:nvSpPr>
        <p:spPr>
          <a:xfrm>
            <a:off x="3609471" y="5159000"/>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Superior Technology</a:t>
            </a:r>
          </a:p>
        </p:txBody>
      </p:sp>
      <p:sp>
        <p:nvSpPr>
          <p:cNvPr id="30" name="Rectangle 29"/>
          <p:cNvSpPr>
            <a:spLocks noChangeAspect="1"/>
          </p:cNvSpPr>
          <p:nvPr/>
        </p:nvSpPr>
        <p:spPr>
          <a:xfrm>
            <a:off x="5354052" y="5159000"/>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F-35 is 1 of 3 aircrafts that meet the 5 key attributes of air combat. The others are LMT’s F-22 and NOC’s B-21 which won’t fly until 2026</a:t>
            </a:r>
          </a:p>
        </p:txBody>
      </p:sp>
      <p:sp>
        <p:nvSpPr>
          <p:cNvPr id="34" name="Rectangle 33"/>
          <p:cNvSpPr>
            <a:spLocks noChangeAspect="1"/>
          </p:cNvSpPr>
          <p:nvPr/>
        </p:nvSpPr>
        <p:spPr>
          <a:xfrm>
            <a:off x="3609471" y="1525140"/>
            <a:ext cx="1607419" cy="109728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mbria" panose="02040503050406030204" pitchFamily="18" charset="0"/>
                <a:ea typeface="Cambria" panose="02040503050406030204" pitchFamily="18" charset="0"/>
              </a:rPr>
              <a:t>Garnered Military Support</a:t>
            </a:r>
          </a:p>
        </p:txBody>
      </p:sp>
      <p:sp>
        <p:nvSpPr>
          <p:cNvPr id="35" name="Rectangle 34"/>
          <p:cNvSpPr>
            <a:spLocks noChangeAspect="1"/>
          </p:cNvSpPr>
          <p:nvPr/>
        </p:nvSpPr>
        <p:spPr>
          <a:xfrm>
            <a:off x="5354052" y="1525140"/>
            <a:ext cx="6456028" cy="109728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Many Air Force pilots and military leaders, including the Air Force Chief of Staff, have praised the F-35’s mission capabilities and safety</a:t>
            </a:r>
          </a:p>
        </p:txBody>
      </p:sp>
    </p:spTree>
    <p:extLst>
      <p:ext uri="{BB962C8B-B14F-4D97-AF65-F5344CB8AC3E}">
        <p14:creationId xmlns:p14="http://schemas.microsoft.com/office/powerpoint/2010/main" val="2402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379291" y="1744720"/>
            <a:ext cx="11430790" cy="4150645"/>
          </a:xfrm>
        </p:spPr>
        <p:txBody>
          <a:bodyPr>
            <a:noAutofit/>
          </a:bodyPr>
          <a:lstStyle/>
          <a:p>
            <a:pPr>
              <a:spcAft>
                <a:spcPts val="600"/>
              </a:spcAft>
            </a:pPr>
            <a:r>
              <a:rPr lang="en-US" sz="1800" dirty="0"/>
              <a:t>While investors and analysts have concerns related to COVID-19, Democratic Control, and the F-35, further research shows that these concerns have been overblown and has caused LMT to trade at a discount</a:t>
            </a:r>
          </a:p>
          <a:p>
            <a:pPr>
              <a:spcAft>
                <a:spcPts val="600"/>
              </a:spcAft>
            </a:pPr>
            <a:r>
              <a:rPr lang="en-US" sz="1800" dirty="0"/>
              <a:t>Below are reasons why we believe LMT’s stock should be trading higher than its current level:</a:t>
            </a:r>
          </a:p>
          <a:p>
            <a:pPr lvl="1">
              <a:spcAft>
                <a:spcPts val="600"/>
              </a:spcAft>
              <a:buFont typeface="Wingdings" panose="05000000000000000000" pitchFamily="2" charset="2"/>
              <a:buChar char="ü"/>
            </a:pPr>
            <a:r>
              <a:rPr lang="en-US" sz="1800" b="1" dirty="0"/>
              <a:t>Stable Performance with a Strong Backlog – </a:t>
            </a:r>
            <a:r>
              <a:rPr lang="en-US" sz="1800" dirty="0"/>
              <a:t>Lockheed Martin has a long track record of improving financial performance and has a massive backlog to continue driving growth in the future</a:t>
            </a:r>
          </a:p>
          <a:p>
            <a:pPr lvl="1">
              <a:spcAft>
                <a:spcPts val="600"/>
              </a:spcAft>
              <a:buFont typeface="Wingdings" panose="05000000000000000000" pitchFamily="2" charset="2"/>
              <a:buChar char="ü"/>
            </a:pPr>
            <a:r>
              <a:rPr lang="en-US" sz="1800" b="1" dirty="0"/>
              <a:t>Excellent Shareholder-focused Management – </a:t>
            </a:r>
            <a:r>
              <a:rPr lang="en-US" sz="1800" dirty="0">
                <a:latin typeface="Cambria" panose="02040503050406030204" pitchFamily="18" charset="0"/>
                <a:ea typeface="Cambria" panose="02040503050406030204" pitchFamily="18" charset="0"/>
              </a:rPr>
              <a:t>Since 2017, Lockheed has returned ~$15.7B to shareholders. Led by a great management team, LMT is poised to take advantage of market opportunities</a:t>
            </a:r>
          </a:p>
          <a:p>
            <a:pPr lvl="1">
              <a:spcAft>
                <a:spcPts val="600"/>
              </a:spcAft>
              <a:buFont typeface="Wingdings" panose="05000000000000000000" pitchFamily="2" charset="2"/>
              <a:buChar char="ü"/>
            </a:pPr>
            <a:r>
              <a:rPr lang="en-US" sz="1800" dirty="0">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Major Growth Potential – </a:t>
            </a:r>
            <a:r>
              <a:rPr lang="en-US" sz="1800" dirty="0">
                <a:latin typeface="Cambria" panose="02040503050406030204" pitchFamily="18" charset="0"/>
                <a:ea typeface="Cambria" panose="02040503050406030204" pitchFamily="18" charset="0"/>
              </a:rPr>
              <a:t>The company is well-positioned to fuel growth through improving international sales, strategic acquisitions, and growth in the Space segment</a:t>
            </a:r>
          </a:p>
          <a:p>
            <a:pPr lvl="1">
              <a:spcAft>
                <a:spcPts val="600"/>
              </a:spcAft>
              <a:buFont typeface="Wingdings" panose="05000000000000000000" pitchFamily="2" charset="2"/>
              <a:buChar char="ü"/>
            </a:pPr>
            <a:r>
              <a:rPr lang="en-US" sz="1800" b="1" dirty="0">
                <a:latin typeface="Cambria" panose="02040503050406030204" pitchFamily="18" charset="0"/>
                <a:ea typeface="Cambria" panose="02040503050406030204" pitchFamily="18" charset="0"/>
              </a:rPr>
              <a:t>Trading at a Value – </a:t>
            </a:r>
            <a:r>
              <a:rPr lang="en-US" sz="1800" dirty="0">
                <a:latin typeface="Cambria" panose="02040503050406030204" pitchFamily="18" charset="0"/>
                <a:ea typeface="Cambria" panose="02040503050406030204" pitchFamily="18" charset="0"/>
              </a:rPr>
              <a:t>LMT currently trades at lower multiples than its competitors despite displaying superior margins and growth than most of them</a:t>
            </a:r>
            <a:endParaRPr lang="en-US" sz="1800" b="1" dirty="0">
              <a:latin typeface="Cambria" panose="02040503050406030204" pitchFamily="18" charset="0"/>
              <a:ea typeface="Cambria" panose="02040503050406030204" pitchFamily="18" charset="0"/>
            </a:endParaRPr>
          </a:p>
          <a:p>
            <a:pPr>
              <a:spcAft>
                <a:spcPts val="600"/>
              </a:spcAft>
            </a:pPr>
            <a:r>
              <a:rPr lang="en-US" sz="1800" dirty="0">
                <a:latin typeface="Cambria" panose="02040503050406030204" pitchFamily="18" charset="0"/>
                <a:ea typeface="Cambria" panose="02040503050406030204" pitchFamily="18" charset="0"/>
              </a:rPr>
              <a:t>As Lockheed Martin continues to report excellent organic performance and innovate in its various segments, we believe the market will react accordingly, and LMT will trade at a multiple that represents their status as a leader in the defense industry</a:t>
            </a:r>
          </a:p>
          <a:p>
            <a:pPr>
              <a:spcAft>
                <a:spcPts val="600"/>
              </a:spcAft>
            </a:pPr>
            <a:endParaRPr lang="en-US" sz="1800" dirty="0">
              <a:latin typeface="Cambria" panose="02040503050406030204" pitchFamily="18" charset="0"/>
              <a:ea typeface="Cambria" panose="02040503050406030204" pitchFamily="18" charset="0"/>
            </a:endParaRPr>
          </a:p>
          <a:p>
            <a:pPr marL="0" indent="0">
              <a:spcAft>
                <a:spcPts val="600"/>
              </a:spcAft>
              <a:buNone/>
            </a:pPr>
            <a:r>
              <a:rPr lang="en-US" sz="1800" dirty="0">
                <a:latin typeface="Cambria" panose="02040503050406030204" pitchFamily="18" charset="0"/>
                <a:ea typeface="Cambria" panose="02040503050406030204" pitchFamily="18" charset="0"/>
              </a:rPr>
              <a:t> </a:t>
            </a:r>
          </a:p>
          <a:p>
            <a:pPr lvl="1">
              <a:spcAft>
                <a:spcPts val="600"/>
              </a:spcAft>
              <a:buFont typeface="Wingdings" panose="05000000000000000000" pitchFamily="2" charset="2"/>
              <a:buChar char="ü"/>
            </a:pPr>
            <a:endParaRPr lang="en-US" sz="1800" dirty="0">
              <a:latin typeface="Cambria" panose="02040503050406030204" pitchFamily="18" charset="0"/>
              <a:ea typeface="Cambria" panose="02040503050406030204" pitchFamily="18" charset="0"/>
            </a:endParaRPr>
          </a:p>
          <a:p>
            <a:pPr lvl="1">
              <a:spcAft>
                <a:spcPts val="600"/>
              </a:spcAft>
              <a:buFont typeface="Wingdings" panose="05000000000000000000" pitchFamily="2" charset="2"/>
              <a:buChar char="ü"/>
            </a:pPr>
            <a:endParaRPr lang="en-US" sz="1800" b="1" dirty="0"/>
          </a:p>
        </p:txBody>
      </p:sp>
      <p:sp>
        <p:nvSpPr>
          <p:cNvPr id="4" name="Rectangle 3"/>
          <p:cNvSpPr>
            <a:spLocks noChangeAspect="1"/>
          </p:cNvSpPr>
          <p:nvPr/>
        </p:nvSpPr>
        <p:spPr>
          <a:xfrm>
            <a:off x="2023700" y="960071"/>
            <a:ext cx="8144600" cy="700563"/>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Our Group has assigned a </a:t>
            </a:r>
            <a:r>
              <a:rPr lang="en-US" sz="2400" b="1" dirty="0">
                <a:solidFill>
                  <a:srgbClr val="00B050"/>
                </a:solidFill>
              </a:rPr>
              <a:t>Strong Buy </a:t>
            </a:r>
            <a:r>
              <a:rPr lang="en-US" sz="2400" dirty="0">
                <a:solidFill>
                  <a:schemeClr val="tx1"/>
                </a:solidFill>
              </a:rPr>
              <a:t>rating for LMT stock</a:t>
            </a:r>
          </a:p>
        </p:txBody>
      </p:sp>
    </p:spTree>
    <p:extLst>
      <p:ext uri="{BB962C8B-B14F-4D97-AF65-F5344CB8AC3E}">
        <p14:creationId xmlns:p14="http://schemas.microsoft.com/office/powerpoint/2010/main" val="1352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dirty="0"/>
              <a:t>Appendix</a:t>
            </a:r>
          </a:p>
        </p:txBody>
      </p:sp>
    </p:spTree>
    <p:extLst>
      <p:ext uri="{BB962C8B-B14F-4D97-AF65-F5344CB8AC3E}">
        <p14:creationId xmlns:p14="http://schemas.microsoft.com/office/powerpoint/2010/main" val="192024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Autofit/>
          </a:bodyPr>
          <a:lstStyle/>
          <a:p>
            <a:pPr marL="0" indent="0">
              <a:lnSpc>
                <a:spcPct val="100000"/>
              </a:lnSpc>
              <a:spcBef>
                <a:spcPts val="0"/>
              </a:spcBef>
              <a:buNone/>
            </a:pPr>
            <a:r>
              <a:rPr lang="en-US" sz="1600" b="1" dirty="0"/>
              <a:t>Intro</a:t>
            </a:r>
          </a:p>
          <a:p>
            <a:pPr marL="0" indent="0">
              <a:lnSpc>
                <a:spcPct val="100000"/>
              </a:lnSpc>
              <a:spcBef>
                <a:spcPts val="0"/>
              </a:spcBef>
              <a:buNone/>
            </a:pPr>
            <a:r>
              <a:rPr lang="en-US" sz="1600" b="1" dirty="0"/>
              <a:t>	</a:t>
            </a:r>
            <a:r>
              <a:rPr lang="en-US" sz="1600" dirty="0"/>
              <a:t>Company Overview</a:t>
            </a:r>
          </a:p>
          <a:p>
            <a:pPr marL="0" indent="0">
              <a:lnSpc>
                <a:spcPct val="100000"/>
              </a:lnSpc>
              <a:spcBef>
                <a:spcPts val="0"/>
              </a:spcBef>
              <a:buNone/>
            </a:pPr>
            <a:r>
              <a:rPr lang="en-US" sz="1600" dirty="0"/>
              <a:t>	Product Segments</a:t>
            </a:r>
          </a:p>
          <a:p>
            <a:pPr marL="0" indent="0">
              <a:lnSpc>
                <a:spcPct val="100000"/>
              </a:lnSpc>
              <a:spcBef>
                <a:spcPts val="0"/>
              </a:spcBef>
              <a:buNone/>
            </a:pPr>
            <a:r>
              <a:rPr lang="en-US" sz="1600" dirty="0"/>
              <a:t>	Financial History</a:t>
            </a:r>
          </a:p>
          <a:p>
            <a:pPr marL="0" indent="0">
              <a:lnSpc>
                <a:spcPct val="100000"/>
              </a:lnSpc>
              <a:spcBef>
                <a:spcPts val="0"/>
              </a:spcBef>
              <a:buNone/>
            </a:pPr>
            <a:r>
              <a:rPr lang="en-US" sz="1600" dirty="0"/>
              <a:t>	Investment Thesis</a:t>
            </a:r>
          </a:p>
          <a:p>
            <a:pPr marL="0" indent="0">
              <a:lnSpc>
                <a:spcPct val="100000"/>
              </a:lnSpc>
              <a:spcBef>
                <a:spcPts val="0"/>
              </a:spcBef>
              <a:buNone/>
            </a:pPr>
            <a:r>
              <a:rPr lang="en-US" sz="1600" b="1" dirty="0"/>
              <a:t>Investment Thesis</a:t>
            </a:r>
          </a:p>
          <a:p>
            <a:pPr marL="0" indent="0">
              <a:lnSpc>
                <a:spcPct val="100000"/>
              </a:lnSpc>
              <a:spcBef>
                <a:spcPts val="0"/>
              </a:spcBef>
              <a:buNone/>
            </a:pPr>
            <a:r>
              <a:rPr lang="en-US" sz="1600" b="1" dirty="0"/>
              <a:t>	</a:t>
            </a:r>
            <a:r>
              <a:rPr lang="en-US" sz="1600" dirty="0"/>
              <a:t>Stable Performance</a:t>
            </a:r>
          </a:p>
          <a:p>
            <a:pPr marL="0" indent="0">
              <a:lnSpc>
                <a:spcPct val="100000"/>
              </a:lnSpc>
              <a:spcBef>
                <a:spcPts val="0"/>
              </a:spcBef>
              <a:buNone/>
            </a:pPr>
            <a:r>
              <a:rPr lang="en-US" sz="1600" dirty="0"/>
              <a:t>	Strong Backlog</a:t>
            </a:r>
          </a:p>
          <a:p>
            <a:pPr marL="0" indent="0">
              <a:lnSpc>
                <a:spcPct val="100000"/>
              </a:lnSpc>
              <a:spcBef>
                <a:spcPts val="0"/>
              </a:spcBef>
              <a:buNone/>
            </a:pPr>
            <a:r>
              <a:rPr lang="en-US" sz="1600" dirty="0"/>
              <a:t>	Shareholder Focus</a:t>
            </a:r>
          </a:p>
          <a:p>
            <a:pPr marL="0" indent="0">
              <a:lnSpc>
                <a:spcPct val="100000"/>
              </a:lnSpc>
              <a:spcBef>
                <a:spcPts val="0"/>
              </a:spcBef>
              <a:buNone/>
            </a:pPr>
            <a:r>
              <a:rPr lang="en-US" sz="1600" dirty="0"/>
              <a:t>	Top-Tier Management</a:t>
            </a:r>
          </a:p>
          <a:p>
            <a:pPr marL="0" indent="0">
              <a:lnSpc>
                <a:spcPct val="100000"/>
              </a:lnSpc>
              <a:spcBef>
                <a:spcPts val="0"/>
              </a:spcBef>
              <a:buNone/>
            </a:pPr>
            <a:r>
              <a:rPr lang="en-US" sz="1600" dirty="0"/>
              <a:t>	Opportunities for Growth</a:t>
            </a:r>
          </a:p>
          <a:p>
            <a:pPr marL="0" indent="0">
              <a:lnSpc>
                <a:spcPct val="100000"/>
              </a:lnSpc>
              <a:spcBef>
                <a:spcPts val="0"/>
              </a:spcBef>
              <a:buNone/>
            </a:pPr>
            <a:r>
              <a:rPr lang="en-US" sz="1600" b="1" dirty="0"/>
              <a:t>Valuation</a:t>
            </a:r>
          </a:p>
          <a:p>
            <a:pPr marL="0" indent="0">
              <a:lnSpc>
                <a:spcPct val="100000"/>
              </a:lnSpc>
              <a:spcBef>
                <a:spcPts val="0"/>
              </a:spcBef>
              <a:buNone/>
            </a:pPr>
            <a:r>
              <a:rPr lang="en-US" sz="1600" b="1" dirty="0"/>
              <a:t>	</a:t>
            </a:r>
            <a:r>
              <a:rPr lang="en-US" sz="1600" dirty="0"/>
              <a:t>Comps Operating Statistics</a:t>
            </a:r>
          </a:p>
          <a:p>
            <a:pPr marL="0" indent="0">
              <a:lnSpc>
                <a:spcPct val="100000"/>
              </a:lnSpc>
              <a:spcBef>
                <a:spcPts val="0"/>
              </a:spcBef>
              <a:buNone/>
            </a:pPr>
            <a:r>
              <a:rPr lang="en-US" sz="1600" b="1" dirty="0"/>
              <a:t>	</a:t>
            </a:r>
            <a:r>
              <a:rPr lang="en-US" sz="1600" dirty="0"/>
              <a:t>Comps Analysis</a:t>
            </a:r>
          </a:p>
          <a:p>
            <a:pPr marL="0" indent="0">
              <a:lnSpc>
                <a:spcPct val="100000"/>
              </a:lnSpc>
              <a:spcBef>
                <a:spcPts val="0"/>
              </a:spcBef>
              <a:buNone/>
            </a:pPr>
            <a:r>
              <a:rPr lang="en-US" sz="1600" b="1" dirty="0"/>
              <a:t>	</a:t>
            </a:r>
            <a:r>
              <a:rPr lang="en-US" sz="1600" dirty="0"/>
              <a:t>Intrinsic Valuation</a:t>
            </a:r>
          </a:p>
          <a:p>
            <a:pPr marL="0" indent="0">
              <a:lnSpc>
                <a:spcPct val="100000"/>
              </a:lnSpc>
              <a:spcBef>
                <a:spcPts val="0"/>
              </a:spcBef>
              <a:buNone/>
            </a:pPr>
            <a:r>
              <a:rPr lang="en-US" sz="1600" dirty="0"/>
              <a:t>	Valuation Summary</a:t>
            </a:r>
          </a:p>
          <a:p>
            <a:pPr marL="0" indent="0">
              <a:lnSpc>
                <a:spcPct val="100000"/>
              </a:lnSpc>
              <a:spcBef>
                <a:spcPts val="0"/>
              </a:spcBef>
              <a:buNone/>
            </a:pPr>
            <a:r>
              <a:rPr lang="en-US" sz="1600" b="1" dirty="0"/>
              <a:t>Conclusion</a:t>
            </a:r>
          </a:p>
          <a:p>
            <a:pPr marL="0" indent="0">
              <a:lnSpc>
                <a:spcPct val="100000"/>
              </a:lnSpc>
              <a:spcBef>
                <a:spcPts val="0"/>
              </a:spcBef>
              <a:buNone/>
            </a:pPr>
            <a:r>
              <a:rPr lang="en-US" sz="1600" dirty="0"/>
              <a:t>	Risk Mitigation</a:t>
            </a:r>
          </a:p>
          <a:p>
            <a:pPr marL="0" indent="0">
              <a:lnSpc>
                <a:spcPct val="100000"/>
              </a:lnSpc>
              <a:spcBef>
                <a:spcPts val="0"/>
              </a:spcBef>
              <a:buNone/>
            </a:pPr>
            <a:r>
              <a:rPr lang="en-US" sz="1600" dirty="0"/>
              <a:t>	Conclusion</a:t>
            </a:r>
          </a:p>
          <a:p>
            <a:pPr marL="0" indent="0">
              <a:lnSpc>
                <a:spcPct val="100000"/>
              </a:lnSpc>
              <a:spcBef>
                <a:spcPts val="0"/>
              </a:spcBef>
              <a:buNone/>
            </a:pPr>
            <a:r>
              <a:rPr lang="en-US" sz="1600" b="1" dirty="0"/>
              <a:t>Appendix</a:t>
            </a:r>
          </a:p>
          <a:p>
            <a:pPr marL="0" indent="0">
              <a:buNone/>
            </a:pPr>
            <a:endParaRPr lang="en-US" sz="1000" b="1" dirty="0"/>
          </a:p>
          <a:p>
            <a:pPr marL="0" indent="0">
              <a:buNone/>
            </a:pPr>
            <a:endParaRPr lang="en-US" sz="1000" dirty="0"/>
          </a:p>
          <a:p>
            <a:pPr marL="0" indent="0">
              <a:buNone/>
            </a:pPr>
            <a:r>
              <a:rPr lang="en-US" sz="1000" dirty="0"/>
              <a:t>	</a:t>
            </a:r>
          </a:p>
          <a:p>
            <a:pPr marL="0" indent="0">
              <a:buNone/>
            </a:pPr>
            <a:r>
              <a:rPr lang="en-US" sz="1000" dirty="0"/>
              <a:t>	</a:t>
            </a:r>
          </a:p>
          <a:p>
            <a:pPr marL="0" indent="0">
              <a:buNone/>
            </a:pPr>
            <a:r>
              <a:rPr lang="en-US" sz="1000" dirty="0"/>
              <a:t>	</a:t>
            </a:r>
          </a:p>
          <a:p>
            <a:pPr marL="0" indent="0">
              <a:buNone/>
            </a:pPr>
            <a:r>
              <a:rPr lang="en-US" sz="1000" b="1" dirty="0"/>
              <a:t>	</a:t>
            </a:r>
          </a:p>
          <a:p>
            <a:pPr marL="0" indent="0">
              <a:buNone/>
            </a:pPr>
            <a:r>
              <a:rPr lang="en-US" sz="1000" b="1" dirty="0"/>
              <a:t>	</a:t>
            </a:r>
          </a:p>
        </p:txBody>
      </p:sp>
    </p:spTree>
    <p:extLst>
      <p:ext uri="{BB962C8B-B14F-4D97-AF65-F5344CB8AC3E}">
        <p14:creationId xmlns:p14="http://schemas.microsoft.com/office/powerpoint/2010/main" val="202758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DCF Sensitivity Analysis</a:t>
            </a:r>
          </a:p>
        </p:txBody>
      </p:sp>
      <p:pic>
        <p:nvPicPr>
          <p:cNvPr id="11" name="Picture 10"/>
          <p:cNvPicPr>
            <a:picLocks noChangeAspect="1"/>
          </p:cNvPicPr>
          <p:nvPr/>
        </p:nvPicPr>
        <p:blipFill rotWithShape="1">
          <a:blip r:embed="rId2"/>
          <a:srcRect r="798"/>
          <a:stretch/>
        </p:blipFill>
        <p:spPr>
          <a:xfrm>
            <a:off x="2147847" y="1149489"/>
            <a:ext cx="7893676" cy="4559022"/>
          </a:xfrm>
          <a:prstGeom prst="rect">
            <a:avLst/>
          </a:prstGeom>
        </p:spPr>
      </p:pic>
    </p:spTree>
    <p:extLst>
      <p:ext uri="{BB962C8B-B14F-4D97-AF65-F5344CB8AC3E}">
        <p14:creationId xmlns:p14="http://schemas.microsoft.com/office/powerpoint/2010/main" val="254438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196747" y="3698871"/>
            <a:ext cx="4613334" cy="2560320"/>
          </a:xfrm>
          <a:prstGeom prst="roundRect">
            <a:avLst/>
          </a:prstGeom>
          <a:no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Space</a:t>
            </a:r>
          </a:p>
          <a:p>
            <a:pPr marL="576263" indent="-119063">
              <a:spcAft>
                <a:spcPts val="200"/>
              </a:spcAft>
              <a:buFont typeface="Arial" panose="020B0604020202020204" pitchFamily="34" charset="0"/>
              <a:buChar char="•"/>
            </a:pPr>
            <a:r>
              <a:rPr lang="en-US" sz="1400" dirty="0">
                <a:solidFill>
                  <a:schemeClr val="tx1"/>
                </a:solidFill>
              </a:rPr>
              <a:t>Engages in development and production of satellites, space transportation systems, and strategic, advanced strike &amp; defensive systems.</a:t>
            </a:r>
          </a:p>
          <a:p>
            <a:pPr marL="119063" indent="-119063">
              <a:spcAft>
                <a:spcPts val="200"/>
              </a:spcAft>
              <a:buFont typeface="Arial" panose="020B0604020202020204" pitchFamily="34" charset="0"/>
              <a:buChar char="•"/>
            </a:pPr>
            <a:r>
              <a:rPr lang="en-US" sz="1400" dirty="0">
                <a:solidFill>
                  <a:schemeClr val="tx1"/>
                </a:solidFill>
              </a:rPr>
              <a:t>Programs include NASA’s ORION Spacecraft, USAF GPS III Satellite System, and U.S. Navy Trident II FBM.</a:t>
            </a:r>
          </a:p>
          <a:p>
            <a:pPr marL="119063" indent="-119063">
              <a:spcAft>
                <a:spcPts val="200"/>
              </a:spcAft>
              <a:buFont typeface="Arial" panose="020B0604020202020204" pitchFamily="34" charset="0"/>
              <a:buChar char="•"/>
            </a:pPr>
            <a:r>
              <a:rPr lang="en-US" sz="1400" dirty="0">
                <a:solidFill>
                  <a:schemeClr val="tx1"/>
                </a:solidFill>
              </a:rPr>
              <a:t>Acquisition of Aerojet Rocketdyne is in-progress.</a:t>
            </a:r>
          </a:p>
          <a:p>
            <a:pPr marL="119063" indent="-119063">
              <a:spcAft>
                <a:spcPts val="200"/>
              </a:spcAft>
              <a:buFont typeface="Arial" panose="020B0604020202020204" pitchFamily="34" charset="0"/>
              <a:buChar char="•"/>
            </a:pPr>
            <a:r>
              <a:rPr lang="en-US" sz="1400" dirty="0">
                <a:solidFill>
                  <a:schemeClr val="tx1"/>
                </a:solidFill>
              </a:rPr>
              <a:t>Accounted for $11.9B of net sales in 2020 with the U.S. Government representing 87% and international customers representing 11%. </a:t>
            </a:r>
          </a:p>
        </p:txBody>
      </p:sp>
      <p:sp>
        <p:nvSpPr>
          <p:cNvPr id="15" name="Rounded Rectangle 14"/>
          <p:cNvSpPr/>
          <p:nvPr/>
        </p:nvSpPr>
        <p:spPr>
          <a:xfrm>
            <a:off x="379290" y="3699148"/>
            <a:ext cx="4613334" cy="2560320"/>
          </a:xfrm>
          <a:prstGeom prst="roundRect">
            <a:avLst/>
          </a:prstGeom>
          <a:no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Rotary and Mission Systems</a:t>
            </a:r>
          </a:p>
          <a:p>
            <a:pPr marL="119063" indent="-119063">
              <a:spcAft>
                <a:spcPts val="200"/>
              </a:spcAft>
              <a:buFont typeface="Arial" panose="020B0604020202020204" pitchFamily="34" charset="0"/>
              <a:buChar char="•"/>
            </a:pPr>
            <a:r>
              <a:rPr lang="en-US" sz="1400" dirty="0">
                <a:solidFill>
                  <a:schemeClr val="tx1"/>
                </a:solidFill>
              </a:rPr>
              <a:t>Involved in military and commercial helicopters,       ship and submarine mission systems, sea and land-based missile defense systems, and radar systems.</a:t>
            </a:r>
          </a:p>
          <a:p>
            <a:pPr marL="119063" indent="-119063">
              <a:spcAft>
                <a:spcPts val="200"/>
              </a:spcAft>
              <a:buFont typeface="Arial" panose="020B0604020202020204" pitchFamily="34" charset="0"/>
              <a:buChar char="•"/>
            </a:pPr>
            <a:r>
              <a:rPr lang="en-US" sz="1400" dirty="0">
                <a:solidFill>
                  <a:schemeClr val="tx1"/>
                </a:solidFill>
              </a:rPr>
              <a:t>Programs include the Black Hawk &amp; Sea Hawk helicopters, Aegis Combat System, and CH53K heavy lift helicopter.</a:t>
            </a:r>
          </a:p>
          <a:p>
            <a:pPr marL="119063" indent="-119063">
              <a:spcAft>
                <a:spcPts val="200"/>
              </a:spcAft>
              <a:buFont typeface="Arial" panose="020B0604020202020204" pitchFamily="34" charset="0"/>
              <a:buChar char="•"/>
            </a:pPr>
            <a:r>
              <a:rPr lang="en-US" sz="1400" dirty="0">
                <a:solidFill>
                  <a:schemeClr val="tx1"/>
                </a:solidFill>
              </a:rPr>
              <a:t>Accounted for $16.0B of net sales in 2020 with the U.S. Government representing 72%, international customers at 25%, and U.S. Commercial at 3%.</a:t>
            </a:r>
          </a:p>
        </p:txBody>
      </p:sp>
      <p:sp>
        <p:nvSpPr>
          <p:cNvPr id="14" name="Rounded Rectangle 13"/>
          <p:cNvSpPr/>
          <p:nvPr/>
        </p:nvSpPr>
        <p:spPr>
          <a:xfrm>
            <a:off x="7196747" y="786383"/>
            <a:ext cx="4613334" cy="2560320"/>
          </a:xfrm>
          <a:prstGeom prst="roundRect">
            <a:avLst/>
          </a:prstGeom>
          <a:no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400" b="1" dirty="0">
                <a:solidFill>
                  <a:schemeClr val="tx1"/>
                </a:solidFill>
              </a:rPr>
              <a:t>Missiles and Fire Control</a:t>
            </a:r>
          </a:p>
          <a:p>
            <a:pPr marL="119063" indent="-119063">
              <a:spcAft>
                <a:spcPts val="200"/>
              </a:spcAft>
              <a:buFont typeface="Arial" panose="020B0604020202020204" pitchFamily="34" charset="0"/>
              <a:buChar char="•"/>
            </a:pPr>
            <a:r>
              <a:rPr lang="en-US" sz="1400" dirty="0">
                <a:solidFill>
                  <a:schemeClr val="tx1"/>
                </a:solidFill>
              </a:rPr>
              <a:t>Provides air and missile defense systems, tactical missiles, fire control systems and other services.</a:t>
            </a:r>
          </a:p>
          <a:p>
            <a:pPr marL="119063" indent="-119063">
              <a:spcAft>
                <a:spcPts val="200"/>
              </a:spcAft>
              <a:buFont typeface="Arial" panose="020B0604020202020204" pitchFamily="34" charset="0"/>
              <a:buChar char="•"/>
            </a:pPr>
            <a:r>
              <a:rPr lang="en-US" sz="1400" dirty="0">
                <a:solidFill>
                  <a:schemeClr val="tx1"/>
                </a:solidFill>
              </a:rPr>
              <a:t>Programs include the PAC-3 &amp; THAAD missiles, several missile launch programs, hypersonic weapons and logistical support services.</a:t>
            </a:r>
          </a:p>
          <a:p>
            <a:pPr marL="512763" lvl="1" indent="-111125">
              <a:spcAft>
                <a:spcPts val="200"/>
              </a:spcAft>
              <a:buFont typeface="Arial" panose="020B0604020202020204" pitchFamily="34" charset="0"/>
              <a:buChar char="•"/>
            </a:pPr>
            <a:r>
              <a:rPr lang="en-US" sz="14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400" dirty="0">
              <a:solidFill>
                <a:schemeClr val="tx1"/>
              </a:solidFill>
            </a:endParaRPr>
          </a:p>
        </p:txBody>
      </p:sp>
      <p:sp>
        <p:nvSpPr>
          <p:cNvPr id="7" name="Rounded Rectangle 6"/>
          <p:cNvSpPr/>
          <p:nvPr/>
        </p:nvSpPr>
        <p:spPr>
          <a:xfrm>
            <a:off x="379290" y="786384"/>
            <a:ext cx="4613334" cy="2560320"/>
          </a:xfrm>
          <a:prstGeom prst="roundRect">
            <a:avLst/>
          </a:prstGeom>
          <a:solidFill>
            <a:srgbClr val="BFC1C5"/>
          </a:solid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400" b="1" dirty="0">
                <a:solidFill>
                  <a:schemeClr val="tx1"/>
                </a:solidFill>
              </a:rPr>
              <a:t>Aeronautics</a:t>
            </a:r>
          </a:p>
          <a:p>
            <a:pPr marL="119063" indent="-119063">
              <a:spcAft>
                <a:spcPts val="300"/>
              </a:spcAft>
              <a:buFont typeface="Arial" panose="020B0604020202020204" pitchFamily="34" charset="0"/>
              <a:buChar char="•"/>
            </a:pPr>
            <a:r>
              <a:rPr lang="en-US" sz="1400" dirty="0">
                <a:solidFill>
                  <a:schemeClr val="tx1"/>
                </a:solidFill>
              </a:rPr>
              <a:t>Engaged in advanced military aircrafts and unmanned air vehicles and related technologies.</a:t>
            </a:r>
          </a:p>
          <a:p>
            <a:pPr marL="119063" indent="-119063">
              <a:spcAft>
                <a:spcPts val="300"/>
              </a:spcAft>
              <a:buFont typeface="Arial" panose="020B0604020202020204" pitchFamily="34" charset="0"/>
              <a:buChar char="•"/>
            </a:pPr>
            <a:r>
              <a:rPr lang="en-US" sz="1400" dirty="0">
                <a:solidFill>
                  <a:schemeClr val="tx1"/>
                </a:solidFill>
              </a:rPr>
              <a:t>Programs include the F-35, F-22, F-16, and C-130.</a:t>
            </a:r>
          </a:p>
          <a:p>
            <a:pPr marL="119063" indent="-119063">
              <a:spcAft>
                <a:spcPts val="300"/>
              </a:spcAft>
              <a:buFont typeface="Arial" panose="020B0604020202020204" pitchFamily="34" charset="0"/>
              <a:buChar char="•"/>
            </a:pPr>
            <a:r>
              <a:rPr lang="en-US" sz="1400" dirty="0">
                <a:solidFill>
                  <a:schemeClr val="tx1"/>
                </a:solidFill>
              </a:rPr>
              <a:t>The F-35 Fighter Jet Program is the main program in this segment and constitutes 28% of LMT’s total                 net sales.</a:t>
            </a:r>
          </a:p>
          <a:p>
            <a:pPr marL="119063" indent="-119063">
              <a:spcAft>
                <a:spcPts val="300"/>
              </a:spcAft>
              <a:buFont typeface="Arial" panose="020B0604020202020204" pitchFamily="34" charset="0"/>
              <a:buChar char="•"/>
            </a:pPr>
            <a:r>
              <a:rPr lang="en-US" sz="1400" dirty="0">
                <a:solidFill>
                  <a:schemeClr val="tx1"/>
                </a:solidFill>
              </a:rPr>
              <a:t>Accounted for $26.3B of net sales in 2020 with                  the U.S. Government representing 69% and international customers representing 31%.</a:t>
            </a:r>
            <a:endParaRPr lang="en-US" dirty="0"/>
          </a:p>
          <a:p>
            <a:pPr>
              <a:spcAft>
                <a:spcPts val="300"/>
              </a:spcAft>
            </a:pPr>
            <a:endParaRPr lang="en-US" sz="1400" dirty="0">
              <a:solidFill>
                <a:schemeClr val="tx1"/>
              </a:solidFill>
            </a:endParaRPr>
          </a:p>
        </p:txBody>
      </p:sp>
      <p:sp>
        <p:nvSpPr>
          <p:cNvPr id="2" name="Title 1"/>
          <p:cNvSpPr>
            <a:spLocks noGrp="1"/>
          </p:cNvSpPr>
          <p:nvPr>
            <p:ph type="title"/>
          </p:nvPr>
        </p:nvSpPr>
        <p:spPr/>
        <p:txBody>
          <a:bodyPr/>
          <a:lstStyle/>
          <a:p>
            <a:r>
              <a:rPr lang="en-US" dirty="0"/>
              <a:t>Product overview/segments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27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96747" y="3698871"/>
            <a:ext cx="4613334" cy="2560320"/>
          </a:xfrm>
          <a:prstGeom prst="roundRect">
            <a:avLst/>
          </a:prstGeom>
          <a:no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Space</a:t>
            </a:r>
          </a:p>
          <a:p>
            <a:pPr marL="576263" indent="-119063">
              <a:spcAft>
                <a:spcPts val="200"/>
              </a:spcAft>
              <a:buFont typeface="Arial" panose="020B0604020202020204" pitchFamily="34" charset="0"/>
              <a:buChar char="•"/>
            </a:pPr>
            <a:r>
              <a:rPr lang="en-US" sz="1400" dirty="0">
                <a:solidFill>
                  <a:schemeClr val="tx1"/>
                </a:solidFill>
              </a:rPr>
              <a:t>Engages in development and production of satellites, space transportation systems, and strategic, advanced strike &amp; defensive systems.</a:t>
            </a:r>
          </a:p>
          <a:p>
            <a:pPr marL="119063" indent="-119063">
              <a:spcAft>
                <a:spcPts val="200"/>
              </a:spcAft>
              <a:buFont typeface="Arial" panose="020B0604020202020204" pitchFamily="34" charset="0"/>
              <a:buChar char="•"/>
            </a:pPr>
            <a:r>
              <a:rPr lang="en-US" sz="1400" dirty="0">
                <a:solidFill>
                  <a:schemeClr val="tx1"/>
                </a:solidFill>
              </a:rPr>
              <a:t>Programs include NASA’s ORION Spacecraft, USAF GPS III Satellite System, and U.S. Navy Trident II FBM.</a:t>
            </a:r>
          </a:p>
          <a:p>
            <a:pPr marL="119063" indent="-119063">
              <a:spcAft>
                <a:spcPts val="200"/>
              </a:spcAft>
              <a:buFont typeface="Arial" panose="020B0604020202020204" pitchFamily="34" charset="0"/>
              <a:buChar char="•"/>
            </a:pPr>
            <a:r>
              <a:rPr lang="en-US" sz="1400" dirty="0">
                <a:solidFill>
                  <a:schemeClr val="tx1"/>
                </a:solidFill>
              </a:rPr>
              <a:t>Acquisition of Aerojet Rocketdyne is in-progress.</a:t>
            </a:r>
          </a:p>
          <a:p>
            <a:pPr marL="119063" indent="-119063">
              <a:spcAft>
                <a:spcPts val="200"/>
              </a:spcAft>
              <a:buFont typeface="Arial" panose="020B0604020202020204" pitchFamily="34" charset="0"/>
              <a:buChar char="•"/>
            </a:pPr>
            <a:r>
              <a:rPr lang="en-US" sz="1400" dirty="0">
                <a:solidFill>
                  <a:schemeClr val="tx1"/>
                </a:solidFill>
              </a:rPr>
              <a:t>Accounted for $11.9B of net sales in 2020 with the U.S. Government representing 87% and international customers representing 11%. </a:t>
            </a:r>
          </a:p>
        </p:txBody>
      </p:sp>
      <p:sp>
        <p:nvSpPr>
          <p:cNvPr id="8" name="Rounded Rectangle 7"/>
          <p:cNvSpPr/>
          <p:nvPr/>
        </p:nvSpPr>
        <p:spPr>
          <a:xfrm>
            <a:off x="379290" y="3699148"/>
            <a:ext cx="4613334" cy="2560320"/>
          </a:xfrm>
          <a:prstGeom prst="roundRect">
            <a:avLst/>
          </a:prstGeom>
          <a:no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Rotary and Mission Systems</a:t>
            </a:r>
          </a:p>
          <a:p>
            <a:pPr marL="119063" indent="-119063">
              <a:spcAft>
                <a:spcPts val="200"/>
              </a:spcAft>
              <a:buFont typeface="Arial" panose="020B0604020202020204" pitchFamily="34" charset="0"/>
              <a:buChar char="•"/>
            </a:pPr>
            <a:r>
              <a:rPr lang="en-US" sz="1400" dirty="0">
                <a:solidFill>
                  <a:schemeClr val="tx1"/>
                </a:solidFill>
              </a:rPr>
              <a:t>Involved in military and commercial helicopters,       ship and submarine mission systems, sea and land-based missile defense systems, and radar systems.</a:t>
            </a:r>
          </a:p>
          <a:p>
            <a:pPr marL="119063" indent="-119063">
              <a:spcAft>
                <a:spcPts val="200"/>
              </a:spcAft>
              <a:buFont typeface="Arial" panose="020B0604020202020204" pitchFamily="34" charset="0"/>
              <a:buChar char="•"/>
            </a:pPr>
            <a:r>
              <a:rPr lang="en-US" sz="1400" dirty="0">
                <a:solidFill>
                  <a:schemeClr val="tx1"/>
                </a:solidFill>
              </a:rPr>
              <a:t>Programs include the Black Hawk &amp; Sea Hawk helicopters, Aegis Combat System, and CH53K heavy lift helicopter.</a:t>
            </a:r>
          </a:p>
          <a:p>
            <a:pPr marL="119063" indent="-119063">
              <a:spcAft>
                <a:spcPts val="200"/>
              </a:spcAft>
              <a:buFont typeface="Arial" panose="020B0604020202020204" pitchFamily="34" charset="0"/>
              <a:buChar char="•"/>
            </a:pPr>
            <a:r>
              <a:rPr lang="en-US" sz="1400" dirty="0">
                <a:solidFill>
                  <a:schemeClr val="tx1"/>
                </a:solidFill>
              </a:rPr>
              <a:t>Accounted for $16.0B of net sales in 2020 with the U.S. Government representing 72%, international customers at 25%, and U.S. Commercial at 3%.</a:t>
            </a:r>
          </a:p>
        </p:txBody>
      </p:sp>
      <p:sp>
        <p:nvSpPr>
          <p:cNvPr id="12" name="Rounded Rectangle 11"/>
          <p:cNvSpPr/>
          <p:nvPr/>
        </p:nvSpPr>
        <p:spPr>
          <a:xfrm>
            <a:off x="7196747" y="786383"/>
            <a:ext cx="4613334" cy="2560320"/>
          </a:xfrm>
          <a:prstGeom prst="roundRect">
            <a:avLst/>
          </a:prstGeom>
          <a:solidFill>
            <a:srgbClr val="BFC1C5"/>
          </a:solid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400" b="1" dirty="0">
                <a:solidFill>
                  <a:schemeClr val="tx1"/>
                </a:solidFill>
              </a:rPr>
              <a:t>Missiles and Fire Control</a:t>
            </a:r>
          </a:p>
          <a:p>
            <a:pPr marL="119063" indent="-119063">
              <a:spcAft>
                <a:spcPts val="200"/>
              </a:spcAft>
              <a:buFont typeface="Arial" panose="020B0604020202020204" pitchFamily="34" charset="0"/>
              <a:buChar char="•"/>
            </a:pPr>
            <a:r>
              <a:rPr lang="en-US" sz="1400" dirty="0">
                <a:solidFill>
                  <a:schemeClr val="tx1"/>
                </a:solidFill>
              </a:rPr>
              <a:t>Provides air and missile defense systems, tactical missiles, fire control systems and other services.</a:t>
            </a:r>
          </a:p>
          <a:p>
            <a:pPr marL="119063" indent="-119063">
              <a:spcAft>
                <a:spcPts val="200"/>
              </a:spcAft>
              <a:buFont typeface="Arial" panose="020B0604020202020204" pitchFamily="34" charset="0"/>
              <a:buChar char="•"/>
            </a:pPr>
            <a:r>
              <a:rPr lang="en-US" sz="1400" dirty="0">
                <a:solidFill>
                  <a:schemeClr val="tx1"/>
                </a:solidFill>
              </a:rPr>
              <a:t>Programs include the PAC-3 &amp; THAAD missiles, several missile launch programs, hypersonic weapons and logistical support services.</a:t>
            </a:r>
          </a:p>
          <a:p>
            <a:pPr marL="512763" lvl="1" indent="-111125">
              <a:spcAft>
                <a:spcPts val="200"/>
              </a:spcAft>
              <a:buFont typeface="Arial" panose="020B0604020202020204" pitchFamily="34" charset="0"/>
              <a:buChar char="•"/>
            </a:pPr>
            <a:r>
              <a:rPr lang="en-US" sz="14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400" dirty="0">
              <a:solidFill>
                <a:schemeClr val="tx1"/>
              </a:solidFill>
            </a:endParaRPr>
          </a:p>
        </p:txBody>
      </p:sp>
      <p:sp>
        <p:nvSpPr>
          <p:cNvPr id="7" name="Rounded Rectangle 6"/>
          <p:cNvSpPr/>
          <p:nvPr/>
        </p:nvSpPr>
        <p:spPr>
          <a:xfrm>
            <a:off x="379290" y="786384"/>
            <a:ext cx="4613334" cy="2560320"/>
          </a:xfrm>
          <a:prstGeom prst="roundRect">
            <a:avLst/>
          </a:prstGeom>
          <a:no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400" b="1" dirty="0">
                <a:solidFill>
                  <a:schemeClr val="tx1"/>
                </a:solidFill>
              </a:rPr>
              <a:t>Aeronautics</a:t>
            </a:r>
          </a:p>
          <a:p>
            <a:pPr marL="119063" indent="-119063">
              <a:spcAft>
                <a:spcPts val="300"/>
              </a:spcAft>
              <a:buFont typeface="Arial" panose="020B0604020202020204" pitchFamily="34" charset="0"/>
              <a:buChar char="•"/>
            </a:pPr>
            <a:r>
              <a:rPr lang="en-US" sz="1400" dirty="0">
                <a:solidFill>
                  <a:schemeClr val="tx1"/>
                </a:solidFill>
              </a:rPr>
              <a:t>Engaged in advanced military aircrafts and unmanned air vehicles and related technologies.</a:t>
            </a:r>
          </a:p>
          <a:p>
            <a:pPr marL="119063" indent="-119063">
              <a:spcAft>
                <a:spcPts val="300"/>
              </a:spcAft>
              <a:buFont typeface="Arial" panose="020B0604020202020204" pitchFamily="34" charset="0"/>
              <a:buChar char="•"/>
            </a:pPr>
            <a:r>
              <a:rPr lang="en-US" sz="1400" dirty="0">
                <a:solidFill>
                  <a:schemeClr val="tx1"/>
                </a:solidFill>
              </a:rPr>
              <a:t>Programs include the F-35, F-22, F-16, and C-130.</a:t>
            </a:r>
          </a:p>
          <a:p>
            <a:pPr marL="119063" indent="-119063">
              <a:spcAft>
                <a:spcPts val="300"/>
              </a:spcAft>
              <a:buFont typeface="Arial" panose="020B0604020202020204" pitchFamily="34" charset="0"/>
              <a:buChar char="•"/>
            </a:pPr>
            <a:r>
              <a:rPr lang="en-US" sz="1400" dirty="0">
                <a:solidFill>
                  <a:schemeClr val="tx1"/>
                </a:solidFill>
              </a:rPr>
              <a:t>The F-35 Fighter Jet Program is the main program in this segment and constitutes 28% of LMT’s total                 net sales.</a:t>
            </a:r>
          </a:p>
          <a:p>
            <a:pPr marL="119063" indent="-119063">
              <a:spcAft>
                <a:spcPts val="300"/>
              </a:spcAft>
              <a:buFont typeface="Arial" panose="020B0604020202020204" pitchFamily="34" charset="0"/>
              <a:buChar char="•"/>
            </a:pPr>
            <a:r>
              <a:rPr lang="en-US" sz="1400" dirty="0">
                <a:solidFill>
                  <a:schemeClr val="tx1"/>
                </a:solidFill>
              </a:rPr>
              <a:t>Accounted for $26.3B of net sales in 2020 with                  the U.S. Government representing 69% and international customers representing 31%.</a:t>
            </a:r>
            <a:endParaRPr lang="en-US" dirty="0"/>
          </a:p>
          <a:p>
            <a:pPr>
              <a:spcAft>
                <a:spcPts val="300"/>
              </a:spcAft>
            </a:pPr>
            <a:endParaRPr lang="en-US" sz="1400" dirty="0">
              <a:solidFill>
                <a:schemeClr val="tx1"/>
              </a:solidFill>
            </a:endParaRPr>
          </a:p>
        </p:txBody>
      </p:sp>
      <p:sp>
        <p:nvSpPr>
          <p:cNvPr id="2" name="Title 1"/>
          <p:cNvSpPr>
            <a:spLocks noGrp="1"/>
          </p:cNvSpPr>
          <p:nvPr>
            <p:ph type="title"/>
          </p:nvPr>
        </p:nvSpPr>
        <p:spPr/>
        <p:txBody>
          <a:bodyPr/>
          <a:lstStyle/>
          <a:p>
            <a:r>
              <a:rPr lang="en-US" dirty="0"/>
              <a:t>Product overview/segments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49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196747" y="3698871"/>
            <a:ext cx="4613334" cy="2560320"/>
          </a:xfrm>
          <a:prstGeom prst="roundRect">
            <a:avLst/>
          </a:prstGeom>
          <a:no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Space</a:t>
            </a:r>
          </a:p>
          <a:p>
            <a:pPr marL="576263" indent="-119063">
              <a:spcAft>
                <a:spcPts val="200"/>
              </a:spcAft>
              <a:buFont typeface="Arial" panose="020B0604020202020204" pitchFamily="34" charset="0"/>
              <a:buChar char="•"/>
            </a:pPr>
            <a:r>
              <a:rPr lang="en-US" sz="1400" dirty="0">
                <a:solidFill>
                  <a:schemeClr val="tx1"/>
                </a:solidFill>
              </a:rPr>
              <a:t>Engages in development and production of satellites, space transportation systems, and strategic, advanced strike &amp; defensive systems.</a:t>
            </a:r>
          </a:p>
          <a:p>
            <a:pPr marL="119063" indent="-119063">
              <a:spcAft>
                <a:spcPts val="200"/>
              </a:spcAft>
              <a:buFont typeface="Arial" panose="020B0604020202020204" pitchFamily="34" charset="0"/>
              <a:buChar char="•"/>
            </a:pPr>
            <a:r>
              <a:rPr lang="en-US" sz="1400" dirty="0">
                <a:solidFill>
                  <a:schemeClr val="tx1"/>
                </a:solidFill>
              </a:rPr>
              <a:t>Programs include NASA’s ORION Spacecraft, USAF GPS III Satellite System, and U.S. Navy Trident II FBM.</a:t>
            </a:r>
          </a:p>
          <a:p>
            <a:pPr marL="119063" indent="-119063">
              <a:spcAft>
                <a:spcPts val="200"/>
              </a:spcAft>
              <a:buFont typeface="Arial" panose="020B0604020202020204" pitchFamily="34" charset="0"/>
              <a:buChar char="•"/>
            </a:pPr>
            <a:r>
              <a:rPr lang="en-US" sz="1400" dirty="0">
                <a:solidFill>
                  <a:schemeClr val="tx1"/>
                </a:solidFill>
              </a:rPr>
              <a:t>Acquisition of Aerojet Rocketdyne is in-progress.</a:t>
            </a:r>
          </a:p>
          <a:p>
            <a:pPr marL="119063" indent="-119063">
              <a:spcAft>
                <a:spcPts val="200"/>
              </a:spcAft>
              <a:buFont typeface="Arial" panose="020B0604020202020204" pitchFamily="34" charset="0"/>
              <a:buChar char="•"/>
            </a:pPr>
            <a:r>
              <a:rPr lang="en-US" sz="1400" dirty="0">
                <a:solidFill>
                  <a:schemeClr val="tx1"/>
                </a:solidFill>
              </a:rPr>
              <a:t>Accounted for $11.9B of net sales in 2020 with the U.S. Government representing 87% and international customers representing 11%. </a:t>
            </a:r>
          </a:p>
        </p:txBody>
      </p:sp>
      <p:sp>
        <p:nvSpPr>
          <p:cNvPr id="14" name="Rounded Rectangle 13"/>
          <p:cNvSpPr/>
          <p:nvPr/>
        </p:nvSpPr>
        <p:spPr>
          <a:xfrm>
            <a:off x="7196747" y="786383"/>
            <a:ext cx="4613334" cy="2560320"/>
          </a:xfrm>
          <a:prstGeom prst="roundRect">
            <a:avLst/>
          </a:prstGeom>
          <a:no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400" b="1" dirty="0">
                <a:solidFill>
                  <a:schemeClr val="tx1"/>
                </a:solidFill>
              </a:rPr>
              <a:t>Missiles and Fire Control</a:t>
            </a:r>
          </a:p>
          <a:p>
            <a:pPr marL="119063" indent="-119063">
              <a:spcAft>
                <a:spcPts val="200"/>
              </a:spcAft>
              <a:buFont typeface="Arial" panose="020B0604020202020204" pitchFamily="34" charset="0"/>
              <a:buChar char="•"/>
            </a:pPr>
            <a:r>
              <a:rPr lang="en-US" sz="1400" dirty="0">
                <a:solidFill>
                  <a:schemeClr val="tx1"/>
                </a:solidFill>
              </a:rPr>
              <a:t>Provides air and missile defense systems, tactical missiles, fire control systems and other services.</a:t>
            </a:r>
          </a:p>
          <a:p>
            <a:pPr marL="119063" indent="-119063">
              <a:spcAft>
                <a:spcPts val="200"/>
              </a:spcAft>
              <a:buFont typeface="Arial" panose="020B0604020202020204" pitchFamily="34" charset="0"/>
              <a:buChar char="•"/>
            </a:pPr>
            <a:r>
              <a:rPr lang="en-US" sz="1400" dirty="0">
                <a:solidFill>
                  <a:schemeClr val="tx1"/>
                </a:solidFill>
              </a:rPr>
              <a:t>Programs include the PAC-3 &amp; THAAD missiles, several missile launch programs, hypersonic weapons and logistical support services.</a:t>
            </a:r>
          </a:p>
          <a:p>
            <a:pPr marL="512763" lvl="1" indent="-111125">
              <a:spcAft>
                <a:spcPts val="200"/>
              </a:spcAft>
              <a:buFont typeface="Arial" panose="020B0604020202020204" pitchFamily="34" charset="0"/>
              <a:buChar char="•"/>
            </a:pPr>
            <a:r>
              <a:rPr lang="en-US" sz="14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400" dirty="0">
              <a:solidFill>
                <a:schemeClr val="tx1"/>
              </a:solidFill>
            </a:endParaRPr>
          </a:p>
        </p:txBody>
      </p:sp>
      <p:sp>
        <p:nvSpPr>
          <p:cNvPr id="11" name="Rounded Rectangle 10"/>
          <p:cNvSpPr/>
          <p:nvPr/>
        </p:nvSpPr>
        <p:spPr>
          <a:xfrm>
            <a:off x="379290" y="3699148"/>
            <a:ext cx="4613334" cy="2560320"/>
          </a:xfrm>
          <a:prstGeom prst="roundRect">
            <a:avLst/>
          </a:prstGeom>
          <a:solidFill>
            <a:srgbClr val="BFC1C5"/>
          </a:solid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Rotary and Mission Systems</a:t>
            </a:r>
          </a:p>
          <a:p>
            <a:pPr marL="119063" indent="-119063">
              <a:spcAft>
                <a:spcPts val="200"/>
              </a:spcAft>
              <a:buFont typeface="Arial" panose="020B0604020202020204" pitchFamily="34" charset="0"/>
              <a:buChar char="•"/>
            </a:pPr>
            <a:r>
              <a:rPr lang="en-US" sz="1400" dirty="0">
                <a:solidFill>
                  <a:schemeClr val="tx1"/>
                </a:solidFill>
              </a:rPr>
              <a:t>Involved in military and commercial helicopters,       ship and submarine mission systems, sea and land-based missile defense systems, and radar systems.</a:t>
            </a:r>
          </a:p>
          <a:p>
            <a:pPr marL="119063" indent="-119063">
              <a:spcAft>
                <a:spcPts val="200"/>
              </a:spcAft>
              <a:buFont typeface="Arial" panose="020B0604020202020204" pitchFamily="34" charset="0"/>
              <a:buChar char="•"/>
            </a:pPr>
            <a:r>
              <a:rPr lang="en-US" sz="1400" dirty="0">
                <a:solidFill>
                  <a:schemeClr val="tx1"/>
                </a:solidFill>
              </a:rPr>
              <a:t>Programs include the Black Hawk &amp; Sea Hawk helicopters, Aegis Combat System, and CH53K heavy lift helicopter.</a:t>
            </a:r>
          </a:p>
          <a:p>
            <a:pPr marL="119063" indent="-119063">
              <a:spcAft>
                <a:spcPts val="200"/>
              </a:spcAft>
              <a:buFont typeface="Arial" panose="020B0604020202020204" pitchFamily="34" charset="0"/>
              <a:buChar char="•"/>
            </a:pPr>
            <a:r>
              <a:rPr lang="en-US" sz="1400" dirty="0">
                <a:solidFill>
                  <a:schemeClr val="tx1"/>
                </a:solidFill>
              </a:rPr>
              <a:t>Accounted for $16.0B of net sales in 2020 with the U.S. Government representing 72%, international customers at 25%, and U.S. Commercial at 3%.</a:t>
            </a:r>
          </a:p>
        </p:txBody>
      </p:sp>
      <p:sp>
        <p:nvSpPr>
          <p:cNvPr id="7" name="Rounded Rectangle 6"/>
          <p:cNvSpPr/>
          <p:nvPr/>
        </p:nvSpPr>
        <p:spPr>
          <a:xfrm>
            <a:off x="379290" y="786384"/>
            <a:ext cx="4613334" cy="2560320"/>
          </a:xfrm>
          <a:prstGeom prst="roundRect">
            <a:avLst/>
          </a:prstGeom>
          <a:no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400" b="1" dirty="0">
                <a:solidFill>
                  <a:schemeClr val="tx1"/>
                </a:solidFill>
              </a:rPr>
              <a:t>Aeronautics</a:t>
            </a:r>
          </a:p>
          <a:p>
            <a:pPr marL="119063" indent="-119063">
              <a:spcAft>
                <a:spcPts val="300"/>
              </a:spcAft>
              <a:buFont typeface="Arial" panose="020B0604020202020204" pitchFamily="34" charset="0"/>
              <a:buChar char="•"/>
            </a:pPr>
            <a:r>
              <a:rPr lang="en-US" sz="1400" dirty="0">
                <a:solidFill>
                  <a:schemeClr val="tx1"/>
                </a:solidFill>
              </a:rPr>
              <a:t>Engaged in advanced military aircrafts and unmanned air vehicles and related technologies.</a:t>
            </a:r>
          </a:p>
          <a:p>
            <a:pPr marL="119063" indent="-119063">
              <a:spcAft>
                <a:spcPts val="300"/>
              </a:spcAft>
              <a:buFont typeface="Arial" panose="020B0604020202020204" pitchFamily="34" charset="0"/>
              <a:buChar char="•"/>
            </a:pPr>
            <a:r>
              <a:rPr lang="en-US" sz="1400" dirty="0">
                <a:solidFill>
                  <a:schemeClr val="tx1"/>
                </a:solidFill>
              </a:rPr>
              <a:t>Programs include the F-35, F-22, F-16, and C-130.</a:t>
            </a:r>
          </a:p>
          <a:p>
            <a:pPr marL="119063" indent="-119063">
              <a:spcAft>
                <a:spcPts val="300"/>
              </a:spcAft>
              <a:buFont typeface="Arial" panose="020B0604020202020204" pitchFamily="34" charset="0"/>
              <a:buChar char="•"/>
            </a:pPr>
            <a:r>
              <a:rPr lang="en-US" sz="1400" dirty="0">
                <a:solidFill>
                  <a:schemeClr val="tx1"/>
                </a:solidFill>
              </a:rPr>
              <a:t>The F-35 Fighter Jet Program is the main program in this segment and constitutes 28% of LMT’s total                 net sales.</a:t>
            </a:r>
          </a:p>
          <a:p>
            <a:pPr marL="119063" indent="-119063">
              <a:spcAft>
                <a:spcPts val="300"/>
              </a:spcAft>
              <a:buFont typeface="Arial" panose="020B0604020202020204" pitchFamily="34" charset="0"/>
              <a:buChar char="•"/>
            </a:pPr>
            <a:r>
              <a:rPr lang="en-US" sz="1400" dirty="0">
                <a:solidFill>
                  <a:schemeClr val="tx1"/>
                </a:solidFill>
              </a:rPr>
              <a:t>Accounted for $26.3B of net sales in 2020 with                  the U.S. Government representing 69% and international customers representing 31%.</a:t>
            </a:r>
            <a:endParaRPr lang="en-US" dirty="0"/>
          </a:p>
          <a:p>
            <a:pPr>
              <a:spcAft>
                <a:spcPts val="300"/>
              </a:spcAft>
            </a:pPr>
            <a:endParaRPr lang="en-US" sz="1400" dirty="0">
              <a:solidFill>
                <a:schemeClr val="tx1"/>
              </a:solidFill>
            </a:endParaRPr>
          </a:p>
        </p:txBody>
      </p:sp>
      <p:sp>
        <p:nvSpPr>
          <p:cNvPr id="2" name="Title 1"/>
          <p:cNvSpPr>
            <a:spLocks noGrp="1"/>
          </p:cNvSpPr>
          <p:nvPr>
            <p:ph type="title"/>
          </p:nvPr>
        </p:nvSpPr>
        <p:spPr/>
        <p:txBody>
          <a:bodyPr/>
          <a:lstStyle/>
          <a:p>
            <a:r>
              <a:rPr lang="en-US" dirty="0"/>
              <a:t>Product overview/segments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64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196747" y="786383"/>
            <a:ext cx="4613334" cy="2560320"/>
          </a:xfrm>
          <a:prstGeom prst="roundRect">
            <a:avLst/>
          </a:prstGeom>
          <a:no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400" b="1" dirty="0">
                <a:solidFill>
                  <a:schemeClr val="tx1"/>
                </a:solidFill>
              </a:rPr>
              <a:t>Missiles and Fire Control</a:t>
            </a:r>
          </a:p>
          <a:p>
            <a:pPr marL="119063" indent="-119063">
              <a:spcAft>
                <a:spcPts val="200"/>
              </a:spcAft>
              <a:buFont typeface="Arial" panose="020B0604020202020204" pitchFamily="34" charset="0"/>
              <a:buChar char="•"/>
            </a:pPr>
            <a:r>
              <a:rPr lang="en-US" sz="1400" dirty="0">
                <a:solidFill>
                  <a:schemeClr val="tx1"/>
                </a:solidFill>
              </a:rPr>
              <a:t>Provides air and missile defense systems, tactical missiles, fire control systems and other services.</a:t>
            </a:r>
          </a:p>
          <a:p>
            <a:pPr marL="119063" indent="-119063">
              <a:spcAft>
                <a:spcPts val="200"/>
              </a:spcAft>
              <a:buFont typeface="Arial" panose="020B0604020202020204" pitchFamily="34" charset="0"/>
              <a:buChar char="•"/>
            </a:pPr>
            <a:r>
              <a:rPr lang="en-US" sz="1400" dirty="0">
                <a:solidFill>
                  <a:schemeClr val="tx1"/>
                </a:solidFill>
              </a:rPr>
              <a:t>Programs include the PAC-3 &amp; THAAD missiles, several missile launch programs, hypersonic weapons and logistical support services.</a:t>
            </a:r>
          </a:p>
          <a:p>
            <a:pPr marL="512763" lvl="1" indent="-111125">
              <a:spcAft>
                <a:spcPts val="200"/>
              </a:spcAft>
              <a:buFont typeface="Arial" panose="020B0604020202020204" pitchFamily="34" charset="0"/>
              <a:buChar char="•"/>
            </a:pPr>
            <a:r>
              <a:rPr lang="en-US" sz="14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400" dirty="0">
              <a:solidFill>
                <a:schemeClr val="tx1"/>
              </a:solidFill>
            </a:endParaRPr>
          </a:p>
        </p:txBody>
      </p:sp>
      <p:sp>
        <p:nvSpPr>
          <p:cNvPr id="13" name="Rounded Rectangle 12"/>
          <p:cNvSpPr/>
          <p:nvPr/>
        </p:nvSpPr>
        <p:spPr>
          <a:xfrm>
            <a:off x="7196747" y="3698871"/>
            <a:ext cx="4613334" cy="2560320"/>
          </a:xfrm>
          <a:prstGeom prst="roundRect">
            <a:avLst/>
          </a:prstGeom>
          <a:solidFill>
            <a:srgbClr val="BFC1C5"/>
          </a:solid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Space</a:t>
            </a:r>
          </a:p>
          <a:p>
            <a:pPr marL="576263" indent="-119063">
              <a:spcAft>
                <a:spcPts val="200"/>
              </a:spcAft>
              <a:buFont typeface="Arial" panose="020B0604020202020204" pitchFamily="34" charset="0"/>
              <a:buChar char="•"/>
            </a:pPr>
            <a:r>
              <a:rPr lang="en-US" sz="1400" dirty="0">
                <a:solidFill>
                  <a:schemeClr val="tx1"/>
                </a:solidFill>
              </a:rPr>
              <a:t>Engages in development and production of satellites, space transportation systems, and strategic, advanced strike &amp; defensive systems.</a:t>
            </a:r>
          </a:p>
          <a:p>
            <a:pPr marL="119063" indent="-119063">
              <a:spcAft>
                <a:spcPts val="200"/>
              </a:spcAft>
              <a:buFont typeface="Arial" panose="020B0604020202020204" pitchFamily="34" charset="0"/>
              <a:buChar char="•"/>
            </a:pPr>
            <a:r>
              <a:rPr lang="en-US" sz="1400" dirty="0">
                <a:solidFill>
                  <a:schemeClr val="tx1"/>
                </a:solidFill>
              </a:rPr>
              <a:t>Programs include NASA’s ORION Spacecraft, USAF GPS III Satellite System, and U.S. Navy Trident II FBM.</a:t>
            </a:r>
          </a:p>
          <a:p>
            <a:pPr marL="119063" indent="-119063">
              <a:spcAft>
                <a:spcPts val="200"/>
              </a:spcAft>
              <a:buFont typeface="Arial" panose="020B0604020202020204" pitchFamily="34" charset="0"/>
              <a:buChar char="•"/>
            </a:pPr>
            <a:r>
              <a:rPr lang="en-US" sz="1400" dirty="0">
                <a:solidFill>
                  <a:schemeClr val="tx1"/>
                </a:solidFill>
              </a:rPr>
              <a:t>Acquisition of Aerojet Rocketdyne is in-progress.</a:t>
            </a:r>
          </a:p>
          <a:p>
            <a:pPr marL="119063" indent="-119063">
              <a:spcAft>
                <a:spcPts val="200"/>
              </a:spcAft>
              <a:buFont typeface="Arial" panose="020B0604020202020204" pitchFamily="34" charset="0"/>
              <a:buChar char="•"/>
            </a:pPr>
            <a:r>
              <a:rPr lang="en-US" sz="1400" dirty="0">
                <a:solidFill>
                  <a:schemeClr val="tx1"/>
                </a:solidFill>
              </a:rPr>
              <a:t>Accounted for $11.9B of net sales in 2020 with the U.S. Government representing 87% and international customers representing 11%. </a:t>
            </a:r>
          </a:p>
        </p:txBody>
      </p:sp>
      <p:sp>
        <p:nvSpPr>
          <p:cNvPr id="11" name="Rounded Rectangle 10"/>
          <p:cNvSpPr/>
          <p:nvPr/>
        </p:nvSpPr>
        <p:spPr>
          <a:xfrm>
            <a:off x="379290" y="3699148"/>
            <a:ext cx="4613334" cy="2560320"/>
          </a:xfrm>
          <a:prstGeom prst="roundRect">
            <a:avLst/>
          </a:prstGeom>
          <a:no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Rotary and Mission Systems</a:t>
            </a:r>
          </a:p>
          <a:p>
            <a:pPr marL="119063" indent="-119063">
              <a:spcAft>
                <a:spcPts val="200"/>
              </a:spcAft>
              <a:buFont typeface="Arial" panose="020B0604020202020204" pitchFamily="34" charset="0"/>
              <a:buChar char="•"/>
            </a:pPr>
            <a:r>
              <a:rPr lang="en-US" sz="1400" dirty="0">
                <a:solidFill>
                  <a:schemeClr val="tx1"/>
                </a:solidFill>
              </a:rPr>
              <a:t>Involved in military and commercial helicopters,       ship and submarine mission systems, sea and land-based missile defense systems, and radar systems.</a:t>
            </a:r>
          </a:p>
          <a:p>
            <a:pPr marL="119063" indent="-119063">
              <a:spcAft>
                <a:spcPts val="200"/>
              </a:spcAft>
              <a:buFont typeface="Arial" panose="020B0604020202020204" pitchFamily="34" charset="0"/>
              <a:buChar char="•"/>
            </a:pPr>
            <a:r>
              <a:rPr lang="en-US" sz="1400" dirty="0">
                <a:solidFill>
                  <a:schemeClr val="tx1"/>
                </a:solidFill>
              </a:rPr>
              <a:t>Programs include the Black Hawk &amp; Sea Hawk helicopters, Aegis Combat System, and CH53K heavy lift helicopter.</a:t>
            </a:r>
          </a:p>
          <a:p>
            <a:pPr marL="119063" indent="-119063">
              <a:spcAft>
                <a:spcPts val="200"/>
              </a:spcAft>
              <a:buFont typeface="Arial" panose="020B0604020202020204" pitchFamily="34" charset="0"/>
              <a:buChar char="•"/>
            </a:pPr>
            <a:r>
              <a:rPr lang="en-US" sz="1400" dirty="0">
                <a:solidFill>
                  <a:schemeClr val="tx1"/>
                </a:solidFill>
              </a:rPr>
              <a:t>Accounted for $16.0B of net sales in 2020 with the U.S. Government representing 72%, international customers at 25%, and U.S. Commercial at 3%.</a:t>
            </a:r>
          </a:p>
        </p:txBody>
      </p:sp>
      <p:sp>
        <p:nvSpPr>
          <p:cNvPr id="7" name="Rounded Rectangle 6"/>
          <p:cNvSpPr/>
          <p:nvPr/>
        </p:nvSpPr>
        <p:spPr>
          <a:xfrm>
            <a:off x="379290" y="786384"/>
            <a:ext cx="4613334" cy="2560320"/>
          </a:xfrm>
          <a:prstGeom prst="roundRect">
            <a:avLst/>
          </a:prstGeom>
          <a:no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400" b="1" dirty="0">
                <a:solidFill>
                  <a:schemeClr val="tx1"/>
                </a:solidFill>
              </a:rPr>
              <a:t>Aeronautics</a:t>
            </a:r>
          </a:p>
          <a:p>
            <a:pPr marL="119063" indent="-119063">
              <a:spcAft>
                <a:spcPts val="300"/>
              </a:spcAft>
              <a:buFont typeface="Arial" panose="020B0604020202020204" pitchFamily="34" charset="0"/>
              <a:buChar char="•"/>
            </a:pPr>
            <a:r>
              <a:rPr lang="en-US" sz="1400" dirty="0">
                <a:solidFill>
                  <a:schemeClr val="tx1"/>
                </a:solidFill>
              </a:rPr>
              <a:t>Engaged in advanced military aircrafts and unmanned air vehicles and related technologies.</a:t>
            </a:r>
          </a:p>
          <a:p>
            <a:pPr marL="119063" indent="-119063">
              <a:spcAft>
                <a:spcPts val="300"/>
              </a:spcAft>
              <a:buFont typeface="Arial" panose="020B0604020202020204" pitchFamily="34" charset="0"/>
              <a:buChar char="•"/>
            </a:pPr>
            <a:r>
              <a:rPr lang="en-US" sz="1400" dirty="0">
                <a:solidFill>
                  <a:schemeClr val="tx1"/>
                </a:solidFill>
              </a:rPr>
              <a:t>Programs include the F-35, F-22, F-16, and C-130.</a:t>
            </a:r>
          </a:p>
          <a:p>
            <a:pPr marL="119063" indent="-119063">
              <a:spcAft>
                <a:spcPts val="300"/>
              </a:spcAft>
              <a:buFont typeface="Arial" panose="020B0604020202020204" pitchFamily="34" charset="0"/>
              <a:buChar char="•"/>
            </a:pPr>
            <a:r>
              <a:rPr lang="en-US" sz="1400" dirty="0">
                <a:solidFill>
                  <a:schemeClr val="tx1"/>
                </a:solidFill>
              </a:rPr>
              <a:t>The F-35 Fighter Jet Program is the main program in this segment and constitutes 28% of LMT’s total                 net sales.</a:t>
            </a:r>
          </a:p>
          <a:p>
            <a:pPr marL="119063" indent="-119063">
              <a:spcAft>
                <a:spcPts val="300"/>
              </a:spcAft>
              <a:buFont typeface="Arial" panose="020B0604020202020204" pitchFamily="34" charset="0"/>
              <a:buChar char="•"/>
            </a:pPr>
            <a:r>
              <a:rPr lang="en-US" sz="1400" dirty="0">
                <a:solidFill>
                  <a:schemeClr val="tx1"/>
                </a:solidFill>
              </a:rPr>
              <a:t>Accounted for $26.3B of net sales in 2020 with                  the U.S. Government representing 69% and international customers representing 31%.</a:t>
            </a:r>
            <a:endParaRPr lang="en-US" dirty="0"/>
          </a:p>
          <a:p>
            <a:pPr>
              <a:spcAft>
                <a:spcPts val="300"/>
              </a:spcAft>
            </a:pPr>
            <a:endParaRPr lang="en-US" sz="1400" dirty="0">
              <a:solidFill>
                <a:schemeClr val="tx1"/>
              </a:solidFill>
            </a:endParaRPr>
          </a:p>
        </p:txBody>
      </p:sp>
      <p:sp>
        <p:nvSpPr>
          <p:cNvPr id="2" name="Title 1"/>
          <p:cNvSpPr>
            <a:spLocks noGrp="1"/>
          </p:cNvSpPr>
          <p:nvPr>
            <p:ph type="title"/>
          </p:nvPr>
        </p:nvSpPr>
        <p:spPr/>
        <p:txBody>
          <a:bodyPr/>
          <a:lstStyle/>
          <a:p>
            <a:r>
              <a:rPr lang="en-US" dirty="0"/>
              <a:t>Product overview/segments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704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196747" y="3698871"/>
            <a:ext cx="4613334" cy="2560320"/>
          </a:xfrm>
          <a:prstGeom prst="roundRect">
            <a:avLst/>
          </a:prstGeom>
          <a:no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Space</a:t>
            </a:r>
          </a:p>
          <a:p>
            <a:pPr marL="461963" indent="-115888">
              <a:spcAft>
                <a:spcPts val="200"/>
              </a:spcAft>
              <a:buFont typeface="Arial" panose="020B0604020202020204" pitchFamily="34" charset="0"/>
              <a:buChar char="•"/>
            </a:pPr>
            <a:r>
              <a:rPr lang="en-US" sz="1600" dirty="0">
                <a:solidFill>
                  <a:schemeClr val="tx1"/>
                </a:solidFill>
              </a:rPr>
              <a:t>Accounted for $11.9B of net sales in 2020 with the U.S. Government representing 87% and international customers representing 11%. </a:t>
            </a:r>
          </a:p>
        </p:txBody>
      </p:sp>
      <p:sp>
        <p:nvSpPr>
          <p:cNvPr id="15" name="Rounded Rectangle 14"/>
          <p:cNvSpPr/>
          <p:nvPr/>
        </p:nvSpPr>
        <p:spPr>
          <a:xfrm>
            <a:off x="379290" y="3699148"/>
            <a:ext cx="4613334" cy="2560320"/>
          </a:xfrm>
          <a:prstGeom prst="roundRect">
            <a:avLst/>
          </a:prstGeom>
          <a:no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Rotary and Mission Systems</a:t>
            </a:r>
          </a:p>
          <a:p>
            <a:pPr marL="119063" indent="-119063">
              <a:spcAft>
                <a:spcPts val="200"/>
              </a:spcAft>
              <a:buFont typeface="Arial" panose="020B0604020202020204" pitchFamily="34" charset="0"/>
              <a:buChar char="•"/>
            </a:pPr>
            <a:r>
              <a:rPr lang="en-US" sz="1600" dirty="0">
                <a:solidFill>
                  <a:schemeClr val="tx1"/>
                </a:solidFill>
              </a:rPr>
              <a:t>Accounted for $16.0B of net sales in 2020  with the U.S. Government representing 72%, international customers at 25%, and U.S. Commercial at 3%.</a:t>
            </a:r>
          </a:p>
        </p:txBody>
      </p:sp>
      <p:sp>
        <p:nvSpPr>
          <p:cNvPr id="14" name="Rounded Rectangle 13"/>
          <p:cNvSpPr/>
          <p:nvPr/>
        </p:nvSpPr>
        <p:spPr>
          <a:xfrm>
            <a:off x="7196747" y="786383"/>
            <a:ext cx="4613334" cy="2560320"/>
          </a:xfrm>
          <a:prstGeom prst="roundRect">
            <a:avLst/>
          </a:prstGeom>
          <a:no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600" b="1" dirty="0">
                <a:solidFill>
                  <a:schemeClr val="tx1"/>
                </a:solidFill>
              </a:rPr>
              <a:t>Missiles and Fire Control</a:t>
            </a:r>
          </a:p>
          <a:p>
            <a:pPr marL="115888" lvl="1" indent="-115888">
              <a:spcAft>
                <a:spcPts val="200"/>
              </a:spcAft>
              <a:buFont typeface="Arial" panose="020B0604020202020204" pitchFamily="34" charset="0"/>
              <a:buChar char="•"/>
            </a:pPr>
            <a:r>
              <a:rPr lang="en-US" sz="16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600" dirty="0">
              <a:solidFill>
                <a:schemeClr val="tx1"/>
              </a:solidFill>
            </a:endParaRPr>
          </a:p>
        </p:txBody>
      </p:sp>
      <p:sp>
        <p:nvSpPr>
          <p:cNvPr id="7" name="Rounded Rectangle 6"/>
          <p:cNvSpPr/>
          <p:nvPr/>
        </p:nvSpPr>
        <p:spPr>
          <a:xfrm>
            <a:off x="379290" y="786384"/>
            <a:ext cx="4613334" cy="2560320"/>
          </a:xfrm>
          <a:prstGeom prst="roundRect">
            <a:avLst/>
          </a:prstGeom>
          <a:solidFill>
            <a:srgbClr val="BFC1C5"/>
          </a:solid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600" b="1" dirty="0">
                <a:solidFill>
                  <a:schemeClr val="tx1"/>
                </a:solidFill>
              </a:rPr>
              <a:t>Aeronautics</a:t>
            </a:r>
          </a:p>
          <a:p>
            <a:pPr marL="119063" indent="-119063">
              <a:spcAft>
                <a:spcPts val="300"/>
              </a:spcAft>
              <a:buFont typeface="Arial" panose="020B0604020202020204" pitchFamily="34" charset="0"/>
              <a:buChar char="•"/>
            </a:pPr>
            <a:r>
              <a:rPr lang="en-US" sz="1600" dirty="0">
                <a:solidFill>
                  <a:schemeClr val="tx1"/>
                </a:solidFill>
              </a:rPr>
              <a:t>Accounted for $26.3B of net sales in 2020 with                  the U.S. Government representing 69% and international customers representing 31%.</a:t>
            </a:r>
            <a:endParaRPr lang="en-US" sz="2000" dirty="0"/>
          </a:p>
          <a:p>
            <a:pPr algn="ctr">
              <a:spcAft>
                <a:spcPts val="300"/>
              </a:spcAft>
            </a:pPr>
            <a:endParaRPr lang="en-US" sz="1600" dirty="0">
              <a:solidFill>
                <a:schemeClr val="tx1"/>
              </a:solidFill>
            </a:endParaRPr>
          </a:p>
        </p:txBody>
      </p:sp>
      <p:sp>
        <p:nvSpPr>
          <p:cNvPr id="2" name="Title 1"/>
          <p:cNvSpPr>
            <a:spLocks noGrp="1"/>
          </p:cNvSpPr>
          <p:nvPr>
            <p:ph type="title"/>
          </p:nvPr>
        </p:nvSpPr>
        <p:spPr/>
        <p:txBody>
          <a:bodyPr/>
          <a:lstStyle/>
          <a:p>
            <a:r>
              <a:rPr lang="en-US" dirty="0"/>
              <a:t>Product 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3"/>
          </a:graphicData>
        </a:graphic>
      </p:graphicFrame>
      <p:pic>
        <p:nvPicPr>
          <p:cNvPr id="1028" name="Picture 4" descr="Fighter Jet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716" y="2042735"/>
            <a:ext cx="1246218" cy="1246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ile Icon Png - Missile Symbol , Transparent Cartoon, Free Cliparts &amp;  Silhouettes - Net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3125" l="4130" r="97174">
                        <a14:foregroundMark x1="82391" y1="20104" x2="82391" y2="20104"/>
                        <a14:foregroundMark x1="42609" y1="71146" x2="42609" y2="71146"/>
                        <a14:foregroundMark x1="23043" y1="53021" x2="23043" y2="53021"/>
                      </a14:backgroundRemoval>
                    </a14:imgEffect>
                  </a14:imgLayer>
                </a14:imgProps>
              </a:ext>
              <a:ext uri="{28A0092B-C50C-407E-A947-70E740481C1C}">
                <a14:useLocalDpi xmlns:a14="http://schemas.microsoft.com/office/drawing/2010/main" val="0"/>
              </a:ext>
            </a:extLst>
          </a:blip>
          <a:srcRect/>
          <a:stretch>
            <a:fillRect/>
          </a:stretch>
        </p:blipFill>
        <p:spPr bwMode="auto">
          <a:xfrm>
            <a:off x="9047747" y="2184226"/>
            <a:ext cx="923102" cy="963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tellite Space Communication Broadcasting Svg Png Icon Free Download  (#543048) - OnlineWebFonts.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87210" y="5223738"/>
            <a:ext cx="844177" cy="84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42179" y="6621515"/>
            <a:ext cx="1467902" cy="230832"/>
          </a:xfrm>
          <a:prstGeom prst="rect">
            <a:avLst/>
          </a:prstGeom>
          <a:noFill/>
        </p:spPr>
        <p:txBody>
          <a:bodyPr wrap="square" rtlCol="0">
            <a:spAutoFit/>
          </a:bodyPr>
          <a:lstStyle/>
          <a:p>
            <a:r>
              <a:rPr lang="en-US" sz="900" dirty="0">
                <a:solidFill>
                  <a:schemeClr val="bg1"/>
                </a:solidFill>
              </a:rPr>
              <a:t>% of Total Revenue</a:t>
            </a:r>
          </a:p>
        </p:txBody>
      </p:sp>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6944" b="85093" l="0" r="100000"/>
                    </a14:imgEffect>
                  </a14:imgLayer>
                </a14:imgProps>
              </a:ext>
            </a:extLst>
          </a:blip>
          <a:srcRect t="13581" b="21024"/>
          <a:stretch/>
        </p:blipFill>
        <p:spPr>
          <a:xfrm>
            <a:off x="2060716" y="5215981"/>
            <a:ext cx="1219661" cy="861414"/>
          </a:xfrm>
          <a:prstGeom prst="rect">
            <a:avLst/>
          </a:prstGeom>
        </p:spPr>
      </p:pic>
    </p:spTree>
    <p:extLst>
      <p:ext uri="{BB962C8B-B14F-4D97-AF65-F5344CB8AC3E}">
        <p14:creationId xmlns:p14="http://schemas.microsoft.com/office/powerpoint/2010/main" val="2241074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Pentagon Spending</a:t>
            </a:r>
          </a:p>
        </p:txBody>
      </p:sp>
      <p:sp>
        <p:nvSpPr>
          <p:cNvPr id="18" name="Rectangle 17">
            <a:extLst>
              <a:ext uri="{FF2B5EF4-FFF2-40B4-BE49-F238E27FC236}">
                <a16:creationId xmlns:a16="http://schemas.microsoft.com/office/drawing/2014/main" id="{BFF3DA1E-5E61-4C90-AEB7-429CC5D0751F}"/>
              </a:ext>
            </a:extLst>
          </p:cNvPr>
          <p:cNvSpPr/>
          <p:nvPr/>
        </p:nvSpPr>
        <p:spPr>
          <a:xfrm>
            <a:off x="379290" y="777994"/>
            <a:ext cx="11430791" cy="2651006"/>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chemeClr val="tx1"/>
                </a:solidFill>
              </a:rPr>
              <a:t>Harper, Jon. “What a Biden Presidency Means for Defense.” </a:t>
            </a:r>
            <a:r>
              <a:rPr lang="en-US" sz="1400" i="1" dirty="0">
                <a:solidFill>
                  <a:schemeClr val="tx1"/>
                </a:solidFill>
              </a:rPr>
              <a:t>National Defense</a:t>
            </a:r>
            <a:r>
              <a:rPr lang="en-US" sz="1400" dirty="0">
                <a:solidFill>
                  <a:schemeClr val="tx1"/>
                </a:solidFill>
              </a:rPr>
              <a:t>, 14 Dec. 2020, </a:t>
            </a:r>
            <a:r>
              <a:rPr lang="en-US" sz="1400" dirty="0">
                <a:solidFill>
                  <a:schemeClr val="tx1"/>
                </a:solidFill>
                <a:hlinkClick r:id="rId2"/>
              </a:rPr>
              <a:t>www.nationaldefensemagazine.org/articles/2020/12/14/what-a-biden-presidency-means-for-defense</a:t>
            </a:r>
            <a:r>
              <a:rPr lang="en-US" sz="1400" dirty="0">
                <a:solidFill>
                  <a:schemeClr val="tx1"/>
                </a:solidFill>
              </a:rPr>
              <a:t>.</a:t>
            </a:r>
          </a:p>
          <a:p>
            <a:pPr>
              <a:spcAft>
                <a:spcPts val="600"/>
              </a:spcAft>
            </a:pPr>
            <a:r>
              <a:rPr lang="en-US" sz="1400" dirty="0">
                <a:solidFill>
                  <a:schemeClr val="tx1"/>
                </a:solidFill>
              </a:rPr>
              <a:t>They report:</a:t>
            </a:r>
          </a:p>
          <a:p>
            <a:pPr>
              <a:spcAft>
                <a:spcPts val="600"/>
              </a:spcAft>
            </a:pPr>
            <a:r>
              <a:rPr lang="en-US" sz="1400" dirty="0">
                <a:solidFill>
                  <a:schemeClr val="tx1"/>
                </a:solidFill>
              </a:rPr>
              <a:t>However, Robert Work, former deputy secretary of defense in the Obama administration, doesn’t anticipate a huge decrease in outlays.</a:t>
            </a:r>
          </a:p>
          <a:p>
            <a:pPr>
              <a:spcAft>
                <a:spcPts val="600"/>
              </a:spcAft>
            </a:pPr>
            <a:r>
              <a:rPr lang="en-US" sz="1400" dirty="0">
                <a:solidFill>
                  <a:schemeClr val="tx1"/>
                </a:solidFill>
              </a:rPr>
              <a:t>“Fiscal year 2021 will be flat and unchanged,” he said during a recent panel hosted by the Center for a New American Security. “FY ’22 I still think will be flat. And when I say flat [that means] plus or minus 2 percent. … No major deviations. Beyond that, it’s hard to see. It could go one or two ways: in the near term, plus or minus percent; after ’22 it could go down a bit more but I don’t expect a major decline.” </a:t>
            </a:r>
          </a:p>
          <a:p>
            <a:pPr>
              <a:spcAft>
                <a:spcPts val="600"/>
              </a:spcAft>
            </a:pPr>
            <a:r>
              <a:rPr lang="en-US" sz="1400" dirty="0">
                <a:solidFill>
                  <a:schemeClr val="tx1"/>
                </a:solidFill>
                <a:latin typeface="Cambria" panose="02040503050406030204" pitchFamily="18" charset="0"/>
                <a:ea typeface="Cambria" panose="02040503050406030204" pitchFamily="18" charset="0"/>
              </a:rPr>
              <a:t>Diem Salmon, the former budget director for the Senate Armed Services Committee, was relatively bullish on military funding.</a:t>
            </a:r>
          </a:p>
          <a:p>
            <a:pPr>
              <a:spcAft>
                <a:spcPts val="600"/>
              </a:spcAft>
            </a:pPr>
            <a:r>
              <a:rPr lang="en-US" sz="1400" dirty="0">
                <a:solidFill>
                  <a:schemeClr val="tx1"/>
                </a:solidFill>
                <a:latin typeface="Cambria" panose="02040503050406030204" pitchFamily="18" charset="0"/>
                <a:ea typeface="Cambria" panose="02040503050406030204" pitchFamily="18" charset="0"/>
              </a:rPr>
              <a:t>“I do not buy into the idea that it’s going to go down,” she said. “They’re going to have to come to a bipartisan agreement on the budget topline, and I don’t see anybody moving away from tying domestic and defense spending together.”</a:t>
            </a:r>
          </a:p>
        </p:txBody>
      </p:sp>
      <p:sp>
        <p:nvSpPr>
          <p:cNvPr id="20" name="Rectangle 19">
            <a:extLst>
              <a:ext uri="{FF2B5EF4-FFF2-40B4-BE49-F238E27FC236}">
                <a16:creationId xmlns:a16="http://schemas.microsoft.com/office/drawing/2014/main" id="{FD70E8FC-8B25-4CFA-A440-233460C206F1}"/>
              </a:ext>
            </a:extLst>
          </p:cNvPr>
          <p:cNvSpPr/>
          <p:nvPr/>
        </p:nvSpPr>
        <p:spPr>
          <a:xfrm>
            <a:off x="379291" y="3616256"/>
            <a:ext cx="11430790" cy="2656725"/>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latin typeface="Cambria" panose="02040503050406030204" pitchFamily="18" charset="0"/>
                <a:ea typeface="Cambria" panose="02040503050406030204" pitchFamily="18" charset="0"/>
              </a:rPr>
              <a:t>Stone, Mike. “Biden Will Struggle to Cut Defense Spending despite Pressure.” Reuters, 25 Nov. 2020, </a:t>
            </a:r>
            <a:r>
              <a:rPr lang="en-US" sz="1400" dirty="0">
                <a:solidFill>
                  <a:schemeClr val="tx1"/>
                </a:solidFill>
                <a:latin typeface="Cambria" panose="02040503050406030204" pitchFamily="18" charset="0"/>
                <a:ea typeface="Cambria" panose="02040503050406030204" pitchFamily="18" charset="0"/>
                <a:hlinkClick r:id="rId3"/>
              </a:rPr>
              <a:t>www.reuters.com/article/usa-biden-defense-spending-idUSKBN285359</a:t>
            </a:r>
            <a:r>
              <a:rPr lang="en-US" sz="1400" dirty="0">
                <a:solidFill>
                  <a:schemeClr val="tx1"/>
                </a:solidFill>
                <a:latin typeface="Cambria" panose="02040503050406030204" pitchFamily="18" charset="0"/>
                <a:ea typeface="Cambria" panose="02040503050406030204" pitchFamily="18" charset="0"/>
              </a:rPr>
              <a:t>.  </a:t>
            </a:r>
          </a:p>
          <a:p>
            <a:r>
              <a:rPr lang="en-US" sz="1400" dirty="0">
                <a:solidFill>
                  <a:schemeClr val="tx1"/>
                </a:solidFill>
                <a:latin typeface="Cambria" panose="02040503050406030204" pitchFamily="18" charset="0"/>
                <a:ea typeface="Cambria" panose="02040503050406030204" pitchFamily="18" charset="0"/>
              </a:rPr>
              <a:t>They report:</a:t>
            </a:r>
          </a:p>
          <a:p>
            <a:r>
              <a:rPr lang="en-US" sz="1400" dirty="0">
                <a:solidFill>
                  <a:schemeClr val="tx1"/>
                </a:solidFill>
                <a:latin typeface="Cambria" panose="02040503050406030204" pitchFamily="18" charset="0"/>
                <a:ea typeface="Cambria" panose="02040503050406030204" pitchFamily="18" charset="0"/>
              </a:rPr>
              <a:t>“Even if Democrats end up taking the Senate, I don’t think they’ll want to start putting in cuts for defense right away,” said Todd Harrison the director of Defense Budget Analysis at Center for Strategic and International Studies adding, “because we’ll still be in, or slowly emerging from, this recession.”</a:t>
            </a:r>
          </a:p>
          <a:p>
            <a:r>
              <a:rPr lang="en-US" sz="1400" dirty="0">
                <a:solidFill>
                  <a:schemeClr val="tx1"/>
                </a:solidFill>
                <a:latin typeface="Cambria" panose="02040503050406030204" pitchFamily="18" charset="0"/>
                <a:ea typeface="Cambria" panose="02040503050406030204" pitchFamily="18" charset="0"/>
              </a:rPr>
              <a:t>For that reason deep defense cuts may not be popular with many moderate Democrats either, a former Pentagon official added. The economic impacts of a weapons order are far-flung. Experts say each defense job often indirectly contributes to three or four additional jobs in a community, making them the type of jobs politicians will go out of their way to protect.</a:t>
            </a:r>
          </a:p>
          <a:p>
            <a:r>
              <a:rPr lang="en-US" sz="1400" dirty="0">
                <a:solidFill>
                  <a:schemeClr val="tx1"/>
                </a:solidFill>
                <a:latin typeface="Cambria" panose="02040503050406030204" pitchFamily="18" charset="0"/>
                <a:ea typeface="Cambria" panose="02040503050406030204" pitchFamily="18" charset="0"/>
              </a:rPr>
              <a:t>The Pentagon’s own budget projections “would be relatively flat through 2025, averaging about $707 billion per year in 2021 dollars,” the Congressional Budget Office said in a September analysis.</a:t>
            </a:r>
          </a:p>
        </p:txBody>
      </p:sp>
    </p:spTree>
    <p:extLst>
      <p:ext uri="{BB962C8B-B14F-4D97-AF65-F5344CB8AC3E}">
        <p14:creationId xmlns:p14="http://schemas.microsoft.com/office/powerpoint/2010/main" val="1697050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F-35 Concerns</a:t>
            </a:r>
          </a:p>
        </p:txBody>
      </p:sp>
      <p:sp>
        <p:nvSpPr>
          <p:cNvPr id="18" name="Rectangle 17">
            <a:extLst>
              <a:ext uri="{FF2B5EF4-FFF2-40B4-BE49-F238E27FC236}">
                <a16:creationId xmlns:a16="http://schemas.microsoft.com/office/drawing/2014/main" id="{BFF3DA1E-5E61-4C90-AEB7-429CC5D0751F}"/>
              </a:ext>
            </a:extLst>
          </p:cNvPr>
          <p:cNvSpPr/>
          <p:nvPr/>
        </p:nvSpPr>
        <p:spPr>
          <a:xfrm>
            <a:off x="4916129" y="777993"/>
            <a:ext cx="6893952" cy="5259013"/>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chemeClr val="tx1"/>
                </a:solidFill>
                <a:latin typeface="Cambria" panose="02040503050406030204" pitchFamily="18" charset="0"/>
                <a:ea typeface="Cambria" panose="02040503050406030204" pitchFamily="18" charset="0"/>
              </a:rPr>
              <a:t>Shiner, Interviews by Linda. “F-35: What The Pilots Say.” Air &amp;amp; Space Magazine, Air &amp;amp; Space Magazine, 22 Mar. 2019, </a:t>
            </a:r>
            <a:r>
              <a:rPr lang="en-US" sz="1400" dirty="0">
                <a:solidFill>
                  <a:schemeClr val="tx1"/>
                </a:solidFill>
                <a:latin typeface="Cambria" panose="02040503050406030204" pitchFamily="18" charset="0"/>
                <a:ea typeface="Cambria" panose="02040503050406030204" pitchFamily="18" charset="0"/>
                <a:hlinkClick r:id="rId2"/>
              </a:rPr>
              <a:t>www.airspacemag.com/military-aviation/f-35-faces-most-critical-test-180971734/</a:t>
            </a:r>
            <a:r>
              <a:rPr lang="en-US" sz="1400" dirty="0">
                <a:solidFill>
                  <a:schemeClr val="tx1"/>
                </a:solidFill>
                <a:latin typeface="Cambria" panose="02040503050406030204" pitchFamily="18" charset="0"/>
                <a:ea typeface="Cambria" panose="02040503050406030204" pitchFamily="18" charset="0"/>
              </a:rPr>
              <a:t>. </a:t>
            </a:r>
          </a:p>
          <a:p>
            <a:pPr>
              <a:spcAft>
                <a:spcPts val="600"/>
              </a:spcAft>
            </a:pPr>
            <a:r>
              <a:rPr lang="en-US" sz="1400" dirty="0">
                <a:solidFill>
                  <a:schemeClr val="tx1"/>
                </a:solidFill>
                <a:latin typeface="Cambria" panose="02040503050406030204" pitchFamily="18" charset="0"/>
                <a:ea typeface="Cambria" panose="02040503050406030204" pitchFamily="18" charset="0"/>
              </a:rPr>
              <a:t>They Report:</a:t>
            </a:r>
          </a:p>
          <a:p>
            <a:pPr>
              <a:spcAft>
                <a:spcPts val="600"/>
              </a:spcAft>
            </a:pPr>
            <a:r>
              <a:rPr lang="en-US" sz="1400" dirty="0">
                <a:solidFill>
                  <a:schemeClr val="tx1"/>
                </a:solidFill>
                <a:latin typeface="Cambria" panose="02040503050406030204" pitchFamily="18" charset="0"/>
                <a:ea typeface="Cambria" panose="02040503050406030204" pitchFamily="18" charset="0"/>
              </a:rPr>
              <a:t>Lieutenant Colonel “Chip” </a:t>
            </a:r>
            <a:r>
              <a:rPr lang="en-US" sz="1400" dirty="0" err="1">
                <a:solidFill>
                  <a:schemeClr val="tx1"/>
                </a:solidFill>
                <a:latin typeface="Cambria" panose="02040503050406030204" pitchFamily="18" charset="0"/>
                <a:ea typeface="Cambria" panose="02040503050406030204" pitchFamily="18" charset="0"/>
              </a:rPr>
              <a:t>Berke</a:t>
            </a:r>
            <a:r>
              <a:rPr lang="en-US" sz="1400" dirty="0">
                <a:solidFill>
                  <a:schemeClr val="tx1"/>
                </a:solidFill>
                <a:latin typeface="Cambria" panose="02040503050406030204" pitchFamily="18" charset="0"/>
                <a:ea typeface="Cambria" panose="02040503050406030204" pitchFamily="18" charset="0"/>
              </a:rPr>
              <a:t> | USMC:</a:t>
            </a:r>
          </a:p>
          <a:p>
            <a:pPr>
              <a:spcAft>
                <a:spcPts val="600"/>
              </a:spcAft>
            </a:pPr>
            <a:r>
              <a:rPr lang="en-US" sz="1400" dirty="0">
                <a:solidFill>
                  <a:schemeClr val="tx1"/>
                </a:solidFill>
                <a:latin typeface="Cambria" panose="02040503050406030204" pitchFamily="18" charset="0"/>
                <a:ea typeface="Cambria" panose="02040503050406030204" pitchFamily="18" charset="0"/>
              </a:rPr>
              <a:t>	“In an F-35, one of the most enjoyable things is being virtually undetectable 	until it’s way, way, way too late for the threat...that’s why I have extreme 	faith that the [F-35] will be the most dominant aircraft ever built.”</a:t>
            </a:r>
          </a:p>
          <a:p>
            <a:pPr>
              <a:spcAft>
                <a:spcPts val="600"/>
              </a:spcAft>
            </a:pPr>
            <a:r>
              <a:rPr lang="en-US" sz="1400" dirty="0">
                <a:solidFill>
                  <a:schemeClr val="tx1"/>
                </a:solidFill>
                <a:latin typeface="Cambria" panose="02040503050406030204" pitchFamily="18" charset="0"/>
                <a:ea typeface="Cambria" panose="02040503050406030204" pitchFamily="18" charset="0"/>
              </a:rPr>
              <a:t>Every pilot discussed the importance of survivability and situational awareness in their jets, and all agreed that the F-35 was by far the best in class for it.</a:t>
            </a:r>
          </a:p>
          <a:p>
            <a:pPr>
              <a:spcAft>
                <a:spcPts val="600"/>
              </a:spcAft>
            </a:pPr>
            <a:r>
              <a:rPr lang="en-US" sz="1400" dirty="0">
                <a:solidFill>
                  <a:schemeClr val="tx1"/>
                </a:solidFill>
                <a:latin typeface="Cambria" panose="02040503050406030204" pitchFamily="18" charset="0"/>
                <a:ea typeface="Cambria" panose="02040503050406030204" pitchFamily="18" charset="0"/>
              </a:rPr>
              <a:t>The only aircraft any pilot would say even came close to rivaling it is the F-22, also manufactured by Lockheed Martin.</a:t>
            </a:r>
          </a:p>
        </p:txBody>
      </p:sp>
      <p:pic>
        <p:nvPicPr>
          <p:cNvPr id="5" name="Picture 4">
            <a:extLst>
              <a:ext uri="{FF2B5EF4-FFF2-40B4-BE49-F238E27FC236}">
                <a16:creationId xmlns:a16="http://schemas.microsoft.com/office/drawing/2014/main" id="{0289DCA0-01ED-45F2-B487-FC0C11F14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90" y="689906"/>
            <a:ext cx="4234310" cy="5259013"/>
          </a:xfrm>
          <a:prstGeom prst="rect">
            <a:avLst/>
          </a:prstGeom>
        </p:spPr>
      </p:pic>
      <p:sp>
        <p:nvSpPr>
          <p:cNvPr id="6" name="TextBox 5">
            <a:extLst>
              <a:ext uri="{FF2B5EF4-FFF2-40B4-BE49-F238E27FC236}">
                <a16:creationId xmlns:a16="http://schemas.microsoft.com/office/drawing/2014/main" id="{72B2F7ED-25CB-417F-9C65-57CA6C1A1457}"/>
              </a:ext>
            </a:extLst>
          </p:cNvPr>
          <p:cNvSpPr txBox="1"/>
          <p:nvPr/>
        </p:nvSpPr>
        <p:spPr>
          <a:xfrm>
            <a:off x="305838" y="5911752"/>
            <a:ext cx="3640512" cy="461665"/>
          </a:xfrm>
          <a:prstGeom prst="rect">
            <a:avLst/>
          </a:prstGeom>
          <a:noFill/>
        </p:spPr>
        <p:txBody>
          <a:bodyPr wrap="square" rtlCol="0">
            <a:spAutoFit/>
          </a:bodyPr>
          <a:lstStyle/>
          <a:p>
            <a:r>
              <a:rPr lang="en-US" sz="800" dirty="0"/>
              <a:t>Lieutenant Colonel “Chip” | USMC</a:t>
            </a:r>
          </a:p>
          <a:p>
            <a:r>
              <a:rPr lang="en-US" sz="800" dirty="0"/>
              <a:t>“I have extreme faith that [the F-35] will be the most dominant aircraft ever built.”</a:t>
            </a:r>
          </a:p>
        </p:txBody>
      </p:sp>
    </p:spTree>
    <p:extLst>
      <p:ext uri="{BB962C8B-B14F-4D97-AF65-F5344CB8AC3E}">
        <p14:creationId xmlns:p14="http://schemas.microsoft.com/office/powerpoint/2010/main" val="389017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F-35 Concerns</a:t>
            </a:r>
          </a:p>
        </p:txBody>
      </p:sp>
      <p:sp>
        <p:nvSpPr>
          <p:cNvPr id="18" name="Rectangle 17">
            <a:extLst>
              <a:ext uri="{FF2B5EF4-FFF2-40B4-BE49-F238E27FC236}">
                <a16:creationId xmlns:a16="http://schemas.microsoft.com/office/drawing/2014/main" id="{BFF3DA1E-5E61-4C90-AEB7-429CC5D0751F}"/>
              </a:ext>
            </a:extLst>
          </p:cNvPr>
          <p:cNvSpPr/>
          <p:nvPr/>
        </p:nvSpPr>
        <p:spPr>
          <a:xfrm>
            <a:off x="379290" y="799493"/>
            <a:ext cx="11430791" cy="5259013"/>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err="1">
                <a:solidFill>
                  <a:schemeClr val="tx1"/>
                </a:solidFill>
                <a:latin typeface="Cambria" panose="02040503050406030204" pitchFamily="18" charset="0"/>
                <a:ea typeface="Cambria" panose="02040503050406030204" pitchFamily="18" charset="0"/>
              </a:rPr>
              <a:t>Deptula</a:t>
            </a:r>
            <a:r>
              <a:rPr lang="en-US" sz="1400" dirty="0">
                <a:solidFill>
                  <a:schemeClr val="tx1"/>
                </a:solidFill>
                <a:latin typeface="Cambria" panose="02040503050406030204" pitchFamily="18" charset="0"/>
                <a:ea typeface="Cambria" panose="02040503050406030204" pitchFamily="18" charset="0"/>
              </a:rPr>
              <a:t>, Dave. “F-35 Is Performing Far Better Than Critics Would Have You Think.” Forbes, Forbes Magazine, 20 July 2020, </a:t>
            </a:r>
            <a:r>
              <a:rPr lang="en-US" sz="1400" dirty="0">
                <a:solidFill>
                  <a:schemeClr val="tx1"/>
                </a:solidFill>
                <a:latin typeface="Cambria" panose="02040503050406030204" pitchFamily="18" charset="0"/>
                <a:ea typeface="Cambria" panose="02040503050406030204" pitchFamily="18" charset="0"/>
                <a:hlinkClick r:id="rId2"/>
              </a:rPr>
              <a:t>www.forbes.com/sites/davedeptula/2020/07/20/f-35-problem-child-or-on-track-for-success/?sh=499e46fc15d1</a:t>
            </a:r>
            <a:r>
              <a:rPr lang="en-US" sz="1400" dirty="0">
                <a:solidFill>
                  <a:schemeClr val="tx1"/>
                </a:solidFill>
                <a:latin typeface="Cambria" panose="02040503050406030204" pitchFamily="18" charset="0"/>
                <a:ea typeface="Cambria" panose="02040503050406030204" pitchFamily="18" charset="0"/>
              </a:rPr>
              <a:t>. </a:t>
            </a:r>
          </a:p>
          <a:p>
            <a:pPr>
              <a:spcAft>
                <a:spcPts val="600"/>
              </a:spcAft>
            </a:pPr>
            <a:r>
              <a:rPr lang="en-US" sz="1400" dirty="0">
                <a:solidFill>
                  <a:schemeClr val="tx1"/>
                </a:solidFill>
                <a:latin typeface="Cambria" panose="02040503050406030204" pitchFamily="18" charset="0"/>
                <a:ea typeface="Cambria" panose="02040503050406030204" pitchFamily="18" charset="0"/>
              </a:rPr>
              <a:t>They Report:</a:t>
            </a:r>
          </a:p>
          <a:p>
            <a:pPr>
              <a:spcAft>
                <a:spcPts val="600"/>
              </a:spcAft>
            </a:pPr>
            <a:r>
              <a:rPr lang="en-US" sz="1400" dirty="0">
                <a:solidFill>
                  <a:schemeClr val="tx1"/>
                </a:solidFill>
                <a:latin typeface="Cambria" panose="02040503050406030204" pitchFamily="18" charset="0"/>
                <a:ea typeface="Cambria" panose="02040503050406030204" pitchFamily="18" charset="0"/>
              </a:rPr>
              <a:t>The primary motivator behind the F-35 is straightforward: the demands of 21st air combat require aircraft with five key attributes: stealth, electronic warfare, sensors, processing power, all fused in a manner to effectively collaborate with other actors in a region of interest in a real-time fashion. This is a set of capabilities that are found only in the aircraft that represent the future of U.S. airpower: F-22, F-35 and B-21.</a:t>
            </a:r>
          </a:p>
          <a:p>
            <a:pPr>
              <a:spcAft>
                <a:spcPts val="600"/>
              </a:spcAft>
            </a:pPr>
            <a:r>
              <a:rPr lang="en-US" sz="1400" dirty="0">
                <a:solidFill>
                  <a:schemeClr val="tx1"/>
                </a:solidFill>
                <a:latin typeface="Cambria" panose="02040503050406030204" pitchFamily="18" charset="0"/>
                <a:ea typeface="Cambria" panose="02040503050406030204" pitchFamily="18" charset="0"/>
              </a:rPr>
              <a:t>Those who fly the aircraft are really the best judge, with one F-35 pilot remarking: “Five to eight years ago, we would plan an entire force package of [fourth-generation] aircraft, about 20-30 aircraft, all to maybe have a slim hope of taking down a modern surface-to-air threat—just one. Now, we train to accomplish the same mission with far greater certainty using just a few F-35s, while continuing to execute a host of other taskings.” Said more directly, the F-35 gets far more done with fewer aircraft and does so at far less risk. That is what cost-per-effect assessment is all about.</a:t>
            </a:r>
          </a:p>
          <a:p>
            <a:pPr>
              <a:spcAft>
                <a:spcPts val="600"/>
              </a:spcAft>
            </a:pPr>
            <a:r>
              <a:rPr lang="en-US" sz="1400" dirty="0">
                <a:solidFill>
                  <a:schemeClr val="tx1"/>
                </a:solidFill>
                <a:latin typeface="Cambria" panose="02040503050406030204" pitchFamily="18" charset="0"/>
                <a:ea typeface="Cambria" panose="02040503050406030204" pitchFamily="18" charset="0"/>
              </a:rPr>
              <a:t>From an aircraft reliability standpoint, the F-35 is tracking on a positive vector. 2019 saw the aircraft’s mission capability rate rise from 55 percent to 73 percent. This means jets on the flight line are set to launch three-quarters of the time—a number that matches with other fighter aircraft. Remarking on F-35 readiness gains netted by both industry and airmen, Air Force Chief of Staff General David Goldfein recently commented: “I’m actually very, very happy with the turn that they’ve made.” </a:t>
            </a:r>
          </a:p>
          <a:p>
            <a:pPr>
              <a:spcAft>
                <a:spcPts val="600"/>
              </a:spcAft>
            </a:pPr>
            <a:r>
              <a:rPr lang="en-US" sz="1400" dirty="0">
                <a:solidFill>
                  <a:schemeClr val="tx1"/>
                </a:solidFill>
                <a:latin typeface="Cambria" panose="02040503050406030204" pitchFamily="18" charset="0"/>
                <a:ea typeface="Cambria" panose="02040503050406030204" pitchFamily="18" charset="0"/>
              </a:rPr>
              <a:t>As for the cost to fly the F-35, a unit measure the Air Force terms “cost per flying hour,” today the F-35 costs around $35,000 per flying hour. Comparative aircraft in this class are generally in the mid $20,000s, a target the F-35 is slated to hit by 2025. However, it must also be remembered, as the F-35 pilot’s above comment highlights, far fewer F-35s can accomplish far more with fewer aircraft than legacy aircraft types. It does not require a math major to understand this yields far lower real-world total costs to achieve a particular mission result.</a:t>
            </a:r>
          </a:p>
          <a:p>
            <a:pPr>
              <a:spcAft>
                <a:spcPts val="600"/>
              </a:spcAft>
            </a:pPr>
            <a:r>
              <a:rPr lang="en-US" sz="1400" dirty="0">
                <a:solidFill>
                  <a:schemeClr val="tx1"/>
                </a:solidFill>
                <a:latin typeface="Cambria" panose="02040503050406030204" pitchFamily="18" charset="0"/>
                <a:ea typeface="Cambria" panose="02040503050406030204" pitchFamily="18" charset="0"/>
              </a:rPr>
              <a:t>News is also on a positive vector from a price perspective. The F-35A is currently tracking to cost $77.9M by lot 14. By contrast, the F-15EX fighter, a design that has been in production since the 1970s, is set to cost $87.7M. That is over $10M more for an aircraft that lacks the key attribute of stealth, which means it has a very limited, if any, ability to execute missions amidst advanced enemy defenses.</a:t>
            </a:r>
          </a:p>
          <a:p>
            <a:pPr>
              <a:spcAft>
                <a:spcPts val="600"/>
              </a:spcAft>
            </a:pPr>
            <a:endParaRPr lang="en-US" sz="1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357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196747" y="3698871"/>
            <a:ext cx="4613334" cy="2560320"/>
          </a:xfrm>
          <a:prstGeom prst="roundRect">
            <a:avLst/>
          </a:prstGeom>
          <a:no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Space</a:t>
            </a:r>
          </a:p>
          <a:p>
            <a:pPr marL="461963" indent="-115888">
              <a:spcAft>
                <a:spcPts val="200"/>
              </a:spcAft>
              <a:buFont typeface="Arial" panose="020B0604020202020204" pitchFamily="34" charset="0"/>
              <a:buChar char="•"/>
            </a:pPr>
            <a:r>
              <a:rPr lang="en-US" sz="1600" dirty="0">
                <a:solidFill>
                  <a:schemeClr val="tx1"/>
                </a:solidFill>
              </a:rPr>
              <a:t>Accounted for $11.9B of net sales in 2020 with the U.S. Government representing 87% and international customers representing 11%. </a:t>
            </a:r>
          </a:p>
        </p:txBody>
      </p:sp>
      <p:sp>
        <p:nvSpPr>
          <p:cNvPr id="15" name="Rounded Rectangle 14"/>
          <p:cNvSpPr/>
          <p:nvPr/>
        </p:nvSpPr>
        <p:spPr>
          <a:xfrm>
            <a:off x="379290" y="3699148"/>
            <a:ext cx="4613334" cy="2560320"/>
          </a:xfrm>
          <a:prstGeom prst="roundRect">
            <a:avLst/>
          </a:prstGeom>
          <a:no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Rotary and Mission Systems</a:t>
            </a:r>
          </a:p>
          <a:p>
            <a:pPr marL="119063" indent="-119063">
              <a:spcAft>
                <a:spcPts val="200"/>
              </a:spcAft>
              <a:buFont typeface="Arial" panose="020B0604020202020204" pitchFamily="34" charset="0"/>
              <a:buChar char="•"/>
            </a:pPr>
            <a:r>
              <a:rPr lang="en-US" sz="1600" dirty="0">
                <a:solidFill>
                  <a:schemeClr val="tx1"/>
                </a:solidFill>
              </a:rPr>
              <a:t>Accounted for $16.0B of net sales in 2020  with the U.S. Government representing 72%, international customers at 25%, and U.S. Commercial at 3%.</a:t>
            </a:r>
          </a:p>
        </p:txBody>
      </p:sp>
      <p:sp>
        <p:nvSpPr>
          <p:cNvPr id="14" name="Rounded Rectangle 13"/>
          <p:cNvSpPr/>
          <p:nvPr/>
        </p:nvSpPr>
        <p:spPr>
          <a:xfrm>
            <a:off x="7196747" y="786383"/>
            <a:ext cx="4613334" cy="2560320"/>
          </a:xfrm>
          <a:prstGeom prst="roundRect">
            <a:avLst/>
          </a:prstGeom>
          <a:solidFill>
            <a:srgbClr val="BFC1C5"/>
          </a:solid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600" b="1" dirty="0">
                <a:solidFill>
                  <a:schemeClr val="tx1"/>
                </a:solidFill>
              </a:rPr>
              <a:t>Missiles and Fire Control</a:t>
            </a:r>
          </a:p>
          <a:p>
            <a:pPr marL="115888" lvl="1" indent="-115888">
              <a:spcAft>
                <a:spcPts val="200"/>
              </a:spcAft>
              <a:buFont typeface="Arial" panose="020B0604020202020204" pitchFamily="34" charset="0"/>
              <a:buChar char="•"/>
            </a:pPr>
            <a:r>
              <a:rPr lang="en-US" sz="16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600" dirty="0">
              <a:solidFill>
                <a:schemeClr val="tx1"/>
              </a:solidFill>
            </a:endParaRPr>
          </a:p>
        </p:txBody>
      </p:sp>
      <p:sp>
        <p:nvSpPr>
          <p:cNvPr id="7" name="Rounded Rectangle 6"/>
          <p:cNvSpPr/>
          <p:nvPr/>
        </p:nvSpPr>
        <p:spPr>
          <a:xfrm>
            <a:off x="379290" y="786384"/>
            <a:ext cx="4613334" cy="2560320"/>
          </a:xfrm>
          <a:prstGeom prst="roundRect">
            <a:avLst/>
          </a:prstGeom>
          <a:no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600" b="1" dirty="0">
                <a:solidFill>
                  <a:schemeClr val="tx1"/>
                </a:solidFill>
              </a:rPr>
              <a:t>Aeronautics</a:t>
            </a:r>
          </a:p>
          <a:p>
            <a:pPr marL="119063" indent="-119063">
              <a:spcAft>
                <a:spcPts val="300"/>
              </a:spcAft>
              <a:buFont typeface="Arial" panose="020B0604020202020204" pitchFamily="34" charset="0"/>
              <a:buChar char="•"/>
            </a:pPr>
            <a:r>
              <a:rPr lang="en-US" sz="1600" dirty="0">
                <a:solidFill>
                  <a:schemeClr val="tx1"/>
                </a:solidFill>
              </a:rPr>
              <a:t>Accounted for $26.3B of net sales in 2020 with                  the U.S. Government representing 69% and international customers representing 31%.</a:t>
            </a:r>
            <a:endParaRPr lang="en-US" sz="2000" dirty="0"/>
          </a:p>
          <a:p>
            <a:pPr algn="ctr">
              <a:spcAft>
                <a:spcPts val="300"/>
              </a:spcAft>
            </a:pPr>
            <a:endParaRPr lang="en-US" sz="1600" dirty="0">
              <a:solidFill>
                <a:schemeClr val="tx1"/>
              </a:solidFill>
            </a:endParaRPr>
          </a:p>
        </p:txBody>
      </p:sp>
      <p:sp>
        <p:nvSpPr>
          <p:cNvPr id="2" name="Title 1"/>
          <p:cNvSpPr>
            <a:spLocks noGrp="1"/>
          </p:cNvSpPr>
          <p:nvPr>
            <p:ph type="title"/>
          </p:nvPr>
        </p:nvSpPr>
        <p:spPr/>
        <p:txBody>
          <a:bodyPr/>
          <a:lstStyle/>
          <a:p>
            <a:r>
              <a:rPr lang="en-US" dirty="0"/>
              <a:t>Product 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3"/>
          </a:graphicData>
        </a:graphic>
      </p:graphicFrame>
      <p:pic>
        <p:nvPicPr>
          <p:cNvPr id="1028" name="Picture 4" descr="Fighter Jet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716" y="2042735"/>
            <a:ext cx="1246218" cy="1246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ile Icon Png - Missile Symbol , Transparent Cartoon, Free Cliparts &amp;  Silhouettes - Net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3125" l="4130" r="97174">
                        <a14:foregroundMark x1="82391" y1="20104" x2="82391" y2="20104"/>
                        <a14:foregroundMark x1="42609" y1="71146" x2="42609" y2="71146"/>
                        <a14:foregroundMark x1="23043" y1="53021" x2="23043" y2="53021"/>
                      </a14:backgroundRemoval>
                    </a14:imgEffect>
                  </a14:imgLayer>
                </a14:imgProps>
              </a:ext>
              <a:ext uri="{28A0092B-C50C-407E-A947-70E740481C1C}">
                <a14:useLocalDpi xmlns:a14="http://schemas.microsoft.com/office/drawing/2010/main" val="0"/>
              </a:ext>
            </a:extLst>
          </a:blip>
          <a:srcRect/>
          <a:stretch>
            <a:fillRect/>
          </a:stretch>
        </p:blipFill>
        <p:spPr bwMode="auto">
          <a:xfrm>
            <a:off x="9047747" y="2184226"/>
            <a:ext cx="923102" cy="963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tellite Space Communication Broadcasting Svg Png Icon Free Download  (#543048) - OnlineWebFonts.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87210" y="5223738"/>
            <a:ext cx="844177" cy="84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42179" y="6621515"/>
            <a:ext cx="1467902" cy="230832"/>
          </a:xfrm>
          <a:prstGeom prst="rect">
            <a:avLst/>
          </a:prstGeom>
          <a:noFill/>
        </p:spPr>
        <p:txBody>
          <a:bodyPr wrap="square" rtlCol="0">
            <a:spAutoFit/>
          </a:bodyPr>
          <a:lstStyle/>
          <a:p>
            <a:r>
              <a:rPr lang="en-US" sz="900" dirty="0">
                <a:solidFill>
                  <a:schemeClr val="bg1"/>
                </a:solidFill>
              </a:rPr>
              <a:t>% of Total Revenue</a:t>
            </a:r>
          </a:p>
        </p:txBody>
      </p:sp>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6944" b="85093" l="0" r="100000"/>
                    </a14:imgEffect>
                  </a14:imgLayer>
                </a14:imgProps>
              </a:ext>
            </a:extLst>
          </a:blip>
          <a:srcRect t="13581" b="21024"/>
          <a:stretch/>
        </p:blipFill>
        <p:spPr>
          <a:xfrm>
            <a:off x="2060716" y="5215981"/>
            <a:ext cx="1219661" cy="861414"/>
          </a:xfrm>
          <a:prstGeom prst="rect">
            <a:avLst/>
          </a:prstGeom>
        </p:spPr>
      </p:pic>
    </p:spTree>
    <p:extLst>
      <p:ext uri="{BB962C8B-B14F-4D97-AF65-F5344CB8AC3E}">
        <p14:creationId xmlns:p14="http://schemas.microsoft.com/office/powerpoint/2010/main" val="280632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196747" y="3698871"/>
            <a:ext cx="4613334" cy="2560320"/>
          </a:xfrm>
          <a:prstGeom prst="roundRect">
            <a:avLst/>
          </a:prstGeom>
          <a:no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Space</a:t>
            </a:r>
          </a:p>
          <a:p>
            <a:pPr marL="461963" indent="-115888">
              <a:spcAft>
                <a:spcPts val="200"/>
              </a:spcAft>
              <a:buFont typeface="Arial" panose="020B0604020202020204" pitchFamily="34" charset="0"/>
              <a:buChar char="•"/>
            </a:pPr>
            <a:r>
              <a:rPr lang="en-US" sz="1600" dirty="0">
                <a:solidFill>
                  <a:schemeClr val="tx1"/>
                </a:solidFill>
              </a:rPr>
              <a:t>Accounted for $11.9B of net sales in 2020 with the U.S. Government representing 87% and international customers representing 11%. </a:t>
            </a:r>
          </a:p>
        </p:txBody>
      </p:sp>
      <p:sp>
        <p:nvSpPr>
          <p:cNvPr id="15" name="Rounded Rectangle 14"/>
          <p:cNvSpPr/>
          <p:nvPr/>
        </p:nvSpPr>
        <p:spPr>
          <a:xfrm>
            <a:off x="379290" y="3699148"/>
            <a:ext cx="4613334" cy="2560320"/>
          </a:xfrm>
          <a:prstGeom prst="roundRect">
            <a:avLst/>
          </a:prstGeom>
          <a:solidFill>
            <a:srgbClr val="BFC1C5"/>
          </a:solid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Rotary and Mission Systems</a:t>
            </a:r>
          </a:p>
          <a:p>
            <a:pPr marL="119063" indent="-119063">
              <a:spcAft>
                <a:spcPts val="200"/>
              </a:spcAft>
              <a:buFont typeface="Arial" panose="020B0604020202020204" pitchFamily="34" charset="0"/>
              <a:buChar char="•"/>
            </a:pPr>
            <a:r>
              <a:rPr lang="en-US" sz="1600" dirty="0">
                <a:solidFill>
                  <a:schemeClr val="tx1"/>
                </a:solidFill>
              </a:rPr>
              <a:t>Accounted for $16.0B of net sales in 2020  with the U.S. Government representing 72%, international customers at 25%, and U.S. Commercial at 3%.</a:t>
            </a:r>
          </a:p>
        </p:txBody>
      </p:sp>
      <p:sp>
        <p:nvSpPr>
          <p:cNvPr id="14" name="Rounded Rectangle 13"/>
          <p:cNvSpPr/>
          <p:nvPr/>
        </p:nvSpPr>
        <p:spPr>
          <a:xfrm>
            <a:off x="7196747" y="786383"/>
            <a:ext cx="4613334" cy="2560320"/>
          </a:xfrm>
          <a:prstGeom prst="roundRect">
            <a:avLst/>
          </a:prstGeom>
          <a:no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600" b="1" dirty="0">
                <a:solidFill>
                  <a:schemeClr val="tx1"/>
                </a:solidFill>
              </a:rPr>
              <a:t>Missiles and Fire Control</a:t>
            </a:r>
          </a:p>
          <a:p>
            <a:pPr marL="115888" lvl="1" indent="-115888">
              <a:spcAft>
                <a:spcPts val="200"/>
              </a:spcAft>
              <a:buFont typeface="Arial" panose="020B0604020202020204" pitchFamily="34" charset="0"/>
              <a:buChar char="•"/>
            </a:pPr>
            <a:r>
              <a:rPr lang="en-US" sz="16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600" dirty="0">
              <a:solidFill>
                <a:schemeClr val="tx1"/>
              </a:solidFill>
            </a:endParaRPr>
          </a:p>
        </p:txBody>
      </p:sp>
      <p:sp>
        <p:nvSpPr>
          <p:cNvPr id="7" name="Rounded Rectangle 6"/>
          <p:cNvSpPr/>
          <p:nvPr/>
        </p:nvSpPr>
        <p:spPr>
          <a:xfrm>
            <a:off x="379290" y="786384"/>
            <a:ext cx="4613334" cy="2560320"/>
          </a:xfrm>
          <a:prstGeom prst="roundRect">
            <a:avLst/>
          </a:prstGeom>
          <a:no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600" b="1" dirty="0">
                <a:solidFill>
                  <a:schemeClr val="tx1"/>
                </a:solidFill>
              </a:rPr>
              <a:t>Aeronautics</a:t>
            </a:r>
          </a:p>
          <a:p>
            <a:pPr marL="119063" indent="-119063">
              <a:spcAft>
                <a:spcPts val="300"/>
              </a:spcAft>
              <a:buFont typeface="Arial" panose="020B0604020202020204" pitchFamily="34" charset="0"/>
              <a:buChar char="•"/>
            </a:pPr>
            <a:r>
              <a:rPr lang="en-US" sz="1600" dirty="0">
                <a:solidFill>
                  <a:schemeClr val="tx1"/>
                </a:solidFill>
              </a:rPr>
              <a:t>Accounted for $26.3B of net sales in 2020 with                  the U.S. Government representing 69% and international customers representing 31%.</a:t>
            </a:r>
            <a:endParaRPr lang="en-US" sz="2000" dirty="0"/>
          </a:p>
          <a:p>
            <a:pPr algn="ctr">
              <a:spcAft>
                <a:spcPts val="300"/>
              </a:spcAft>
            </a:pPr>
            <a:endParaRPr lang="en-US" sz="1600" dirty="0">
              <a:solidFill>
                <a:schemeClr val="tx1"/>
              </a:solidFill>
            </a:endParaRPr>
          </a:p>
        </p:txBody>
      </p:sp>
      <p:sp>
        <p:nvSpPr>
          <p:cNvPr id="2" name="Title 1"/>
          <p:cNvSpPr>
            <a:spLocks noGrp="1"/>
          </p:cNvSpPr>
          <p:nvPr>
            <p:ph type="title"/>
          </p:nvPr>
        </p:nvSpPr>
        <p:spPr/>
        <p:txBody>
          <a:bodyPr/>
          <a:lstStyle/>
          <a:p>
            <a:r>
              <a:rPr lang="en-US" dirty="0"/>
              <a:t>Product 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3"/>
          </a:graphicData>
        </a:graphic>
      </p:graphicFrame>
      <p:pic>
        <p:nvPicPr>
          <p:cNvPr id="1028" name="Picture 4" descr="Fighter Jet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716" y="2042735"/>
            <a:ext cx="1246218" cy="12462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6944" b="85093" l="0" r="100000"/>
                    </a14:imgEffect>
                  </a14:imgLayer>
                </a14:imgProps>
              </a:ext>
            </a:extLst>
          </a:blip>
          <a:srcRect t="13581" b="21024"/>
          <a:stretch/>
        </p:blipFill>
        <p:spPr>
          <a:xfrm>
            <a:off x="2060716" y="5215981"/>
            <a:ext cx="1219661" cy="861414"/>
          </a:xfrm>
          <a:prstGeom prst="rect">
            <a:avLst/>
          </a:prstGeom>
        </p:spPr>
      </p:pic>
      <p:pic>
        <p:nvPicPr>
          <p:cNvPr id="1030" name="Picture 6" descr="Missile Icon Png - Missile Symbol , Transparent Cartoon, Free Cliparts &amp;  Silhouettes - NetClipar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3125" l="4130" r="97174">
                        <a14:foregroundMark x1="82391" y1="20104" x2="82391" y2="20104"/>
                        <a14:foregroundMark x1="42609" y1="71146" x2="42609" y2="71146"/>
                        <a14:foregroundMark x1="23043" y1="53021" x2="23043" y2="53021"/>
                      </a14:backgroundRemoval>
                    </a14:imgEffect>
                  </a14:imgLayer>
                </a14:imgProps>
              </a:ext>
              <a:ext uri="{28A0092B-C50C-407E-A947-70E740481C1C}">
                <a14:useLocalDpi xmlns:a14="http://schemas.microsoft.com/office/drawing/2010/main" val="0"/>
              </a:ext>
            </a:extLst>
          </a:blip>
          <a:srcRect/>
          <a:stretch>
            <a:fillRect/>
          </a:stretch>
        </p:blipFill>
        <p:spPr bwMode="auto">
          <a:xfrm>
            <a:off x="9047747" y="2184226"/>
            <a:ext cx="923102" cy="963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tellite Space Communication Broadcasting Svg Png Icon Free Download  (#543048) - OnlineWebFonts.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7210" y="5223738"/>
            <a:ext cx="844177" cy="84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42179" y="6621515"/>
            <a:ext cx="1467902" cy="230832"/>
          </a:xfrm>
          <a:prstGeom prst="rect">
            <a:avLst/>
          </a:prstGeom>
          <a:noFill/>
        </p:spPr>
        <p:txBody>
          <a:bodyPr wrap="square" rtlCol="0">
            <a:spAutoFit/>
          </a:bodyPr>
          <a:lstStyle/>
          <a:p>
            <a:r>
              <a:rPr lang="en-US" sz="900" dirty="0">
                <a:solidFill>
                  <a:schemeClr val="bg1"/>
                </a:solidFill>
              </a:rPr>
              <a:t>% of Total Revenue</a:t>
            </a:r>
          </a:p>
        </p:txBody>
      </p:sp>
    </p:spTree>
    <p:extLst>
      <p:ext uri="{BB962C8B-B14F-4D97-AF65-F5344CB8AC3E}">
        <p14:creationId xmlns:p14="http://schemas.microsoft.com/office/powerpoint/2010/main" val="152915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196747" y="3698871"/>
            <a:ext cx="4613334" cy="2560320"/>
          </a:xfrm>
          <a:prstGeom prst="roundRect">
            <a:avLst/>
          </a:prstGeom>
          <a:solidFill>
            <a:srgbClr val="BFC1C5"/>
          </a:solidFill>
          <a:ln w="38100">
            <a:solidFill>
              <a:srgbClr val="3F6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Space</a:t>
            </a:r>
          </a:p>
          <a:p>
            <a:pPr marL="461963" indent="-115888">
              <a:spcAft>
                <a:spcPts val="200"/>
              </a:spcAft>
              <a:buFont typeface="Arial" panose="020B0604020202020204" pitchFamily="34" charset="0"/>
              <a:buChar char="•"/>
            </a:pPr>
            <a:r>
              <a:rPr lang="en-US" sz="1600" dirty="0">
                <a:solidFill>
                  <a:schemeClr val="tx1"/>
                </a:solidFill>
              </a:rPr>
              <a:t>Accounted for $11.9B of net sales in 2020 with the U.S. Government representing 87% and international customers representing 11%. </a:t>
            </a:r>
          </a:p>
        </p:txBody>
      </p:sp>
      <p:sp>
        <p:nvSpPr>
          <p:cNvPr id="15" name="Rounded Rectangle 14"/>
          <p:cNvSpPr/>
          <p:nvPr/>
        </p:nvSpPr>
        <p:spPr>
          <a:xfrm>
            <a:off x="379290" y="3699148"/>
            <a:ext cx="4613334" cy="2560320"/>
          </a:xfrm>
          <a:prstGeom prst="roundRect">
            <a:avLst/>
          </a:prstGeom>
          <a:noFill/>
          <a:ln w="38100">
            <a:solidFill>
              <a:srgbClr val="7991C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Rotary and Mission Systems</a:t>
            </a:r>
          </a:p>
          <a:p>
            <a:pPr marL="119063" indent="-119063">
              <a:spcAft>
                <a:spcPts val="200"/>
              </a:spcAft>
              <a:buFont typeface="Arial" panose="020B0604020202020204" pitchFamily="34" charset="0"/>
              <a:buChar char="•"/>
            </a:pPr>
            <a:r>
              <a:rPr lang="en-US" sz="1600" dirty="0">
                <a:solidFill>
                  <a:schemeClr val="tx1"/>
                </a:solidFill>
              </a:rPr>
              <a:t>Accounted for $16.0B of net sales in 2020  with the U.S. Government representing 72%, international customers at 25%, and U.S. Commercial at 3%.</a:t>
            </a:r>
          </a:p>
        </p:txBody>
      </p:sp>
      <p:sp>
        <p:nvSpPr>
          <p:cNvPr id="14" name="Rounded Rectangle 13"/>
          <p:cNvSpPr/>
          <p:nvPr/>
        </p:nvSpPr>
        <p:spPr>
          <a:xfrm>
            <a:off x="7196747" y="786383"/>
            <a:ext cx="4613334" cy="2560320"/>
          </a:xfrm>
          <a:prstGeom prst="roundRect">
            <a:avLst/>
          </a:prstGeom>
          <a:noFill/>
          <a:ln w="38100">
            <a:solidFill>
              <a:srgbClr val="3358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00"/>
              </a:spcAft>
            </a:pPr>
            <a:r>
              <a:rPr lang="en-US" sz="1600" b="1" dirty="0">
                <a:solidFill>
                  <a:schemeClr val="tx1"/>
                </a:solidFill>
              </a:rPr>
              <a:t>Missiles and Fire Control</a:t>
            </a:r>
          </a:p>
          <a:p>
            <a:pPr marL="115888" lvl="1" indent="-115888">
              <a:spcAft>
                <a:spcPts val="200"/>
              </a:spcAft>
              <a:buFont typeface="Arial" panose="020B0604020202020204" pitchFamily="34" charset="0"/>
              <a:buChar char="•"/>
            </a:pPr>
            <a:r>
              <a:rPr lang="en-US" sz="1600" dirty="0">
                <a:solidFill>
                  <a:schemeClr val="tx1"/>
                </a:solidFill>
              </a:rPr>
              <a:t>Accounted for $11.3B of net sales in 2020     with the U.S. Government representing 75%     and international customers representing 25%.</a:t>
            </a:r>
          </a:p>
          <a:p>
            <a:pPr marL="685800" lvl="1" indent="-109538">
              <a:spcAft>
                <a:spcPts val="200"/>
              </a:spcAft>
              <a:buFont typeface="Arial" panose="020B0604020202020204" pitchFamily="34" charset="0"/>
              <a:buChar char="•"/>
            </a:pPr>
            <a:endParaRPr lang="en-US" sz="1600" dirty="0">
              <a:solidFill>
                <a:schemeClr val="tx1"/>
              </a:solidFill>
            </a:endParaRPr>
          </a:p>
        </p:txBody>
      </p:sp>
      <p:sp>
        <p:nvSpPr>
          <p:cNvPr id="7" name="Rounded Rectangle 6"/>
          <p:cNvSpPr/>
          <p:nvPr/>
        </p:nvSpPr>
        <p:spPr>
          <a:xfrm>
            <a:off x="379290" y="786384"/>
            <a:ext cx="4613334" cy="2560320"/>
          </a:xfrm>
          <a:prstGeom prst="roundRect">
            <a:avLst/>
          </a:prstGeom>
          <a:noFill/>
          <a:ln w="38100">
            <a:solidFill>
              <a:srgbClr val="B3BED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US" sz="1600" b="1" dirty="0">
                <a:solidFill>
                  <a:schemeClr val="tx1"/>
                </a:solidFill>
              </a:rPr>
              <a:t>Aeronautics</a:t>
            </a:r>
          </a:p>
          <a:p>
            <a:pPr marL="119063" indent="-119063">
              <a:spcAft>
                <a:spcPts val="300"/>
              </a:spcAft>
              <a:buFont typeface="Arial" panose="020B0604020202020204" pitchFamily="34" charset="0"/>
              <a:buChar char="•"/>
            </a:pPr>
            <a:r>
              <a:rPr lang="en-US" sz="1600" dirty="0">
                <a:solidFill>
                  <a:schemeClr val="tx1"/>
                </a:solidFill>
              </a:rPr>
              <a:t>Accounted for $26.3B of net sales in 2020 with                  the U.S. Government representing 69% and international customers representing 31%.</a:t>
            </a:r>
            <a:endParaRPr lang="en-US" sz="2000" dirty="0"/>
          </a:p>
          <a:p>
            <a:pPr algn="ctr">
              <a:spcAft>
                <a:spcPts val="300"/>
              </a:spcAft>
            </a:pPr>
            <a:endParaRPr lang="en-US" sz="1600" dirty="0">
              <a:solidFill>
                <a:schemeClr val="tx1"/>
              </a:solidFill>
            </a:endParaRPr>
          </a:p>
        </p:txBody>
      </p:sp>
      <p:sp>
        <p:nvSpPr>
          <p:cNvPr id="2" name="Title 1"/>
          <p:cNvSpPr>
            <a:spLocks noGrp="1"/>
          </p:cNvSpPr>
          <p:nvPr>
            <p:ph type="title"/>
          </p:nvPr>
        </p:nvSpPr>
        <p:spPr/>
        <p:txBody>
          <a:bodyPr/>
          <a:lstStyle/>
          <a:p>
            <a:r>
              <a:rPr lang="en-US" dirty="0"/>
              <a:t>Product Segments</a:t>
            </a:r>
          </a:p>
        </p:txBody>
      </p:sp>
      <p:graphicFrame>
        <p:nvGraphicFramePr>
          <p:cNvPr id="6" name="Chart 5"/>
          <p:cNvGraphicFramePr/>
          <p:nvPr>
            <p:extLst>
              <p:ext uri="{D42A27DB-BD31-4B8C-83A1-F6EECF244321}">
                <p14:modId xmlns:p14="http://schemas.microsoft.com/office/powerpoint/2010/main" val="4131951653"/>
              </p:ext>
            </p:extLst>
          </p:nvPr>
        </p:nvGraphicFramePr>
        <p:xfrm>
          <a:off x="3718560" y="722376"/>
          <a:ext cx="4754880" cy="4901184"/>
        </p:xfrm>
        <a:graphic>
          <a:graphicData uri="http://schemas.openxmlformats.org/drawingml/2006/chart">
            <c:chart xmlns:c="http://schemas.openxmlformats.org/drawingml/2006/chart" xmlns:r="http://schemas.openxmlformats.org/officeDocument/2006/relationships" r:id="rId3"/>
          </a:graphicData>
        </a:graphic>
      </p:graphicFrame>
      <p:pic>
        <p:nvPicPr>
          <p:cNvPr id="1028" name="Picture 4" descr="Fighter Jet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716" y="2042735"/>
            <a:ext cx="1246218" cy="12462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6944" b="85093" l="0" r="100000"/>
                    </a14:imgEffect>
                  </a14:imgLayer>
                </a14:imgProps>
              </a:ext>
            </a:extLst>
          </a:blip>
          <a:srcRect t="13581" b="21024"/>
          <a:stretch/>
        </p:blipFill>
        <p:spPr>
          <a:xfrm>
            <a:off x="2060716" y="5215981"/>
            <a:ext cx="1219661" cy="861414"/>
          </a:xfrm>
          <a:prstGeom prst="rect">
            <a:avLst/>
          </a:prstGeom>
        </p:spPr>
      </p:pic>
      <p:pic>
        <p:nvPicPr>
          <p:cNvPr id="1030" name="Picture 6" descr="Missile Icon Png - Missile Symbol , Transparent Cartoon, Free Cliparts &amp;  Silhouettes - NetClipar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3125" l="4130" r="97174">
                        <a14:foregroundMark x1="82391" y1="20104" x2="82391" y2="20104"/>
                        <a14:foregroundMark x1="42609" y1="71146" x2="42609" y2="71146"/>
                        <a14:foregroundMark x1="23043" y1="53021" x2="23043" y2="53021"/>
                      </a14:backgroundRemoval>
                    </a14:imgEffect>
                  </a14:imgLayer>
                </a14:imgProps>
              </a:ext>
              <a:ext uri="{28A0092B-C50C-407E-A947-70E740481C1C}">
                <a14:useLocalDpi xmlns:a14="http://schemas.microsoft.com/office/drawing/2010/main" val="0"/>
              </a:ext>
            </a:extLst>
          </a:blip>
          <a:srcRect/>
          <a:stretch>
            <a:fillRect/>
          </a:stretch>
        </p:blipFill>
        <p:spPr bwMode="auto">
          <a:xfrm>
            <a:off x="9047747" y="2184226"/>
            <a:ext cx="923102" cy="963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tellite Space Communication Broadcasting Svg Png Icon Free Download  (#543048) - OnlineWebFonts.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7210" y="5223738"/>
            <a:ext cx="844177" cy="84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42179" y="6621515"/>
            <a:ext cx="1467902" cy="230832"/>
          </a:xfrm>
          <a:prstGeom prst="rect">
            <a:avLst/>
          </a:prstGeom>
          <a:noFill/>
        </p:spPr>
        <p:txBody>
          <a:bodyPr wrap="square" rtlCol="0">
            <a:spAutoFit/>
          </a:bodyPr>
          <a:lstStyle/>
          <a:p>
            <a:r>
              <a:rPr lang="en-US" sz="900" dirty="0">
                <a:solidFill>
                  <a:schemeClr val="bg1"/>
                </a:solidFill>
              </a:rPr>
              <a:t>% of Total Revenue</a:t>
            </a:r>
          </a:p>
        </p:txBody>
      </p:sp>
    </p:spTree>
    <p:extLst>
      <p:ext uri="{BB962C8B-B14F-4D97-AF65-F5344CB8AC3E}">
        <p14:creationId xmlns:p14="http://schemas.microsoft.com/office/powerpoint/2010/main" val="349621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0" y="51668"/>
            <a:ext cx="11430791" cy="539070"/>
          </a:xfrm>
        </p:spPr>
        <p:txBody>
          <a:bodyPr/>
          <a:lstStyle/>
          <a:p>
            <a:r>
              <a:rPr lang="en-US" dirty="0"/>
              <a:t>Financial History</a:t>
            </a:r>
          </a:p>
        </p:txBody>
      </p:sp>
      <p:graphicFrame>
        <p:nvGraphicFramePr>
          <p:cNvPr id="17" name="Chart 16">
            <a:extLst>
              <a:ext uri="{FF2B5EF4-FFF2-40B4-BE49-F238E27FC236}">
                <a16:creationId xmlns:a16="http://schemas.microsoft.com/office/drawing/2014/main" id="{3FAB0230-9321-437E-8C3B-F6A1FF63CF9C}"/>
              </a:ext>
            </a:extLst>
          </p:cNvPr>
          <p:cNvGraphicFramePr>
            <a:graphicFrameLocks/>
          </p:cNvGraphicFramePr>
          <p:nvPr>
            <p:extLst>
              <p:ext uri="{D42A27DB-BD31-4B8C-83A1-F6EECF244321}">
                <p14:modId xmlns:p14="http://schemas.microsoft.com/office/powerpoint/2010/main" val="857047346"/>
              </p:ext>
            </p:extLst>
          </p:nvPr>
        </p:nvGraphicFramePr>
        <p:xfrm>
          <a:off x="6323681" y="1270536"/>
          <a:ext cx="5486400" cy="2296377"/>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152C047F-5FAF-4583-81B6-411FC0D24E78}"/>
              </a:ext>
            </a:extLst>
          </p:cNvPr>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Revenue ($MM)</a:t>
            </a:r>
          </a:p>
        </p:txBody>
      </p:sp>
      <p:sp>
        <p:nvSpPr>
          <p:cNvPr id="20" name="Rectangle 19">
            <a:extLst>
              <a:ext uri="{FF2B5EF4-FFF2-40B4-BE49-F238E27FC236}">
                <a16:creationId xmlns:a16="http://schemas.microsoft.com/office/drawing/2014/main" id="{CADE31DA-B244-4549-A93A-A881DA2BE461}"/>
              </a:ext>
            </a:extLst>
          </p:cNvPr>
          <p:cNvSpPr/>
          <p:nvPr/>
        </p:nvSpPr>
        <p:spPr>
          <a:xfrm>
            <a:off x="6323681"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EBIT &amp; Margin ($MM)</a:t>
            </a:r>
          </a:p>
        </p:txBody>
      </p:sp>
      <p:sp>
        <p:nvSpPr>
          <p:cNvPr id="21" name="Rectangle 20">
            <a:extLst>
              <a:ext uri="{FF2B5EF4-FFF2-40B4-BE49-F238E27FC236}">
                <a16:creationId xmlns:a16="http://schemas.microsoft.com/office/drawing/2014/main" id="{1980D3C5-F498-4661-B7C2-D90065964FAC}"/>
              </a:ext>
            </a:extLst>
          </p:cNvPr>
          <p:cNvSpPr/>
          <p:nvPr/>
        </p:nvSpPr>
        <p:spPr>
          <a:xfrm>
            <a:off x="379290"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Net Income ($MM)</a:t>
            </a:r>
            <a:r>
              <a:rPr lang="en-US" baseline="30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ctangle 21">
            <a:extLst>
              <a:ext uri="{FF2B5EF4-FFF2-40B4-BE49-F238E27FC236}">
                <a16:creationId xmlns:a16="http://schemas.microsoft.com/office/drawing/2014/main" id="{EEFCEEBA-7F54-438F-A0ED-38A449BDEB2C}"/>
              </a:ext>
            </a:extLst>
          </p:cNvPr>
          <p:cNvSpPr/>
          <p:nvPr/>
        </p:nvSpPr>
        <p:spPr>
          <a:xfrm>
            <a:off x="6323681" y="3566913"/>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Earnings Per Share</a:t>
            </a:r>
          </a:p>
        </p:txBody>
      </p:sp>
      <p:graphicFrame>
        <p:nvGraphicFramePr>
          <p:cNvPr id="23" name="Chart 22">
            <a:extLst>
              <a:ext uri="{FF2B5EF4-FFF2-40B4-BE49-F238E27FC236}">
                <a16:creationId xmlns:a16="http://schemas.microsoft.com/office/drawing/2014/main" id="{68D5C45D-2690-45A4-B65C-D0269118EC50}"/>
              </a:ext>
            </a:extLst>
          </p:cNvPr>
          <p:cNvGraphicFramePr>
            <a:graphicFrameLocks/>
          </p:cNvGraphicFramePr>
          <p:nvPr>
            <p:extLst>
              <p:ext uri="{D42A27DB-BD31-4B8C-83A1-F6EECF244321}">
                <p14:modId xmlns:p14="http://schemas.microsoft.com/office/powerpoint/2010/main" val="4118345519"/>
              </p:ext>
            </p:extLst>
          </p:nvPr>
        </p:nvGraphicFramePr>
        <p:xfrm>
          <a:off x="379290" y="3877378"/>
          <a:ext cx="5486400" cy="2466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71B6A2DB-1920-4863-AC94-6F8D4F13F0C5}"/>
              </a:ext>
            </a:extLst>
          </p:cNvPr>
          <p:cNvGraphicFramePr>
            <a:graphicFrameLocks/>
          </p:cNvGraphicFramePr>
          <p:nvPr>
            <p:extLst>
              <p:ext uri="{D42A27DB-BD31-4B8C-83A1-F6EECF244321}">
                <p14:modId xmlns:p14="http://schemas.microsoft.com/office/powerpoint/2010/main" val="4178036757"/>
              </p:ext>
            </p:extLst>
          </p:nvPr>
        </p:nvGraphicFramePr>
        <p:xfrm>
          <a:off x="6323681" y="3877378"/>
          <a:ext cx="5486400" cy="2466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64D38512-7C1D-448B-9BC3-ADA11D79183A}"/>
              </a:ext>
            </a:extLst>
          </p:cNvPr>
          <p:cNvGraphicFramePr>
            <a:graphicFrameLocks/>
          </p:cNvGraphicFramePr>
          <p:nvPr>
            <p:extLst>
              <p:ext uri="{D42A27DB-BD31-4B8C-83A1-F6EECF244321}">
                <p14:modId xmlns:p14="http://schemas.microsoft.com/office/powerpoint/2010/main" val="3229132879"/>
              </p:ext>
            </p:extLst>
          </p:nvPr>
        </p:nvGraphicFramePr>
        <p:xfrm>
          <a:off x="379289" y="1270536"/>
          <a:ext cx="5486400" cy="2296377"/>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p:cNvGrpSpPr/>
          <p:nvPr/>
        </p:nvGrpSpPr>
        <p:grpSpPr>
          <a:xfrm>
            <a:off x="7141945" y="3915379"/>
            <a:ext cx="4206240" cy="1195134"/>
            <a:chOff x="920682" y="1015976"/>
            <a:chExt cx="4148489" cy="1195134"/>
          </a:xfrm>
        </p:grpSpPr>
        <p:grpSp>
          <p:nvGrpSpPr>
            <p:cNvPr id="12" name="Group 11"/>
            <p:cNvGrpSpPr/>
            <p:nvPr/>
          </p:nvGrpSpPr>
          <p:grpSpPr>
            <a:xfrm>
              <a:off x="920682" y="1151265"/>
              <a:ext cx="4148489" cy="1059845"/>
              <a:chOff x="920682" y="1151265"/>
              <a:chExt cx="4148489" cy="1059845"/>
            </a:xfrm>
          </p:grpSpPr>
          <p:cxnSp>
            <p:nvCxnSpPr>
              <p:cNvPr id="14" name="Straight Connector 13"/>
              <p:cNvCxnSpPr/>
              <p:nvPr/>
            </p:nvCxnSpPr>
            <p:spPr>
              <a:xfrm flipV="1">
                <a:off x="920682" y="1151265"/>
                <a:ext cx="1" cy="1059845"/>
              </a:xfrm>
              <a:prstGeom prst="line">
                <a:avLst/>
              </a:prstGeom>
              <a:ln w="25400">
                <a:solidFill>
                  <a:srgbClr val="BFC1C5"/>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20683" y="1160890"/>
                <a:ext cx="4148488" cy="1"/>
              </a:xfrm>
              <a:prstGeom prst="straightConnector1">
                <a:avLst/>
              </a:prstGeom>
              <a:ln w="25400">
                <a:solidFill>
                  <a:srgbClr val="BFC1C5"/>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25858" y="1015976"/>
              <a:ext cx="1028369" cy="289828"/>
            </a:xfrm>
            <a:prstGeom prst="rect">
              <a:avLst/>
            </a:prstGeom>
            <a:solidFill>
              <a:schemeClr val="bg1"/>
            </a:solidFill>
            <a:ln>
              <a:solidFill>
                <a:srgbClr val="BFC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Cambria" panose="02040503050406030204" pitchFamily="18" charset="0"/>
                  <a:ea typeface="Cambria" panose="02040503050406030204" pitchFamily="18" charset="0"/>
                </a:rPr>
                <a:t>20.7% CAGR</a:t>
              </a:r>
            </a:p>
          </p:txBody>
        </p:sp>
      </p:grpSp>
      <p:sp>
        <p:nvSpPr>
          <p:cNvPr id="18" name="TextBox 17"/>
          <p:cNvSpPr txBox="1"/>
          <p:nvPr/>
        </p:nvSpPr>
        <p:spPr>
          <a:xfrm>
            <a:off x="9059917" y="6621155"/>
            <a:ext cx="2750164" cy="230832"/>
          </a:xfrm>
          <a:prstGeom prst="rect">
            <a:avLst/>
          </a:prstGeom>
          <a:noFill/>
        </p:spPr>
        <p:txBody>
          <a:bodyPr wrap="square" rtlCol="0">
            <a:spAutoFit/>
          </a:bodyPr>
          <a:lstStyle/>
          <a:p>
            <a:r>
              <a:rPr lang="en-US" sz="900" baseline="30000" dirty="0">
                <a:solidFill>
                  <a:schemeClr val="bg1"/>
                </a:solidFill>
              </a:rPr>
              <a:t>1</a:t>
            </a:r>
            <a:r>
              <a:rPr lang="en-US" sz="900" dirty="0">
                <a:solidFill>
                  <a:schemeClr val="bg1"/>
                </a:solidFill>
              </a:rPr>
              <a:t> 2017 Earnings includes a major pension expense</a:t>
            </a:r>
          </a:p>
        </p:txBody>
      </p:sp>
    </p:spTree>
    <p:extLst>
      <p:ext uri="{BB962C8B-B14F-4D97-AF65-F5344CB8AC3E}">
        <p14:creationId xmlns:p14="http://schemas.microsoft.com/office/powerpoint/2010/main" val="398913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90" y="51668"/>
            <a:ext cx="11430791" cy="539070"/>
          </a:xfrm>
        </p:spPr>
        <p:txBody>
          <a:bodyPr/>
          <a:lstStyle/>
          <a:p>
            <a:r>
              <a:rPr lang="en-US" dirty="0"/>
              <a:t>Investment Thesis</a:t>
            </a:r>
          </a:p>
        </p:txBody>
      </p:sp>
      <p:sp>
        <p:nvSpPr>
          <p:cNvPr id="4" name="Right Arrow Callout 9"/>
          <p:cNvSpPr/>
          <p:nvPr/>
        </p:nvSpPr>
        <p:spPr>
          <a:xfrm>
            <a:off x="9047749" y="733925"/>
            <a:ext cx="419498" cy="5486400"/>
          </a:xfrm>
          <a:custGeom>
            <a:avLst/>
            <a:gdLst>
              <a:gd name="connsiteX0" fmla="*/ 0 w 419498"/>
              <a:gd name="connsiteY0" fmla="*/ 0 h 5486400"/>
              <a:gd name="connsiteX1" fmla="*/ 272577 w 419498"/>
              <a:gd name="connsiteY1" fmla="*/ 0 h 5486400"/>
              <a:gd name="connsiteX2" fmla="*/ 272577 w 419498"/>
              <a:gd name="connsiteY2" fmla="*/ 2638326 h 5486400"/>
              <a:gd name="connsiteX3" fmla="*/ 314624 w 419498"/>
              <a:gd name="connsiteY3" fmla="*/ 2638326 h 5486400"/>
              <a:gd name="connsiteX4" fmla="*/ 314624 w 419498"/>
              <a:gd name="connsiteY4" fmla="*/ 2638326 h 5486400"/>
              <a:gd name="connsiteX5" fmla="*/ 419498 w 419498"/>
              <a:gd name="connsiteY5" fmla="*/ 2743200 h 5486400"/>
              <a:gd name="connsiteX6" fmla="*/ 314624 w 419498"/>
              <a:gd name="connsiteY6" fmla="*/ 2848075 h 5486400"/>
              <a:gd name="connsiteX7" fmla="*/ 314624 w 419498"/>
              <a:gd name="connsiteY7" fmla="*/ 2848075 h 5486400"/>
              <a:gd name="connsiteX8" fmla="*/ 272577 w 419498"/>
              <a:gd name="connsiteY8" fmla="*/ 2848075 h 5486400"/>
              <a:gd name="connsiteX9" fmla="*/ 272577 w 419498"/>
              <a:gd name="connsiteY9" fmla="*/ 5486400 h 5486400"/>
              <a:gd name="connsiteX10" fmla="*/ 0 w 419498"/>
              <a:gd name="connsiteY10" fmla="*/ 5486400 h 5486400"/>
              <a:gd name="connsiteX11" fmla="*/ 0 w 419498"/>
              <a:gd name="connsiteY11" fmla="*/ 0 h 5486400"/>
              <a:gd name="connsiteX0" fmla="*/ 0 w 419498"/>
              <a:gd name="connsiteY0" fmla="*/ 0 h 5486400"/>
              <a:gd name="connsiteX1" fmla="*/ 272577 w 419498"/>
              <a:gd name="connsiteY1" fmla="*/ 0 h 5486400"/>
              <a:gd name="connsiteX2" fmla="*/ 272577 w 419498"/>
              <a:gd name="connsiteY2" fmla="*/ 2638326 h 5486400"/>
              <a:gd name="connsiteX3" fmla="*/ 314624 w 419498"/>
              <a:gd name="connsiteY3" fmla="*/ 2638326 h 5486400"/>
              <a:gd name="connsiteX4" fmla="*/ 271762 w 419498"/>
              <a:gd name="connsiteY4" fmla="*/ 2643088 h 5486400"/>
              <a:gd name="connsiteX5" fmla="*/ 419498 w 419498"/>
              <a:gd name="connsiteY5" fmla="*/ 2743200 h 5486400"/>
              <a:gd name="connsiteX6" fmla="*/ 314624 w 419498"/>
              <a:gd name="connsiteY6" fmla="*/ 2848075 h 5486400"/>
              <a:gd name="connsiteX7" fmla="*/ 314624 w 419498"/>
              <a:gd name="connsiteY7" fmla="*/ 2848075 h 5486400"/>
              <a:gd name="connsiteX8" fmla="*/ 272577 w 419498"/>
              <a:gd name="connsiteY8" fmla="*/ 2848075 h 5486400"/>
              <a:gd name="connsiteX9" fmla="*/ 272577 w 419498"/>
              <a:gd name="connsiteY9" fmla="*/ 5486400 h 5486400"/>
              <a:gd name="connsiteX10" fmla="*/ 0 w 419498"/>
              <a:gd name="connsiteY10" fmla="*/ 5486400 h 5486400"/>
              <a:gd name="connsiteX11" fmla="*/ 0 w 419498"/>
              <a:gd name="connsiteY11" fmla="*/ 0 h 5486400"/>
              <a:gd name="connsiteX0" fmla="*/ 0 w 419498"/>
              <a:gd name="connsiteY0" fmla="*/ 0 h 5486400"/>
              <a:gd name="connsiteX1" fmla="*/ 272577 w 419498"/>
              <a:gd name="connsiteY1" fmla="*/ 0 h 5486400"/>
              <a:gd name="connsiteX2" fmla="*/ 272577 w 419498"/>
              <a:gd name="connsiteY2" fmla="*/ 2638326 h 5486400"/>
              <a:gd name="connsiteX3" fmla="*/ 243187 w 419498"/>
              <a:gd name="connsiteY3" fmla="*/ 2643088 h 5486400"/>
              <a:gd name="connsiteX4" fmla="*/ 271762 w 419498"/>
              <a:gd name="connsiteY4" fmla="*/ 2643088 h 5486400"/>
              <a:gd name="connsiteX5" fmla="*/ 419498 w 419498"/>
              <a:gd name="connsiteY5" fmla="*/ 2743200 h 5486400"/>
              <a:gd name="connsiteX6" fmla="*/ 314624 w 419498"/>
              <a:gd name="connsiteY6" fmla="*/ 2848075 h 5486400"/>
              <a:gd name="connsiteX7" fmla="*/ 314624 w 419498"/>
              <a:gd name="connsiteY7" fmla="*/ 2848075 h 5486400"/>
              <a:gd name="connsiteX8" fmla="*/ 272577 w 419498"/>
              <a:gd name="connsiteY8" fmla="*/ 2848075 h 5486400"/>
              <a:gd name="connsiteX9" fmla="*/ 272577 w 419498"/>
              <a:gd name="connsiteY9" fmla="*/ 5486400 h 5486400"/>
              <a:gd name="connsiteX10" fmla="*/ 0 w 419498"/>
              <a:gd name="connsiteY10" fmla="*/ 5486400 h 5486400"/>
              <a:gd name="connsiteX11" fmla="*/ 0 w 419498"/>
              <a:gd name="connsiteY11" fmla="*/ 0 h 5486400"/>
              <a:gd name="connsiteX0" fmla="*/ 0 w 419498"/>
              <a:gd name="connsiteY0" fmla="*/ 0 h 5486400"/>
              <a:gd name="connsiteX1" fmla="*/ 272577 w 419498"/>
              <a:gd name="connsiteY1" fmla="*/ 0 h 5486400"/>
              <a:gd name="connsiteX2" fmla="*/ 272577 w 419498"/>
              <a:gd name="connsiteY2" fmla="*/ 2638326 h 5486400"/>
              <a:gd name="connsiteX3" fmla="*/ 243187 w 419498"/>
              <a:gd name="connsiteY3" fmla="*/ 2643088 h 5486400"/>
              <a:gd name="connsiteX4" fmla="*/ 271762 w 419498"/>
              <a:gd name="connsiteY4" fmla="*/ 2643088 h 5486400"/>
              <a:gd name="connsiteX5" fmla="*/ 419498 w 419498"/>
              <a:gd name="connsiteY5" fmla="*/ 2743200 h 5486400"/>
              <a:gd name="connsiteX6" fmla="*/ 314624 w 419498"/>
              <a:gd name="connsiteY6" fmla="*/ 2848075 h 5486400"/>
              <a:gd name="connsiteX7" fmla="*/ 268587 w 419498"/>
              <a:gd name="connsiteY7" fmla="*/ 2844900 h 5486400"/>
              <a:gd name="connsiteX8" fmla="*/ 272577 w 419498"/>
              <a:gd name="connsiteY8" fmla="*/ 2848075 h 5486400"/>
              <a:gd name="connsiteX9" fmla="*/ 272577 w 419498"/>
              <a:gd name="connsiteY9" fmla="*/ 5486400 h 5486400"/>
              <a:gd name="connsiteX10" fmla="*/ 0 w 419498"/>
              <a:gd name="connsiteY10" fmla="*/ 5486400 h 5486400"/>
              <a:gd name="connsiteX11" fmla="*/ 0 w 419498"/>
              <a:gd name="connsiteY11" fmla="*/ 0 h 5486400"/>
              <a:gd name="connsiteX0" fmla="*/ 0 w 419498"/>
              <a:gd name="connsiteY0" fmla="*/ 0 h 5486400"/>
              <a:gd name="connsiteX1" fmla="*/ 272577 w 419498"/>
              <a:gd name="connsiteY1" fmla="*/ 0 h 5486400"/>
              <a:gd name="connsiteX2" fmla="*/ 272577 w 419498"/>
              <a:gd name="connsiteY2" fmla="*/ 2638326 h 5486400"/>
              <a:gd name="connsiteX3" fmla="*/ 243187 w 419498"/>
              <a:gd name="connsiteY3" fmla="*/ 2643088 h 5486400"/>
              <a:gd name="connsiteX4" fmla="*/ 271762 w 419498"/>
              <a:gd name="connsiteY4" fmla="*/ 2643088 h 5486400"/>
              <a:gd name="connsiteX5" fmla="*/ 419498 w 419498"/>
              <a:gd name="connsiteY5" fmla="*/ 2743200 h 5486400"/>
              <a:gd name="connsiteX6" fmla="*/ 273349 w 419498"/>
              <a:gd name="connsiteY6" fmla="*/ 2848075 h 5486400"/>
              <a:gd name="connsiteX7" fmla="*/ 268587 w 419498"/>
              <a:gd name="connsiteY7" fmla="*/ 2844900 h 5486400"/>
              <a:gd name="connsiteX8" fmla="*/ 272577 w 419498"/>
              <a:gd name="connsiteY8" fmla="*/ 2848075 h 5486400"/>
              <a:gd name="connsiteX9" fmla="*/ 272577 w 419498"/>
              <a:gd name="connsiteY9" fmla="*/ 5486400 h 5486400"/>
              <a:gd name="connsiteX10" fmla="*/ 0 w 419498"/>
              <a:gd name="connsiteY10" fmla="*/ 5486400 h 5486400"/>
              <a:gd name="connsiteX11" fmla="*/ 0 w 419498"/>
              <a:gd name="connsiteY11"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498" h="5486400">
                <a:moveTo>
                  <a:pt x="0" y="0"/>
                </a:moveTo>
                <a:lnTo>
                  <a:pt x="272577" y="0"/>
                </a:lnTo>
                <a:lnTo>
                  <a:pt x="272577" y="2638326"/>
                </a:lnTo>
                <a:lnTo>
                  <a:pt x="243187" y="2643088"/>
                </a:lnTo>
                <a:lnTo>
                  <a:pt x="271762" y="2643088"/>
                </a:lnTo>
                <a:lnTo>
                  <a:pt x="419498" y="2743200"/>
                </a:lnTo>
                <a:lnTo>
                  <a:pt x="273349" y="2848075"/>
                </a:lnTo>
                <a:lnTo>
                  <a:pt x="268587" y="2844900"/>
                </a:lnTo>
                <a:lnTo>
                  <a:pt x="272577" y="2848075"/>
                </a:lnTo>
                <a:lnTo>
                  <a:pt x="272577" y="5486400"/>
                </a:lnTo>
                <a:lnTo>
                  <a:pt x="0" y="5486400"/>
                </a:lnTo>
                <a:lnTo>
                  <a:pt x="0" y="0"/>
                </a:lnTo>
                <a:close/>
              </a:path>
            </a:pathLst>
          </a:cu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2013" y="83017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Stable Performance with Strong Backlog</a:t>
            </a:r>
          </a:p>
        </p:txBody>
      </p:sp>
      <p:sp>
        <p:nvSpPr>
          <p:cNvPr id="9" name="Rectangle 8"/>
          <p:cNvSpPr/>
          <p:nvPr/>
        </p:nvSpPr>
        <p:spPr>
          <a:xfrm>
            <a:off x="2857097" y="830175"/>
            <a:ext cx="5905218" cy="118872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Lockheed Martin has a long track record of improving financial performance and has a massive backlog to continue driving growth in the future</a:t>
            </a:r>
          </a:p>
        </p:txBody>
      </p:sp>
      <p:sp>
        <p:nvSpPr>
          <p:cNvPr id="16" name="Rectangle 15"/>
          <p:cNvSpPr/>
          <p:nvPr/>
        </p:nvSpPr>
        <p:spPr>
          <a:xfrm>
            <a:off x="462013" y="2198568"/>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Excellent Management with Shareholder Focus</a:t>
            </a:r>
          </a:p>
        </p:txBody>
      </p:sp>
      <p:sp>
        <p:nvSpPr>
          <p:cNvPr id="17" name="Rectangle 16"/>
          <p:cNvSpPr/>
          <p:nvPr/>
        </p:nvSpPr>
        <p:spPr>
          <a:xfrm>
            <a:off x="2857097" y="2198568"/>
            <a:ext cx="5905218" cy="118872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Since 2017, Lockheed has returned ~$15.7B to shareholders. Led by a great management team, LMT is poised to take advantage of market opportunities</a:t>
            </a:r>
          </a:p>
        </p:txBody>
      </p:sp>
      <p:sp>
        <p:nvSpPr>
          <p:cNvPr id="18" name="Rectangle 17"/>
          <p:cNvSpPr/>
          <p:nvPr/>
        </p:nvSpPr>
        <p:spPr>
          <a:xfrm>
            <a:off x="462013" y="3566961"/>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Opportunities for Growth</a:t>
            </a:r>
          </a:p>
        </p:txBody>
      </p:sp>
      <p:sp>
        <p:nvSpPr>
          <p:cNvPr id="21" name="Rectangle 20"/>
          <p:cNvSpPr/>
          <p:nvPr/>
        </p:nvSpPr>
        <p:spPr>
          <a:xfrm>
            <a:off x="2857097" y="3566961"/>
            <a:ext cx="5905218" cy="118872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The company is well-positioned to fuel growth through improving international sales, strategic acquisitions, and growth in the Space segment </a:t>
            </a:r>
          </a:p>
        </p:txBody>
      </p:sp>
      <p:sp>
        <p:nvSpPr>
          <p:cNvPr id="22" name="Rectangle 21"/>
          <p:cNvSpPr/>
          <p:nvPr/>
        </p:nvSpPr>
        <p:spPr>
          <a:xfrm>
            <a:off x="462013" y="493535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Trading at a Value </a:t>
            </a:r>
          </a:p>
        </p:txBody>
      </p:sp>
      <p:sp>
        <p:nvSpPr>
          <p:cNvPr id="23" name="Rectangle 22"/>
          <p:cNvSpPr/>
          <p:nvPr/>
        </p:nvSpPr>
        <p:spPr>
          <a:xfrm>
            <a:off x="2857097" y="4935355"/>
            <a:ext cx="5905218" cy="1188720"/>
          </a:xfrm>
          <a:prstGeom prst="rect">
            <a:avLst/>
          </a:prstGeom>
          <a:solidFill>
            <a:schemeClr val="bg1"/>
          </a:solid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Concerns with Democratic control of office, COVID-19 slowdowns, and F-35 concerns have caused the stock to trade at a discount</a:t>
            </a:r>
          </a:p>
        </p:txBody>
      </p:sp>
      <p:sp>
        <p:nvSpPr>
          <p:cNvPr id="24" name="Rectangle 23"/>
          <p:cNvSpPr/>
          <p:nvPr/>
        </p:nvSpPr>
        <p:spPr>
          <a:xfrm>
            <a:off x="9752681" y="83017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Recommendation:</a:t>
            </a:r>
          </a:p>
          <a:p>
            <a:pPr algn="ctr"/>
            <a:r>
              <a:rPr lang="en-US" b="1" dirty="0">
                <a:latin typeface="Cambria" panose="02040503050406030204" pitchFamily="18" charset="0"/>
                <a:ea typeface="Cambria" panose="02040503050406030204" pitchFamily="18" charset="0"/>
              </a:rPr>
              <a:t>BUY</a:t>
            </a:r>
          </a:p>
        </p:txBody>
      </p:sp>
      <p:sp>
        <p:nvSpPr>
          <p:cNvPr id="25" name="Rectangle 24"/>
          <p:cNvSpPr/>
          <p:nvPr/>
        </p:nvSpPr>
        <p:spPr>
          <a:xfrm>
            <a:off x="9752681" y="2198568"/>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Target Price:</a:t>
            </a:r>
          </a:p>
          <a:p>
            <a:pPr algn="ctr"/>
            <a:r>
              <a:rPr lang="en-US" b="1" dirty="0">
                <a:latin typeface="Cambria" panose="02040503050406030204" pitchFamily="18" charset="0"/>
                <a:ea typeface="Cambria" panose="02040503050406030204" pitchFamily="18" charset="0"/>
              </a:rPr>
              <a:t>$475.62</a:t>
            </a:r>
          </a:p>
        </p:txBody>
      </p:sp>
      <p:sp>
        <p:nvSpPr>
          <p:cNvPr id="26" name="Rectangle 25"/>
          <p:cNvSpPr/>
          <p:nvPr/>
        </p:nvSpPr>
        <p:spPr>
          <a:xfrm>
            <a:off x="9752681" y="3566961"/>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Target Multiple:</a:t>
            </a:r>
          </a:p>
          <a:p>
            <a:pPr algn="ctr"/>
            <a:r>
              <a:rPr lang="en-US" b="1" dirty="0">
                <a:latin typeface="Cambria" panose="02040503050406030204" pitchFamily="18" charset="0"/>
                <a:ea typeface="Cambria" panose="02040503050406030204" pitchFamily="18" charset="0"/>
              </a:rPr>
              <a:t>18.7x LTM P/E</a:t>
            </a:r>
          </a:p>
          <a:p>
            <a:pPr algn="ctr"/>
            <a:r>
              <a:rPr lang="en-US" b="1" dirty="0">
                <a:latin typeface="Cambria" panose="02040503050406030204" pitchFamily="18" charset="0"/>
                <a:ea typeface="Cambria" panose="02040503050406030204" pitchFamily="18" charset="0"/>
              </a:rPr>
              <a:t>16.1x EV/EBIT</a:t>
            </a:r>
          </a:p>
        </p:txBody>
      </p:sp>
      <p:sp>
        <p:nvSpPr>
          <p:cNvPr id="27" name="Rectangle 26"/>
          <p:cNvSpPr/>
          <p:nvPr/>
        </p:nvSpPr>
        <p:spPr>
          <a:xfrm>
            <a:off x="9752681" y="4935355"/>
            <a:ext cx="2057400" cy="1188720"/>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Upside:</a:t>
            </a:r>
          </a:p>
          <a:p>
            <a:pPr algn="ctr"/>
            <a:r>
              <a:rPr lang="en-US" b="1" dirty="0">
                <a:latin typeface="Cambria" panose="02040503050406030204" pitchFamily="18" charset="0"/>
                <a:ea typeface="Cambria" panose="02040503050406030204" pitchFamily="18" charset="0"/>
              </a:rPr>
              <a:t>34.0%</a:t>
            </a:r>
          </a:p>
        </p:txBody>
      </p:sp>
    </p:spTree>
    <p:extLst>
      <p:ext uri="{BB962C8B-B14F-4D97-AF65-F5344CB8AC3E}">
        <p14:creationId xmlns:p14="http://schemas.microsoft.com/office/powerpoint/2010/main" val="367389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Performance</a:t>
            </a:r>
          </a:p>
        </p:txBody>
      </p:sp>
      <p:sp>
        <p:nvSpPr>
          <p:cNvPr id="6" name="Rectangle 5">
            <a:extLst>
              <a:ext uri="{FF2B5EF4-FFF2-40B4-BE49-F238E27FC236}">
                <a16:creationId xmlns:a16="http://schemas.microsoft.com/office/drawing/2014/main" id="{CADE31DA-B244-4549-A93A-A881DA2BE461}"/>
              </a:ext>
            </a:extLst>
          </p:cNvPr>
          <p:cNvSpPr/>
          <p:nvPr/>
        </p:nvSpPr>
        <p:spPr>
          <a:xfrm>
            <a:off x="6323674" y="960070"/>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Earnings/EPS Growth</a:t>
            </a:r>
          </a:p>
        </p:txBody>
      </p:sp>
      <p:graphicFrame>
        <p:nvGraphicFramePr>
          <p:cNvPr id="7" name="Chart 6">
            <a:extLst>
              <a:ext uri="{FF2B5EF4-FFF2-40B4-BE49-F238E27FC236}">
                <a16:creationId xmlns:a16="http://schemas.microsoft.com/office/drawing/2014/main" id="{64D38512-7C1D-448B-9BC3-ADA11D79183A}"/>
              </a:ext>
            </a:extLst>
          </p:cNvPr>
          <p:cNvGraphicFramePr>
            <a:graphicFrameLocks/>
          </p:cNvGraphicFramePr>
          <p:nvPr>
            <p:extLst>
              <p:ext uri="{D42A27DB-BD31-4B8C-83A1-F6EECF244321}">
                <p14:modId xmlns:p14="http://schemas.microsoft.com/office/powerpoint/2010/main" val="3435892707"/>
              </p:ext>
            </p:extLst>
          </p:nvPr>
        </p:nvGraphicFramePr>
        <p:xfrm>
          <a:off x="379288" y="1270536"/>
          <a:ext cx="5486401" cy="2296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1B6A2DB-1920-4863-AC94-6F8D4F13F0C5}"/>
              </a:ext>
            </a:extLst>
          </p:cNvPr>
          <p:cNvGraphicFramePr>
            <a:graphicFrameLocks/>
          </p:cNvGraphicFramePr>
          <p:nvPr>
            <p:extLst>
              <p:ext uri="{D42A27DB-BD31-4B8C-83A1-F6EECF244321}">
                <p14:modId xmlns:p14="http://schemas.microsoft.com/office/powerpoint/2010/main" val="1263292147"/>
              </p:ext>
            </p:extLst>
          </p:nvPr>
        </p:nvGraphicFramePr>
        <p:xfrm>
          <a:off x="6323674" y="1270536"/>
          <a:ext cx="5486407" cy="229637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7161195" y="1297304"/>
            <a:ext cx="4186990" cy="1059313"/>
            <a:chOff x="882181" y="1015976"/>
            <a:chExt cx="4186990" cy="1059313"/>
          </a:xfrm>
        </p:grpSpPr>
        <p:grpSp>
          <p:nvGrpSpPr>
            <p:cNvPr id="10" name="Group 9"/>
            <p:cNvGrpSpPr/>
            <p:nvPr/>
          </p:nvGrpSpPr>
          <p:grpSpPr>
            <a:xfrm>
              <a:off x="882181" y="1160889"/>
              <a:ext cx="4186990" cy="914400"/>
              <a:chOff x="882181" y="1160889"/>
              <a:chExt cx="4186990" cy="914400"/>
            </a:xfrm>
          </p:grpSpPr>
          <p:cxnSp>
            <p:nvCxnSpPr>
              <p:cNvPr id="12" name="Straight Connector 11"/>
              <p:cNvCxnSpPr/>
              <p:nvPr/>
            </p:nvCxnSpPr>
            <p:spPr>
              <a:xfrm flipV="1">
                <a:off x="882181" y="1160889"/>
                <a:ext cx="1" cy="914400"/>
              </a:xfrm>
              <a:prstGeom prst="line">
                <a:avLst/>
              </a:prstGeom>
              <a:ln w="25400">
                <a:solidFill>
                  <a:srgbClr val="BFC1C5"/>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82182" y="1160890"/>
                <a:ext cx="4186989" cy="1"/>
              </a:xfrm>
              <a:prstGeom prst="straightConnector1">
                <a:avLst/>
              </a:prstGeom>
              <a:ln w="25400">
                <a:solidFill>
                  <a:srgbClr val="BFC1C5"/>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525858" y="1015976"/>
              <a:ext cx="1028369" cy="289828"/>
            </a:xfrm>
            <a:prstGeom prst="rect">
              <a:avLst/>
            </a:prstGeom>
            <a:solidFill>
              <a:schemeClr val="bg1"/>
            </a:solidFill>
            <a:ln>
              <a:solidFill>
                <a:srgbClr val="BFC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Cambria" panose="02040503050406030204" pitchFamily="18" charset="0"/>
                  <a:ea typeface="Cambria" panose="02040503050406030204" pitchFamily="18" charset="0"/>
                </a:rPr>
                <a:t>20.7% CAGR</a:t>
              </a:r>
            </a:p>
          </p:txBody>
        </p:sp>
      </p:grpSp>
      <p:sp>
        <p:nvSpPr>
          <p:cNvPr id="18" name="Rectangle 17">
            <a:extLst>
              <a:ext uri="{FF2B5EF4-FFF2-40B4-BE49-F238E27FC236}">
                <a16:creationId xmlns:a16="http://schemas.microsoft.com/office/drawing/2014/main" id="{BFF3DA1E-5E61-4C90-AEB7-429CC5D0751F}"/>
              </a:ext>
            </a:extLst>
          </p:cNvPr>
          <p:cNvSpPr/>
          <p:nvPr/>
        </p:nvSpPr>
        <p:spPr>
          <a:xfrm>
            <a:off x="379287" y="3566913"/>
            <a:ext cx="5486401" cy="2651007"/>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b="1" dirty="0">
                <a:solidFill>
                  <a:schemeClr val="tx1"/>
                </a:solidFill>
                <a:latin typeface="Cambria" panose="02040503050406030204" pitchFamily="18" charset="0"/>
                <a:ea typeface="Cambria" panose="02040503050406030204" pitchFamily="18" charset="0"/>
              </a:rPr>
              <a:t>Stable Revenue</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LMT has grown their revenue an average of 12.25% each year since 2015, no small feat for a defense company.</a:t>
            </a:r>
          </a:p>
          <a:p>
            <a:pPr algn="ctr">
              <a:spcAft>
                <a:spcPts val="600"/>
              </a:spcAft>
            </a:pPr>
            <a:r>
              <a:rPr lang="en-US" sz="1600" b="1" dirty="0">
                <a:solidFill>
                  <a:schemeClr val="tx1"/>
                </a:solidFill>
                <a:latin typeface="Cambria" panose="02040503050406030204" pitchFamily="18" charset="0"/>
                <a:ea typeface="Cambria" panose="02040503050406030204" pitchFamily="18" charset="0"/>
              </a:rPr>
              <a:t>Stable Margins</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LMT manages to increase every margin in almost a straight line every year.</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Net Income margin has increased almost every year from 2011, from 5.7% to 10.4%</a:t>
            </a:r>
          </a:p>
          <a:p>
            <a:pPr marL="285750" indent="-285750">
              <a:spcAft>
                <a:spcPts val="600"/>
              </a:spcAft>
              <a:buFont typeface="Arial" panose="020B0604020202020204" pitchFamily="34" charset="0"/>
              <a:buChar char="•"/>
            </a:pPr>
            <a:endParaRPr lang="en-US" sz="1400" dirty="0">
              <a:solidFill>
                <a:schemeClr val="tx1"/>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FD70E8FC-8B25-4CFA-A440-233460C206F1}"/>
              </a:ext>
            </a:extLst>
          </p:cNvPr>
          <p:cNvSpPr/>
          <p:nvPr/>
        </p:nvSpPr>
        <p:spPr>
          <a:xfrm>
            <a:off x="6323674" y="3566913"/>
            <a:ext cx="5486400" cy="2651007"/>
          </a:xfrm>
          <a:prstGeom prst="rect">
            <a:avLst/>
          </a:prstGeom>
          <a:noFill/>
          <a:ln w="28575">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600" b="1" dirty="0">
                <a:solidFill>
                  <a:schemeClr val="tx1"/>
                </a:solidFill>
                <a:latin typeface="Cambria" panose="02040503050406030204" pitchFamily="18" charset="0"/>
                <a:ea typeface="Cambria" panose="02040503050406030204" pitchFamily="18" charset="0"/>
              </a:rPr>
              <a:t>EPS Growth</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LMT has a long history of returning money to shareholders, and their EPS growth clearly reflects that.</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A 20.7% CAGR of EPS is unmatched in their industry and shows their commitment to shareholders.</a:t>
            </a:r>
          </a:p>
          <a:p>
            <a:pPr algn="ctr">
              <a:spcAft>
                <a:spcPts val="600"/>
              </a:spcAft>
            </a:pPr>
            <a:r>
              <a:rPr lang="en-US" sz="1600" b="1" dirty="0">
                <a:solidFill>
                  <a:schemeClr val="tx1"/>
                </a:solidFill>
                <a:latin typeface="Cambria" panose="02040503050406030204" pitchFamily="18" charset="0"/>
                <a:ea typeface="Cambria" panose="02040503050406030204" pitchFamily="18" charset="0"/>
              </a:rPr>
              <a:t>Pandemic Resiliency</a:t>
            </a:r>
          </a:p>
          <a:p>
            <a:pPr marL="285750" indent="-285750">
              <a:spcAft>
                <a:spcPts val="600"/>
              </a:spcAft>
              <a:buFont typeface="Arial" panose="020B0604020202020204" pitchFamily="34" charset="0"/>
              <a:buChar char="•"/>
            </a:pPr>
            <a:r>
              <a:rPr lang="en-US" sz="1600" dirty="0">
                <a:solidFill>
                  <a:schemeClr val="tx1"/>
                </a:solidFill>
                <a:latin typeface="Cambria" panose="02040503050406030204" pitchFamily="18" charset="0"/>
                <a:ea typeface="Cambria" panose="02040503050406030204" pitchFamily="18" charset="0"/>
              </a:rPr>
              <a:t>Produced impressive revenue and earnings growth during the global pandemic while competitors contracted</a:t>
            </a:r>
          </a:p>
          <a:p>
            <a:pPr marL="285750" indent="-285750">
              <a:spcAft>
                <a:spcPts val="600"/>
              </a:spcAft>
              <a:buFont typeface="Arial" panose="020B0604020202020204" pitchFamily="34" charset="0"/>
              <a:buChar char="•"/>
            </a:pPr>
            <a:endParaRPr lang="en-US" sz="1600" dirty="0">
              <a:solidFill>
                <a:schemeClr val="tx1"/>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152C047F-5FAF-4583-81B6-411FC0D24E78}"/>
              </a:ext>
            </a:extLst>
          </p:cNvPr>
          <p:cNvSpPr/>
          <p:nvPr/>
        </p:nvSpPr>
        <p:spPr>
          <a:xfrm>
            <a:off x="379290" y="960071"/>
            <a:ext cx="5486400" cy="310465"/>
          </a:xfrm>
          <a:prstGeom prst="rect">
            <a:avLst/>
          </a:prstGeom>
          <a:solidFill>
            <a:srgbClr val="203C6C"/>
          </a:solidFill>
          <a:ln>
            <a:solidFill>
              <a:srgbClr val="203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Revenue Growth ($MM)</a:t>
            </a:r>
          </a:p>
        </p:txBody>
      </p:sp>
    </p:spTree>
    <p:extLst>
      <p:ext uri="{BB962C8B-B14F-4D97-AF65-F5344CB8AC3E}">
        <p14:creationId xmlns:p14="http://schemas.microsoft.com/office/powerpoint/2010/main" val="2985508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MT">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A83C0CD55794586C7821AF6626E1C" ma:contentTypeVersion="9" ma:contentTypeDescription="Create a new document." ma:contentTypeScope="" ma:versionID="9c62b58540ddb877b0a16300da4df602">
  <xsd:schema xmlns:xsd="http://www.w3.org/2001/XMLSchema" xmlns:xs="http://www.w3.org/2001/XMLSchema" xmlns:p="http://schemas.microsoft.com/office/2006/metadata/properties" xmlns:ns3="ad946820-fa06-451e-a94d-84157343b139" xmlns:ns4="d20173f0-d7e4-4668-bf8b-298f75ca4c88" targetNamespace="http://schemas.microsoft.com/office/2006/metadata/properties" ma:root="true" ma:fieldsID="aeea5c0969d1818d788f1e59ff290825" ns3:_="" ns4:_="">
    <xsd:import namespace="ad946820-fa06-451e-a94d-84157343b139"/>
    <xsd:import namespace="d20173f0-d7e4-4668-bf8b-298f75ca4c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46820-fa06-451e-a94d-84157343b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0173f0-d7e4-4668-bf8b-298f75ca4c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E5089-9153-4C2D-8FCC-2A17EE4D9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946820-fa06-451e-a94d-84157343b139"/>
    <ds:schemaRef ds:uri="d20173f0-d7e4-4668-bf8b-298f75ca4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B1E59-2670-4E89-83DE-9249D9FBA603}">
  <ds:schemaRefs>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d20173f0-d7e4-4668-bf8b-298f75ca4c88"/>
    <ds:schemaRef ds:uri="ad946820-fa06-451e-a94d-84157343b139"/>
  </ds:schemaRefs>
</ds:datastoreItem>
</file>

<file path=customXml/itemProps3.xml><?xml version="1.0" encoding="utf-8"?>
<ds:datastoreItem xmlns:ds="http://schemas.openxmlformats.org/officeDocument/2006/customXml" ds:itemID="{E2FC2CE0-1A26-4596-81DE-AEC413BA40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3734</TotalTime>
  <Words>4867</Words>
  <Application>Microsoft Office PowerPoint</Application>
  <PresentationFormat>Widescreen</PresentationFormat>
  <Paragraphs>558</Paragraphs>
  <Slides>32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vt:lpstr>
      <vt:lpstr>Wingdings</vt:lpstr>
      <vt:lpstr>Office Theme</vt:lpstr>
      <vt:lpstr>PowerPoint Presentation</vt:lpstr>
      <vt:lpstr>Company Overview</vt:lpstr>
      <vt:lpstr>Product Segments</vt:lpstr>
      <vt:lpstr>Product Segments</vt:lpstr>
      <vt:lpstr>Product Segments</vt:lpstr>
      <vt:lpstr>Product Segments</vt:lpstr>
      <vt:lpstr>Financial History</vt:lpstr>
      <vt:lpstr>Investment Thesis</vt:lpstr>
      <vt:lpstr>Stable Performance</vt:lpstr>
      <vt:lpstr>Strong Backlog</vt:lpstr>
      <vt:lpstr>Shareholder-Focused</vt:lpstr>
      <vt:lpstr>Top-Tier Management</vt:lpstr>
      <vt:lpstr>Opportunities For Growth</vt:lpstr>
      <vt:lpstr>Opportunities For Growth</vt:lpstr>
      <vt:lpstr>Operating Comparables</vt:lpstr>
      <vt:lpstr>Comps Analysis</vt:lpstr>
      <vt:lpstr>Intrinsic Valuation</vt:lpstr>
      <vt:lpstr>Valuation Summary</vt:lpstr>
      <vt:lpstr>Risk Mitigation</vt:lpstr>
      <vt:lpstr>Risk Mitigation</vt:lpstr>
      <vt:lpstr>Risk Mitigation</vt:lpstr>
      <vt:lpstr>Conclusion</vt:lpstr>
      <vt:lpstr>PowerPoint Presentation</vt:lpstr>
      <vt:lpstr>Table of Contents</vt:lpstr>
      <vt:lpstr>DCF Sensitivity Analysis</vt:lpstr>
      <vt:lpstr>Product overview/segments</vt:lpstr>
      <vt:lpstr>Product overview/segments</vt:lpstr>
      <vt:lpstr>Product overview/segments</vt:lpstr>
      <vt:lpstr>Product overview/segments</vt:lpstr>
      <vt:lpstr>Pentagon Spending</vt:lpstr>
      <vt:lpstr>F-35 Concerns</vt:lpstr>
      <vt:lpstr>F-35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Tan</dc:creator>
  <cp:lastModifiedBy>Tepper, Lucy W.</cp:lastModifiedBy>
  <cp:revision>333</cp:revision>
  <dcterms:created xsi:type="dcterms:W3CDTF">2021-03-04T00:35:46Z</dcterms:created>
  <dcterms:modified xsi:type="dcterms:W3CDTF">2021-12-09T19:15:36Z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0x010100606A83C0CD55794586C7821AF6626E1C</vt:lpwstr>
  </property>
</Properties>
</file>